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g"/>
  <Override PartName="/ppt/media/image8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28.jpg" ContentType="image/jpg"/>
  <Override PartName="/ppt/media/image29.jpg" ContentType="image/jpg"/>
  <Override PartName="/ppt/media/image33.jpg" ContentType="image/jpg"/>
  <Override PartName="/ppt/media/image36.jpg" ContentType="image/jpg"/>
  <Override PartName="/ppt/media/image37.jpg" ContentType="image/jpg"/>
  <Override PartName="/ppt/media/image46.jpg" ContentType="image/jpg"/>
  <Override PartName="/ppt/media/image4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69" r:id="rId4"/>
    <p:sldId id="258" r:id="rId5"/>
    <p:sldId id="280" r:id="rId6"/>
    <p:sldId id="270" r:id="rId7"/>
    <p:sldId id="275" r:id="rId8"/>
    <p:sldId id="271" r:id="rId9"/>
    <p:sldId id="276" r:id="rId10"/>
    <p:sldId id="277" r:id="rId11"/>
    <p:sldId id="265" r:id="rId12"/>
    <p:sldId id="266" r:id="rId13"/>
    <p:sldId id="267" r:id="rId14"/>
    <p:sldId id="268" r:id="rId15"/>
  </p:sldIdLst>
  <p:sldSz cx="12242800" cy="8642350"/>
  <p:notesSz cx="12242800" cy="8642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5"/>
    <p:restoredTop sz="94682"/>
  </p:normalViewPr>
  <p:slideViewPr>
    <p:cSldViewPr>
      <p:cViewPr varScale="1">
        <p:scale>
          <a:sx n="88" d="100"/>
          <a:sy n="88" d="100"/>
        </p:scale>
        <p:origin x="172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9105" y="2679128"/>
            <a:ext cx="5203190" cy="1814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8210" y="4839716"/>
            <a:ext cx="4284980" cy="2160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6070" y="1987740"/>
            <a:ext cx="2662809" cy="5703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52521" y="1987740"/>
            <a:ext cx="2662809" cy="5703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" y="443185"/>
            <a:ext cx="1052995" cy="62361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628005" y="527773"/>
            <a:ext cx="420370" cy="348615"/>
          </a:xfrm>
          <a:custGeom>
            <a:avLst/>
            <a:gdLst/>
            <a:ahLst/>
            <a:cxnLst/>
            <a:rect l="l" t="t" r="r" b="b"/>
            <a:pathLst>
              <a:path w="420370" h="348615">
                <a:moveTo>
                  <a:pt x="0" y="348449"/>
                </a:moveTo>
                <a:lnTo>
                  <a:pt x="419988" y="348449"/>
                </a:lnTo>
                <a:lnTo>
                  <a:pt x="419988" y="0"/>
                </a:lnTo>
                <a:lnTo>
                  <a:pt x="0" y="0"/>
                </a:lnTo>
                <a:lnTo>
                  <a:pt x="0" y="348449"/>
                </a:lnTo>
                <a:close/>
              </a:path>
            </a:pathLst>
          </a:custGeom>
          <a:solidFill>
            <a:srgbClr val="00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628005" y="876223"/>
            <a:ext cx="420370" cy="343535"/>
          </a:xfrm>
          <a:custGeom>
            <a:avLst/>
            <a:gdLst/>
            <a:ahLst/>
            <a:cxnLst/>
            <a:rect l="l" t="t" r="r" b="b"/>
            <a:pathLst>
              <a:path w="420370" h="343534">
                <a:moveTo>
                  <a:pt x="0" y="342976"/>
                </a:moveTo>
                <a:lnTo>
                  <a:pt x="419988" y="342976"/>
                </a:lnTo>
                <a:lnTo>
                  <a:pt x="419988" y="0"/>
                </a:lnTo>
                <a:lnTo>
                  <a:pt x="0" y="0"/>
                </a:lnTo>
                <a:lnTo>
                  <a:pt x="0" y="342976"/>
                </a:lnTo>
                <a:close/>
              </a:path>
            </a:pathLst>
          </a:custGeom>
          <a:solidFill>
            <a:srgbClr val="E65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1998" y="191998"/>
            <a:ext cx="12048490" cy="8448040"/>
          </a:xfrm>
          <a:custGeom>
            <a:avLst/>
            <a:gdLst/>
            <a:ahLst/>
            <a:cxnLst/>
            <a:rect l="l" t="t" r="r" b="b"/>
            <a:pathLst>
              <a:path w="12048490" h="8448040">
                <a:moveTo>
                  <a:pt x="12048007" y="0"/>
                </a:moveTo>
                <a:lnTo>
                  <a:pt x="11855996" y="0"/>
                </a:lnTo>
                <a:lnTo>
                  <a:pt x="11855996" y="8262010"/>
                </a:lnTo>
                <a:lnTo>
                  <a:pt x="0" y="8262010"/>
                </a:lnTo>
                <a:lnTo>
                  <a:pt x="0" y="8448002"/>
                </a:lnTo>
                <a:lnTo>
                  <a:pt x="11855996" y="8448002"/>
                </a:lnTo>
                <a:lnTo>
                  <a:pt x="12048007" y="8448002"/>
                </a:lnTo>
                <a:lnTo>
                  <a:pt x="12048007" y="8262010"/>
                </a:lnTo>
                <a:lnTo>
                  <a:pt x="12048007" y="0"/>
                </a:lnTo>
                <a:close/>
              </a:path>
            </a:pathLst>
          </a:custGeom>
          <a:solidFill>
            <a:srgbClr val="E2D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92405" cy="8640445"/>
          </a:xfrm>
          <a:custGeom>
            <a:avLst/>
            <a:gdLst/>
            <a:ahLst/>
            <a:cxnLst/>
            <a:rect l="l" t="t" r="r" b="b"/>
            <a:pathLst>
              <a:path w="192405" h="8640445">
                <a:moveTo>
                  <a:pt x="0" y="8640000"/>
                </a:moveTo>
                <a:lnTo>
                  <a:pt x="191998" y="8640000"/>
                </a:lnTo>
                <a:lnTo>
                  <a:pt x="191998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098" y="8454300"/>
            <a:ext cx="271145" cy="186055"/>
          </a:xfrm>
          <a:custGeom>
            <a:avLst/>
            <a:gdLst/>
            <a:ahLst/>
            <a:cxnLst/>
            <a:rect l="l" t="t" r="r" b="b"/>
            <a:pathLst>
              <a:path w="271145" h="186054">
                <a:moveTo>
                  <a:pt x="185700" y="0"/>
                </a:moveTo>
                <a:lnTo>
                  <a:pt x="0" y="185700"/>
                </a:lnTo>
                <a:lnTo>
                  <a:pt x="270833" y="185700"/>
                </a:lnTo>
                <a:lnTo>
                  <a:pt x="185700" y="0"/>
                </a:lnTo>
                <a:close/>
              </a:path>
            </a:pathLst>
          </a:custGeom>
          <a:solidFill>
            <a:srgbClr val="E2D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12240260" cy="192405"/>
          </a:xfrm>
          <a:custGeom>
            <a:avLst/>
            <a:gdLst/>
            <a:ahLst/>
            <a:cxnLst/>
            <a:rect l="l" t="t" r="r" b="b"/>
            <a:pathLst>
              <a:path w="12240260" h="192405">
                <a:moveTo>
                  <a:pt x="0" y="191998"/>
                </a:moveTo>
                <a:lnTo>
                  <a:pt x="12240006" y="191998"/>
                </a:lnTo>
                <a:lnTo>
                  <a:pt x="12240006" y="0"/>
                </a:lnTo>
                <a:lnTo>
                  <a:pt x="0" y="0"/>
                </a:lnTo>
                <a:lnTo>
                  <a:pt x="0" y="191998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048003" y="0"/>
            <a:ext cx="192405" cy="192405"/>
          </a:xfrm>
          <a:custGeom>
            <a:avLst/>
            <a:gdLst/>
            <a:ahLst/>
            <a:cxnLst/>
            <a:rect l="l" t="t" r="r" b="b"/>
            <a:pathLst>
              <a:path w="192404" h="192405">
                <a:moveTo>
                  <a:pt x="192002" y="0"/>
                </a:moveTo>
                <a:lnTo>
                  <a:pt x="0" y="191997"/>
                </a:lnTo>
                <a:lnTo>
                  <a:pt x="192002" y="191997"/>
                </a:lnTo>
                <a:lnTo>
                  <a:pt x="192002" y="0"/>
                </a:lnTo>
                <a:close/>
              </a:path>
            </a:pathLst>
          </a:custGeom>
          <a:solidFill>
            <a:srgbClr val="E2D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2000" y="443185"/>
            <a:ext cx="1052995" cy="6236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7299" y="1710940"/>
            <a:ext cx="149796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7299" y="2117390"/>
            <a:ext cx="3439160" cy="355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81276" y="8037385"/>
            <a:ext cx="1958848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6070" y="8037385"/>
            <a:ext cx="1407922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07408" y="8037385"/>
            <a:ext cx="1407922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m.agency/" TargetMode="External"/><Relationship Id="rId2" Type="http://schemas.openxmlformats.org/officeDocument/2006/relationships/hyperlink" Target="mailto:info@rhm.agenc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581803-E201-C947-993E-9D33BF78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806575"/>
            <a:ext cx="10202380" cy="49736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000" y="7932051"/>
            <a:ext cx="4899025" cy="1847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  <a:tabLst>
                <a:tab pos="3340100" algn="l"/>
              </a:tabLst>
            </a:pPr>
            <a:r>
              <a:rPr sz="1100" spc="-40" dirty="0">
                <a:solidFill>
                  <a:srgbClr val="000101"/>
                </a:solidFill>
                <a:latin typeface="Trebuchet MS"/>
                <a:cs typeface="Trebuchet MS"/>
              </a:rPr>
              <a:t>16	</a:t>
            </a:r>
            <a:r>
              <a:rPr sz="800" b="1" spc="-45" dirty="0">
                <a:solidFill>
                  <a:srgbClr val="ABA7A7"/>
                </a:solidFill>
                <a:latin typeface="Arial"/>
                <a:cs typeface="Arial"/>
              </a:rPr>
              <a:t>ОБРАЗОВАТЕЛЬНЫЕ</a:t>
            </a:r>
            <a:r>
              <a:rPr sz="800" b="1" spc="20" dirty="0">
                <a:solidFill>
                  <a:srgbClr val="ABA7A7"/>
                </a:solidFill>
                <a:latin typeface="Arial"/>
                <a:cs typeface="Arial"/>
              </a:rPr>
              <a:t> </a:t>
            </a:r>
            <a:r>
              <a:rPr sz="800" b="1" spc="-15" dirty="0">
                <a:solidFill>
                  <a:srgbClr val="ABA7A7"/>
                </a:solidFill>
                <a:latin typeface="Arial"/>
                <a:cs typeface="Arial"/>
              </a:rPr>
              <a:t>ПРОЕКТЫ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" y="443185"/>
            <a:ext cx="1052995" cy="623611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12000" y="7959851"/>
            <a:ext cx="4896485" cy="117475"/>
          </a:xfrm>
          <a:custGeom>
            <a:avLst/>
            <a:gdLst/>
            <a:ahLst/>
            <a:cxnLst/>
            <a:rect l="l" t="t" r="r" b="b"/>
            <a:pathLst>
              <a:path w="4896485" h="117475">
                <a:moveTo>
                  <a:pt x="4896002" y="0"/>
                </a:moveTo>
                <a:lnTo>
                  <a:pt x="0" y="0"/>
                </a:lnTo>
                <a:lnTo>
                  <a:pt x="0" y="117347"/>
                </a:lnTo>
                <a:lnTo>
                  <a:pt x="4896002" y="117347"/>
                </a:lnTo>
                <a:lnTo>
                  <a:pt x="4896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99300" y="1196975"/>
            <a:ext cx="28879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00"/>
              </a:spcBef>
            </a:pPr>
            <a:r>
              <a:rPr sz="2200" spc="-95" dirty="0"/>
              <a:t>КУРСЫ</a:t>
            </a:r>
            <a:endParaRPr sz="2200" dirty="0"/>
          </a:p>
          <a:p>
            <a:pPr marL="12700">
              <a:lnSpc>
                <a:spcPts val="2520"/>
              </a:lnSpc>
            </a:pPr>
            <a:r>
              <a:rPr sz="2200" spc="75" dirty="0"/>
              <a:t>ПО</a:t>
            </a:r>
            <a:r>
              <a:rPr sz="2200" spc="15" dirty="0"/>
              <a:t> </a:t>
            </a:r>
            <a:r>
              <a:rPr sz="2200" spc="-30" dirty="0"/>
              <a:t>БЕЗОПАСНОСТИ</a:t>
            </a:r>
            <a:endParaRPr sz="2200" dirty="0"/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1990" y="1224000"/>
            <a:ext cx="4896002" cy="6395999"/>
          </a:xfrm>
          <a:prstGeom prst="rect">
            <a:avLst/>
          </a:prstGeom>
        </p:spPr>
      </p:pic>
      <p:grpSp>
        <p:nvGrpSpPr>
          <p:cNvPr id="20" name="object 2">
            <a:extLst>
              <a:ext uri="{FF2B5EF4-FFF2-40B4-BE49-F238E27FC236}">
                <a16:creationId xmlns:a16="http://schemas.microsoft.com/office/drawing/2014/main" id="{48F24D46-D143-C840-94BB-B35E98417077}"/>
              </a:ext>
            </a:extLst>
          </p:cNvPr>
          <p:cNvGrpSpPr/>
          <p:nvPr/>
        </p:nvGrpSpPr>
        <p:grpSpPr>
          <a:xfrm>
            <a:off x="11822430" y="347239"/>
            <a:ext cx="420370" cy="691985"/>
            <a:chOff x="11628005" y="527773"/>
            <a:chExt cx="420370" cy="691985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6DD0358A-2239-CF40-B88E-FE4D0B07DB7B}"/>
                </a:ext>
              </a:extLst>
            </p:cNvPr>
            <p:cNvSpPr/>
            <p:nvPr/>
          </p:nvSpPr>
          <p:spPr>
            <a:xfrm>
              <a:off x="11628005" y="527773"/>
              <a:ext cx="420370" cy="348615"/>
            </a:xfrm>
            <a:custGeom>
              <a:avLst/>
              <a:gdLst/>
              <a:ahLst/>
              <a:cxnLst/>
              <a:rect l="l" t="t" r="r" b="b"/>
              <a:pathLst>
                <a:path w="420370" h="348615">
                  <a:moveTo>
                    <a:pt x="0" y="348449"/>
                  </a:moveTo>
                  <a:lnTo>
                    <a:pt x="419988" y="348449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844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47A64314-2E56-5A4D-9DE5-2C9559ABCB41}"/>
                </a:ext>
              </a:extLst>
            </p:cNvPr>
            <p:cNvSpPr/>
            <p:nvPr/>
          </p:nvSpPr>
          <p:spPr>
            <a:xfrm>
              <a:off x="11628005" y="876223"/>
              <a:ext cx="420370" cy="343535"/>
            </a:xfrm>
            <a:custGeom>
              <a:avLst/>
              <a:gdLst/>
              <a:ahLst/>
              <a:cxnLst/>
              <a:rect l="l" t="t" r="r" b="b"/>
              <a:pathLst>
                <a:path w="420370" h="343534">
                  <a:moveTo>
                    <a:pt x="0" y="342976"/>
                  </a:moveTo>
                  <a:lnTo>
                    <a:pt x="419988" y="342976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2976"/>
                  </a:lnTo>
                  <a:close/>
                </a:path>
              </a:pathLst>
            </a:custGeom>
            <a:solidFill>
              <a:srgbClr val="E6584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23">
            <a:extLst>
              <a:ext uri="{FF2B5EF4-FFF2-40B4-BE49-F238E27FC236}">
                <a16:creationId xmlns:a16="http://schemas.microsoft.com/office/drawing/2014/main" id="{7B784247-ECD9-5840-BAF8-A7FCBCED91E9}"/>
              </a:ext>
            </a:extLst>
          </p:cNvPr>
          <p:cNvSpPr txBox="1"/>
          <p:nvPr/>
        </p:nvSpPr>
        <p:spPr>
          <a:xfrm>
            <a:off x="599300" y="2012576"/>
            <a:ext cx="4988700" cy="846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/>
            <a:r>
              <a:rPr lang="ru-RU" sz="900" b="1" spc="10" dirty="0">
                <a:solidFill>
                  <a:srgbClr val="00417D"/>
                </a:solidFill>
                <a:latin typeface="Arial"/>
                <a:cs typeface="Arial"/>
              </a:rPr>
              <a:t>РУССКАЯ ГУМАНИТАРНАЯ МИССИЯ» И МЕЖДУНАРОДНЫЙ КОМИТЕТ КРАСНОГО КРЕСТА  НА РЕГУЛЯРНОЙ ОСНОВЕ ПРОВОДЯТ КУРСЫ «БЕЗОПАСНОСТЬ В ЗОНАХ ЧРЕЗВЫЧАЙНЫХ СИТУАЦИЙ И ВООРУЖЕННЫХ КОНФЛИКТОВ ДЛЯ СОТРУДНИКОВ СМИ» И «БЕЗОПАСНОСТЬ В ЗОНАХ  ЧРЕЗВЫЧАЙНЫХ СИТУАЦИЙ И ВООРУЖЕННЫХ  КОНФЛИКТОВ ДЛЯ ДОБРОВОЛЬЦЕВ».</a:t>
            </a:r>
          </a:p>
          <a:p>
            <a:pPr marL="12700" marR="454025">
              <a:lnSpc>
                <a:spcPct val="111100"/>
              </a:lnSpc>
            </a:pPr>
            <a:endParaRPr sz="900" b="1" spc="10" dirty="0">
              <a:solidFill>
                <a:srgbClr val="00417D"/>
              </a:solidFill>
              <a:latin typeface="Arial"/>
              <a:cs typeface="Arial"/>
            </a:endParaRP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5F38AC5A-06E3-8840-BFC5-6E50C6846394}"/>
              </a:ext>
            </a:extLst>
          </p:cNvPr>
          <p:cNvSpPr txBox="1"/>
          <p:nvPr/>
        </p:nvSpPr>
        <p:spPr>
          <a:xfrm>
            <a:off x="596759" y="2859475"/>
            <a:ext cx="2476641" cy="472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">
              <a:spcBef>
                <a:spcPts val="100"/>
              </a:spcBef>
            </a:pPr>
            <a:r>
              <a:rPr lang="ru-RU" sz="1000" spc="-15" dirty="0">
                <a:latin typeface="Cambria"/>
              </a:rPr>
              <a:t>Курс был создан в 2015 году, и год от года он становится все динамичнее </a:t>
            </a:r>
          </a:p>
          <a:p>
            <a:pPr marL="12700" marR="29845">
              <a:spcBef>
                <a:spcPts val="100"/>
              </a:spcBef>
            </a:pPr>
            <a:r>
              <a:rPr lang="ru-RU" sz="1000" spc="-15" dirty="0">
                <a:latin typeface="Cambria"/>
              </a:rPr>
              <a:t>и насыщеннее. В разработке курса принимали участие спасатели </a:t>
            </a:r>
          </a:p>
          <a:p>
            <a:pPr marL="12700" marR="29845">
              <a:spcBef>
                <a:spcPts val="100"/>
              </a:spcBef>
            </a:pPr>
            <a:r>
              <a:rPr lang="ru-RU" sz="1000" spc="-15" dirty="0">
                <a:latin typeface="Cambria"/>
              </a:rPr>
              <a:t>и психологи МЧС России, специалисты </a:t>
            </a:r>
          </a:p>
          <a:p>
            <a:pPr marL="12700" marR="29845">
              <a:spcBef>
                <a:spcPts val="100"/>
              </a:spcBef>
            </a:pPr>
            <a:r>
              <a:rPr lang="ru-RU" sz="1000" spc="-15" dirty="0">
                <a:latin typeface="Cambria"/>
              </a:rPr>
              <a:t>с военным опытом, специалисты </a:t>
            </a:r>
          </a:p>
          <a:p>
            <a:pPr marL="12700" marR="29845">
              <a:spcBef>
                <a:spcPts val="100"/>
              </a:spcBef>
            </a:pPr>
            <a:r>
              <a:rPr lang="ru-RU" sz="1000" spc="-15" dirty="0">
                <a:latin typeface="Cambria"/>
              </a:rPr>
              <a:t>в области оказания первой помощи, сотрудники Международного Комитета Красного Креста.</a:t>
            </a:r>
          </a:p>
          <a:p>
            <a:pPr marL="12700" marR="29845">
              <a:spcBef>
                <a:spcPts val="100"/>
              </a:spcBef>
            </a:pPr>
            <a:endParaRPr lang="ru-RU" sz="800" spc="-15" dirty="0">
              <a:latin typeface="Cambria"/>
            </a:endParaRPr>
          </a:p>
          <a:p>
            <a:pPr marL="12700" marR="12065"/>
            <a:r>
              <a:rPr lang="ru-RU" sz="1000" spc="-15" dirty="0">
                <a:latin typeface="Cambria"/>
              </a:rPr>
              <a:t>Мы развиваемся и совершенствуемся, учитываем изменяющуюся ситуацию </a:t>
            </a:r>
          </a:p>
          <a:p>
            <a:pPr marL="12700" marR="12065"/>
            <a:r>
              <a:rPr lang="ru-RU" sz="1000" spc="-15" dirty="0">
                <a:latin typeface="Cambria"/>
              </a:rPr>
              <a:t>в мире и трансформируем наш курс  для его максимальной эффективности.</a:t>
            </a:r>
          </a:p>
          <a:p>
            <a:pPr marL="12700" marR="12065"/>
            <a:endParaRPr lang="ru-RU" sz="800" spc="-15" dirty="0">
              <a:latin typeface="Cambria"/>
            </a:endParaRPr>
          </a:p>
          <a:p>
            <a:pPr marL="12700" marR="12065"/>
            <a:r>
              <a:rPr lang="ru-RU" sz="1000" spc="-15" dirty="0">
                <a:latin typeface="Cambria"/>
              </a:rPr>
              <a:t>Задача курса — предоставить сотрудникам СМИ специфические знания  и обучить оптимальному поведению в опасных зонах, чтобы снизить риск  погибнуть или пострадать.</a:t>
            </a:r>
          </a:p>
          <a:p>
            <a:pPr marL="12700" marR="26034"/>
            <a:endParaRPr lang="ru-RU" sz="800" spc="-15" dirty="0">
              <a:latin typeface="Cambria"/>
            </a:endParaRPr>
          </a:p>
          <a:p>
            <a:pPr marL="12700" marR="26034"/>
            <a:r>
              <a:rPr lang="ru-RU" sz="1000" spc="-15" dirty="0">
                <a:latin typeface="Cambria"/>
              </a:rPr>
              <a:t>Программа курса охватывает различные  области практических знаний и навыков,  которые необходимы журналисту, выезжающему в опасную командировку.</a:t>
            </a:r>
          </a:p>
          <a:p>
            <a:pPr marL="12700" marR="26034"/>
            <a:endParaRPr lang="ru-RU" sz="800" spc="-15" dirty="0">
              <a:latin typeface="Cambria"/>
            </a:endParaRPr>
          </a:p>
          <a:p>
            <a:pPr marL="12700" marR="26034"/>
            <a:r>
              <a:rPr lang="ru-RU" sz="1000" spc="-15" dirty="0">
                <a:latin typeface="Cambria"/>
              </a:rPr>
              <a:t>Продолжительность курса составляет </a:t>
            </a:r>
          </a:p>
          <a:p>
            <a:pPr marL="12700" marR="26034"/>
            <a:r>
              <a:rPr lang="ru-RU" sz="1000" spc="-15" dirty="0">
                <a:latin typeface="Cambria"/>
              </a:rPr>
              <a:t>6 полных дней.</a:t>
            </a:r>
            <a:r>
              <a:rPr lang="ru-RU" sz="800" spc="-15" dirty="0">
                <a:latin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Первые</a:t>
            </a:r>
            <a:r>
              <a:rPr lang="ru-RU" sz="1000" spc="2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4</a:t>
            </a:r>
            <a:r>
              <a:rPr lang="ru-RU" sz="1000" spc="15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дня</a:t>
            </a:r>
            <a:r>
              <a:rPr lang="ru-RU" sz="1000" spc="2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занятия</a:t>
            </a:r>
            <a:r>
              <a:rPr lang="ru-RU" sz="1000" spc="2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проходят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 </a:t>
            </a:r>
            <a:r>
              <a:rPr lang="ru-RU" sz="1000" spc="-15" dirty="0">
                <a:latin typeface="Cambria"/>
                <a:cs typeface="Cambria"/>
              </a:rPr>
              <a:t>форме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тренингов</a:t>
            </a:r>
            <a:r>
              <a:rPr lang="ru-RU" sz="1000" spc="-2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семинаров.</a:t>
            </a:r>
            <a:r>
              <a:rPr lang="ru-RU" sz="1000" spc="-25" dirty="0">
                <a:latin typeface="Cambria"/>
                <a:cs typeface="Cambria"/>
              </a:rPr>
              <a:t> </a:t>
            </a:r>
            <a:r>
              <a:rPr lang="ru-RU" sz="1000" spc="5" dirty="0">
                <a:latin typeface="Cambria"/>
                <a:cs typeface="Cambria"/>
              </a:rPr>
              <a:t>Участ</a:t>
            </a:r>
            <a:r>
              <a:rPr lang="ru-RU" sz="1000" spc="-20" dirty="0">
                <a:latin typeface="Cambria"/>
                <a:cs typeface="Cambria"/>
              </a:rPr>
              <a:t>ника</a:t>
            </a:r>
            <a:r>
              <a:rPr lang="ru-RU" sz="1000" spc="-15" dirty="0">
                <a:latin typeface="Cambria"/>
                <a:cs typeface="Cambria"/>
              </a:rPr>
              <a:t>м </a:t>
            </a:r>
            <a:r>
              <a:rPr lang="ru-RU" sz="1000" dirty="0">
                <a:latin typeface="Cambria"/>
                <a:cs typeface="Cambria"/>
              </a:rPr>
              <a:t>предлагается много практических задач для отработки</a:t>
            </a: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A3F5571E-4D4F-8A4D-B35C-4506EE74A194}"/>
              </a:ext>
            </a:extLst>
          </p:cNvPr>
          <p:cNvSpPr txBox="1"/>
          <p:nvPr/>
        </p:nvSpPr>
        <p:spPr>
          <a:xfrm>
            <a:off x="3225800" y="2864966"/>
            <a:ext cx="2476641" cy="4821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">
              <a:spcBef>
                <a:spcPts val="100"/>
              </a:spcBef>
            </a:pPr>
            <a:r>
              <a:rPr lang="ru-RU" sz="1000" dirty="0">
                <a:latin typeface="Cambria"/>
                <a:cs typeface="Cambria"/>
              </a:rPr>
              <a:t>навыков оказания первой помощи, навигации, радиосвязи и общих вопросов безопасности. </a:t>
            </a:r>
            <a:r>
              <a:rPr lang="ru-RU" sz="1000" spc="-10" dirty="0">
                <a:latin typeface="Cambria"/>
                <a:cs typeface="Cambria"/>
              </a:rPr>
              <a:t>Дв</a:t>
            </a:r>
            <a:r>
              <a:rPr lang="ru-RU" sz="1000" dirty="0">
                <a:latin typeface="Cambria"/>
                <a:cs typeface="Cambria"/>
              </a:rPr>
              <a:t>а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последни</a:t>
            </a:r>
            <a:r>
              <a:rPr lang="ru-RU" sz="1000" spc="-10" dirty="0">
                <a:latin typeface="Cambria"/>
                <a:cs typeface="Cambria"/>
              </a:rPr>
              <a:t>х </a:t>
            </a:r>
            <a:r>
              <a:rPr lang="ru-RU" sz="1000" spc="-35" dirty="0">
                <a:latin typeface="Cambria"/>
                <a:cs typeface="Cambria"/>
              </a:rPr>
              <a:t>дн</a:t>
            </a:r>
            <a:r>
              <a:rPr lang="ru-RU" sz="1000" spc="-20" dirty="0">
                <a:latin typeface="Cambria"/>
                <a:cs typeface="Cambria"/>
              </a:rPr>
              <a:t>я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курс</a:t>
            </a:r>
            <a:r>
              <a:rPr lang="ru-RU" sz="1000" spc="-15" dirty="0">
                <a:latin typeface="Cambria"/>
                <a:cs typeface="Cambria"/>
              </a:rPr>
              <a:t>а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20" dirty="0">
                <a:latin typeface="Cambria"/>
                <a:cs typeface="Cambria"/>
              </a:rPr>
              <a:t>—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это  </a:t>
            </a:r>
            <a:r>
              <a:rPr lang="ru-RU" sz="1000" spc="-35" dirty="0">
                <a:latin typeface="Cambria"/>
                <a:cs typeface="Cambria"/>
              </a:rPr>
              <a:t>интерактивны</a:t>
            </a:r>
            <a:r>
              <a:rPr lang="ru-RU" sz="1000" spc="-25" dirty="0">
                <a:latin typeface="Cambria"/>
                <a:cs typeface="Cambria"/>
              </a:rPr>
              <a:t>й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тренинг-марафо</a:t>
            </a:r>
            <a:r>
              <a:rPr lang="ru-RU" sz="1000" spc="-10" dirty="0">
                <a:latin typeface="Cambria"/>
                <a:cs typeface="Cambria"/>
              </a:rPr>
              <a:t>н </a:t>
            </a:r>
            <a:r>
              <a:rPr lang="ru-RU" sz="1000" spc="-5" dirty="0">
                <a:latin typeface="Cambria"/>
                <a:cs typeface="Cambria"/>
              </a:rPr>
              <a:t>с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выез</a:t>
            </a:r>
            <a:r>
              <a:rPr lang="ru-RU" sz="1000" spc="-20" dirty="0">
                <a:latin typeface="Cambria"/>
                <a:cs typeface="Cambria"/>
              </a:rPr>
              <a:t>дом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на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полевое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занятие.</a:t>
            </a:r>
          </a:p>
          <a:p>
            <a:pPr marL="12700" marR="29845">
              <a:spcBef>
                <a:spcPts val="100"/>
              </a:spcBef>
            </a:pPr>
            <a:endParaRPr lang="ru-RU" sz="1000" spc="-20" dirty="0">
              <a:latin typeface="Cambria"/>
              <a:cs typeface="Cambria"/>
            </a:endParaRPr>
          </a:p>
          <a:p>
            <a:pPr marL="12700" marR="29845">
              <a:spcBef>
                <a:spcPts val="100"/>
              </a:spcBef>
            </a:pPr>
            <a:r>
              <a:rPr lang="ru-RU" sz="1000" spc="35" dirty="0">
                <a:latin typeface="Cambria"/>
                <a:cs typeface="Cambria"/>
              </a:rPr>
              <a:t>В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ситуации</a:t>
            </a:r>
            <a:r>
              <a:rPr lang="ru-RU" sz="1000" spc="-20" dirty="0">
                <a:latin typeface="Cambria"/>
                <a:cs typeface="Cambria"/>
              </a:rPr>
              <a:t> погружения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условия, </a:t>
            </a:r>
            <a:r>
              <a:rPr lang="ru-RU" sz="1000" spc="-204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близкие </a:t>
            </a:r>
            <a:r>
              <a:rPr lang="ru-RU" sz="1000" spc="-15" dirty="0">
                <a:latin typeface="Cambria"/>
                <a:cs typeface="Cambria"/>
              </a:rPr>
              <a:t>к реальным, </a:t>
            </a:r>
            <a:r>
              <a:rPr lang="ru-RU" sz="1000" spc="-25" dirty="0">
                <a:latin typeface="Cambria"/>
                <a:cs typeface="Cambria"/>
              </a:rPr>
              <a:t>участники </a:t>
            </a:r>
            <a:r>
              <a:rPr lang="ru-RU" sz="1000" spc="-20" dirty="0">
                <a:latin typeface="Cambria"/>
                <a:cs typeface="Cambria"/>
              </a:rPr>
              <a:t>на </a:t>
            </a:r>
            <a:r>
              <a:rPr lang="ru-RU" sz="1000" spc="-5" dirty="0">
                <a:latin typeface="Cambria"/>
                <a:cs typeface="Cambria"/>
              </a:rPr>
              <a:t>прак</a:t>
            </a:r>
            <a:r>
              <a:rPr lang="ru-RU" sz="1000" spc="-35" dirty="0">
                <a:latin typeface="Cambria"/>
                <a:cs typeface="Cambria"/>
              </a:rPr>
              <a:t>тике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применяют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полученные</a:t>
            </a:r>
            <a:r>
              <a:rPr lang="ru-RU" sz="1000" spc="-15" dirty="0">
                <a:latin typeface="Cambria"/>
                <a:cs typeface="Cambria"/>
              </a:rPr>
              <a:t> знания.</a:t>
            </a:r>
            <a:endParaRPr lang="ru-RU" sz="1000" dirty="0">
              <a:latin typeface="Cambria"/>
              <a:cs typeface="Cambria"/>
            </a:endParaRPr>
          </a:p>
          <a:p>
            <a:pPr marL="12700" marR="49530">
              <a:lnSpc>
                <a:spcPct val="100000"/>
              </a:lnSpc>
            </a:pPr>
            <a:r>
              <a:rPr lang="ru-RU" sz="1000" spc="-15" dirty="0">
                <a:latin typeface="Cambria"/>
                <a:cs typeface="Cambria"/>
              </a:rPr>
              <a:t>Практическая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часть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курса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интерактивна, </a:t>
            </a:r>
            <a:r>
              <a:rPr lang="ru-RU" sz="1000" spc="-21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сочетает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физически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тяжёлые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условия, 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психологический </a:t>
            </a:r>
            <a:r>
              <a:rPr lang="ru-RU" sz="1000" spc="-20" dirty="0">
                <a:latin typeface="Cambria"/>
                <a:cs typeface="Cambria"/>
              </a:rPr>
              <a:t>стресс,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необходимость 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постоянно </a:t>
            </a:r>
            <a:r>
              <a:rPr lang="ru-RU" sz="1000" spc="-25" dirty="0">
                <a:latin typeface="Cambria"/>
                <a:cs typeface="Cambria"/>
              </a:rPr>
              <a:t>принимать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решения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и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выпол</a:t>
            </a:r>
            <a:r>
              <a:rPr lang="ru-RU" sz="1000" spc="-30" dirty="0">
                <a:latin typeface="Cambria"/>
                <a:cs typeface="Cambria"/>
              </a:rPr>
              <a:t>нять</a:t>
            </a:r>
            <a:r>
              <a:rPr lang="ru-RU" sz="1000" spc="-15" dirty="0">
                <a:latin typeface="Cambria"/>
                <a:cs typeface="Cambria"/>
              </a:rPr>
              <a:t> задачи,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от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которых </a:t>
            </a:r>
            <a:r>
              <a:rPr lang="ru-RU" sz="1000" spc="-30" dirty="0">
                <a:latin typeface="Cambria"/>
                <a:cs typeface="Cambria"/>
              </a:rPr>
              <a:t>зависит</a:t>
            </a:r>
            <a:r>
              <a:rPr lang="ru-RU" sz="1000" spc="-10" dirty="0">
                <a:latin typeface="Cambria"/>
                <a:cs typeface="Cambria"/>
              </a:rPr>
              <a:t> разви</a:t>
            </a:r>
            <a:r>
              <a:rPr lang="ru-RU" sz="1000" spc="-40" dirty="0">
                <a:latin typeface="Cambria"/>
                <a:cs typeface="Cambria"/>
              </a:rPr>
              <a:t>тие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событий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легенде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тренинга.</a:t>
            </a:r>
          </a:p>
          <a:p>
            <a:pPr marL="12700" marR="49530">
              <a:lnSpc>
                <a:spcPct val="100000"/>
              </a:lnSpc>
            </a:pPr>
            <a:endParaRPr lang="ru-RU" sz="10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spc="35" dirty="0">
                <a:latin typeface="Cambria"/>
                <a:cs typeface="Cambria"/>
              </a:rPr>
              <a:t>В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проведении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курса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задействовано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более </a:t>
            </a:r>
            <a:r>
              <a:rPr lang="ru-RU" sz="1000" spc="-20" dirty="0">
                <a:latin typeface="Cambria"/>
                <a:cs typeface="Cambria"/>
              </a:rPr>
              <a:t> 25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специалистов: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бывших</a:t>
            </a:r>
            <a:r>
              <a:rPr lang="ru-RU" sz="1000" spc="-10" dirty="0">
                <a:latin typeface="Cambria"/>
                <a:cs typeface="Cambria"/>
              </a:rPr>
              <a:t> и </a:t>
            </a:r>
            <a:r>
              <a:rPr lang="ru-RU" sz="1000" spc="-25" dirty="0">
                <a:latin typeface="Cambria"/>
                <a:cs typeface="Cambria"/>
              </a:rPr>
              <a:t>действующих </a:t>
            </a:r>
            <a:r>
              <a:rPr lang="ru-RU" sz="1000" spc="-204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сотрудников</a:t>
            </a:r>
            <a:r>
              <a:rPr lang="ru-RU" sz="1000" spc="-15" dirty="0">
                <a:latin typeface="Cambria"/>
                <a:cs typeface="Cambria"/>
              </a:rPr>
              <a:t> различных </a:t>
            </a:r>
            <a:r>
              <a:rPr lang="ru-RU" sz="1000" spc="-20" dirty="0">
                <a:latin typeface="Cambria"/>
                <a:cs typeface="Cambria"/>
              </a:rPr>
              <a:t>организаций, 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имеющих </a:t>
            </a:r>
            <a:r>
              <a:rPr lang="ru-RU" sz="1000" spc="-25" dirty="0">
                <a:latin typeface="Cambria"/>
                <a:cs typeface="Cambria"/>
              </a:rPr>
              <a:t>опыт работы в </a:t>
            </a:r>
            <a:r>
              <a:rPr lang="ru-RU" sz="1000" spc="-10" dirty="0">
                <a:latin typeface="Cambria"/>
                <a:cs typeface="Cambria"/>
              </a:rPr>
              <a:t>зонах </a:t>
            </a:r>
            <a:r>
              <a:rPr lang="ru-RU" sz="1000" spc="80" dirty="0">
                <a:latin typeface="Cambria"/>
                <a:cs typeface="Cambria"/>
              </a:rPr>
              <a:t>ЧС </a:t>
            </a:r>
            <a:r>
              <a:rPr lang="ru-RU" sz="1000" spc="-10" dirty="0">
                <a:latin typeface="Cambria"/>
                <a:cs typeface="Cambria"/>
              </a:rPr>
              <a:t>и </a:t>
            </a:r>
            <a:r>
              <a:rPr lang="ru-RU" sz="1000" spc="10" dirty="0">
                <a:latin typeface="Cambria"/>
                <a:cs typeface="Cambria"/>
              </a:rPr>
              <a:t>во</a:t>
            </a:r>
            <a:r>
              <a:rPr lang="ru-RU" sz="1000" spc="-15" dirty="0">
                <a:latin typeface="Cambria"/>
                <a:cs typeface="Cambria"/>
              </a:rPr>
              <a:t>оруженных </a:t>
            </a:r>
            <a:r>
              <a:rPr lang="ru-RU" sz="1000" spc="-20" dirty="0">
                <a:latin typeface="Cambria"/>
                <a:cs typeface="Cambria"/>
              </a:rPr>
              <a:t>конфликтов. </a:t>
            </a:r>
            <a:r>
              <a:rPr lang="ru-RU" sz="1000" spc="20" dirty="0">
                <a:latin typeface="Cambria"/>
                <a:cs typeface="Cambria"/>
              </a:rPr>
              <a:t>Нас </a:t>
            </a:r>
            <a:r>
              <a:rPr lang="ru-RU" sz="1000" spc="-30" dirty="0">
                <a:latin typeface="Cambria"/>
                <a:cs typeface="Cambria"/>
              </a:rPr>
              <a:t>объединяет </a:t>
            </a:r>
            <a:r>
              <a:rPr lang="ru-RU" sz="1000" spc="-25" dirty="0">
                <a:latin typeface="Cambria"/>
                <a:cs typeface="Cambria"/>
              </a:rPr>
              <a:t> уважение</a:t>
            </a:r>
            <a:r>
              <a:rPr lang="ru-RU" sz="1000" spc="-15" dirty="0">
                <a:latin typeface="Cambria"/>
                <a:cs typeface="Cambria"/>
              </a:rPr>
              <a:t> к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нашим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участникам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и </a:t>
            </a:r>
            <a:r>
              <a:rPr lang="ru-RU" sz="1000" spc="-15" dirty="0">
                <a:latin typeface="Cambria"/>
                <a:cs typeface="Cambria"/>
              </a:rPr>
              <a:t>к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5" dirty="0">
                <a:latin typeface="Cambria"/>
                <a:cs typeface="Cambria"/>
              </a:rPr>
              <a:t>их 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нелегкому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труду.</a:t>
            </a:r>
            <a:endParaRPr lang="ru-RU" sz="10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lang="ru-RU" sz="1000" spc="-15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spc="-15" dirty="0">
                <a:latin typeface="Cambria"/>
                <a:cs typeface="Cambria"/>
              </a:rPr>
              <a:t>За</a:t>
            </a:r>
            <a:r>
              <a:rPr lang="ru-RU" sz="1000" spc="-25" dirty="0">
                <a:latin typeface="Cambria"/>
                <a:cs typeface="Cambria"/>
              </a:rPr>
              <a:t> прошедшие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годы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курсе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dirty="0">
                <a:latin typeface="Cambria"/>
                <a:cs typeface="Cambria"/>
              </a:rPr>
              <a:t>при</a:t>
            </a:r>
            <a:r>
              <a:rPr lang="ru-RU" sz="1000" spc="-25" dirty="0">
                <a:latin typeface="Cambria"/>
                <a:cs typeface="Cambria"/>
              </a:rPr>
              <a:t>няли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участие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более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120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журналистов</a:t>
            </a:r>
            <a:endParaRPr lang="ru-RU" sz="1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ru-RU" sz="1000" spc="-10" dirty="0">
                <a:latin typeface="Cambria"/>
                <a:cs typeface="Cambria"/>
              </a:rPr>
              <a:t>и</a:t>
            </a:r>
            <a:r>
              <a:rPr lang="ru-RU" sz="1000" spc="-4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волонтеров.</a:t>
            </a:r>
            <a:r>
              <a:rPr lang="ru-RU" sz="1000" dirty="0">
                <a:latin typeface="Cambria"/>
                <a:cs typeface="Cambria"/>
              </a:rPr>
              <a:t> </a:t>
            </a:r>
          </a:p>
          <a:p>
            <a:pPr marL="12700">
              <a:lnSpc>
                <a:spcPct val="100000"/>
              </a:lnSpc>
            </a:pPr>
            <a:endParaRPr lang="ru-RU" sz="1000" spc="-1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ru-RU" sz="1000" spc="-10" dirty="0">
                <a:latin typeface="Cambria"/>
                <a:cs typeface="Cambria"/>
              </a:rPr>
              <a:t>Обучение</a:t>
            </a:r>
            <a:r>
              <a:rPr lang="ru-RU" sz="1000" spc="-3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на</a:t>
            </a:r>
            <a:r>
              <a:rPr lang="ru-RU" sz="1000" spc="-3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курсе</a:t>
            </a:r>
            <a:r>
              <a:rPr lang="ru-RU" sz="1000" spc="-3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проводится </a:t>
            </a:r>
            <a:r>
              <a:rPr lang="ru-RU" sz="1000" spc="-204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за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счет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средств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организаторов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45" dirty="0">
                <a:latin typeface="Cambria"/>
                <a:cs typeface="Cambria"/>
              </a:rPr>
              <a:t>(РГМ </a:t>
            </a:r>
            <a:r>
              <a:rPr lang="ru-RU" sz="1000" spc="50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и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45" dirty="0">
                <a:latin typeface="Cambria"/>
                <a:cs typeface="Cambria"/>
              </a:rPr>
              <a:t>МККК).</a:t>
            </a:r>
            <a:endParaRPr lang="ru-RU" sz="1000" dirty="0">
              <a:latin typeface="Cambria"/>
              <a:cs typeface="Cambria"/>
            </a:endParaRPr>
          </a:p>
          <a:p>
            <a:pPr marL="12700" marR="29845">
              <a:spcBef>
                <a:spcPts val="100"/>
              </a:spcBef>
            </a:pPr>
            <a:endParaRPr lang="ru-RU" sz="1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3209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12242800" cy="8642350"/>
            <a:chOff x="191998" y="191985"/>
            <a:chExt cx="11856377" cy="8262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998" y="191985"/>
              <a:ext cx="11855996" cy="82620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28005" y="191998"/>
              <a:ext cx="420370" cy="335915"/>
            </a:xfrm>
            <a:custGeom>
              <a:avLst/>
              <a:gdLst/>
              <a:ahLst/>
              <a:cxnLst/>
              <a:rect l="l" t="t" r="r" b="b"/>
              <a:pathLst>
                <a:path w="420370" h="335915">
                  <a:moveTo>
                    <a:pt x="0" y="335775"/>
                  </a:moveTo>
                  <a:lnTo>
                    <a:pt x="419988" y="335775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35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00" y="443185"/>
              <a:ext cx="1052995" cy="623611"/>
            </a:xfrm>
            <a:prstGeom prst="rect">
              <a:avLst/>
            </a:prstGeom>
          </p:spPr>
        </p:pic>
      </p:grpSp>
      <p:sp>
        <p:nvSpPr>
          <p:cNvPr id="15" name="object 5">
            <a:extLst>
              <a:ext uri="{FF2B5EF4-FFF2-40B4-BE49-F238E27FC236}">
                <a16:creationId xmlns:a16="http://schemas.microsoft.com/office/drawing/2014/main" id="{650DA6EA-426D-6941-8C8F-23D2B3E37847}"/>
              </a:ext>
            </a:extLst>
          </p:cNvPr>
          <p:cNvSpPr/>
          <p:nvPr/>
        </p:nvSpPr>
        <p:spPr>
          <a:xfrm>
            <a:off x="11822430" y="-22225"/>
            <a:ext cx="420370" cy="335915"/>
          </a:xfrm>
          <a:custGeom>
            <a:avLst/>
            <a:gdLst/>
            <a:ahLst/>
            <a:cxnLst/>
            <a:rect l="l" t="t" r="r" b="b"/>
            <a:pathLst>
              <a:path w="420370" h="335915">
                <a:moveTo>
                  <a:pt x="0" y="335775"/>
                </a:moveTo>
                <a:lnTo>
                  <a:pt x="419988" y="335775"/>
                </a:lnTo>
                <a:lnTo>
                  <a:pt x="419988" y="0"/>
                </a:lnTo>
                <a:lnTo>
                  <a:pt x="0" y="0"/>
                </a:lnTo>
                <a:lnTo>
                  <a:pt x="0" y="335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5FDC8AEE-20CE-5B4C-B51D-B9B37608651F}"/>
              </a:ext>
            </a:extLst>
          </p:cNvPr>
          <p:cNvSpPr/>
          <p:nvPr/>
        </p:nvSpPr>
        <p:spPr>
          <a:xfrm>
            <a:off x="11822430" y="313550"/>
            <a:ext cx="420370" cy="348615"/>
          </a:xfrm>
          <a:custGeom>
            <a:avLst/>
            <a:gdLst/>
            <a:ahLst/>
            <a:cxnLst/>
            <a:rect l="l" t="t" r="r" b="b"/>
            <a:pathLst>
              <a:path w="420370" h="348615">
                <a:moveTo>
                  <a:pt x="0" y="348449"/>
                </a:moveTo>
                <a:lnTo>
                  <a:pt x="419988" y="348449"/>
                </a:lnTo>
                <a:lnTo>
                  <a:pt x="419988" y="0"/>
                </a:lnTo>
                <a:lnTo>
                  <a:pt x="0" y="0"/>
                </a:lnTo>
                <a:lnTo>
                  <a:pt x="0" y="348449"/>
                </a:lnTo>
                <a:close/>
              </a:path>
            </a:pathLst>
          </a:custGeom>
          <a:solidFill>
            <a:srgbClr val="00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458D0B56-C2E6-E64A-A30C-CF52E6489B9F}"/>
              </a:ext>
            </a:extLst>
          </p:cNvPr>
          <p:cNvSpPr/>
          <p:nvPr/>
        </p:nvSpPr>
        <p:spPr>
          <a:xfrm>
            <a:off x="11822430" y="662000"/>
            <a:ext cx="420370" cy="343535"/>
          </a:xfrm>
          <a:custGeom>
            <a:avLst/>
            <a:gdLst/>
            <a:ahLst/>
            <a:cxnLst/>
            <a:rect l="l" t="t" r="r" b="b"/>
            <a:pathLst>
              <a:path w="420370" h="343534">
                <a:moveTo>
                  <a:pt x="0" y="342976"/>
                </a:moveTo>
                <a:lnTo>
                  <a:pt x="419988" y="342976"/>
                </a:lnTo>
                <a:lnTo>
                  <a:pt x="419988" y="0"/>
                </a:lnTo>
                <a:lnTo>
                  <a:pt x="0" y="0"/>
                </a:lnTo>
                <a:lnTo>
                  <a:pt x="0" y="342976"/>
                </a:lnTo>
                <a:close/>
              </a:path>
            </a:pathLst>
          </a:custGeom>
          <a:solidFill>
            <a:srgbClr val="E658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" y="443185"/>
            <a:ext cx="1052995" cy="62361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719290" y="2285999"/>
            <a:ext cx="3016403" cy="4572343"/>
            <a:chOff x="6719290" y="2285999"/>
            <a:chExt cx="3016403" cy="4572343"/>
          </a:xfrm>
        </p:grpSpPr>
        <p:sp>
          <p:nvSpPr>
            <p:cNvPr id="13" name="object 13"/>
            <p:cNvSpPr/>
            <p:nvPr/>
          </p:nvSpPr>
          <p:spPr>
            <a:xfrm>
              <a:off x="6731999" y="2298701"/>
              <a:ext cx="0" cy="4546600"/>
            </a:xfrm>
            <a:custGeom>
              <a:avLst/>
              <a:gdLst/>
              <a:ahLst/>
              <a:cxnLst/>
              <a:rect l="l" t="t" r="r" b="b"/>
              <a:pathLst>
                <a:path h="4546600">
                  <a:moveTo>
                    <a:pt x="0" y="0"/>
                  </a:moveTo>
                  <a:lnTo>
                    <a:pt x="0" y="454660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9290" y="2286012"/>
              <a:ext cx="25400" cy="4572000"/>
            </a:xfrm>
            <a:custGeom>
              <a:avLst/>
              <a:gdLst/>
              <a:ahLst/>
              <a:cxnLst/>
              <a:rect l="l" t="t" r="r" b="b"/>
              <a:pathLst>
                <a:path w="25400" h="4572000">
                  <a:moveTo>
                    <a:pt x="25400" y="4552289"/>
                  </a:moveTo>
                  <a:lnTo>
                    <a:pt x="19710" y="4546600"/>
                  </a:lnTo>
                  <a:lnTo>
                    <a:pt x="5689" y="4546600"/>
                  </a:lnTo>
                  <a:lnTo>
                    <a:pt x="0" y="4552289"/>
                  </a:lnTo>
                  <a:lnTo>
                    <a:pt x="0" y="4566310"/>
                  </a:lnTo>
                  <a:lnTo>
                    <a:pt x="5689" y="4572000"/>
                  </a:lnTo>
                  <a:lnTo>
                    <a:pt x="12700" y="4572000"/>
                  </a:lnTo>
                  <a:lnTo>
                    <a:pt x="19710" y="4572000"/>
                  </a:lnTo>
                  <a:lnTo>
                    <a:pt x="25400" y="4566310"/>
                  </a:lnTo>
                  <a:lnTo>
                    <a:pt x="25400" y="4552289"/>
                  </a:lnTo>
                  <a:close/>
                </a:path>
                <a:path w="25400" h="4572000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44999" y="3220300"/>
              <a:ext cx="0" cy="2932430"/>
            </a:xfrm>
            <a:custGeom>
              <a:avLst/>
              <a:gdLst/>
              <a:ahLst/>
              <a:cxnLst/>
              <a:rect l="l" t="t" r="r" b="b"/>
              <a:pathLst>
                <a:path h="2932429">
                  <a:moveTo>
                    <a:pt x="0" y="0"/>
                  </a:moveTo>
                  <a:lnTo>
                    <a:pt x="0" y="2931998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32294" y="3207600"/>
              <a:ext cx="25400" cy="2957830"/>
            </a:xfrm>
            <a:custGeom>
              <a:avLst/>
              <a:gdLst/>
              <a:ahLst/>
              <a:cxnLst/>
              <a:rect l="l" t="t" r="r" b="b"/>
              <a:pathLst>
                <a:path w="25400" h="2957829">
                  <a:moveTo>
                    <a:pt x="25400" y="2937700"/>
                  </a:moveTo>
                  <a:lnTo>
                    <a:pt x="19710" y="2932011"/>
                  </a:lnTo>
                  <a:lnTo>
                    <a:pt x="5689" y="2932011"/>
                  </a:lnTo>
                  <a:lnTo>
                    <a:pt x="0" y="2937700"/>
                  </a:lnTo>
                  <a:lnTo>
                    <a:pt x="0" y="2951721"/>
                  </a:lnTo>
                  <a:lnTo>
                    <a:pt x="5689" y="2957411"/>
                  </a:lnTo>
                  <a:lnTo>
                    <a:pt x="12700" y="2957411"/>
                  </a:lnTo>
                  <a:lnTo>
                    <a:pt x="19710" y="2957411"/>
                  </a:lnTo>
                  <a:lnTo>
                    <a:pt x="25400" y="2951721"/>
                  </a:lnTo>
                  <a:lnTo>
                    <a:pt x="25400" y="2937700"/>
                  </a:lnTo>
                  <a:close/>
                </a:path>
                <a:path w="25400" h="2957829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28700" y="4508200"/>
              <a:ext cx="0" cy="2337435"/>
            </a:xfrm>
            <a:custGeom>
              <a:avLst/>
              <a:gdLst/>
              <a:ahLst/>
              <a:cxnLst/>
              <a:rect l="l" t="t" r="r" b="b"/>
              <a:pathLst>
                <a:path h="2337434">
                  <a:moveTo>
                    <a:pt x="0" y="0"/>
                  </a:moveTo>
                  <a:lnTo>
                    <a:pt x="0" y="2337104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15999" y="4495507"/>
              <a:ext cx="25400" cy="2362835"/>
            </a:xfrm>
            <a:custGeom>
              <a:avLst/>
              <a:gdLst/>
              <a:ahLst/>
              <a:cxnLst/>
              <a:rect l="l" t="t" r="r" b="b"/>
              <a:pathLst>
                <a:path w="25400" h="2362834">
                  <a:moveTo>
                    <a:pt x="25400" y="2342794"/>
                  </a:moveTo>
                  <a:lnTo>
                    <a:pt x="19710" y="2337104"/>
                  </a:lnTo>
                  <a:lnTo>
                    <a:pt x="5689" y="2337104"/>
                  </a:lnTo>
                  <a:lnTo>
                    <a:pt x="0" y="2342794"/>
                  </a:lnTo>
                  <a:lnTo>
                    <a:pt x="0" y="2356815"/>
                  </a:lnTo>
                  <a:lnTo>
                    <a:pt x="5689" y="2362504"/>
                  </a:lnTo>
                  <a:lnTo>
                    <a:pt x="12700" y="2362504"/>
                  </a:lnTo>
                  <a:lnTo>
                    <a:pt x="19710" y="2362504"/>
                  </a:lnTo>
                  <a:lnTo>
                    <a:pt x="25400" y="2356815"/>
                  </a:lnTo>
                  <a:lnTo>
                    <a:pt x="25400" y="2342794"/>
                  </a:lnTo>
                  <a:close/>
                </a:path>
                <a:path w="25400" h="2362834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23000" y="2298699"/>
              <a:ext cx="0" cy="3575050"/>
            </a:xfrm>
            <a:custGeom>
              <a:avLst/>
              <a:gdLst/>
              <a:ahLst/>
              <a:cxnLst/>
              <a:rect l="l" t="t" r="r" b="b"/>
              <a:pathLst>
                <a:path h="3575050">
                  <a:moveTo>
                    <a:pt x="0" y="0"/>
                  </a:moveTo>
                  <a:lnTo>
                    <a:pt x="0" y="3574605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10293" y="2285999"/>
              <a:ext cx="25400" cy="3600450"/>
            </a:xfrm>
            <a:custGeom>
              <a:avLst/>
              <a:gdLst/>
              <a:ahLst/>
              <a:cxnLst/>
              <a:rect l="l" t="t" r="r" b="b"/>
              <a:pathLst>
                <a:path w="25400" h="3600450">
                  <a:moveTo>
                    <a:pt x="25400" y="3580295"/>
                  </a:moveTo>
                  <a:lnTo>
                    <a:pt x="19710" y="3574605"/>
                  </a:lnTo>
                  <a:lnTo>
                    <a:pt x="5689" y="3574605"/>
                  </a:lnTo>
                  <a:lnTo>
                    <a:pt x="0" y="3580295"/>
                  </a:lnTo>
                  <a:lnTo>
                    <a:pt x="0" y="3594316"/>
                  </a:lnTo>
                  <a:lnTo>
                    <a:pt x="5689" y="3600005"/>
                  </a:lnTo>
                  <a:lnTo>
                    <a:pt x="12700" y="3600005"/>
                  </a:lnTo>
                  <a:lnTo>
                    <a:pt x="19710" y="3600005"/>
                  </a:lnTo>
                  <a:lnTo>
                    <a:pt x="25400" y="3594316"/>
                  </a:lnTo>
                  <a:lnTo>
                    <a:pt x="25400" y="3580295"/>
                  </a:lnTo>
                  <a:close/>
                </a:path>
                <a:path w="25400" h="3600450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99300" y="1549401"/>
            <a:ext cx="4731329" cy="9900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520"/>
              </a:spcBef>
            </a:pPr>
            <a:r>
              <a:rPr sz="3300" spc="-80" dirty="0"/>
              <a:t>ОБРАЗОВАТЕЛЬНЫЕ  ПРОЕКТЫ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9300" y="2753399"/>
            <a:ext cx="4896002" cy="1243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645" algn="just">
              <a:lnSpc>
                <a:spcPct val="111100"/>
              </a:lnSpc>
              <a:spcBef>
                <a:spcPts val="100"/>
              </a:spcBef>
            </a:pPr>
            <a:r>
              <a:rPr sz="900" b="1" spc="30" dirty="0">
                <a:solidFill>
                  <a:srgbClr val="00417D"/>
                </a:solidFill>
                <a:latin typeface="Arial"/>
                <a:cs typeface="Arial"/>
              </a:rPr>
              <a:t>ОДНО 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ИЗ </a:t>
            </a:r>
            <a:r>
              <a:rPr sz="900" b="1" spc="-30" dirty="0">
                <a:solidFill>
                  <a:srgbClr val="00417D"/>
                </a:solidFill>
                <a:latin typeface="Arial"/>
                <a:cs typeface="Arial"/>
              </a:rPr>
              <a:t>ПРИОРИТЕТНЫХ </a:t>
            </a:r>
            <a:r>
              <a:rPr sz="900" b="1" spc="-20" dirty="0">
                <a:solidFill>
                  <a:srgbClr val="00417D"/>
                </a:solidFill>
                <a:latin typeface="Arial"/>
                <a:cs typeface="Arial"/>
              </a:rPr>
              <a:t>НАПРАВЛЕНИЙ </a:t>
            </a:r>
            <a:r>
              <a:rPr sz="900" b="1" spc="-80" dirty="0">
                <a:solidFill>
                  <a:srgbClr val="00417D"/>
                </a:solidFill>
                <a:latin typeface="Arial"/>
                <a:cs typeface="Arial"/>
              </a:rPr>
              <a:t>РАБОТЫ</a:t>
            </a:r>
            <a:r>
              <a:rPr sz="900" b="1" spc="-7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«РУССКОЙ 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ГУМАНИТАРНОЙ</a:t>
            </a:r>
            <a:r>
              <a:rPr lang="ru-RU" sz="900" b="1" spc="-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00417D"/>
                </a:solidFill>
                <a:latin typeface="Arial"/>
                <a:cs typeface="Arial"/>
              </a:rPr>
              <a:t>МИССИИ»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70" dirty="0">
                <a:solidFill>
                  <a:srgbClr val="00417D"/>
                </a:solidFill>
                <a:latin typeface="Arial"/>
                <a:cs typeface="Arial"/>
              </a:rPr>
              <a:t>—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ЭТО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00417D"/>
                </a:solidFill>
                <a:latin typeface="Arial"/>
                <a:cs typeface="Arial"/>
              </a:rPr>
              <a:t>ОБРАЗОВАНИЕ,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17D"/>
                </a:solidFill>
                <a:latin typeface="Arial"/>
                <a:cs typeface="Arial"/>
              </a:rPr>
              <a:t>ПОПУЛЯРИЗАЦИЯ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417D"/>
                </a:solidFill>
                <a:latin typeface="Arial"/>
                <a:cs typeface="Arial"/>
              </a:rPr>
              <a:t>РУССКОГО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17D"/>
                </a:solidFill>
                <a:latin typeface="Arial"/>
                <a:cs typeface="Arial"/>
              </a:rPr>
              <a:t>ЯЗЫКА.</a:t>
            </a:r>
            <a:r>
              <a:rPr sz="900" b="1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17D"/>
                </a:solidFill>
                <a:latin typeface="Arial"/>
                <a:cs typeface="Arial"/>
              </a:rPr>
              <a:t>ЗА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417D"/>
                </a:solidFill>
                <a:latin typeface="Arial"/>
                <a:cs typeface="Arial"/>
              </a:rPr>
              <a:t>ГОДЫ </a:t>
            </a:r>
            <a:r>
              <a:rPr sz="900" b="1" spc="-4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65" dirty="0">
                <a:solidFill>
                  <a:srgbClr val="00417D"/>
                </a:solidFill>
                <a:latin typeface="Arial"/>
                <a:cs typeface="Arial"/>
              </a:rPr>
              <a:t>Р</a:t>
            </a:r>
            <a:r>
              <a:rPr sz="900" b="1" spc="-40" dirty="0">
                <a:solidFill>
                  <a:srgbClr val="00417D"/>
                </a:solidFill>
                <a:latin typeface="Arial"/>
                <a:cs typeface="Arial"/>
              </a:rPr>
              <a:t>АБ</a:t>
            </a:r>
            <a:r>
              <a:rPr sz="900" b="1" spc="-55" dirty="0">
                <a:solidFill>
                  <a:srgbClr val="00417D"/>
                </a:solidFill>
                <a:latin typeface="Arial"/>
                <a:cs typeface="Arial"/>
              </a:rPr>
              <a:t>О</a:t>
            </a:r>
            <a:r>
              <a:rPr sz="900" b="1" spc="-90" dirty="0">
                <a:solidFill>
                  <a:srgbClr val="00417D"/>
                </a:solidFill>
                <a:latin typeface="Arial"/>
                <a:cs typeface="Arial"/>
              </a:rPr>
              <a:t>ТЫ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17D"/>
                </a:solidFill>
                <a:latin typeface="Arial"/>
                <a:cs typeface="Arial"/>
              </a:rPr>
              <a:t>РГМ</a:t>
            </a:r>
            <a:r>
              <a:rPr sz="900" b="1" spc="-3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РЕАЛИЗОВАЛА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17D"/>
                </a:solidFill>
                <a:latin typeface="Arial"/>
                <a:cs typeface="Arial"/>
              </a:rPr>
              <a:t>ДЕСЯТКИ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17D"/>
                </a:solidFill>
                <a:latin typeface="Arial"/>
                <a:cs typeface="Arial"/>
              </a:rPr>
              <a:t>ПРОЕК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900" b="1" spc="-40" dirty="0">
                <a:solidFill>
                  <a:srgbClr val="00417D"/>
                </a:solidFill>
                <a:latin typeface="Arial"/>
                <a:cs typeface="Arial"/>
              </a:rPr>
              <a:t>ОВ: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00417D"/>
                </a:solidFill>
                <a:latin typeface="Arial"/>
                <a:cs typeface="Arial"/>
              </a:rPr>
              <a:t>ОР</a:t>
            </a:r>
            <a:r>
              <a:rPr sz="900" b="1" spc="-125" dirty="0">
                <a:solidFill>
                  <a:srgbClr val="00417D"/>
                </a:solidFill>
                <a:latin typeface="Arial"/>
                <a:cs typeface="Arial"/>
              </a:rPr>
              <a:t>Г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АНИ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ЗАЦИЯ </a:t>
            </a:r>
            <a:r>
              <a:rPr sz="900" b="1" spc="-30" dirty="0">
                <a:solidFill>
                  <a:srgbClr val="00417D"/>
                </a:solidFill>
                <a:latin typeface="Arial"/>
                <a:cs typeface="Arial"/>
              </a:rPr>
              <a:t>ПРЕП</a:t>
            </a:r>
            <a:r>
              <a:rPr sz="900" b="1" spc="-50" dirty="0">
                <a:solidFill>
                  <a:srgbClr val="00417D"/>
                </a:solidFill>
                <a:latin typeface="Arial"/>
                <a:cs typeface="Arial"/>
              </a:rPr>
              <a:t>О</a:t>
            </a:r>
            <a:r>
              <a:rPr sz="900" b="1" spc="-20" dirty="0">
                <a:solidFill>
                  <a:srgbClr val="00417D"/>
                </a:solidFill>
                <a:latin typeface="Arial"/>
                <a:cs typeface="Arial"/>
              </a:rPr>
              <a:t>ДАВАНИЯ  </a:t>
            </a:r>
            <a:r>
              <a:rPr sz="900" b="1" spc="-30" dirty="0">
                <a:solidFill>
                  <a:srgbClr val="00417D"/>
                </a:solidFill>
                <a:latin typeface="Arial"/>
                <a:cs typeface="Arial"/>
              </a:rPr>
              <a:t>РУССКОГО </a:t>
            </a:r>
            <a:r>
              <a:rPr sz="900" b="1" spc="-50" dirty="0">
                <a:solidFill>
                  <a:srgbClr val="00417D"/>
                </a:solidFill>
                <a:latin typeface="Arial"/>
                <a:cs typeface="Arial"/>
              </a:rPr>
              <a:t>ЯЗЫКА, 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СОЗДАНИЕ </a:t>
            </a:r>
            <a:r>
              <a:rPr sz="900" b="1" spc="-30" dirty="0">
                <a:solidFill>
                  <a:srgbClr val="00417D"/>
                </a:solidFill>
                <a:latin typeface="Arial"/>
                <a:cs typeface="Arial"/>
              </a:rPr>
              <a:t>УЧЕБНИКА РУССКОГО </a:t>
            </a:r>
            <a:r>
              <a:rPr sz="900" b="1" spc="-65" dirty="0">
                <a:solidFill>
                  <a:srgbClr val="00417D"/>
                </a:solidFill>
                <a:latin typeface="Arial"/>
                <a:cs typeface="Arial"/>
              </a:rPr>
              <a:t>ЯЗЫКА</a:t>
            </a:r>
            <a:r>
              <a:rPr sz="900" b="1" spc="-6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ДЛЯ </a:t>
            </a:r>
            <a:r>
              <a:rPr sz="900" b="1" spc="-30" dirty="0">
                <a:solidFill>
                  <a:srgbClr val="00417D"/>
                </a:solidFill>
                <a:latin typeface="Arial"/>
                <a:cs typeface="Arial"/>
              </a:rPr>
              <a:t>АРАБСКИХ </a:t>
            </a:r>
            <a:r>
              <a:rPr sz="900" b="1" spc="-2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ШКОЛЬНИКОВ,</a:t>
            </a:r>
            <a:r>
              <a:rPr lang="ru-RU" sz="900" b="1" spc="-15" dirty="0">
                <a:solidFill>
                  <a:srgbClr val="00417D"/>
                </a:solidFill>
                <a:latin typeface="Arial"/>
                <a:cs typeface="Arial"/>
              </a:rPr>
              <a:t>  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ДОСТАВКА</a:t>
            </a:r>
            <a:r>
              <a:rPr lang="ru-RU" sz="900" b="1" spc="-1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lang="ru-RU"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УЧЕБНИКОВ,</a:t>
            </a:r>
            <a:r>
              <a:rPr lang="ru-RU" sz="900" b="1" spc="-35" dirty="0">
                <a:solidFill>
                  <a:srgbClr val="00417D"/>
                </a:solidFill>
                <a:latin typeface="Arial"/>
                <a:cs typeface="Arial"/>
              </a:rPr>
              <a:t>   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5" dirty="0" err="1">
                <a:solidFill>
                  <a:srgbClr val="00417D"/>
                </a:solidFill>
                <a:latin typeface="Arial"/>
                <a:cs typeface="Arial"/>
              </a:rPr>
              <a:t>А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lang="ru-RU" sz="900" b="1" spc="-10" dirty="0">
                <a:solidFill>
                  <a:srgbClr val="00417D"/>
                </a:solidFill>
                <a:latin typeface="Arial"/>
                <a:cs typeface="Arial"/>
              </a:rPr>
              <a:t>   </a:t>
            </a:r>
            <a:r>
              <a:rPr sz="900" b="1" spc="-20" dirty="0">
                <a:solidFill>
                  <a:srgbClr val="00417D"/>
                </a:solidFill>
                <a:latin typeface="Arial"/>
                <a:cs typeface="Arial"/>
              </a:rPr>
              <a:t>ТАКЖЕ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lang="ru-RU" sz="900" b="1" spc="-10" dirty="0">
                <a:solidFill>
                  <a:srgbClr val="00417D"/>
                </a:solidFill>
                <a:latin typeface="Arial"/>
                <a:cs typeface="Arial"/>
              </a:rPr>
              <a:t>   </a:t>
            </a:r>
            <a:r>
              <a:rPr sz="900" b="1" spc="-40" dirty="0">
                <a:solidFill>
                  <a:srgbClr val="00417D"/>
                </a:solidFill>
                <a:latin typeface="Arial"/>
                <a:cs typeface="Arial"/>
              </a:rPr>
              <a:t>СОВМЕСТНЫЕ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lang="ru-RU" sz="900" b="1" spc="-10" dirty="0">
                <a:solidFill>
                  <a:srgbClr val="00417D"/>
                </a:solidFill>
                <a:latin typeface="Arial"/>
                <a:cs typeface="Arial"/>
              </a:rPr>
              <a:t>   </a:t>
            </a:r>
            <a:r>
              <a:rPr sz="900" b="1" spc="-40" dirty="0">
                <a:solidFill>
                  <a:srgbClr val="00417D"/>
                </a:solidFill>
                <a:latin typeface="Arial"/>
                <a:cs typeface="Arial"/>
              </a:rPr>
              <a:t>ПРОЕКТЫ</a:t>
            </a:r>
            <a:r>
              <a:rPr lang="ru-RU" sz="900" dirty="0">
                <a:latin typeface="Arial"/>
                <a:cs typeface="Arial"/>
              </a:rPr>
              <a:t> </a:t>
            </a:r>
          </a:p>
          <a:p>
            <a:pPr marL="12700" marR="207645" algn="just">
              <a:lnSpc>
                <a:spcPct val="111100"/>
              </a:lnSpc>
              <a:spcBef>
                <a:spcPts val="100"/>
              </a:spcBef>
            </a:pPr>
            <a:r>
              <a:rPr sz="900" b="1" spc="-20" dirty="0" err="1">
                <a:solidFill>
                  <a:srgbClr val="00417D"/>
                </a:solidFill>
                <a:latin typeface="Arial"/>
                <a:cs typeface="Arial"/>
              </a:rPr>
              <a:t>С</a:t>
            </a:r>
            <a:r>
              <a:rPr sz="900" b="1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00417D"/>
                </a:solidFill>
                <a:latin typeface="Arial"/>
                <a:cs typeface="Arial"/>
              </a:rPr>
              <a:t>РОССИЙСКИМ</a:t>
            </a:r>
            <a:r>
              <a:rPr sz="900" b="1" spc="-2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ГУМАНИТАРНЫМ </a:t>
            </a:r>
            <a:r>
              <a:rPr sz="900" b="1" spc="-25" dirty="0">
                <a:solidFill>
                  <a:srgbClr val="00417D"/>
                </a:solidFill>
                <a:latin typeface="Arial"/>
                <a:cs typeface="Arial"/>
              </a:rPr>
              <a:t>УНИВЕРСИТЕТОМ:</a:t>
            </a:r>
            <a:r>
              <a:rPr sz="900" b="1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17D"/>
                </a:solidFill>
                <a:latin typeface="Arial"/>
                <a:cs typeface="Arial"/>
              </a:rPr>
              <a:t>СПЕЦИАЛЬНАЯ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17D"/>
                </a:solidFill>
                <a:latin typeface="Arial"/>
                <a:cs typeface="Arial"/>
              </a:rPr>
              <a:t>МАГИСТЕРСКАЯ </a:t>
            </a:r>
            <a:r>
              <a:rPr sz="900" b="1" spc="-23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ПРОГРАММА 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ДЛЯ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СТУДЕНТОВ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00417D"/>
                </a:solidFill>
                <a:latin typeface="Arial"/>
                <a:cs typeface="Arial"/>
              </a:rPr>
              <a:t>И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МЕЖДУНАРОДНЫЕ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17D"/>
                </a:solidFill>
                <a:latin typeface="Arial"/>
                <a:cs typeface="Arial"/>
              </a:rPr>
              <a:t>КОНКУРСЫ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ДЛЯ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417D"/>
                </a:solidFill>
                <a:latin typeface="Arial"/>
                <a:cs typeface="Arial"/>
              </a:rPr>
              <a:t>ПЕДАГОГОВ, </a:t>
            </a:r>
            <a:r>
              <a:rPr sz="900" b="1" spc="-2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417D"/>
                </a:solidFill>
                <a:latin typeface="Arial"/>
                <a:cs typeface="Arial"/>
              </a:rPr>
              <a:t>ПРЕПОДАЮЩИХ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РУССКИЙ </a:t>
            </a:r>
            <a:r>
              <a:rPr sz="900" b="1" spc="-50" dirty="0">
                <a:solidFill>
                  <a:srgbClr val="00417D"/>
                </a:solidFill>
                <a:latin typeface="Arial"/>
                <a:cs typeface="Arial"/>
              </a:rPr>
              <a:t>ЗА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17D"/>
                </a:solidFill>
                <a:latin typeface="Arial"/>
                <a:cs typeface="Arial"/>
              </a:rPr>
              <a:t>РУБЕЖОМ.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06299" y="2260601"/>
            <a:ext cx="10293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0" dirty="0">
                <a:solidFill>
                  <a:srgbClr val="00417D"/>
                </a:solidFill>
                <a:latin typeface="Arial"/>
                <a:cs typeface="Arial"/>
              </a:rPr>
              <a:t>Б</a:t>
            </a:r>
            <a:r>
              <a:rPr sz="2500" b="1" spc="-185" dirty="0">
                <a:solidFill>
                  <a:srgbClr val="00417D"/>
                </a:solidFill>
                <a:latin typeface="Arial"/>
                <a:cs typeface="Arial"/>
              </a:rPr>
              <a:t>О</a:t>
            </a:r>
            <a:r>
              <a:rPr sz="2500" b="1" spc="-200" dirty="0">
                <a:solidFill>
                  <a:srgbClr val="00417D"/>
                </a:solidFill>
                <a:latin typeface="Arial"/>
                <a:cs typeface="Arial"/>
              </a:rPr>
              <a:t>ЛЕЕ</a:t>
            </a:r>
            <a:endParaRPr sz="2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06299" y="2565401"/>
            <a:ext cx="19189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95" dirty="0">
                <a:solidFill>
                  <a:srgbClr val="00417D"/>
                </a:solidFill>
                <a:latin typeface="Arial"/>
                <a:cs typeface="Arial"/>
              </a:rPr>
              <a:t>10</a:t>
            </a:r>
            <a:r>
              <a:rPr sz="2500" b="1" spc="-38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130" dirty="0">
                <a:solidFill>
                  <a:srgbClr val="00417D"/>
                </a:solidFill>
                <a:latin typeface="Arial"/>
                <a:cs typeface="Arial"/>
              </a:rPr>
              <a:t>000</a:t>
            </a:r>
            <a:r>
              <a:rPr sz="2500" b="1" spc="-2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50" dirty="0">
                <a:solidFill>
                  <a:srgbClr val="00417D"/>
                </a:solidFill>
                <a:latin typeface="Arial"/>
                <a:cs typeface="Arial"/>
              </a:rPr>
              <a:t>КНИГ</a:t>
            </a:r>
            <a:endParaRPr sz="2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06299" y="2905799"/>
            <a:ext cx="1851025" cy="7874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20" dirty="0">
                <a:latin typeface="Arial"/>
                <a:cs typeface="Arial"/>
              </a:rPr>
              <a:t>ДОСТАВЛЕНО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30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РОССИЙСКИХ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БИБЛИ</a:t>
            </a:r>
            <a:r>
              <a:rPr sz="900" b="1" spc="-40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ТЕК,  </a:t>
            </a:r>
            <a:r>
              <a:rPr sz="900" b="1" spc="-65" dirty="0">
                <a:latin typeface="Arial"/>
                <a:cs typeface="Arial"/>
              </a:rPr>
              <a:t>ОБРАЗОВАТЕЛЬНЫХ</a:t>
            </a:r>
            <a:endParaRPr sz="900">
              <a:latin typeface="Arial"/>
              <a:cs typeface="Arial"/>
            </a:endParaRPr>
          </a:p>
          <a:p>
            <a:pPr marL="12700" marR="773430">
              <a:lnSpc>
                <a:spcPct val="111100"/>
              </a:lnSpc>
            </a:pPr>
            <a:r>
              <a:rPr sz="900" b="1" spc="45" dirty="0">
                <a:latin typeface="Arial"/>
                <a:cs typeface="Arial"/>
              </a:rPr>
              <a:t>И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МЕДИЦИНСКИХ  </a:t>
            </a:r>
            <a:r>
              <a:rPr sz="900" b="1" spc="-20" dirty="0">
                <a:latin typeface="Arial"/>
                <a:cs typeface="Arial"/>
              </a:rPr>
              <a:t>УЧРЕЖДЕНИЙ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57245" y="2311210"/>
            <a:ext cx="2084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latin typeface="Arial"/>
                <a:cs typeface="Arial"/>
              </a:rPr>
              <a:t>ОТРЕМОНТИРОВАНО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И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ОСНАЩЕНО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7300" y="2413001"/>
            <a:ext cx="20294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45" dirty="0">
                <a:solidFill>
                  <a:srgbClr val="00417D"/>
                </a:solidFill>
                <a:latin typeface="Arial"/>
                <a:cs typeface="Arial"/>
              </a:rPr>
              <a:t>20</a:t>
            </a:r>
            <a:r>
              <a:rPr sz="2500" b="1" spc="-8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35" dirty="0">
                <a:solidFill>
                  <a:srgbClr val="00417D"/>
                </a:solidFill>
                <a:latin typeface="Arial"/>
                <a:cs typeface="Arial"/>
              </a:rPr>
              <a:t>КЛАССОВ</a:t>
            </a:r>
            <a:endParaRPr sz="2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57335" y="2768563"/>
            <a:ext cx="1708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5" dirty="0">
                <a:latin typeface="Arial"/>
                <a:cs typeface="Arial"/>
              </a:rPr>
              <a:t>И</a:t>
            </a:r>
            <a:r>
              <a:rPr sz="900" b="1" spc="-25" dirty="0">
                <a:latin typeface="Arial"/>
                <a:cs typeface="Arial"/>
              </a:rPr>
              <a:t> УГОЛКОВ </a:t>
            </a:r>
            <a:r>
              <a:rPr sz="900" b="1" spc="-30" dirty="0">
                <a:latin typeface="Arial"/>
                <a:cs typeface="Arial"/>
              </a:rPr>
              <a:t>РУССКОГО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65" dirty="0">
                <a:latin typeface="Arial"/>
                <a:cs typeface="Arial"/>
              </a:rPr>
              <a:t>ЯЗЫКА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63227" y="3210561"/>
            <a:ext cx="1751330" cy="9398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15" dirty="0">
                <a:latin typeface="Arial"/>
                <a:cs typeface="Arial"/>
              </a:rPr>
              <a:t>2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ПОДШЕФНЫ</a:t>
            </a:r>
            <a:r>
              <a:rPr lang="ru-RU" sz="900" b="1" spc="-25" dirty="0">
                <a:latin typeface="Arial"/>
                <a:cs typeface="Arial"/>
              </a:rPr>
              <a:t>Е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30" dirty="0">
                <a:latin typeface="Arial"/>
                <a:cs typeface="Arial"/>
              </a:rPr>
              <a:t>ШКОЛЫ</a:t>
            </a:r>
            <a:endParaRPr sz="900" dirty="0">
              <a:latin typeface="Arial"/>
              <a:cs typeface="Arial"/>
            </a:endParaRPr>
          </a:p>
          <a:p>
            <a:pPr marL="12700" marR="27940">
              <a:lnSpc>
                <a:spcPct val="111100"/>
              </a:lnSpc>
            </a:pP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ПАЛЕСТИНЕ,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14" dirty="0">
                <a:latin typeface="Arial"/>
                <a:cs typeface="Arial"/>
              </a:rPr>
              <a:t>1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П</a:t>
            </a:r>
            <a:r>
              <a:rPr sz="900" b="1" spc="10" dirty="0">
                <a:latin typeface="Arial"/>
                <a:cs typeface="Arial"/>
              </a:rPr>
              <a:t>О</a:t>
            </a:r>
            <a:r>
              <a:rPr sz="900" b="1" spc="-30" dirty="0">
                <a:latin typeface="Arial"/>
                <a:cs typeface="Arial"/>
              </a:rPr>
              <a:t>ДШЕФНАЯ  </a:t>
            </a:r>
            <a:r>
              <a:rPr sz="900" b="1" spc="5" dirty="0">
                <a:latin typeface="Arial"/>
                <a:cs typeface="Arial"/>
              </a:rPr>
              <a:t>Ш</a:t>
            </a:r>
            <a:r>
              <a:rPr sz="900" b="1" spc="-40" dirty="0">
                <a:latin typeface="Arial"/>
                <a:cs typeface="Arial"/>
              </a:rPr>
              <a:t>К</a:t>
            </a:r>
            <a:r>
              <a:rPr sz="900" b="1" spc="15" dirty="0">
                <a:latin typeface="Arial"/>
                <a:cs typeface="Arial"/>
              </a:rPr>
              <a:t>О</a:t>
            </a:r>
            <a:r>
              <a:rPr sz="900" b="1" spc="-5" dirty="0">
                <a:latin typeface="Arial"/>
                <a:cs typeface="Arial"/>
              </a:rPr>
              <a:t>ЛА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ЛИВАНЕ,</a:t>
            </a: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900" b="1" spc="-114" dirty="0">
                <a:latin typeface="Arial"/>
                <a:cs typeface="Arial"/>
              </a:rPr>
              <a:t>1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П</a:t>
            </a:r>
            <a:r>
              <a:rPr sz="900" b="1" spc="10" dirty="0">
                <a:latin typeface="Arial"/>
                <a:cs typeface="Arial"/>
              </a:rPr>
              <a:t>О</a:t>
            </a:r>
            <a:r>
              <a:rPr sz="900" b="1" spc="-30" dirty="0">
                <a:latin typeface="Arial"/>
                <a:cs typeface="Arial"/>
              </a:rPr>
              <a:t>ДШЕФНЫЙ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СОЦИАЛЬН</a:t>
            </a:r>
            <a:r>
              <a:rPr sz="900" b="1" spc="20" dirty="0">
                <a:latin typeface="Arial"/>
                <a:cs typeface="Arial"/>
              </a:rPr>
              <a:t>О</a:t>
            </a:r>
            <a:r>
              <a:rPr sz="900" b="1" spc="105" dirty="0">
                <a:latin typeface="Arial"/>
                <a:cs typeface="Arial"/>
              </a:rPr>
              <a:t>-  </a:t>
            </a:r>
            <a:r>
              <a:rPr sz="900" b="1" spc="-15" dirty="0">
                <a:latin typeface="Arial"/>
                <a:cs typeface="Arial"/>
              </a:rPr>
              <a:t>РЕАБИЛИТАЦИОННЫЙ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30" dirty="0">
                <a:latin typeface="Arial"/>
                <a:cs typeface="Arial"/>
              </a:rPr>
              <a:t>ЦЕНТР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РОССИИ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06599" y="6985001"/>
            <a:ext cx="32131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90" dirty="0">
                <a:solidFill>
                  <a:srgbClr val="00417D"/>
                </a:solidFill>
                <a:latin typeface="Arial"/>
                <a:cs typeface="Arial"/>
              </a:rPr>
              <a:t>7</a:t>
            </a:r>
            <a:r>
              <a:rPr sz="2500" b="1" spc="-8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100" dirty="0">
                <a:solidFill>
                  <a:srgbClr val="00417D"/>
                </a:solidFill>
                <a:latin typeface="Arial"/>
                <a:cs typeface="Arial"/>
              </a:rPr>
              <a:t>ПРЕПОДАВАТЕЛЕЙ</a:t>
            </a:r>
            <a:endParaRPr sz="2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6599" y="7325399"/>
            <a:ext cx="32327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70" dirty="0">
                <a:latin typeface="Arial"/>
                <a:cs typeface="Arial"/>
              </a:rPr>
              <a:t>Р</a:t>
            </a:r>
            <a:r>
              <a:rPr sz="900" b="1" spc="-90" dirty="0">
                <a:latin typeface="Arial"/>
                <a:cs typeface="Arial"/>
              </a:rPr>
              <a:t>У</a:t>
            </a:r>
            <a:r>
              <a:rPr sz="900" b="1" spc="5" dirty="0">
                <a:latin typeface="Arial"/>
                <a:cs typeface="Arial"/>
              </a:rPr>
              <a:t>СС</a:t>
            </a:r>
            <a:r>
              <a:rPr sz="900" b="1" spc="-4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45" dirty="0">
                <a:latin typeface="Arial"/>
                <a:cs typeface="Arial"/>
              </a:rPr>
              <a:t>Г</a:t>
            </a:r>
            <a:r>
              <a:rPr sz="900" b="1" spc="25" dirty="0">
                <a:latin typeface="Arial"/>
                <a:cs typeface="Arial"/>
              </a:rPr>
              <a:t>О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65" dirty="0">
                <a:latin typeface="Arial"/>
                <a:cs typeface="Arial"/>
              </a:rPr>
              <a:t>ЯЗЫКА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65" dirty="0">
                <a:latin typeface="Arial"/>
                <a:cs typeface="Arial"/>
              </a:rPr>
              <a:t>Р</a:t>
            </a:r>
            <a:r>
              <a:rPr sz="900" b="1" spc="-40" dirty="0">
                <a:latin typeface="Arial"/>
                <a:cs typeface="Arial"/>
              </a:rPr>
              <a:t>АБ</a:t>
            </a:r>
            <a:r>
              <a:rPr sz="900" b="1" spc="-55" dirty="0">
                <a:latin typeface="Arial"/>
                <a:cs typeface="Arial"/>
              </a:rPr>
              <a:t>О</a:t>
            </a:r>
            <a:r>
              <a:rPr sz="900" b="1" spc="-85" dirty="0">
                <a:latin typeface="Arial"/>
                <a:cs typeface="Arial"/>
              </a:rPr>
              <a:t>Т</a:t>
            </a:r>
            <a:r>
              <a:rPr sz="900" b="1" spc="15" dirty="0">
                <a:latin typeface="Arial"/>
                <a:cs typeface="Arial"/>
              </a:rPr>
              <a:t>А</a:t>
            </a:r>
            <a:r>
              <a:rPr sz="900" b="1" spc="10" dirty="0">
                <a:latin typeface="Arial"/>
                <a:cs typeface="Arial"/>
              </a:rPr>
              <a:t>Ю</a:t>
            </a:r>
            <a:r>
              <a:rPr sz="900" b="1" spc="-30" dirty="0">
                <a:latin typeface="Arial"/>
                <a:cs typeface="Arial"/>
              </a:rPr>
              <a:t>Т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5" dirty="0">
                <a:latin typeface="Arial"/>
                <a:cs typeface="Arial"/>
              </a:rPr>
              <a:t>СТ</a:t>
            </a:r>
            <a:r>
              <a:rPr sz="900" b="1" spc="-110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АНАХ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БАЛКАНС</a:t>
            </a:r>
            <a:r>
              <a:rPr sz="900" b="1" spc="-50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45" dirty="0">
                <a:latin typeface="Arial"/>
                <a:cs typeface="Arial"/>
              </a:rPr>
              <a:t>Г</a:t>
            </a:r>
            <a:r>
              <a:rPr sz="900" b="1" spc="15" dirty="0">
                <a:latin typeface="Arial"/>
                <a:cs typeface="Arial"/>
              </a:rPr>
              <a:t>О  </a:t>
            </a:r>
            <a:r>
              <a:rPr sz="900" b="1" spc="-30" dirty="0">
                <a:latin typeface="Arial"/>
                <a:cs typeface="Arial"/>
              </a:rPr>
              <a:t>РЕГИОНА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И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НА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БЛИЖНЕМ</a:t>
            </a:r>
            <a:r>
              <a:rPr sz="900" b="1" spc="-30" dirty="0">
                <a:latin typeface="Arial"/>
                <a:cs typeface="Arial"/>
              </a:rPr>
              <a:t> ВОСТОКЕ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00564" y="6273724"/>
            <a:ext cx="726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latin typeface="Arial"/>
                <a:cs typeface="Arial"/>
              </a:rPr>
              <a:t>ПРОВЕДЕНО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00577" y="6375400"/>
            <a:ext cx="20066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30" dirty="0">
                <a:solidFill>
                  <a:srgbClr val="00417D"/>
                </a:solidFill>
                <a:latin typeface="Arial"/>
                <a:cs typeface="Arial"/>
              </a:rPr>
              <a:t>3</a:t>
            </a:r>
            <a:r>
              <a:rPr sz="2500" b="1" spc="-10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0417D"/>
                </a:solidFill>
                <a:latin typeface="Arial"/>
                <a:cs typeface="Arial"/>
              </a:rPr>
              <a:t>КОНКУРСА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00577" y="6731000"/>
            <a:ext cx="23234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latin typeface="Arial"/>
                <a:cs typeface="Arial"/>
              </a:rPr>
              <a:t>«Р</a:t>
            </a:r>
            <a:r>
              <a:rPr sz="900" b="1" spc="-70" dirty="0">
                <a:latin typeface="Arial"/>
                <a:cs typeface="Arial"/>
              </a:rPr>
              <a:t>У</a:t>
            </a:r>
            <a:r>
              <a:rPr sz="900" b="1" spc="20" dirty="0">
                <a:latin typeface="Arial"/>
                <a:cs typeface="Arial"/>
              </a:rPr>
              <a:t>ССКИЙ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75" dirty="0">
                <a:latin typeface="Arial"/>
                <a:cs typeface="Arial"/>
              </a:rPr>
              <a:t>ЯЗЫК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70" dirty="0">
                <a:latin typeface="Arial"/>
                <a:cs typeface="Arial"/>
              </a:rPr>
              <a:t>—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65" dirty="0">
                <a:latin typeface="Arial"/>
                <a:cs typeface="Arial"/>
              </a:rPr>
              <a:t>НОВЫЕ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95" dirty="0">
                <a:latin typeface="Arial"/>
                <a:cs typeface="Arial"/>
              </a:rPr>
              <a:t>Г</a:t>
            </a:r>
            <a:r>
              <a:rPr sz="900" b="1" spc="-25" dirty="0">
                <a:latin typeface="Arial"/>
                <a:cs typeface="Arial"/>
              </a:rPr>
              <a:t>ОРИЗОНТЫ»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00577" y="4445000"/>
            <a:ext cx="965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latin typeface="Arial"/>
                <a:cs typeface="Arial"/>
              </a:rPr>
              <a:t>ОР</a:t>
            </a:r>
            <a:r>
              <a:rPr sz="900" b="1" spc="-125" dirty="0">
                <a:latin typeface="Arial"/>
                <a:cs typeface="Arial"/>
              </a:rPr>
              <a:t>Г</a:t>
            </a:r>
            <a:r>
              <a:rPr sz="900" b="1" spc="-5" dirty="0">
                <a:latin typeface="Arial"/>
                <a:cs typeface="Arial"/>
              </a:rPr>
              <a:t>АНИЗОВАНО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00577" y="4546601"/>
            <a:ext cx="1485900" cy="7112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680"/>
              </a:spcBef>
            </a:pPr>
            <a:r>
              <a:rPr sz="2500" b="1" spc="-150" dirty="0">
                <a:solidFill>
                  <a:srgbClr val="00417D"/>
                </a:solidFill>
                <a:latin typeface="Arial"/>
                <a:cs typeface="Arial"/>
              </a:rPr>
              <a:t>Б</a:t>
            </a:r>
            <a:r>
              <a:rPr sz="2500" b="1" spc="-185" dirty="0">
                <a:solidFill>
                  <a:srgbClr val="00417D"/>
                </a:solidFill>
                <a:latin typeface="Arial"/>
                <a:cs typeface="Arial"/>
              </a:rPr>
              <a:t>О</a:t>
            </a:r>
            <a:r>
              <a:rPr sz="2500" b="1" spc="-200" dirty="0">
                <a:solidFill>
                  <a:srgbClr val="00417D"/>
                </a:solidFill>
                <a:latin typeface="Arial"/>
                <a:cs typeface="Arial"/>
              </a:rPr>
              <a:t>ЛЕЕ</a:t>
            </a:r>
            <a:r>
              <a:rPr sz="2500" b="1" spc="-2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50" dirty="0">
                <a:solidFill>
                  <a:srgbClr val="00417D"/>
                </a:solidFill>
                <a:latin typeface="Arial"/>
                <a:cs typeface="Arial"/>
              </a:rPr>
              <a:t>5</a:t>
            </a:r>
            <a:r>
              <a:rPr lang="ru-RU" sz="2500" b="1" spc="50" dirty="0">
                <a:solidFill>
                  <a:srgbClr val="00417D"/>
                </a:solidFill>
                <a:latin typeface="Arial"/>
                <a:cs typeface="Arial"/>
              </a:rPr>
              <a:t>2</a:t>
            </a:r>
            <a:r>
              <a:rPr sz="2500" b="1" spc="50" dirty="0">
                <a:solidFill>
                  <a:srgbClr val="00417D"/>
                </a:solidFill>
                <a:latin typeface="Arial"/>
                <a:cs typeface="Arial"/>
              </a:rPr>
              <a:t>  ЛЕКЦИЙ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00577" y="5191798"/>
            <a:ext cx="1711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45" dirty="0">
                <a:latin typeface="Arial"/>
                <a:cs typeface="Arial"/>
              </a:rPr>
              <a:t>И </a:t>
            </a:r>
            <a:r>
              <a:rPr sz="900" b="1" spc="-10" dirty="0">
                <a:latin typeface="Arial"/>
                <a:cs typeface="Arial"/>
              </a:rPr>
              <a:t>МАСТЕР-КЛАССОВ </a:t>
            </a:r>
            <a:r>
              <a:rPr sz="900" b="1" spc="-15" dirty="0">
                <a:latin typeface="Arial"/>
                <a:cs typeface="Arial"/>
              </a:rPr>
              <a:t>ДЛЯ 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40" dirty="0">
                <a:latin typeface="Arial"/>
                <a:cs typeface="Arial"/>
              </a:rPr>
              <a:t>ПРЕПОДАВАТЕЛЕЙ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30" dirty="0">
                <a:latin typeface="Arial"/>
                <a:cs typeface="Arial"/>
              </a:rPr>
              <a:t>РУССКОГО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65" dirty="0">
                <a:latin typeface="Arial"/>
                <a:cs typeface="Arial"/>
              </a:rPr>
              <a:t>ЯЗЫКА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КАК</a:t>
            </a:r>
            <a:r>
              <a:rPr sz="900" b="1" spc="-10" dirty="0">
                <a:latin typeface="Arial"/>
                <a:cs typeface="Arial"/>
              </a:rPr>
              <a:t> ИНОСТ</a:t>
            </a:r>
            <a:r>
              <a:rPr sz="900" b="1" spc="-65" dirty="0">
                <a:latin typeface="Arial"/>
                <a:cs typeface="Arial"/>
              </a:rPr>
              <a:t>Р</a:t>
            </a:r>
            <a:r>
              <a:rPr sz="900" b="1" spc="5" dirty="0">
                <a:latin typeface="Arial"/>
                <a:cs typeface="Arial"/>
              </a:rPr>
              <a:t>АННО</a:t>
            </a:r>
            <a:r>
              <a:rPr sz="900" b="1" spc="-25" dirty="0">
                <a:latin typeface="Arial"/>
                <a:cs typeface="Arial"/>
              </a:rPr>
              <a:t>Г</a:t>
            </a:r>
            <a:r>
              <a:rPr sz="900" b="1" spc="25" dirty="0">
                <a:latin typeface="Arial"/>
                <a:cs typeface="Arial"/>
              </a:rPr>
              <a:t>О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06313" y="3835286"/>
            <a:ext cx="1209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latin typeface="Arial"/>
                <a:cs typeface="Arial"/>
              </a:rPr>
              <a:t>ДОС</a:t>
            </a:r>
            <a:r>
              <a:rPr sz="900" b="1" spc="-50" dirty="0">
                <a:latin typeface="Arial"/>
                <a:cs typeface="Arial"/>
              </a:rPr>
              <a:t>Т</a:t>
            </a:r>
            <a:r>
              <a:rPr sz="900" b="1" spc="-30" dirty="0">
                <a:latin typeface="Arial"/>
                <a:cs typeface="Arial"/>
              </a:rPr>
              <a:t>АВЛЕНО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5" dirty="0">
                <a:latin typeface="Arial"/>
                <a:cs typeface="Arial"/>
              </a:rPr>
              <a:t>Б</a:t>
            </a:r>
            <a:r>
              <a:rPr sz="900" b="1" spc="-70" dirty="0">
                <a:latin typeface="Arial"/>
                <a:cs typeface="Arial"/>
              </a:rPr>
              <a:t>О</a:t>
            </a:r>
            <a:r>
              <a:rPr sz="900" b="1" spc="-75" dirty="0">
                <a:latin typeface="Arial"/>
                <a:cs typeface="Arial"/>
              </a:rPr>
              <a:t>ЛЕЕ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06301" y="3937001"/>
            <a:ext cx="11995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60" dirty="0">
                <a:solidFill>
                  <a:srgbClr val="00417D"/>
                </a:solidFill>
                <a:latin typeface="Arial"/>
                <a:cs typeface="Arial"/>
              </a:rPr>
              <a:t>15</a:t>
            </a:r>
            <a:r>
              <a:rPr lang="ru-RU" sz="2500" b="1" spc="-60" dirty="0">
                <a:solidFill>
                  <a:srgbClr val="00417D"/>
                </a:solidFill>
                <a:latin typeface="Arial"/>
                <a:cs typeface="Arial"/>
              </a:rPr>
              <a:t>2</a:t>
            </a:r>
            <a:r>
              <a:rPr sz="2500" b="1" spc="-9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130" dirty="0">
                <a:solidFill>
                  <a:srgbClr val="00417D"/>
                </a:solidFill>
                <a:latin typeface="Arial"/>
                <a:cs typeface="Arial"/>
              </a:rPr>
              <a:t>000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06301" y="4241801"/>
            <a:ext cx="8826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50" dirty="0">
                <a:solidFill>
                  <a:srgbClr val="00417D"/>
                </a:solidFill>
                <a:latin typeface="Arial"/>
                <a:cs typeface="Arial"/>
              </a:rPr>
              <a:t>КНИГ</a:t>
            </a:r>
            <a:endParaRPr sz="2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06301" y="4582198"/>
            <a:ext cx="15163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30" dirty="0">
                <a:latin typeface="Arial"/>
                <a:cs typeface="Arial"/>
              </a:rPr>
              <a:t>(ХУДОЖЕСТВЕННАЯ 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40" dirty="0">
                <a:latin typeface="Arial"/>
                <a:cs typeface="Arial"/>
              </a:rPr>
              <a:t>ЛИТЕ</a:t>
            </a:r>
            <a:r>
              <a:rPr sz="900" b="1" spc="-95" dirty="0">
                <a:latin typeface="Arial"/>
                <a:cs typeface="Arial"/>
              </a:rPr>
              <a:t>Р</a:t>
            </a:r>
            <a:r>
              <a:rPr sz="900" b="1" spc="-70" dirty="0">
                <a:latin typeface="Arial"/>
                <a:cs typeface="Arial"/>
              </a:rPr>
              <a:t>А</a:t>
            </a:r>
            <a:r>
              <a:rPr sz="900" b="1" spc="-55" dirty="0">
                <a:latin typeface="Arial"/>
                <a:cs typeface="Arial"/>
              </a:rPr>
              <a:t>ТУ</a:t>
            </a:r>
            <a:r>
              <a:rPr sz="900" b="1" spc="-110" dirty="0">
                <a:latin typeface="Arial"/>
                <a:cs typeface="Arial"/>
              </a:rPr>
              <a:t>Р</a:t>
            </a:r>
            <a:r>
              <a:rPr sz="900" b="1" spc="-15" dirty="0">
                <a:latin typeface="Arial"/>
                <a:cs typeface="Arial"/>
              </a:rPr>
              <a:t>А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НА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70" dirty="0">
                <a:latin typeface="Arial"/>
                <a:cs typeface="Arial"/>
              </a:rPr>
              <a:t>Р</a:t>
            </a:r>
            <a:r>
              <a:rPr sz="900" b="1" spc="-90" dirty="0">
                <a:latin typeface="Arial"/>
                <a:cs typeface="Arial"/>
              </a:rPr>
              <a:t>У</a:t>
            </a:r>
            <a:r>
              <a:rPr sz="900" b="1" spc="5" dirty="0">
                <a:latin typeface="Arial"/>
                <a:cs typeface="Arial"/>
              </a:rPr>
              <a:t>СС</a:t>
            </a:r>
            <a:r>
              <a:rPr sz="900" b="1" spc="-40" dirty="0">
                <a:latin typeface="Arial"/>
                <a:cs typeface="Arial"/>
              </a:rPr>
              <a:t>К</a:t>
            </a:r>
            <a:r>
              <a:rPr sz="900" b="1" spc="45" dirty="0">
                <a:latin typeface="Arial"/>
                <a:cs typeface="Arial"/>
              </a:rPr>
              <a:t>ОМ  </a:t>
            </a:r>
            <a:r>
              <a:rPr sz="900" b="1" spc="-65" dirty="0">
                <a:latin typeface="Arial"/>
                <a:cs typeface="Arial"/>
              </a:rPr>
              <a:t>ЯЗЫКЕ,</a:t>
            </a:r>
            <a:r>
              <a:rPr sz="900" b="1" spc="-10" dirty="0">
                <a:latin typeface="Arial"/>
                <a:cs typeface="Arial"/>
              </a:rPr>
              <a:t> У</a:t>
            </a:r>
            <a:r>
              <a:rPr sz="900" b="1" spc="-60" dirty="0">
                <a:latin typeface="Arial"/>
                <a:cs typeface="Arial"/>
              </a:rPr>
              <a:t>ЧЕБН</a:t>
            </a:r>
            <a:r>
              <a:rPr sz="900" b="1" spc="-50" dirty="0">
                <a:latin typeface="Arial"/>
                <a:cs typeface="Arial"/>
              </a:rPr>
              <a:t>О</a:t>
            </a:r>
            <a:r>
              <a:rPr sz="900" b="1" spc="105" dirty="0">
                <a:latin typeface="Arial"/>
                <a:cs typeface="Arial"/>
              </a:rPr>
              <a:t>-  </a:t>
            </a:r>
            <a:r>
              <a:rPr sz="900" b="1" spc="-15" dirty="0">
                <a:latin typeface="Arial"/>
                <a:cs typeface="Arial"/>
              </a:rPr>
              <a:t>МЕТОДИЧЕСКИЕ 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ПОСОБИЯ)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12000" y="1220156"/>
            <a:ext cx="11014075" cy="6400165"/>
            <a:chOff x="612000" y="1220156"/>
            <a:chExt cx="11014075" cy="6400165"/>
          </a:xfrm>
        </p:grpSpPr>
        <p:sp>
          <p:nvSpPr>
            <p:cNvPr id="44" name="object 44"/>
            <p:cNvSpPr/>
            <p:nvPr/>
          </p:nvSpPr>
          <p:spPr>
            <a:xfrm>
              <a:off x="9237476" y="1229808"/>
              <a:ext cx="940435" cy="899794"/>
            </a:xfrm>
            <a:custGeom>
              <a:avLst/>
              <a:gdLst/>
              <a:ahLst/>
              <a:cxnLst/>
              <a:rect l="l" t="t" r="r" b="b"/>
              <a:pathLst>
                <a:path w="940434" h="899794">
                  <a:moveTo>
                    <a:pt x="760323" y="488518"/>
                  </a:moveTo>
                  <a:lnTo>
                    <a:pt x="786110" y="485971"/>
                  </a:lnTo>
                  <a:lnTo>
                    <a:pt x="813030" y="484149"/>
                  </a:lnTo>
                  <a:lnTo>
                    <a:pt x="841085" y="483117"/>
                  </a:lnTo>
                  <a:lnTo>
                    <a:pt x="870280" y="482942"/>
                  </a:lnTo>
                  <a:lnTo>
                    <a:pt x="829525" y="0"/>
                  </a:lnTo>
                  <a:lnTo>
                    <a:pt x="662120" y="14400"/>
                  </a:lnTo>
                  <a:lnTo>
                    <a:pt x="550938" y="59739"/>
                  </a:lnTo>
                  <a:lnTo>
                    <a:pt x="489201" y="107704"/>
                  </a:lnTo>
                  <a:lnTo>
                    <a:pt x="470128" y="129984"/>
                  </a:lnTo>
                </a:path>
                <a:path w="940434" h="899794">
                  <a:moveTo>
                    <a:pt x="171335" y="487578"/>
                  </a:moveTo>
                  <a:lnTo>
                    <a:pt x="147422" y="485441"/>
                  </a:lnTo>
                  <a:lnTo>
                    <a:pt x="122562" y="483922"/>
                  </a:lnTo>
                  <a:lnTo>
                    <a:pt x="96753" y="483072"/>
                  </a:lnTo>
                  <a:lnTo>
                    <a:pt x="69989" y="482942"/>
                  </a:lnTo>
                  <a:lnTo>
                    <a:pt x="110744" y="0"/>
                  </a:lnTo>
                  <a:lnTo>
                    <a:pt x="278147" y="14400"/>
                  </a:lnTo>
                  <a:lnTo>
                    <a:pt x="389324" y="59739"/>
                  </a:lnTo>
                  <a:lnTo>
                    <a:pt x="451057" y="107704"/>
                  </a:lnTo>
                  <a:lnTo>
                    <a:pt x="470128" y="129984"/>
                  </a:lnTo>
                  <a:lnTo>
                    <a:pt x="470128" y="283083"/>
                  </a:lnTo>
                </a:path>
                <a:path w="940434" h="899794">
                  <a:moveTo>
                    <a:pt x="155359" y="548386"/>
                  </a:moveTo>
                  <a:lnTo>
                    <a:pt x="119226" y="545828"/>
                  </a:lnTo>
                  <a:lnTo>
                    <a:pt x="87277" y="545477"/>
                  </a:lnTo>
                  <a:lnTo>
                    <a:pt x="59743" y="546746"/>
                  </a:lnTo>
                  <a:lnTo>
                    <a:pt x="36855" y="549046"/>
                  </a:lnTo>
                  <a:lnTo>
                    <a:pt x="22102" y="547572"/>
                  </a:lnTo>
                  <a:lnTo>
                    <a:pt x="9998" y="540178"/>
                  </a:lnTo>
                  <a:lnTo>
                    <a:pt x="2108" y="528379"/>
                  </a:lnTo>
                  <a:lnTo>
                    <a:pt x="0" y="513689"/>
                  </a:lnTo>
                  <a:lnTo>
                    <a:pt x="35915" y="83718"/>
                  </a:lnTo>
                  <a:lnTo>
                    <a:pt x="39384" y="71489"/>
                  </a:lnTo>
                  <a:lnTo>
                    <a:pt x="46909" y="61760"/>
                  </a:lnTo>
                  <a:lnTo>
                    <a:pt x="57455" y="55479"/>
                  </a:lnTo>
                  <a:lnTo>
                    <a:pt x="69989" y="53594"/>
                  </a:lnTo>
                  <a:lnTo>
                    <a:pt x="80163" y="54277"/>
                  </a:lnTo>
                  <a:lnTo>
                    <a:pt x="89933" y="55451"/>
                  </a:lnTo>
                  <a:lnTo>
                    <a:pt x="98577" y="57230"/>
                  </a:lnTo>
                  <a:lnTo>
                    <a:pt x="105371" y="59728"/>
                  </a:lnTo>
                </a:path>
                <a:path w="940434" h="899794">
                  <a:moveTo>
                    <a:pt x="834898" y="59728"/>
                  </a:moveTo>
                  <a:lnTo>
                    <a:pt x="841692" y="57230"/>
                  </a:lnTo>
                  <a:lnTo>
                    <a:pt x="850334" y="55451"/>
                  </a:lnTo>
                  <a:lnTo>
                    <a:pt x="860101" y="54277"/>
                  </a:lnTo>
                  <a:lnTo>
                    <a:pt x="870267" y="53594"/>
                  </a:lnTo>
                  <a:lnTo>
                    <a:pt x="882806" y="55479"/>
                  </a:lnTo>
                  <a:lnTo>
                    <a:pt x="893354" y="61760"/>
                  </a:lnTo>
                  <a:lnTo>
                    <a:pt x="900880" y="71489"/>
                  </a:lnTo>
                  <a:lnTo>
                    <a:pt x="904354" y="83718"/>
                  </a:lnTo>
                  <a:lnTo>
                    <a:pt x="940269" y="513689"/>
                  </a:lnTo>
                  <a:lnTo>
                    <a:pt x="938161" y="528379"/>
                  </a:lnTo>
                  <a:lnTo>
                    <a:pt x="930270" y="540178"/>
                  </a:lnTo>
                  <a:lnTo>
                    <a:pt x="918161" y="547572"/>
                  </a:lnTo>
                  <a:lnTo>
                    <a:pt x="903401" y="549046"/>
                  </a:lnTo>
                  <a:lnTo>
                    <a:pt x="879068" y="546639"/>
                  </a:lnTo>
                  <a:lnTo>
                    <a:pt x="849552" y="545425"/>
                  </a:lnTo>
                  <a:lnTo>
                    <a:pt x="815128" y="546094"/>
                  </a:lnTo>
                  <a:lnTo>
                    <a:pt x="776071" y="549338"/>
                  </a:lnTo>
                </a:path>
                <a:path w="940434" h="899794">
                  <a:moveTo>
                    <a:pt x="705942" y="597242"/>
                  </a:moveTo>
                  <a:lnTo>
                    <a:pt x="701059" y="548799"/>
                  </a:lnTo>
                  <a:lnTo>
                    <a:pt x="687056" y="503679"/>
                  </a:lnTo>
                  <a:lnTo>
                    <a:pt x="664900" y="462848"/>
                  </a:lnTo>
                  <a:lnTo>
                    <a:pt x="635555" y="427274"/>
                  </a:lnTo>
                  <a:lnTo>
                    <a:pt x="599990" y="397922"/>
                  </a:lnTo>
                  <a:lnTo>
                    <a:pt x="559170" y="375759"/>
                  </a:lnTo>
                  <a:lnTo>
                    <a:pt x="514062" y="361753"/>
                  </a:lnTo>
                  <a:lnTo>
                    <a:pt x="465632" y="356870"/>
                  </a:lnTo>
                  <a:lnTo>
                    <a:pt x="417203" y="361753"/>
                  </a:lnTo>
                  <a:lnTo>
                    <a:pt x="372097" y="375759"/>
                  </a:lnTo>
                  <a:lnTo>
                    <a:pt x="331279" y="397922"/>
                  </a:lnTo>
                  <a:lnTo>
                    <a:pt x="295716" y="427274"/>
                  </a:lnTo>
                  <a:lnTo>
                    <a:pt x="266374" y="462848"/>
                  </a:lnTo>
                  <a:lnTo>
                    <a:pt x="244219" y="503679"/>
                  </a:lnTo>
                  <a:lnTo>
                    <a:pt x="230217" y="548799"/>
                  </a:lnTo>
                  <a:lnTo>
                    <a:pt x="225336" y="597242"/>
                  </a:lnTo>
                  <a:lnTo>
                    <a:pt x="230217" y="645686"/>
                  </a:lnTo>
                  <a:lnTo>
                    <a:pt x="244219" y="690806"/>
                  </a:lnTo>
                  <a:lnTo>
                    <a:pt x="266374" y="731637"/>
                  </a:lnTo>
                  <a:lnTo>
                    <a:pt x="295716" y="767211"/>
                  </a:lnTo>
                  <a:lnTo>
                    <a:pt x="331279" y="796563"/>
                  </a:lnTo>
                  <a:lnTo>
                    <a:pt x="372097" y="818725"/>
                  </a:lnTo>
                  <a:lnTo>
                    <a:pt x="417203" y="832732"/>
                  </a:lnTo>
                  <a:lnTo>
                    <a:pt x="465632" y="837615"/>
                  </a:lnTo>
                  <a:lnTo>
                    <a:pt x="514062" y="832732"/>
                  </a:lnTo>
                  <a:lnTo>
                    <a:pt x="559170" y="818725"/>
                  </a:lnTo>
                  <a:lnTo>
                    <a:pt x="599990" y="796563"/>
                  </a:lnTo>
                  <a:lnTo>
                    <a:pt x="635555" y="767211"/>
                  </a:lnTo>
                  <a:lnTo>
                    <a:pt x="664900" y="731637"/>
                  </a:lnTo>
                  <a:lnTo>
                    <a:pt x="687056" y="690806"/>
                  </a:lnTo>
                  <a:lnTo>
                    <a:pt x="701059" y="645686"/>
                  </a:lnTo>
                  <a:lnTo>
                    <a:pt x="705942" y="597242"/>
                  </a:lnTo>
                  <a:close/>
                </a:path>
                <a:path w="940434" h="899794">
                  <a:moveTo>
                    <a:pt x="492353" y="899172"/>
                  </a:moveTo>
                  <a:lnTo>
                    <a:pt x="541810" y="894738"/>
                  </a:lnTo>
                  <a:lnTo>
                    <a:pt x="588357" y="881954"/>
                  </a:lnTo>
                  <a:lnTo>
                    <a:pt x="631220" y="861598"/>
                  </a:lnTo>
                  <a:lnTo>
                    <a:pt x="669619" y="834446"/>
                  </a:lnTo>
                  <a:lnTo>
                    <a:pt x="702779" y="801277"/>
                  </a:lnTo>
                  <a:lnTo>
                    <a:pt x="729923" y="762866"/>
                  </a:lnTo>
                  <a:lnTo>
                    <a:pt x="750273" y="719992"/>
                  </a:lnTo>
                  <a:lnTo>
                    <a:pt x="763053" y="673432"/>
                  </a:lnTo>
                  <a:lnTo>
                    <a:pt x="767486" y="623963"/>
                  </a:lnTo>
                </a:path>
              </a:pathLst>
            </a:custGeom>
            <a:ln w="19304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0941" y="2014935"/>
              <a:ext cx="181616" cy="18166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616113" y="1677445"/>
              <a:ext cx="173990" cy="306070"/>
            </a:xfrm>
            <a:custGeom>
              <a:avLst/>
              <a:gdLst/>
              <a:ahLst/>
              <a:cxnLst/>
              <a:rect l="l" t="t" r="r" b="b"/>
              <a:pathLst>
                <a:path w="173990" h="306069">
                  <a:moveTo>
                    <a:pt x="0" y="86817"/>
                  </a:moveTo>
                  <a:lnTo>
                    <a:pt x="7408" y="51622"/>
                  </a:lnTo>
                  <a:lnTo>
                    <a:pt x="27519" y="23306"/>
                  </a:lnTo>
                  <a:lnTo>
                    <a:pt x="57162" y="5040"/>
                  </a:lnTo>
                  <a:lnTo>
                    <a:pt x="93167" y="0"/>
                  </a:lnTo>
                  <a:lnTo>
                    <a:pt x="123446" y="7819"/>
                  </a:lnTo>
                  <a:lnTo>
                    <a:pt x="148455" y="25344"/>
                  </a:lnTo>
                  <a:lnTo>
                    <a:pt x="165974" y="50358"/>
                  </a:lnTo>
                  <a:lnTo>
                    <a:pt x="173786" y="80645"/>
                  </a:lnTo>
                  <a:lnTo>
                    <a:pt x="173052" y="99690"/>
                  </a:lnTo>
                  <a:lnTo>
                    <a:pt x="168446" y="117473"/>
                  </a:lnTo>
                  <a:lnTo>
                    <a:pt x="160392" y="133567"/>
                  </a:lnTo>
                  <a:lnTo>
                    <a:pt x="149313" y="147548"/>
                  </a:lnTo>
                  <a:lnTo>
                    <a:pt x="120874" y="175769"/>
                  </a:lnTo>
                  <a:lnTo>
                    <a:pt x="102296" y="197421"/>
                  </a:lnTo>
                  <a:lnTo>
                    <a:pt x="91651" y="222740"/>
                  </a:lnTo>
                  <a:lnTo>
                    <a:pt x="87007" y="261962"/>
                  </a:lnTo>
                </a:path>
                <a:path w="173990" h="306069">
                  <a:moveTo>
                    <a:pt x="90754" y="302120"/>
                  </a:moveTo>
                  <a:lnTo>
                    <a:pt x="90754" y="304190"/>
                  </a:lnTo>
                  <a:lnTo>
                    <a:pt x="89077" y="305879"/>
                  </a:lnTo>
                  <a:lnTo>
                    <a:pt x="87007" y="305879"/>
                  </a:lnTo>
                  <a:lnTo>
                    <a:pt x="84924" y="305879"/>
                  </a:lnTo>
                  <a:lnTo>
                    <a:pt x="83248" y="304190"/>
                  </a:lnTo>
                  <a:lnTo>
                    <a:pt x="83248" y="302120"/>
                  </a:lnTo>
                  <a:lnTo>
                    <a:pt x="83248" y="300050"/>
                  </a:lnTo>
                  <a:lnTo>
                    <a:pt x="84924" y="298361"/>
                  </a:lnTo>
                  <a:lnTo>
                    <a:pt x="87007" y="298361"/>
                  </a:lnTo>
                  <a:lnTo>
                    <a:pt x="89077" y="298361"/>
                  </a:lnTo>
                  <a:lnTo>
                    <a:pt x="90754" y="300050"/>
                  </a:lnTo>
                  <a:lnTo>
                    <a:pt x="90754" y="302120"/>
                  </a:lnTo>
                  <a:close/>
                </a:path>
              </a:pathLst>
            </a:custGeom>
            <a:ln w="19304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358757" y="1265948"/>
              <a:ext cx="697865" cy="294005"/>
            </a:xfrm>
            <a:custGeom>
              <a:avLst/>
              <a:gdLst/>
              <a:ahLst/>
              <a:cxnLst/>
              <a:rect l="l" t="t" r="r" b="b"/>
              <a:pathLst>
                <a:path w="697865" h="294005">
                  <a:moveTo>
                    <a:pt x="265188" y="69011"/>
                  </a:moveTo>
                  <a:lnTo>
                    <a:pt x="196596" y="31432"/>
                  </a:lnTo>
                  <a:lnTo>
                    <a:pt x="149047" y="15646"/>
                  </a:lnTo>
                  <a:lnTo>
                    <a:pt x="91960" y="4508"/>
                  </a:lnTo>
                  <a:lnTo>
                    <a:pt x="24777" y="0"/>
                  </a:lnTo>
                  <a:lnTo>
                    <a:pt x="0" y="293446"/>
                  </a:lnTo>
                  <a:lnTo>
                    <a:pt x="13106" y="273265"/>
                  </a:lnTo>
                  <a:lnTo>
                    <a:pt x="25387" y="252564"/>
                  </a:lnTo>
                  <a:lnTo>
                    <a:pt x="36804" y="231394"/>
                  </a:lnTo>
                  <a:lnTo>
                    <a:pt x="47345" y="209778"/>
                  </a:lnTo>
                  <a:lnTo>
                    <a:pt x="70205" y="170268"/>
                  </a:lnTo>
                  <a:lnTo>
                    <a:pt x="99364" y="136169"/>
                  </a:lnTo>
                  <a:lnTo>
                    <a:pt x="133896" y="108229"/>
                  </a:lnTo>
                  <a:lnTo>
                    <a:pt x="172910" y="87223"/>
                  </a:lnTo>
                  <a:lnTo>
                    <a:pt x="215480" y="73901"/>
                  </a:lnTo>
                  <a:lnTo>
                    <a:pt x="260680" y="69037"/>
                  </a:lnTo>
                  <a:lnTo>
                    <a:pt x="265188" y="69011"/>
                  </a:lnTo>
                  <a:close/>
                </a:path>
                <a:path w="697865" h="294005">
                  <a:moveTo>
                    <a:pt x="697865" y="293446"/>
                  </a:moveTo>
                  <a:lnTo>
                    <a:pt x="673087" y="0"/>
                  </a:lnTo>
                  <a:lnTo>
                    <a:pt x="605917" y="4508"/>
                  </a:lnTo>
                  <a:lnTo>
                    <a:pt x="548817" y="15646"/>
                  </a:lnTo>
                  <a:lnTo>
                    <a:pt x="501281" y="31432"/>
                  </a:lnTo>
                  <a:lnTo>
                    <a:pt x="462749" y="49872"/>
                  </a:lnTo>
                  <a:lnTo>
                    <a:pt x="432676" y="69011"/>
                  </a:lnTo>
                  <a:lnTo>
                    <a:pt x="437184" y="69037"/>
                  </a:lnTo>
                  <a:lnTo>
                    <a:pt x="482396" y="73901"/>
                  </a:lnTo>
                  <a:lnTo>
                    <a:pt x="524967" y="87223"/>
                  </a:lnTo>
                  <a:lnTo>
                    <a:pt x="563968" y="108229"/>
                  </a:lnTo>
                  <a:lnTo>
                    <a:pt x="598512" y="136169"/>
                  </a:lnTo>
                  <a:lnTo>
                    <a:pt x="627672" y="170268"/>
                  </a:lnTo>
                  <a:lnTo>
                    <a:pt x="650519" y="209778"/>
                  </a:lnTo>
                  <a:lnTo>
                    <a:pt x="661073" y="231394"/>
                  </a:lnTo>
                  <a:lnTo>
                    <a:pt x="672490" y="252564"/>
                  </a:lnTo>
                  <a:lnTo>
                    <a:pt x="684758" y="273265"/>
                  </a:lnTo>
                  <a:lnTo>
                    <a:pt x="697865" y="293446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837515" y="6449456"/>
              <a:ext cx="758825" cy="1076960"/>
            </a:xfrm>
            <a:custGeom>
              <a:avLst/>
              <a:gdLst/>
              <a:ahLst/>
              <a:cxnLst/>
              <a:rect l="l" t="t" r="r" b="b"/>
              <a:pathLst>
                <a:path w="758825" h="1076959">
                  <a:moveTo>
                    <a:pt x="410235" y="474014"/>
                  </a:moveTo>
                  <a:lnTo>
                    <a:pt x="410235" y="1076934"/>
                  </a:lnTo>
                </a:path>
                <a:path w="758825" h="1076959">
                  <a:moveTo>
                    <a:pt x="534898" y="1076934"/>
                  </a:moveTo>
                  <a:lnTo>
                    <a:pt x="534898" y="680465"/>
                  </a:lnTo>
                </a:path>
                <a:path w="758825" h="1076959">
                  <a:moveTo>
                    <a:pt x="659561" y="680465"/>
                  </a:moveTo>
                  <a:lnTo>
                    <a:pt x="659561" y="1076934"/>
                  </a:lnTo>
                </a:path>
                <a:path w="758825" h="1076959">
                  <a:moveTo>
                    <a:pt x="659561" y="474014"/>
                  </a:moveTo>
                  <a:lnTo>
                    <a:pt x="659561" y="680465"/>
                  </a:lnTo>
                </a:path>
                <a:path w="758825" h="1076959">
                  <a:moveTo>
                    <a:pt x="652221" y="117373"/>
                  </a:moveTo>
                  <a:lnTo>
                    <a:pt x="643001" y="163066"/>
                  </a:lnTo>
                  <a:lnTo>
                    <a:pt x="617858" y="200379"/>
                  </a:lnTo>
                  <a:lnTo>
                    <a:pt x="580565" y="225535"/>
                  </a:lnTo>
                  <a:lnTo>
                    <a:pt x="534898" y="234759"/>
                  </a:lnTo>
                  <a:lnTo>
                    <a:pt x="489231" y="225535"/>
                  </a:lnTo>
                  <a:lnTo>
                    <a:pt x="451939" y="200379"/>
                  </a:lnTo>
                  <a:lnTo>
                    <a:pt x="426795" y="163066"/>
                  </a:lnTo>
                  <a:lnTo>
                    <a:pt x="417576" y="117373"/>
                  </a:lnTo>
                  <a:lnTo>
                    <a:pt x="426795" y="71682"/>
                  </a:lnTo>
                  <a:lnTo>
                    <a:pt x="451939" y="34374"/>
                  </a:lnTo>
                  <a:lnTo>
                    <a:pt x="489231" y="9222"/>
                  </a:lnTo>
                  <a:lnTo>
                    <a:pt x="534898" y="0"/>
                  </a:lnTo>
                  <a:lnTo>
                    <a:pt x="580565" y="9222"/>
                  </a:lnTo>
                  <a:lnTo>
                    <a:pt x="617858" y="34374"/>
                  </a:lnTo>
                  <a:lnTo>
                    <a:pt x="643001" y="71682"/>
                  </a:lnTo>
                  <a:lnTo>
                    <a:pt x="652221" y="117373"/>
                  </a:lnTo>
                  <a:close/>
                </a:path>
                <a:path w="758825" h="1076959">
                  <a:moveTo>
                    <a:pt x="758228" y="651814"/>
                  </a:moveTo>
                  <a:lnTo>
                    <a:pt x="758228" y="383920"/>
                  </a:lnTo>
                  <a:lnTo>
                    <a:pt x="752231" y="354202"/>
                  </a:lnTo>
                  <a:lnTo>
                    <a:pt x="735879" y="329933"/>
                  </a:lnTo>
                  <a:lnTo>
                    <a:pt x="711625" y="313569"/>
                  </a:lnTo>
                  <a:lnTo>
                    <a:pt x="681926" y="307568"/>
                  </a:lnTo>
                  <a:lnTo>
                    <a:pt x="387883" y="307568"/>
                  </a:lnTo>
                  <a:lnTo>
                    <a:pt x="358176" y="313569"/>
                  </a:lnTo>
                  <a:lnTo>
                    <a:pt x="333919" y="329933"/>
                  </a:lnTo>
                  <a:lnTo>
                    <a:pt x="317565" y="354202"/>
                  </a:lnTo>
                  <a:lnTo>
                    <a:pt x="311569" y="383920"/>
                  </a:lnTo>
                  <a:lnTo>
                    <a:pt x="311569" y="605383"/>
                  </a:lnTo>
                  <a:lnTo>
                    <a:pt x="0" y="293662"/>
                  </a:lnTo>
                </a:path>
                <a:path w="758825" h="1076959">
                  <a:moveTo>
                    <a:pt x="410235" y="680465"/>
                  </a:moveTo>
                  <a:lnTo>
                    <a:pt x="659561" y="680465"/>
                  </a:lnTo>
                </a:path>
                <a:path w="758825" h="1076959">
                  <a:moveTo>
                    <a:pt x="534898" y="307568"/>
                  </a:moveTo>
                  <a:lnTo>
                    <a:pt x="534898" y="443610"/>
                  </a:lnTo>
                </a:path>
              </a:pathLst>
            </a:custGeom>
            <a:ln w="22821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8613" y="7514090"/>
              <a:ext cx="367601" cy="9424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440208" y="6423878"/>
              <a:ext cx="709295" cy="1173480"/>
            </a:xfrm>
            <a:custGeom>
              <a:avLst/>
              <a:gdLst/>
              <a:ahLst/>
              <a:cxnLst/>
              <a:rect l="l" t="t" r="r" b="b"/>
              <a:pathLst>
                <a:path w="709295" h="1173479">
                  <a:moveTo>
                    <a:pt x="494385" y="499592"/>
                  </a:moveTo>
                  <a:lnTo>
                    <a:pt x="0" y="499592"/>
                  </a:lnTo>
                  <a:lnTo>
                    <a:pt x="0" y="0"/>
                  </a:lnTo>
                  <a:lnTo>
                    <a:pt x="708875" y="0"/>
                  </a:lnTo>
                  <a:lnTo>
                    <a:pt x="708875" y="298183"/>
                  </a:lnTo>
                </a:path>
                <a:path w="709295" h="1173479">
                  <a:moveTo>
                    <a:pt x="354444" y="499592"/>
                  </a:moveTo>
                  <a:lnTo>
                    <a:pt x="354444" y="960310"/>
                  </a:lnTo>
                  <a:lnTo>
                    <a:pt x="142176" y="1173048"/>
                  </a:lnTo>
                </a:path>
                <a:path w="709295" h="1173479">
                  <a:moveTo>
                    <a:pt x="354444" y="960310"/>
                  </a:moveTo>
                  <a:lnTo>
                    <a:pt x="566826" y="1173048"/>
                  </a:lnTo>
                </a:path>
              </a:pathLst>
            </a:custGeom>
            <a:ln w="22821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29096" y="1686018"/>
              <a:ext cx="476250" cy="48895"/>
            </a:xfrm>
            <a:custGeom>
              <a:avLst/>
              <a:gdLst/>
              <a:ahLst/>
              <a:cxnLst/>
              <a:rect l="l" t="t" r="r" b="b"/>
              <a:pathLst>
                <a:path w="476250" h="48894">
                  <a:moveTo>
                    <a:pt x="0" y="0"/>
                  </a:moveTo>
                  <a:lnTo>
                    <a:pt x="476135" y="0"/>
                  </a:lnTo>
                </a:path>
                <a:path w="476250" h="48894">
                  <a:moveTo>
                    <a:pt x="476135" y="48729"/>
                  </a:moveTo>
                  <a:lnTo>
                    <a:pt x="0" y="48729"/>
                  </a:lnTo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2953" y="1676398"/>
              <a:ext cx="85763" cy="6797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5611" y="1676398"/>
              <a:ext cx="85763" cy="6797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729096" y="1734748"/>
              <a:ext cx="476250" cy="455930"/>
            </a:xfrm>
            <a:custGeom>
              <a:avLst/>
              <a:gdLst/>
              <a:ahLst/>
              <a:cxnLst/>
              <a:rect l="l" t="t" r="r" b="b"/>
              <a:pathLst>
                <a:path w="476250" h="455930">
                  <a:moveTo>
                    <a:pt x="476135" y="0"/>
                  </a:moveTo>
                  <a:lnTo>
                    <a:pt x="476135" y="369468"/>
                  </a:lnTo>
                  <a:lnTo>
                    <a:pt x="0" y="369468"/>
                  </a:lnTo>
                  <a:lnTo>
                    <a:pt x="0" y="0"/>
                  </a:lnTo>
                </a:path>
                <a:path w="476250" h="455930">
                  <a:moveTo>
                    <a:pt x="259054" y="434581"/>
                  </a:moveTo>
                  <a:lnTo>
                    <a:pt x="257404" y="426409"/>
                  </a:lnTo>
                  <a:lnTo>
                    <a:pt x="252906" y="419736"/>
                  </a:lnTo>
                  <a:lnTo>
                    <a:pt x="246233" y="415237"/>
                  </a:lnTo>
                  <a:lnTo>
                    <a:pt x="238061" y="413588"/>
                  </a:lnTo>
                  <a:lnTo>
                    <a:pt x="229896" y="415237"/>
                  </a:lnTo>
                  <a:lnTo>
                    <a:pt x="223227" y="419736"/>
                  </a:lnTo>
                  <a:lnTo>
                    <a:pt x="218730" y="426409"/>
                  </a:lnTo>
                  <a:lnTo>
                    <a:pt x="217081" y="434581"/>
                  </a:lnTo>
                  <a:lnTo>
                    <a:pt x="218730" y="442753"/>
                  </a:lnTo>
                  <a:lnTo>
                    <a:pt x="223227" y="449426"/>
                  </a:lnTo>
                  <a:lnTo>
                    <a:pt x="229896" y="453924"/>
                  </a:lnTo>
                  <a:lnTo>
                    <a:pt x="238061" y="455574"/>
                  </a:lnTo>
                  <a:lnTo>
                    <a:pt x="246233" y="453924"/>
                  </a:lnTo>
                  <a:lnTo>
                    <a:pt x="252906" y="449426"/>
                  </a:lnTo>
                  <a:lnTo>
                    <a:pt x="257404" y="442753"/>
                  </a:lnTo>
                  <a:lnTo>
                    <a:pt x="259054" y="434581"/>
                  </a:lnTo>
                  <a:close/>
                </a:path>
                <a:path w="476250" h="455930">
                  <a:moveTo>
                    <a:pt x="238061" y="413588"/>
                  </a:moveTo>
                  <a:lnTo>
                    <a:pt x="238061" y="369468"/>
                  </a:lnTo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06640" y="6374841"/>
              <a:ext cx="218706" cy="48315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64654" y="6374841"/>
              <a:ext cx="218706" cy="48315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165280" y="6584985"/>
              <a:ext cx="172720" cy="38735"/>
            </a:xfrm>
            <a:custGeom>
              <a:avLst/>
              <a:gdLst/>
              <a:ahLst/>
              <a:cxnLst/>
              <a:rect l="l" t="t" r="r" b="b"/>
              <a:pathLst>
                <a:path w="172720" h="38734">
                  <a:moveTo>
                    <a:pt x="154813" y="0"/>
                  </a:moveTo>
                  <a:lnTo>
                    <a:pt x="17919" y="0"/>
                  </a:lnTo>
                  <a:lnTo>
                    <a:pt x="10946" y="1506"/>
                  </a:lnTo>
                  <a:lnTo>
                    <a:pt x="5249" y="5614"/>
                  </a:lnTo>
                  <a:lnTo>
                    <a:pt x="1408" y="11706"/>
                  </a:lnTo>
                  <a:lnTo>
                    <a:pt x="0" y="19164"/>
                  </a:lnTo>
                  <a:lnTo>
                    <a:pt x="1408" y="26621"/>
                  </a:lnTo>
                  <a:lnTo>
                    <a:pt x="5249" y="32713"/>
                  </a:lnTo>
                  <a:lnTo>
                    <a:pt x="10946" y="36821"/>
                  </a:lnTo>
                  <a:lnTo>
                    <a:pt x="17919" y="38328"/>
                  </a:lnTo>
                  <a:lnTo>
                    <a:pt x="154813" y="38328"/>
                  </a:lnTo>
                  <a:lnTo>
                    <a:pt x="161784" y="36821"/>
                  </a:lnTo>
                  <a:lnTo>
                    <a:pt x="167476" y="32713"/>
                  </a:lnTo>
                  <a:lnTo>
                    <a:pt x="171313" y="26621"/>
                  </a:lnTo>
                  <a:lnTo>
                    <a:pt x="172720" y="19164"/>
                  </a:lnTo>
                  <a:lnTo>
                    <a:pt x="171313" y="11706"/>
                  </a:lnTo>
                  <a:lnTo>
                    <a:pt x="167476" y="5614"/>
                  </a:lnTo>
                  <a:lnTo>
                    <a:pt x="161784" y="1506"/>
                  </a:lnTo>
                  <a:lnTo>
                    <a:pt x="154813" y="0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23320" y="6653218"/>
              <a:ext cx="17780" cy="193675"/>
            </a:xfrm>
            <a:custGeom>
              <a:avLst/>
              <a:gdLst/>
              <a:ahLst/>
              <a:cxnLst/>
              <a:rect l="l" t="t" r="r" b="b"/>
              <a:pathLst>
                <a:path w="17779" h="193675">
                  <a:moveTo>
                    <a:pt x="17272" y="0"/>
                  </a:moveTo>
                  <a:lnTo>
                    <a:pt x="17272" y="158013"/>
                  </a:lnTo>
                  <a:lnTo>
                    <a:pt x="0" y="193370"/>
                  </a:lnTo>
                </a:path>
              </a:pathLst>
            </a:custGeom>
            <a:ln w="22821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01749" y="6828382"/>
              <a:ext cx="126364" cy="18415"/>
            </a:xfrm>
            <a:custGeom>
              <a:avLst/>
              <a:gdLst/>
              <a:ahLst/>
              <a:cxnLst/>
              <a:rect l="l" t="t" r="r" b="b"/>
              <a:pathLst>
                <a:path w="126365" h="18415">
                  <a:moveTo>
                    <a:pt x="0" y="0"/>
                  </a:moveTo>
                  <a:lnTo>
                    <a:pt x="126098" y="18199"/>
                  </a:lnTo>
                </a:path>
              </a:pathLst>
            </a:custGeom>
            <a:ln w="22821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59345" y="6247766"/>
              <a:ext cx="174713" cy="30023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212323" y="6653867"/>
              <a:ext cx="74295" cy="122555"/>
            </a:xfrm>
            <a:custGeom>
              <a:avLst/>
              <a:gdLst/>
              <a:ahLst/>
              <a:cxnLst/>
              <a:rect l="l" t="t" r="r" b="b"/>
              <a:pathLst>
                <a:path w="74295" h="122554">
                  <a:moveTo>
                    <a:pt x="0" y="0"/>
                  </a:moveTo>
                  <a:lnTo>
                    <a:pt x="0" y="122161"/>
                  </a:lnTo>
                </a:path>
                <a:path w="74295" h="122554">
                  <a:moveTo>
                    <a:pt x="74269" y="0"/>
                  </a:moveTo>
                  <a:lnTo>
                    <a:pt x="74269" y="122161"/>
                  </a:lnTo>
                </a:path>
              </a:pathLst>
            </a:custGeom>
            <a:ln w="22821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06743" y="1819528"/>
              <a:ext cx="2929255" cy="2121535"/>
            </a:xfrm>
            <a:custGeom>
              <a:avLst/>
              <a:gdLst/>
              <a:ahLst/>
              <a:cxnLst/>
              <a:rect l="l" t="t" r="r" b="b"/>
              <a:pathLst>
                <a:path w="2929254" h="2121535">
                  <a:moveTo>
                    <a:pt x="182626" y="188683"/>
                  </a:moveTo>
                  <a:lnTo>
                    <a:pt x="167398" y="150037"/>
                  </a:lnTo>
                  <a:lnTo>
                    <a:pt x="152996" y="113512"/>
                  </a:lnTo>
                  <a:lnTo>
                    <a:pt x="127927" y="49923"/>
                  </a:lnTo>
                  <a:lnTo>
                    <a:pt x="116662" y="21348"/>
                  </a:lnTo>
                  <a:lnTo>
                    <a:pt x="116662" y="113512"/>
                  </a:lnTo>
                  <a:lnTo>
                    <a:pt x="66471" y="113512"/>
                  </a:lnTo>
                  <a:lnTo>
                    <a:pt x="91706" y="49923"/>
                  </a:lnTo>
                  <a:lnTo>
                    <a:pt x="116662" y="113512"/>
                  </a:lnTo>
                  <a:lnTo>
                    <a:pt x="116662" y="21348"/>
                  </a:lnTo>
                  <a:lnTo>
                    <a:pt x="108254" y="0"/>
                  </a:lnTo>
                  <a:lnTo>
                    <a:pt x="74358" y="0"/>
                  </a:lnTo>
                  <a:lnTo>
                    <a:pt x="0" y="188683"/>
                  </a:lnTo>
                  <a:lnTo>
                    <a:pt x="37045" y="188683"/>
                  </a:lnTo>
                  <a:lnTo>
                    <a:pt x="52285" y="150037"/>
                  </a:lnTo>
                  <a:lnTo>
                    <a:pt x="131114" y="150037"/>
                  </a:lnTo>
                  <a:lnTo>
                    <a:pt x="146367" y="188683"/>
                  </a:lnTo>
                  <a:lnTo>
                    <a:pt x="182626" y="188683"/>
                  </a:lnTo>
                  <a:close/>
                </a:path>
                <a:path w="2929254" h="2121535">
                  <a:moveTo>
                    <a:pt x="302450" y="53340"/>
                  </a:moveTo>
                  <a:lnTo>
                    <a:pt x="269074" y="53340"/>
                  </a:lnTo>
                  <a:lnTo>
                    <a:pt x="269074" y="86982"/>
                  </a:lnTo>
                  <a:lnTo>
                    <a:pt x="269074" y="115620"/>
                  </a:lnTo>
                  <a:lnTo>
                    <a:pt x="241922" y="115620"/>
                  </a:lnTo>
                  <a:lnTo>
                    <a:pt x="238150" y="114350"/>
                  </a:lnTo>
                  <a:lnTo>
                    <a:pt x="232194" y="109270"/>
                  </a:lnTo>
                  <a:lnTo>
                    <a:pt x="230708" y="105892"/>
                  </a:lnTo>
                  <a:lnTo>
                    <a:pt x="230708" y="97663"/>
                  </a:lnTo>
                  <a:lnTo>
                    <a:pt x="232117" y="94195"/>
                  </a:lnTo>
                  <a:lnTo>
                    <a:pt x="237718" y="88417"/>
                  </a:lnTo>
                  <a:lnTo>
                    <a:pt x="241566" y="86982"/>
                  </a:lnTo>
                  <a:lnTo>
                    <a:pt x="269074" y="86982"/>
                  </a:lnTo>
                  <a:lnTo>
                    <a:pt x="269074" y="53340"/>
                  </a:lnTo>
                  <a:lnTo>
                    <a:pt x="241922" y="53340"/>
                  </a:lnTo>
                  <a:lnTo>
                    <a:pt x="235178" y="54432"/>
                  </a:lnTo>
                  <a:lnTo>
                    <a:pt x="199174" y="87147"/>
                  </a:lnTo>
                  <a:lnTo>
                    <a:pt x="197866" y="93891"/>
                  </a:lnTo>
                  <a:lnTo>
                    <a:pt x="197866" y="101422"/>
                  </a:lnTo>
                  <a:lnTo>
                    <a:pt x="214947" y="139446"/>
                  </a:lnTo>
                  <a:lnTo>
                    <a:pt x="222821" y="143471"/>
                  </a:lnTo>
                  <a:lnTo>
                    <a:pt x="192087" y="188683"/>
                  </a:lnTo>
                  <a:lnTo>
                    <a:pt x="230708" y="188683"/>
                  </a:lnTo>
                  <a:lnTo>
                    <a:pt x="258038" y="148463"/>
                  </a:lnTo>
                  <a:lnTo>
                    <a:pt x="269074" y="148463"/>
                  </a:lnTo>
                  <a:lnTo>
                    <a:pt x="269074" y="188683"/>
                  </a:lnTo>
                  <a:lnTo>
                    <a:pt x="302450" y="188683"/>
                  </a:lnTo>
                  <a:lnTo>
                    <a:pt x="302450" y="148463"/>
                  </a:lnTo>
                  <a:lnTo>
                    <a:pt x="302450" y="115620"/>
                  </a:lnTo>
                  <a:lnTo>
                    <a:pt x="302450" y="86982"/>
                  </a:lnTo>
                  <a:lnTo>
                    <a:pt x="302450" y="53340"/>
                  </a:lnTo>
                  <a:close/>
                </a:path>
                <a:path w="2929254" h="2121535">
                  <a:moveTo>
                    <a:pt x="2929026" y="2101202"/>
                  </a:moveTo>
                  <a:lnTo>
                    <a:pt x="2923311" y="2095474"/>
                  </a:lnTo>
                  <a:lnTo>
                    <a:pt x="2909189" y="2095474"/>
                  </a:lnTo>
                  <a:lnTo>
                    <a:pt x="2903474" y="2101202"/>
                  </a:lnTo>
                  <a:lnTo>
                    <a:pt x="2903474" y="2115312"/>
                  </a:lnTo>
                  <a:lnTo>
                    <a:pt x="2909189" y="2121039"/>
                  </a:lnTo>
                  <a:lnTo>
                    <a:pt x="2916250" y="2121039"/>
                  </a:lnTo>
                  <a:lnTo>
                    <a:pt x="2923311" y="2121039"/>
                  </a:lnTo>
                  <a:lnTo>
                    <a:pt x="2929026" y="2115312"/>
                  </a:lnTo>
                  <a:lnTo>
                    <a:pt x="2929026" y="2101202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000" y="4578350"/>
              <a:ext cx="4896002" cy="304165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37400" y="4267201"/>
              <a:ext cx="10963275" cy="1755139"/>
            </a:xfrm>
            <a:custGeom>
              <a:avLst/>
              <a:gdLst/>
              <a:ahLst/>
              <a:cxnLst/>
              <a:rect l="l" t="t" r="r" b="b"/>
              <a:pathLst>
                <a:path w="10963275" h="1755139">
                  <a:moveTo>
                    <a:pt x="0" y="0"/>
                  </a:moveTo>
                  <a:lnTo>
                    <a:pt x="61881" y="185"/>
                  </a:lnTo>
                  <a:lnTo>
                    <a:pt x="123254" y="737"/>
                  </a:lnTo>
                  <a:lnTo>
                    <a:pt x="184126" y="1652"/>
                  </a:lnTo>
                  <a:lnTo>
                    <a:pt x="244503" y="2925"/>
                  </a:lnTo>
                  <a:lnTo>
                    <a:pt x="304391" y="4552"/>
                  </a:lnTo>
                  <a:lnTo>
                    <a:pt x="363796" y="6529"/>
                  </a:lnTo>
                  <a:lnTo>
                    <a:pt x="422724" y="8851"/>
                  </a:lnTo>
                  <a:lnTo>
                    <a:pt x="481183" y="11513"/>
                  </a:lnTo>
                  <a:lnTo>
                    <a:pt x="539176" y="14512"/>
                  </a:lnTo>
                  <a:lnTo>
                    <a:pt x="596713" y="17843"/>
                  </a:lnTo>
                  <a:lnTo>
                    <a:pt x="653797" y="21502"/>
                  </a:lnTo>
                  <a:lnTo>
                    <a:pt x="710435" y="25483"/>
                  </a:lnTo>
                  <a:lnTo>
                    <a:pt x="766635" y="29784"/>
                  </a:lnTo>
                  <a:lnTo>
                    <a:pt x="822401" y="34398"/>
                  </a:lnTo>
                  <a:lnTo>
                    <a:pt x="877740" y="39323"/>
                  </a:lnTo>
                  <a:lnTo>
                    <a:pt x="932659" y="44553"/>
                  </a:lnTo>
                  <a:lnTo>
                    <a:pt x="987163" y="50084"/>
                  </a:lnTo>
                  <a:lnTo>
                    <a:pt x="1041259" y="55912"/>
                  </a:lnTo>
                  <a:lnTo>
                    <a:pt x="1094952" y="62032"/>
                  </a:lnTo>
                  <a:lnTo>
                    <a:pt x="1148250" y="68440"/>
                  </a:lnTo>
                  <a:lnTo>
                    <a:pt x="1201158" y="75131"/>
                  </a:lnTo>
                  <a:lnTo>
                    <a:pt x="1253683" y="82102"/>
                  </a:lnTo>
                  <a:lnTo>
                    <a:pt x="1305830" y="89347"/>
                  </a:lnTo>
                  <a:lnTo>
                    <a:pt x="1357606" y="96863"/>
                  </a:lnTo>
                  <a:lnTo>
                    <a:pt x="1409017" y="104644"/>
                  </a:lnTo>
                  <a:lnTo>
                    <a:pt x="1460070" y="112687"/>
                  </a:lnTo>
                  <a:lnTo>
                    <a:pt x="1510770" y="120987"/>
                  </a:lnTo>
                  <a:lnTo>
                    <a:pt x="1561124" y="129540"/>
                  </a:lnTo>
                  <a:lnTo>
                    <a:pt x="1611138" y="138341"/>
                  </a:lnTo>
                  <a:lnTo>
                    <a:pt x="1660818" y="147386"/>
                  </a:lnTo>
                  <a:lnTo>
                    <a:pt x="1710170" y="156670"/>
                  </a:lnTo>
                  <a:lnTo>
                    <a:pt x="1759201" y="166190"/>
                  </a:lnTo>
                  <a:lnTo>
                    <a:pt x="1807917" y="175940"/>
                  </a:lnTo>
                  <a:lnTo>
                    <a:pt x="1856324" y="185916"/>
                  </a:lnTo>
                  <a:lnTo>
                    <a:pt x="1904428" y="196115"/>
                  </a:lnTo>
                  <a:lnTo>
                    <a:pt x="1952235" y="206530"/>
                  </a:lnTo>
                  <a:lnTo>
                    <a:pt x="1999752" y="217159"/>
                  </a:lnTo>
                  <a:lnTo>
                    <a:pt x="2046984" y="227996"/>
                  </a:lnTo>
                  <a:lnTo>
                    <a:pt x="2093939" y="239038"/>
                  </a:lnTo>
                  <a:lnTo>
                    <a:pt x="2140622" y="250280"/>
                  </a:lnTo>
                  <a:lnTo>
                    <a:pt x="2187039" y="261717"/>
                  </a:lnTo>
                  <a:lnTo>
                    <a:pt x="2233197" y="273345"/>
                  </a:lnTo>
                  <a:lnTo>
                    <a:pt x="2279102" y="285159"/>
                  </a:lnTo>
                  <a:lnTo>
                    <a:pt x="2324760" y="297156"/>
                  </a:lnTo>
                  <a:lnTo>
                    <a:pt x="2370177" y="309331"/>
                  </a:lnTo>
                  <a:lnTo>
                    <a:pt x="2415359" y="321679"/>
                  </a:lnTo>
                  <a:lnTo>
                    <a:pt x="2460313" y="334196"/>
                  </a:lnTo>
                  <a:lnTo>
                    <a:pt x="2505045" y="346878"/>
                  </a:lnTo>
                  <a:lnTo>
                    <a:pt x="2549561" y="359720"/>
                  </a:lnTo>
                  <a:lnTo>
                    <a:pt x="2593867" y="372718"/>
                  </a:lnTo>
                  <a:lnTo>
                    <a:pt x="2637970" y="385867"/>
                  </a:lnTo>
                  <a:lnTo>
                    <a:pt x="2681875" y="399163"/>
                  </a:lnTo>
                  <a:lnTo>
                    <a:pt x="2725590" y="412602"/>
                  </a:lnTo>
                  <a:lnTo>
                    <a:pt x="2769119" y="426179"/>
                  </a:lnTo>
                  <a:lnTo>
                    <a:pt x="2812470" y="439890"/>
                  </a:lnTo>
                  <a:lnTo>
                    <a:pt x="2855648" y="453731"/>
                  </a:lnTo>
                  <a:lnTo>
                    <a:pt x="2898660" y="467696"/>
                  </a:lnTo>
                  <a:lnTo>
                    <a:pt x="2941512" y="481782"/>
                  </a:lnTo>
                  <a:lnTo>
                    <a:pt x="2984210" y="495984"/>
                  </a:lnTo>
                  <a:lnTo>
                    <a:pt x="3026760" y="510298"/>
                  </a:lnTo>
                  <a:lnTo>
                    <a:pt x="3069169" y="524719"/>
                  </a:lnTo>
                  <a:lnTo>
                    <a:pt x="3111442" y="539244"/>
                  </a:lnTo>
                  <a:lnTo>
                    <a:pt x="3153587" y="553867"/>
                  </a:lnTo>
                  <a:lnTo>
                    <a:pt x="3195608" y="568584"/>
                  </a:lnTo>
                  <a:lnTo>
                    <a:pt x="3237513" y="583391"/>
                  </a:lnTo>
                  <a:lnTo>
                    <a:pt x="3279308" y="598283"/>
                  </a:lnTo>
                  <a:lnTo>
                    <a:pt x="3320998" y="613256"/>
                  </a:lnTo>
                  <a:lnTo>
                    <a:pt x="3362590" y="628306"/>
                  </a:lnTo>
                  <a:lnTo>
                    <a:pt x="3404091" y="643428"/>
                  </a:lnTo>
                  <a:lnTo>
                    <a:pt x="3445505" y="658618"/>
                  </a:lnTo>
                  <a:lnTo>
                    <a:pt x="3486841" y="673871"/>
                  </a:lnTo>
                  <a:lnTo>
                    <a:pt x="3528103" y="689183"/>
                  </a:lnTo>
                  <a:lnTo>
                    <a:pt x="3569298" y="704549"/>
                  </a:lnTo>
                  <a:lnTo>
                    <a:pt x="3610432" y="719966"/>
                  </a:lnTo>
                  <a:lnTo>
                    <a:pt x="3651512" y="735429"/>
                  </a:lnTo>
                  <a:lnTo>
                    <a:pt x="3692543" y="750933"/>
                  </a:lnTo>
                  <a:lnTo>
                    <a:pt x="3733533" y="766474"/>
                  </a:lnTo>
                  <a:lnTo>
                    <a:pt x="3774486" y="782047"/>
                  </a:lnTo>
                  <a:lnTo>
                    <a:pt x="3815409" y="797649"/>
                  </a:lnTo>
                  <a:lnTo>
                    <a:pt x="3856309" y="813274"/>
                  </a:lnTo>
                  <a:lnTo>
                    <a:pt x="3897192" y="828919"/>
                  </a:lnTo>
                  <a:lnTo>
                    <a:pt x="3938063" y="844578"/>
                  </a:lnTo>
                  <a:lnTo>
                    <a:pt x="3978930" y="860248"/>
                  </a:lnTo>
                  <a:lnTo>
                    <a:pt x="4019797" y="875925"/>
                  </a:lnTo>
                  <a:lnTo>
                    <a:pt x="4060672" y="891603"/>
                  </a:lnTo>
                  <a:lnTo>
                    <a:pt x="4101561" y="907278"/>
                  </a:lnTo>
                  <a:lnTo>
                    <a:pt x="4142470" y="922946"/>
                  </a:lnTo>
                  <a:lnTo>
                    <a:pt x="4183405" y="938603"/>
                  </a:lnTo>
                  <a:lnTo>
                    <a:pt x="4224372" y="954244"/>
                  </a:lnTo>
                  <a:lnTo>
                    <a:pt x="4265377" y="969864"/>
                  </a:lnTo>
                  <a:lnTo>
                    <a:pt x="4306428" y="985460"/>
                  </a:lnTo>
                  <a:lnTo>
                    <a:pt x="4347529" y="1001027"/>
                  </a:lnTo>
                  <a:lnTo>
                    <a:pt x="4388687" y="1016560"/>
                  </a:lnTo>
                  <a:lnTo>
                    <a:pt x="4429909" y="1032056"/>
                  </a:lnTo>
                  <a:lnTo>
                    <a:pt x="4471200" y="1047509"/>
                  </a:lnTo>
                  <a:lnTo>
                    <a:pt x="4512567" y="1062916"/>
                  </a:lnTo>
                  <a:lnTo>
                    <a:pt x="4554015" y="1078271"/>
                  </a:lnTo>
                  <a:lnTo>
                    <a:pt x="4595552" y="1093571"/>
                  </a:lnTo>
                  <a:lnTo>
                    <a:pt x="4637183" y="1108811"/>
                  </a:lnTo>
                  <a:lnTo>
                    <a:pt x="4678915" y="1123986"/>
                  </a:lnTo>
                  <a:lnTo>
                    <a:pt x="4720754" y="1139093"/>
                  </a:lnTo>
                  <a:lnTo>
                    <a:pt x="4762705" y="1154127"/>
                  </a:lnTo>
                  <a:lnTo>
                    <a:pt x="4804776" y="1169083"/>
                  </a:lnTo>
                  <a:lnTo>
                    <a:pt x="4846972" y="1183958"/>
                  </a:lnTo>
                  <a:lnTo>
                    <a:pt x="4889300" y="1198746"/>
                  </a:lnTo>
                  <a:lnTo>
                    <a:pt x="4931765" y="1213443"/>
                  </a:lnTo>
                  <a:lnTo>
                    <a:pt x="4974374" y="1228045"/>
                  </a:lnTo>
                  <a:lnTo>
                    <a:pt x="5017134" y="1242548"/>
                  </a:lnTo>
                  <a:lnTo>
                    <a:pt x="5060050" y="1256947"/>
                  </a:lnTo>
                  <a:lnTo>
                    <a:pt x="5103129" y="1271237"/>
                  </a:lnTo>
                  <a:lnTo>
                    <a:pt x="5146376" y="1285415"/>
                  </a:lnTo>
                  <a:lnTo>
                    <a:pt x="5189798" y="1299475"/>
                  </a:lnTo>
                  <a:lnTo>
                    <a:pt x="5233402" y="1313414"/>
                  </a:lnTo>
                  <a:lnTo>
                    <a:pt x="5277193" y="1327227"/>
                  </a:lnTo>
                  <a:lnTo>
                    <a:pt x="5321178" y="1340910"/>
                  </a:lnTo>
                  <a:lnTo>
                    <a:pt x="5365362" y="1354458"/>
                  </a:lnTo>
                  <a:lnTo>
                    <a:pt x="5409753" y="1367867"/>
                  </a:lnTo>
                  <a:lnTo>
                    <a:pt x="5454356" y="1381132"/>
                  </a:lnTo>
                  <a:lnTo>
                    <a:pt x="5499177" y="1394249"/>
                  </a:lnTo>
                  <a:lnTo>
                    <a:pt x="5544223" y="1407214"/>
                  </a:lnTo>
                  <a:lnTo>
                    <a:pt x="5589500" y="1420022"/>
                  </a:lnTo>
                  <a:lnTo>
                    <a:pt x="5635014" y="1432669"/>
                  </a:lnTo>
                  <a:lnTo>
                    <a:pt x="5680771" y="1445151"/>
                  </a:lnTo>
                  <a:lnTo>
                    <a:pt x="5726777" y="1457462"/>
                  </a:lnTo>
                  <a:lnTo>
                    <a:pt x="5773040" y="1469599"/>
                  </a:lnTo>
                  <a:lnTo>
                    <a:pt x="5819564" y="1481557"/>
                  </a:lnTo>
                  <a:lnTo>
                    <a:pt x="5866356" y="1493332"/>
                  </a:lnTo>
                  <a:lnTo>
                    <a:pt x="5913423" y="1504920"/>
                  </a:lnTo>
                  <a:lnTo>
                    <a:pt x="5960770" y="1516315"/>
                  </a:lnTo>
                  <a:lnTo>
                    <a:pt x="6008404" y="1527515"/>
                  </a:lnTo>
                  <a:lnTo>
                    <a:pt x="6056331" y="1538513"/>
                  </a:lnTo>
                  <a:lnTo>
                    <a:pt x="6104557" y="1549306"/>
                  </a:lnTo>
                  <a:lnTo>
                    <a:pt x="6153088" y="1559890"/>
                  </a:lnTo>
                  <a:lnTo>
                    <a:pt x="6201931" y="1570259"/>
                  </a:lnTo>
                  <a:lnTo>
                    <a:pt x="6251091" y="1580410"/>
                  </a:lnTo>
                  <a:lnTo>
                    <a:pt x="6300576" y="1590339"/>
                  </a:lnTo>
                  <a:lnTo>
                    <a:pt x="6350391" y="1600040"/>
                  </a:lnTo>
                  <a:lnTo>
                    <a:pt x="6400542" y="1609509"/>
                  </a:lnTo>
                  <a:lnTo>
                    <a:pt x="6451035" y="1618743"/>
                  </a:lnTo>
                  <a:lnTo>
                    <a:pt x="6501878" y="1627736"/>
                  </a:lnTo>
                  <a:lnTo>
                    <a:pt x="6553075" y="1636484"/>
                  </a:lnTo>
                  <a:lnTo>
                    <a:pt x="6604633" y="1644983"/>
                  </a:lnTo>
                  <a:lnTo>
                    <a:pt x="6656559" y="1653229"/>
                  </a:lnTo>
                  <a:lnTo>
                    <a:pt x="6708859" y="1661216"/>
                  </a:lnTo>
                  <a:lnTo>
                    <a:pt x="6761538" y="1668941"/>
                  </a:lnTo>
                  <a:lnTo>
                    <a:pt x="6814604" y="1676400"/>
                  </a:lnTo>
                  <a:lnTo>
                    <a:pt x="6864130" y="1683076"/>
                  </a:lnTo>
                  <a:lnTo>
                    <a:pt x="6913689" y="1689486"/>
                  </a:lnTo>
                  <a:lnTo>
                    <a:pt x="6963278" y="1695627"/>
                  </a:lnTo>
                  <a:lnTo>
                    <a:pt x="7012891" y="1701493"/>
                  </a:lnTo>
                  <a:lnTo>
                    <a:pt x="7062527" y="1707080"/>
                  </a:lnTo>
                  <a:lnTo>
                    <a:pt x="7112180" y="1712384"/>
                  </a:lnTo>
                  <a:lnTo>
                    <a:pt x="7161847" y="1717399"/>
                  </a:lnTo>
                  <a:lnTo>
                    <a:pt x="7211524" y="1722123"/>
                  </a:lnTo>
                  <a:lnTo>
                    <a:pt x="7261208" y="1726549"/>
                  </a:lnTo>
                  <a:lnTo>
                    <a:pt x="7310895" y="1730675"/>
                  </a:lnTo>
                  <a:lnTo>
                    <a:pt x="7360580" y="1734494"/>
                  </a:lnTo>
                  <a:lnTo>
                    <a:pt x="7410261" y="1738004"/>
                  </a:lnTo>
                  <a:lnTo>
                    <a:pt x="7459934" y="1741198"/>
                  </a:lnTo>
                  <a:lnTo>
                    <a:pt x="7509594" y="1744074"/>
                  </a:lnTo>
                  <a:lnTo>
                    <a:pt x="7559239" y="1746627"/>
                  </a:lnTo>
                  <a:lnTo>
                    <a:pt x="7608863" y="1748851"/>
                  </a:lnTo>
                  <a:lnTo>
                    <a:pt x="7658465" y="1750743"/>
                  </a:lnTo>
                  <a:lnTo>
                    <a:pt x="7708039" y="1752298"/>
                  </a:lnTo>
                  <a:lnTo>
                    <a:pt x="7757582" y="1753512"/>
                  </a:lnTo>
                  <a:lnTo>
                    <a:pt x="7807090" y="1754380"/>
                  </a:lnTo>
                  <a:lnTo>
                    <a:pt x="7856560" y="1754898"/>
                  </a:lnTo>
                  <a:lnTo>
                    <a:pt x="7905987" y="1755061"/>
                  </a:lnTo>
                  <a:lnTo>
                    <a:pt x="7955369" y="1754865"/>
                  </a:lnTo>
                  <a:lnTo>
                    <a:pt x="8004701" y="1754306"/>
                  </a:lnTo>
                  <a:lnTo>
                    <a:pt x="8053979" y="1753378"/>
                  </a:lnTo>
                  <a:lnTo>
                    <a:pt x="8103201" y="1752078"/>
                  </a:lnTo>
                  <a:lnTo>
                    <a:pt x="8152361" y="1750401"/>
                  </a:lnTo>
                  <a:lnTo>
                    <a:pt x="8201456" y="1748343"/>
                  </a:lnTo>
                  <a:lnTo>
                    <a:pt x="8250483" y="1745899"/>
                  </a:lnTo>
                  <a:lnTo>
                    <a:pt x="8299438" y="1743065"/>
                  </a:lnTo>
                  <a:lnTo>
                    <a:pt x="8348317" y="1739836"/>
                  </a:lnTo>
                  <a:lnTo>
                    <a:pt x="8397116" y="1736207"/>
                  </a:lnTo>
                  <a:lnTo>
                    <a:pt x="8445832" y="1732176"/>
                  </a:lnTo>
                  <a:lnTo>
                    <a:pt x="8494460" y="1727736"/>
                  </a:lnTo>
                  <a:lnTo>
                    <a:pt x="8542997" y="1722883"/>
                  </a:lnTo>
                  <a:lnTo>
                    <a:pt x="8591440" y="1717614"/>
                  </a:lnTo>
                  <a:lnTo>
                    <a:pt x="8639784" y="1711923"/>
                  </a:lnTo>
                  <a:lnTo>
                    <a:pt x="8688026" y="1705806"/>
                  </a:lnTo>
                  <a:lnTo>
                    <a:pt x="8736162" y="1699260"/>
                  </a:lnTo>
                  <a:lnTo>
                    <a:pt x="8784188" y="1692278"/>
                  </a:lnTo>
                  <a:lnTo>
                    <a:pt x="8832101" y="1684857"/>
                  </a:lnTo>
                  <a:lnTo>
                    <a:pt x="8879896" y="1676992"/>
                  </a:lnTo>
                  <a:lnTo>
                    <a:pt x="8927571" y="1668679"/>
                  </a:lnTo>
                  <a:lnTo>
                    <a:pt x="8975120" y="1659914"/>
                  </a:lnTo>
                  <a:lnTo>
                    <a:pt x="9022541" y="1650692"/>
                  </a:lnTo>
                  <a:lnTo>
                    <a:pt x="9069830" y="1641008"/>
                  </a:lnTo>
                  <a:lnTo>
                    <a:pt x="9116983" y="1630858"/>
                  </a:lnTo>
                  <a:lnTo>
                    <a:pt x="9163996" y="1620238"/>
                  </a:lnTo>
                  <a:lnTo>
                    <a:pt x="9210866" y="1609143"/>
                  </a:lnTo>
                  <a:lnTo>
                    <a:pt x="9257588" y="1597568"/>
                  </a:lnTo>
                  <a:lnTo>
                    <a:pt x="9304160" y="1585510"/>
                  </a:lnTo>
                  <a:lnTo>
                    <a:pt x="9350576" y="1572964"/>
                  </a:lnTo>
                  <a:lnTo>
                    <a:pt x="9396834" y="1559925"/>
                  </a:lnTo>
                  <a:lnTo>
                    <a:pt x="9442930" y="1546389"/>
                  </a:lnTo>
                  <a:lnTo>
                    <a:pt x="9488860" y="1532352"/>
                  </a:lnTo>
                  <a:lnTo>
                    <a:pt x="9534620" y="1517808"/>
                  </a:lnTo>
                  <a:lnTo>
                    <a:pt x="9580207" y="1502754"/>
                  </a:lnTo>
                  <a:lnTo>
                    <a:pt x="9625616" y="1487185"/>
                  </a:lnTo>
                  <a:lnTo>
                    <a:pt x="9670844" y="1471097"/>
                  </a:lnTo>
                  <a:lnTo>
                    <a:pt x="9715888" y="1454485"/>
                  </a:lnTo>
                  <a:lnTo>
                    <a:pt x="9760742" y="1437345"/>
                  </a:lnTo>
                  <a:lnTo>
                    <a:pt x="9805405" y="1419672"/>
                  </a:lnTo>
                  <a:lnTo>
                    <a:pt x="9849872" y="1401462"/>
                  </a:lnTo>
                  <a:lnTo>
                    <a:pt x="9894139" y="1382711"/>
                  </a:lnTo>
                  <a:lnTo>
                    <a:pt x="9938202" y="1363413"/>
                  </a:lnTo>
                  <a:lnTo>
                    <a:pt x="9982058" y="1343565"/>
                  </a:lnTo>
                  <a:lnTo>
                    <a:pt x="10025703" y="1323162"/>
                  </a:lnTo>
                  <a:lnTo>
                    <a:pt x="10069133" y="1302199"/>
                  </a:lnTo>
                  <a:lnTo>
                    <a:pt x="10112345" y="1280673"/>
                  </a:lnTo>
                  <a:lnTo>
                    <a:pt x="10155334" y="1258578"/>
                  </a:lnTo>
                  <a:lnTo>
                    <a:pt x="10198098" y="1235910"/>
                  </a:lnTo>
                  <a:lnTo>
                    <a:pt x="10240631" y="1212666"/>
                  </a:lnTo>
                  <a:lnTo>
                    <a:pt x="10282931" y="1188839"/>
                  </a:lnTo>
                  <a:lnTo>
                    <a:pt x="10324994" y="1164427"/>
                  </a:lnTo>
                  <a:lnTo>
                    <a:pt x="10366816" y="1139424"/>
                  </a:lnTo>
                  <a:lnTo>
                    <a:pt x="10408393" y="1113826"/>
                  </a:lnTo>
                  <a:lnTo>
                    <a:pt x="10449721" y="1087629"/>
                  </a:lnTo>
                  <a:lnTo>
                    <a:pt x="10490797" y="1060827"/>
                  </a:lnTo>
                  <a:lnTo>
                    <a:pt x="10531617" y="1033418"/>
                  </a:lnTo>
                  <a:lnTo>
                    <a:pt x="10572177" y="1005395"/>
                  </a:lnTo>
                  <a:lnTo>
                    <a:pt x="10612474" y="976755"/>
                  </a:lnTo>
                  <a:lnTo>
                    <a:pt x="10652503" y="947494"/>
                  </a:lnTo>
                  <a:lnTo>
                    <a:pt x="10692261" y="917606"/>
                  </a:lnTo>
                  <a:lnTo>
                    <a:pt x="10731745" y="887088"/>
                  </a:lnTo>
                  <a:lnTo>
                    <a:pt x="10770950" y="855934"/>
                  </a:lnTo>
                  <a:lnTo>
                    <a:pt x="10809873" y="824142"/>
                  </a:lnTo>
                  <a:lnTo>
                    <a:pt x="10848509" y="791705"/>
                  </a:lnTo>
                  <a:lnTo>
                    <a:pt x="10886856" y="758619"/>
                  </a:lnTo>
                  <a:lnTo>
                    <a:pt x="10924909" y="724881"/>
                  </a:lnTo>
                  <a:lnTo>
                    <a:pt x="10962665" y="690486"/>
                  </a:lnTo>
                </a:path>
              </a:pathLst>
            </a:custGeom>
            <a:ln w="25399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2000" y="4241812"/>
              <a:ext cx="11014075" cy="2421890"/>
            </a:xfrm>
            <a:custGeom>
              <a:avLst/>
              <a:gdLst/>
              <a:ahLst/>
              <a:cxnLst/>
              <a:rect l="l" t="t" r="r" b="b"/>
              <a:pathLst>
                <a:path w="11014075" h="2421890">
                  <a:moveTo>
                    <a:pt x="50800" y="25400"/>
                  </a:moveTo>
                  <a:lnTo>
                    <a:pt x="48793" y="15506"/>
                  </a:lnTo>
                  <a:lnTo>
                    <a:pt x="43357" y="7429"/>
                  </a:lnTo>
                  <a:lnTo>
                    <a:pt x="35280" y="1993"/>
                  </a:lnTo>
                  <a:lnTo>
                    <a:pt x="25400" y="0"/>
                  </a:lnTo>
                  <a:lnTo>
                    <a:pt x="15506" y="1993"/>
                  </a:lnTo>
                  <a:lnTo>
                    <a:pt x="7429" y="7429"/>
                  </a:lnTo>
                  <a:lnTo>
                    <a:pt x="1993" y="15506"/>
                  </a:lnTo>
                  <a:lnTo>
                    <a:pt x="0" y="25400"/>
                  </a:lnTo>
                  <a:lnTo>
                    <a:pt x="1993" y="35280"/>
                  </a:lnTo>
                  <a:lnTo>
                    <a:pt x="7429" y="43357"/>
                  </a:lnTo>
                  <a:lnTo>
                    <a:pt x="15506" y="48793"/>
                  </a:lnTo>
                  <a:lnTo>
                    <a:pt x="25400" y="50800"/>
                  </a:lnTo>
                  <a:lnTo>
                    <a:pt x="35280" y="48793"/>
                  </a:lnTo>
                  <a:lnTo>
                    <a:pt x="43357" y="43357"/>
                  </a:lnTo>
                  <a:lnTo>
                    <a:pt x="48793" y="35280"/>
                  </a:lnTo>
                  <a:lnTo>
                    <a:pt x="50800" y="25400"/>
                  </a:lnTo>
                  <a:close/>
                </a:path>
                <a:path w="11014075" h="2421890">
                  <a:moveTo>
                    <a:pt x="9991103" y="2419261"/>
                  </a:moveTo>
                  <a:lnTo>
                    <a:pt x="9982644" y="2397785"/>
                  </a:lnTo>
                  <a:lnTo>
                    <a:pt x="9974631" y="2377478"/>
                  </a:lnTo>
                  <a:lnTo>
                    <a:pt x="9960712" y="2342134"/>
                  </a:lnTo>
                  <a:lnTo>
                    <a:pt x="9954438" y="2326233"/>
                  </a:lnTo>
                  <a:lnTo>
                    <a:pt x="9954438" y="2377478"/>
                  </a:lnTo>
                  <a:lnTo>
                    <a:pt x="9926536" y="2377478"/>
                  </a:lnTo>
                  <a:lnTo>
                    <a:pt x="9940557" y="2342134"/>
                  </a:lnTo>
                  <a:lnTo>
                    <a:pt x="9954438" y="2377478"/>
                  </a:lnTo>
                  <a:lnTo>
                    <a:pt x="9954438" y="2326233"/>
                  </a:lnTo>
                  <a:lnTo>
                    <a:pt x="9949764" y="2314371"/>
                  </a:lnTo>
                  <a:lnTo>
                    <a:pt x="9930917" y="2314371"/>
                  </a:lnTo>
                  <a:lnTo>
                    <a:pt x="9889579" y="2419261"/>
                  </a:lnTo>
                  <a:lnTo>
                    <a:pt x="9910178" y="2419261"/>
                  </a:lnTo>
                  <a:lnTo>
                    <a:pt x="9918649" y="2397785"/>
                  </a:lnTo>
                  <a:lnTo>
                    <a:pt x="9962477" y="2397785"/>
                  </a:lnTo>
                  <a:lnTo>
                    <a:pt x="9970948" y="2419261"/>
                  </a:lnTo>
                  <a:lnTo>
                    <a:pt x="9991103" y="2419261"/>
                  </a:lnTo>
                  <a:close/>
                </a:path>
                <a:path w="11014075" h="2421890">
                  <a:moveTo>
                    <a:pt x="10064140" y="2377186"/>
                  </a:moveTo>
                  <a:lnTo>
                    <a:pt x="10040455" y="2342667"/>
                  </a:lnTo>
                  <a:lnTo>
                    <a:pt x="10035946" y="2341981"/>
                  </a:lnTo>
                  <a:lnTo>
                    <a:pt x="10028060" y="2341981"/>
                  </a:lnTo>
                  <a:lnTo>
                    <a:pt x="10002063" y="2355278"/>
                  </a:lnTo>
                  <a:lnTo>
                    <a:pt x="10006584" y="2370467"/>
                  </a:lnTo>
                  <a:lnTo>
                    <a:pt x="10008832" y="2367648"/>
                  </a:lnTo>
                  <a:lnTo>
                    <a:pt x="10011867" y="2365311"/>
                  </a:lnTo>
                  <a:lnTo>
                    <a:pt x="10019563" y="2361603"/>
                  </a:lnTo>
                  <a:lnTo>
                    <a:pt x="10023869" y="2360688"/>
                  </a:lnTo>
                  <a:lnTo>
                    <a:pt x="10034194" y="2360688"/>
                  </a:lnTo>
                  <a:lnTo>
                    <a:pt x="10038410" y="2361996"/>
                  </a:lnTo>
                  <a:lnTo>
                    <a:pt x="10044151" y="2367254"/>
                  </a:lnTo>
                  <a:lnTo>
                    <a:pt x="10045471" y="2370467"/>
                  </a:lnTo>
                  <a:lnTo>
                    <a:pt x="10045586" y="2377186"/>
                  </a:lnTo>
                  <a:lnTo>
                    <a:pt x="10045586" y="2392235"/>
                  </a:lnTo>
                  <a:lnTo>
                    <a:pt x="10045586" y="2397645"/>
                  </a:lnTo>
                  <a:lnTo>
                    <a:pt x="10044709" y="2399398"/>
                  </a:lnTo>
                  <a:lnTo>
                    <a:pt x="10042957" y="2400884"/>
                  </a:lnTo>
                  <a:lnTo>
                    <a:pt x="10037699" y="2403310"/>
                  </a:lnTo>
                  <a:lnTo>
                    <a:pt x="10034676" y="2403919"/>
                  </a:lnTo>
                  <a:lnTo>
                    <a:pt x="10026599" y="2403919"/>
                  </a:lnTo>
                  <a:lnTo>
                    <a:pt x="10023018" y="2403170"/>
                  </a:lnTo>
                  <a:lnTo>
                    <a:pt x="10018052" y="2400147"/>
                  </a:lnTo>
                  <a:lnTo>
                    <a:pt x="10016807" y="2398128"/>
                  </a:lnTo>
                  <a:lnTo>
                    <a:pt x="10016807" y="2393061"/>
                  </a:lnTo>
                  <a:lnTo>
                    <a:pt x="10018027" y="2391016"/>
                  </a:lnTo>
                  <a:lnTo>
                    <a:pt x="10022903" y="2387904"/>
                  </a:lnTo>
                  <a:lnTo>
                    <a:pt x="10026548" y="2387117"/>
                  </a:lnTo>
                  <a:lnTo>
                    <a:pt x="10034829" y="2387117"/>
                  </a:lnTo>
                  <a:lnTo>
                    <a:pt x="10037851" y="2387638"/>
                  </a:lnTo>
                  <a:lnTo>
                    <a:pt x="10043109" y="2389682"/>
                  </a:lnTo>
                  <a:lnTo>
                    <a:pt x="10044811" y="2390876"/>
                  </a:lnTo>
                  <a:lnTo>
                    <a:pt x="10045586" y="2392235"/>
                  </a:lnTo>
                  <a:lnTo>
                    <a:pt x="10045586" y="2377186"/>
                  </a:lnTo>
                  <a:lnTo>
                    <a:pt x="10044519" y="2375928"/>
                  </a:lnTo>
                  <a:lnTo>
                    <a:pt x="10042449" y="2374735"/>
                  </a:lnTo>
                  <a:lnTo>
                    <a:pt x="10036315" y="2372487"/>
                  </a:lnTo>
                  <a:lnTo>
                    <a:pt x="10032340" y="2371928"/>
                  </a:lnTo>
                  <a:lnTo>
                    <a:pt x="10023678" y="2371928"/>
                  </a:lnTo>
                  <a:lnTo>
                    <a:pt x="9998202" y="2392235"/>
                  </a:lnTo>
                  <a:lnTo>
                    <a:pt x="9998215" y="2400884"/>
                  </a:lnTo>
                  <a:lnTo>
                    <a:pt x="10021583" y="2421305"/>
                  </a:lnTo>
                  <a:lnTo>
                    <a:pt x="10029660" y="2421305"/>
                  </a:lnTo>
                  <a:lnTo>
                    <a:pt x="10033660" y="2420582"/>
                  </a:lnTo>
                  <a:lnTo>
                    <a:pt x="10041445" y="2417648"/>
                  </a:lnTo>
                  <a:lnTo>
                    <a:pt x="10044328" y="2415514"/>
                  </a:lnTo>
                  <a:lnTo>
                    <a:pt x="10046170" y="2412682"/>
                  </a:lnTo>
                  <a:lnTo>
                    <a:pt x="10046170" y="2419261"/>
                  </a:lnTo>
                  <a:lnTo>
                    <a:pt x="10064140" y="2419261"/>
                  </a:lnTo>
                  <a:lnTo>
                    <a:pt x="10064140" y="2412682"/>
                  </a:lnTo>
                  <a:lnTo>
                    <a:pt x="10064140" y="2403919"/>
                  </a:lnTo>
                  <a:lnTo>
                    <a:pt x="10064140" y="2387117"/>
                  </a:lnTo>
                  <a:lnTo>
                    <a:pt x="10064140" y="2377186"/>
                  </a:lnTo>
                  <a:close/>
                </a:path>
                <a:path w="11014075" h="2421890">
                  <a:moveTo>
                    <a:pt x="10190785" y="2381770"/>
                  </a:moveTo>
                  <a:lnTo>
                    <a:pt x="10171659" y="2356840"/>
                  </a:lnTo>
                  <a:lnTo>
                    <a:pt x="10171659" y="2382939"/>
                  </a:lnTo>
                  <a:lnTo>
                    <a:pt x="10171659" y="2389949"/>
                  </a:lnTo>
                  <a:lnTo>
                    <a:pt x="10170528" y="2392819"/>
                  </a:lnTo>
                  <a:lnTo>
                    <a:pt x="10166058" y="2397493"/>
                  </a:lnTo>
                  <a:lnTo>
                    <a:pt x="10163137" y="2398661"/>
                  </a:lnTo>
                  <a:lnTo>
                    <a:pt x="10145649" y="2398661"/>
                  </a:lnTo>
                  <a:lnTo>
                    <a:pt x="10145649" y="2374557"/>
                  </a:lnTo>
                  <a:lnTo>
                    <a:pt x="10162934" y="2374557"/>
                  </a:lnTo>
                  <a:lnTo>
                    <a:pt x="10165817" y="2375662"/>
                  </a:lnTo>
                  <a:lnTo>
                    <a:pt x="10170490" y="2380043"/>
                  </a:lnTo>
                  <a:lnTo>
                    <a:pt x="10171659" y="2382939"/>
                  </a:lnTo>
                  <a:lnTo>
                    <a:pt x="10171659" y="2356840"/>
                  </a:lnTo>
                  <a:lnTo>
                    <a:pt x="10166299" y="2354770"/>
                  </a:lnTo>
                  <a:lnTo>
                    <a:pt x="10161727" y="2353957"/>
                  </a:lnTo>
                  <a:lnTo>
                    <a:pt x="10145649" y="2353957"/>
                  </a:lnTo>
                  <a:lnTo>
                    <a:pt x="10145649" y="2335123"/>
                  </a:lnTo>
                  <a:lnTo>
                    <a:pt x="10182022" y="2335123"/>
                  </a:lnTo>
                  <a:lnTo>
                    <a:pt x="10182022" y="2314371"/>
                  </a:lnTo>
                  <a:lnTo>
                    <a:pt x="10126510" y="2314371"/>
                  </a:lnTo>
                  <a:lnTo>
                    <a:pt x="10126510" y="2419261"/>
                  </a:lnTo>
                  <a:lnTo>
                    <a:pt x="10161473" y="2419261"/>
                  </a:lnTo>
                  <a:lnTo>
                    <a:pt x="10190785" y="2391511"/>
                  </a:lnTo>
                  <a:lnTo>
                    <a:pt x="10190785" y="2381770"/>
                  </a:lnTo>
                  <a:close/>
                </a:path>
                <a:path w="11014075" h="2421890">
                  <a:moveTo>
                    <a:pt x="10282961" y="2378456"/>
                  </a:moveTo>
                  <a:lnTo>
                    <a:pt x="10282136" y="2374125"/>
                  </a:lnTo>
                  <a:lnTo>
                    <a:pt x="10282022" y="2373604"/>
                  </a:lnTo>
                  <a:lnTo>
                    <a:pt x="10279685" y="2367991"/>
                  </a:lnTo>
                  <a:lnTo>
                    <a:pt x="10278466" y="2365044"/>
                  </a:lnTo>
                  <a:lnTo>
                    <a:pt x="10275951" y="2361311"/>
                  </a:lnTo>
                  <a:lnTo>
                    <a:pt x="10272433" y="2357907"/>
                  </a:lnTo>
                  <a:lnTo>
                    <a:pt x="10269525" y="2355088"/>
                  </a:lnTo>
                  <a:lnTo>
                    <a:pt x="10265727" y="2352649"/>
                  </a:lnTo>
                  <a:lnTo>
                    <a:pt x="10264419" y="2352129"/>
                  </a:lnTo>
                  <a:lnTo>
                    <a:pt x="10264419" y="2382253"/>
                  </a:lnTo>
                  <a:lnTo>
                    <a:pt x="10264419" y="2390051"/>
                  </a:lnTo>
                  <a:lnTo>
                    <a:pt x="10262514" y="2394153"/>
                  </a:lnTo>
                  <a:lnTo>
                    <a:pt x="10254920" y="2400096"/>
                  </a:lnTo>
                  <a:lnTo>
                    <a:pt x="10250195" y="2401582"/>
                  </a:lnTo>
                  <a:lnTo>
                    <a:pt x="10241724" y="2401582"/>
                  </a:lnTo>
                  <a:lnTo>
                    <a:pt x="10223614" y="2384247"/>
                  </a:lnTo>
                  <a:lnTo>
                    <a:pt x="10223614" y="2380602"/>
                  </a:lnTo>
                  <a:lnTo>
                    <a:pt x="10242410" y="2367991"/>
                  </a:lnTo>
                  <a:lnTo>
                    <a:pt x="10247274" y="2367991"/>
                  </a:lnTo>
                  <a:lnTo>
                    <a:pt x="10264419" y="2382253"/>
                  </a:lnTo>
                  <a:lnTo>
                    <a:pt x="10264419" y="2352129"/>
                  </a:lnTo>
                  <a:lnTo>
                    <a:pt x="10256964" y="2349144"/>
                  </a:lnTo>
                  <a:lnTo>
                    <a:pt x="10252240" y="2348268"/>
                  </a:lnTo>
                  <a:lnTo>
                    <a:pt x="10241915" y="2348268"/>
                  </a:lnTo>
                  <a:lnTo>
                    <a:pt x="10237216" y="2349220"/>
                  </a:lnTo>
                  <a:lnTo>
                    <a:pt x="10228936" y="2353018"/>
                  </a:lnTo>
                  <a:lnTo>
                    <a:pt x="10225900" y="2355278"/>
                  </a:lnTo>
                  <a:lnTo>
                    <a:pt x="10223944" y="2357907"/>
                  </a:lnTo>
                  <a:lnTo>
                    <a:pt x="10224046" y="2355088"/>
                  </a:lnTo>
                  <a:lnTo>
                    <a:pt x="10256596" y="2336266"/>
                  </a:lnTo>
                  <a:lnTo>
                    <a:pt x="10259403" y="2335555"/>
                  </a:lnTo>
                  <a:lnTo>
                    <a:pt x="10276535" y="2326640"/>
                  </a:lnTo>
                  <a:lnTo>
                    <a:pt x="10270401" y="2311895"/>
                  </a:lnTo>
                  <a:lnTo>
                    <a:pt x="10265626" y="2314524"/>
                  </a:lnTo>
                  <a:lnTo>
                    <a:pt x="10260711" y="2316391"/>
                  </a:lnTo>
                  <a:lnTo>
                    <a:pt x="10217912" y="2331440"/>
                  </a:lnTo>
                  <a:lnTo>
                    <a:pt x="10204704" y="2380843"/>
                  </a:lnTo>
                  <a:lnTo>
                    <a:pt x="10205618" y="2387689"/>
                  </a:lnTo>
                  <a:lnTo>
                    <a:pt x="10233304" y="2420289"/>
                  </a:lnTo>
                  <a:lnTo>
                    <a:pt x="10238854" y="2421305"/>
                  </a:lnTo>
                  <a:lnTo>
                    <a:pt x="10250335" y="2421305"/>
                  </a:lnTo>
                  <a:lnTo>
                    <a:pt x="10281996" y="2393797"/>
                  </a:lnTo>
                  <a:lnTo>
                    <a:pt x="10282961" y="2388870"/>
                  </a:lnTo>
                  <a:lnTo>
                    <a:pt x="10282961" y="2378456"/>
                  </a:lnTo>
                  <a:close/>
                </a:path>
                <a:path w="11014075" h="2421890">
                  <a:moveTo>
                    <a:pt x="10407129" y="2393353"/>
                  </a:moveTo>
                  <a:lnTo>
                    <a:pt x="10392677" y="2363317"/>
                  </a:lnTo>
                  <a:lnTo>
                    <a:pt x="10395496" y="2360879"/>
                  </a:lnTo>
                  <a:lnTo>
                    <a:pt x="10397706" y="2358072"/>
                  </a:lnTo>
                  <a:lnTo>
                    <a:pt x="10398087" y="2357323"/>
                  </a:lnTo>
                  <a:lnTo>
                    <a:pt x="10400919" y="2351748"/>
                  </a:lnTo>
                  <a:lnTo>
                    <a:pt x="10401732" y="2347823"/>
                  </a:lnTo>
                  <a:lnTo>
                    <a:pt x="10401732" y="2338374"/>
                  </a:lnTo>
                  <a:lnTo>
                    <a:pt x="10387990" y="2318842"/>
                  </a:lnTo>
                  <a:lnTo>
                    <a:pt x="10387990" y="2386152"/>
                  </a:lnTo>
                  <a:lnTo>
                    <a:pt x="10387990" y="2391118"/>
                  </a:lnTo>
                  <a:lnTo>
                    <a:pt x="10386822" y="2393962"/>
                  </a:lnTo>
                  <a:lnTo>
                    <a:pt x="10382148" y="2398547"/>
                  </a:lnTo>
                  <a:lnTo>
                    <a:pt x="10379329" y="2399690"/>
                  </a:lnTo>
                  <a:lnTo>
                    <a:pt x="10360088" y="2399690"/>
                  </a:lnTo>
                  <a:lnTo>
                    <a:pt x="10360088" y="2375725"/>
                  </a:lnTo>
                  <a:lnTo>
                    <a:pt x="10377627" y="2375725"/>
                  </a:lnTo>
                  <a:lnTo>
                    <a:pt x="10387990" y="2386152"/>
                  </a:lnTo>
                  <a:lnTo>
                    <a:pt x="10387990" y="2318842"/>
                  </a:lnTo>
                  <a:lnTo>
                    <a:pt x="10385171" y="2317419"/>
                  </a:lnTo>
                  <a:lnTo>
                    <a:pt x="10382593" y="2316670"/>
                  </a:lnTo>
                  <a:lnTo>
                    <a:pt x="10382593" y="2342515"/>
                  </a:lnTo>
                  <a:lnTo>
                    <a:pt x="10382593" y="2349042"/>
                  </a:lnTo>
                  <a:lnTo>
                    <a:pt x="10381450" y="2351849"/>
                  </a:lnTo>
                  <a:lnTo>
                    <a:pt x="10376865" y="2356231"/>
                  </a:lnTo>
                  <a:lnTo>
                    <a:pt x="10374122" y="2357323"/>
                  </a:lnTo>
                  <a:lnTo>
                    <a:pt x="10360088" y="2357323"/>
                  </a:lnTo>
                  <a:lnTo>
                    <a:pt x="10360088" y="2333955"/>
                  </a:lnTo>
                  <a:lnTo>
                    <a:pt x="10374173" y="2333955"/>
                  </a:lnTo>
                  <a:lnTo>
                    <a:pt x="10376992" y="2335123"/>
                  </a:lnTo>
                  <a:lnTo>
                    <a:pt x="10381475" y="2339797"/>
                  </a:lnTo>
                  <a:lnTo>
                    <a:pt x="10382593" y="2342515"/>
                  </a:lnTo>
                  <a:lnTo>
                    <a:pt x="10382593" y="2316670"/>
                  </a:lnTo>
                  <a:lnTo>
                    <a:pt x="10376802" y="2314981"/>
                  </a:lnTo>
                  <a:lnTo>
                    <a:pt x="10372319" y="2314371"/>
                  </a:lnTo>
                  <a:lnTo>
                    <a:pt x="10340962" y="2314371"/>
                  </a:lnTo>
                  <a:lnTo>
                    <a:pt x="10340962" y="2419261"/>
                  </a:lnTo>
                  <a:lnTo>
                    <a:pt x="10376891" y="2419261"/>
                  </a:lnTo>
                  <a:lnTo>
                    <a:pt x="10406202" y="2397645"/>
                  </a:lnTo>
                  <a:lnTo>
                    <a:pt x="10407129" y="2393353"/>
                  </a:lnTo>
                  <a:close/>
                </a:path>
                <a:path w="11014075" h="2421890">
                  <a:moveTo>
                    <a:pt x="10484993" y="2392045"/>
                  </a:moveTo>
                  <a:lnTo>
                    <a:pt x="10484218" y="2389022"/>
                  </a:lnTo>
                  <a:lnTo>
                    <a:pt x="10484091" y="2388514"/>
                  </a:lnTo>
                  <a:lnTo>
                    <a:pt x="10480484" y="2382964"/>
                  </a:lnTo>
                  <a:lnTo>
                    <a:pt x="10478173" y="2380653"/>
                  </a:lnTo>
                  <a:lnTo>
                    <a:pt x="10475354" y="2378799"/>
                  </a:lnTo>
                  <a:lnTo>
                    <a:pt x="10477208" y="2377046"/>
                  </a:lnTo>
                  <a:lnTo>
                    <a:pt x="10478592" y="2375166"/>
                  </a:lnTo>
                  <a:lnTo>
                    <a:pt x="10479151" y="2373973"/>
                  </a:lnTo>
                  <a:lnTo>
                    <a:pt x="10480434" y="2371179"/>
                  </a:lnTo>
                  <a:lnTo>
                    <a:pt x="10480904" y="2368613"/>
                  </a:lnTo>
                  <a:lnTo>
                    <a:pt x="10480904" y="2361895"/>
                  </a:lnTo>
                  <a:lnTo>
                    <a:pt x="10466730" y="2345969"/>
                  </a:lnTo>
                  <a:lnTo>
                    <a:pt x="10466730" y="2393797"/>
                  </a:lnTo>
                  <a:lnTo>
                    <a:pt x="10466730" y="2397391"/>
                  </a:lnTo>
                  <a:lnTo>
                    <a:pt x="10466095" y="2398979"/>
                  </a:lnTo>
                  <a:lnTo>
                    <a:pt x="10463568" y="2401417"/>
                  </a:lnTo>
                  <a:lnTo>
                    <a:pt x="10461866" y="2402027"/>
                  </a:lnTo>
                  <a:lnTo>
                    <a:pt x="10442626" y="2402027"/>
                  </a:lnTo>
                  <a:lnTo>
                    <a:pt x="10442626" y="2389022"/>
                  </a:lnTo>
                  <a:lnTo>
                    <a:pt x="10461815" y="2389022"/>
                  </a:lnTo>
                  <a:lnTo>
                    <a:pt x="10463568" y="2389682"/>
                  </a:lnTo>
                  <a:lnTo>
                    <a:pt x="10466095" y="2392311"/>
                  </a:lnTo>
                  <a:lnTo>
                    <a:pt x="10466730" y="2393797"/>
                  </a:lnTo>
                  <a:lnTo>
                    <a:pt x="10466730" y="2345969"/>
                  </a:lnTo>
                  <a:lnTo>
                    <a:pt x="10462933" y="2344966"/>
                  </a:lnTo>
                  <a:lnTo>
                    <a:pt x="10462933" y="2365946"/>
                  </a:lnTo>
                  <a:lnTo>
                    <a:pt x="10462933" y="2369350"/>
                  </a:lnTo>
                  <a:lnTo>
                    <a:pt x="10462298" y="2370810"/>
                  </a:lnTo>
                  <a:lnTo>
                    <a:pt x="10459771" y="2373338"/>
                  </a:lnTo>
                  <a:lnTo>
                    <a:pt x="10458018" y="2373973"/>
                  </a:lnTo>
                  <a:lnTo>
                    <a:pt x="10442626" y="2373973"/>
                  </a:lnTo>
                  <a:lnTo>
                    <a:pt x="10442626" y="2361273"/>
                  </a:lnTo>
                  <a:lnTo>
                    <a:pt x="10457967" y="2361273"/>
                  </a:lnTo>
                  <a:lnTo>
                    <a:pt x="10459771" y="2361895"/>
                  </a:lnTo>
                  <a:lnTo>
                    <a:pt x="10462298" y="2364435"/>
                  </a:lnTo>
                  <a:lnTo>
                    <a:pt x="10462933" y="2365946"/>
                  </a:lnTo>
                  <a:lnTo>
                    <a:pt x="10462933" y="2344966"/>
                  </a:lnTo>
                  <a:lnTo>
                    <a:pt x="10461079" y="2344470"/>
                  </a:lnTo>
                  <a:lnTo>
                    <a:pt x="10457536" y="2344026"/>
                  </a:lnTo>
                  <a:lnTo>
                    <a:pt x="10424808" y="2344026"/>
                  </a:lnTo>
                  <a:lnTo>
                    <a:pt x="10424808" y="2419261"/>
                  </a:lnTo>
                  <a:lnTo>
                    <a:pt x="10460939" y="2419261"/>
                  </a:lnTo>
                  <a:lnTo>
                    <a:pt x="10484993" y="2400033"/>
                  </a:lnTo>
                  <a:lnTo>
                    <a:pt x="10484993" y="2392045"/>
                  </a:lnTo>
                  <a:close/>
                </a:path>
                <a:path w="11014075" h="2421890">
                  <a:moveTo>
                    <a:pt x="11013453" y="715873"/>
                  </a:moveTo>
                  <a:lnTo>
                    <a:pt x="11011459" y="705993"/>
                  </a:lnTo>
                  <a:lnTo>
                    <a:pt x="11006011" y="697915"/>
                  </a:lnTo>
                  <a:lnTo>
                    <a:pt x="10997946" y="692480"/>
                  </a:lnTo>
                  <a:lnTo>
                    <a:pt x="10988053" y="690473"/>
                  </a:lnTo>
                  <a:lnTo>
                    <a:pt x="10978159" y="692480"/>
                  </a:lnTo>
                  <a:lnTo>
                    <a:pt x="10970095" y="697915"/>
                  </a:lnTo>
                  <a:lnTo>
                    <a:pt x="10964647" y="705993"/>
                  </a:lnTo>
                  <a:lnTo>
                    <a:pt x="10962653" y="715873"/>
                  </a:lnTo>
                  <a:lnTo>
                    <a:pt x="10964647" y="725766"/>
                  </a:lnTo>
                  <a:lnTo>
                    <a:pt x="10970095" y="733844"/>
                  </a:lnTo>
                  <a:lnTo>
                    <a:pt x="10978159" y="739279"/>
                  </a:lnTo>
                  <a:lnTo>
                    <a:pt x="10988053" y="741273"/>
                  </a:lnTo>
                  <a:lnTo>
                    <a:pt x="10997946" y="739279"/>
                  </a:lnTo>
                  <a:lnTo>
                    <a:pt x="11006011" y="733844"/>
                  </a:lnTo>
                  <a:lnTo>
                    <a:pt x="11011459" y="725766"/>
                  </a:lnTo>
                  <a:lnTo>
                    <a:pt x="11013453" y="715873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5">
            <a:extLst>
              <a:ext uri="{FF2B5EF4-FFF2-40B4-BE49-F238E27FC236}">
                <a16:creationId xmlns:a16="http://schemas.microsoft.com/office/drawing/2014/main" id="{CAD351CC-4C01-E044-A26F-AC074D789B8F}"/>
              </a:ext>
            </a:extLst>
          </p:cNvPr>
          <p:cNvSpPr/>
          <p:nvPr/>
        </p:nvSpPr>
        <p:spPr>
          <a:xfrm>
            <a:off x="11822430" y="-22225"/>
            <a:ext cx="420370" cy="335915"/>
          </a:xfrm>
          <a:custGeom>
            <a:avLst/>
            <a:gdLst/>
            <a:ahLst/>
            <a:cxnLst/>
            <a:rect l="l" t="t" r="r" b="b"/>
            <a:pathLst>
              <a:path w="420370" h="335915">
                <a:moveTo>
                  <a:pt x="0" y="335775"/>
                </a:moveTo>
                <a:lnTo>
                  <a:pt x="419988" y="335775"/>
                </a:lnTo>
                <a:lnTo>
                  <a:pt x="419988" y="0"/>
                </a:lnTo>
                <a:lnTo>
                  <a:pt x="0" y="0"/>
                </a:lnTo>
                <a:lnTo>
                  <a:pt x="0" y="335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">
            <a:extLst>
              <a:ext uri="{FF2B5EF4-FFF2-40B4-BE49-F238E27FC236}">
                <a16:creationId xmlns:a16="http://schemas.microsoft.com/office/drawing/2014/main" id="{FF630513-24C1-5B4B-A2C4-BF1C11D62780}"/>
              </a:ext>
            </a:extLst>
          </p:cNvPr>
          <p:cNvSpPr/>
          <p:nvPr/>
        </p:nvSpPr>
        <p:spPr>
          <a:xfrm>
            <a:off x="11822430" y="313550"/>
            <a:ext cx="420370" cy="348615"/>
          </a:xfrm>
          <a:custGeom>
            <a:avLst/>
            <a:gdLst/>
            <a:ahLst/>
            <a:cxnLst/>
            <a:rect l="l" t="t" r="r" b="b"/>
            <a:pathLst>
              <a:path w="420370" h="348615">
                <a:moveTo>
                  <a:pt x="0" y="348449"/>
                </a:moveTo>
                <a:lnTo>
                  <a:pt x="419988" y="348449"/>
                </a:lnTo>
                <a:lnTo>
                  <a:pt x="419988" y="0"/>
                </a:lnTo>
                <a:lnTo>
                  <a:pt x="0" y="0"/>
                </a:lnTo>
                <a:lnTo>
                  <a:pt x="0" y="348449"/>
                </a:lnTo>
                <a:close/>
              </a:path>
            </a:pathLst>
          </a:custGeom>
          <a:solidFill>
            <a:srgbClr val="00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7">
            <a:extLst>
              <a:ext uri="{FF2B5EF4-FFF2-40B4-BE49-F238E27FC236}">
                <a16:creationId xmlns:a16="http://schemas.microsoft.com/office/drawing/2014/main" id="{A3150576-9362-554D-8F03-E88BD8183636}"/>
              </a:ext>
            </a:extLst>
          </p:cNvPr>
          <p:cNvSpPr/>
          <p:nvPr/>
        </p:nvSpPr>
        <p:spPr>
          <a:xfrm>
            <a:off x="11822430" y="662000"/>
            <a:ext cx="420370" cy="343535"/>
          </a:xfrm>
          <a:custGeom>
            <a:avLst/>
            <a:gdLst/>
            <a:ahLst/>
            <a:cxnLst/>
            <a:rect l="l" t="t" r="r" b="b"/>
            <a:pathLst>
              <a:path w="420370" h="343534">
                <a:moveTo>
                  <a:pt x="0" y="342976"/>
                </a:moveTo>
                <a:lnTo>
                  <a:pt x="419988" y="342976"/>
                </a:lnTo>
                <a:lnTo>
                  <a:pt x="419988" y="0"/>
                </a:lnTo>
                <a:lnTo>
                  <a:pt x="0" y="0"/>
                </a:lnTo>
                <a:lnTo>
                  <a:pt x="0" y="342976"/>
                </a:lnTo>
                <a:close/>
              </a:path>
            </a:pathLst>
          </a:custGeom>
          <a:solidFill>
            <a:srgbClr val="E658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" y="443185"/>
            <a:ext cx="1052995" cy="62361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12000" y="192379"/>
            <a:ext cx="10359008" cy="7440003"/>
            <a:chOff x="612000" y="191998"/>
            <a:chExt cx="10359008" cy="7440003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00" y="5181600"/>
              <a:ext cx="4896002" cy="24504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3604" y="191998"/>
              <a:ext cx="3617404" cy="239880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12000" y="2908301"/>
            <a:ext cx="2447624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">
              <a:lnSpc>
                <a:spcPct val="100000"/>
              </a:lnSpc>
              <a:spcBef>
                <a:spcPts val="100"/>
              </a:spcBef>
            </a:pPr>
            <a:r>
              <a:rPr lang="ru-RU" sz="1000" spc="-30" dirty="0">
                <a:latin typeface="Cambria"/>
                <a:cs typeface="Cambria"/>
              </a:rPr>
              <a:t>П</a:t>
            </a:r>
            <a:r>
              <a:rPr sz="1000" spc="-30" dirty="0" err="1">
                <a:latin typeface="Cambria"/>
                <a:cs typeface="Cambria"/>
              </a:rPr>
              <a:t>роект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по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созданию </a:t>
            </a:r>
            <a:r>
              <a:rPr sz="1000" spc="-25" dirty="0" err="1">
                <a:latin typeface="Cambria"/>
                <a:cs typeface="Cambria"/>
              </a:rPr>
              <a:t>кабинетов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dirty="0" err="1">
                <a:latin typeface="Cambria"/>
                <a:cs typeface="Cambria"/>
              </a:rPr>
              <a:t>рус</a:t>
            </a:r>
            <a:r>
              <a:rPr lang="ru-RU" sz="1000" spc="-20" dirty="0" err="1">
                <a:latin typeface="Cambria"/>
                <a:cs typeface="Cambria"/>
              </a:rPr>
              <a:t>ског</a:t>
            </a:r>
            <a:r>
              <a:rPr lang="ru-RU" sz="1000" spc="-10" dirty="0" err="1">
                <a:latin typeface="Cambria"/>
                <a:cs typeface="Cambria"/>
              </a:rPr>
              <a:t>о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язык</a:t>
            </a:r>
            <a:r>
              <a:rPr lang="ru-RU" sz="1000" spc="-15" dirty="0">
                <a:latin typeface="Cambria"/>
                <a:cs typeface="Cambria"/>
              </a:rPr>
              <a:t>а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представляе</a:t>
            </a:r>
            <a:r>
              <a:rPr lang="ru-RU" sz="1000" spc="-25" dirty="0">
                <a:latin typeface="Cambria"/>
                <a:cs typeface="Cambria"/>
              </a:rPr>
              <a:t>т</a:t>
            </a:r>
            <a:r>
              <a:rPr lang="ru-RU" sz="1000" spc="-10" dirty="0">
                <a:latin typeface="Cambria"/>
                <a:cs typeface="Cambria"/>
              </a:rPr>
              <a:t> собой </a:t>
            </a:r>
            <a:r>
              <a:rPr lang="ru-RU" sz="1000" spc="-20" dirty="0">
                <a:latin typeface="Cambria"/>
                <a:cs typeface="Cambria"/>
              </a:rPr>
              <a:t>комплекс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мероприятий,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направ</a:t>
            </a:r>
            <a:r>
              <a:rPr lang="ru-RU" sz="1000" spc="-20" dirty="0">
                <a:latin typeface="Cambria"/>
                <a:cs typeface="Cambria"/>
              </a:rPr>
              <a:t>ленных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на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укрепление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материально-технической </a:t>
            </a:r>
          </a:p>
          <a:p>
            <a:pPr marL="12700" marR="24130">
              <a:lnSpc>
                <a:spcPct val="100000"/>
              </a:lnSpc>
              <a:spcBef>
                <a:spcPts val="100"/>
              </a:spcBef>
            </a:pPr>
            <a:r>
              <a:rPr lang="ru-RU" sz="1000" spc="-10" dirty="0">
                <a:latin typeface="Cambria"/>
                <a:cs typeface="Cambria"/>
              </a:rPr>
              <a:t>и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методологической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базы </a:t>
            </a:r>
            <a:r>
              <a:rPr lang="ru-RU" sz="1000" spc="-2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15" dirty="0">
                <a:latin typeface="Cambria"/>
                <a:cs typeface="Cambria"/>
              </a:rPr>
              <a:t> зарубежных учебных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заведениях</a:t>
            </a:r>
            <a:r>
              <a:rPr lang="ru-RU" sz="100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15" dirty="0">
                <a:latin typeface="Cambria"/>
                <a:cs typeface="Cambria"/>
              </a:rPr>
              <a:t> целях </a:t>
            </a:r>
            <a:r>
              <a:rPr lang="ru-RU" sz="1000" spc="-20" dirty="0">
                <a:latin typeface="Cambria"/>
                <a:cs typeface="Cambria"/>
              </a:rPr>
              <a:t>популяризации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русского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языка </a:t>
            </a:r>
            <a:r>
              <a:rPr lang="ru-RU" sz="1000" spc="-204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как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иностранного.</a:t>
            </a:r>
          </a:p>
          <a:p>
            <a:pPr marL="12700" marR="24130">
              <a:lnSpc>
                <a:spcPct val="100000"/>
              </a:lnSpc>
              <a:spcBef>
                <a:spcPts val="100"/>
              </a:spcBef>
            </a:pPr>
            <a:endParaRPr lang="ru-RU" sz="1000" spc="-20" dirty="0">
              <a:latin typeface="Cambria"/>
              <a:cs typeface="Cambria"/>
            </a:endParaRPr>
          </a:p>
          <a:p>
            <a:pPr marL="12700" marR="5080"/>
            <a:r>
              <a:rPr lang="ru-RU" sz="1000" spc="-15" dirty="0">
                <a:latin typeface="Cambria"/>
                <a:cs typeface="Cambria"/>
              </a:rPr>
              <a:t>Данный </a:t>
            </a:r>
            <a:r>
              <a:rPr lang="ru-RU" sz="1000" spc="-30" dirty="0">
                <a:latin typeface="Cambria"/>
                <a:cs typeface="Cambria"/>
              </a:rPr>
              <a:t>проект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рассчитан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на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5" dirty="0">
                <a:latin typeface="Cambria"/>
                <a:cs typeface="Cambria"/>
              </a:rPr>
              <a:t>дол</a:t>
            </a:r>
            <a:r>
              <a:rPr lang="ru-RU" sz="1000" spc="-20" dirty="0">
                <a:latin typeface="Cambria"/>
                <a:cs typeface="Cambria"/>
              </a:rPr>
              <a:t>госрочное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сотрудничество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гуманитар</a:t>
            </a:r>
            <a:r>
              <a:rPr lang="ru-RU" sz="1000" spc="-15" dirty="0">
                <a:latin typeface="Cambria"/>
                <a:cs typeface="Cambria"/>
              </a:rPr>
              <a:t>ной</a:t>
            </a:r>
            <a:r>
              <a:rPr lang="ru-RU" sz="1000" spc="-30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сфере.</a:t>
            </a:r>
            <a:r>
              <a:rPr lang="ru-RU" sz="1000" spc="-3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Реализация</a:t>
            </a:r>
            <a:r>
              <a:rPr lang="ru-RU" sz="1000" spc="-3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проекта</a:t>
            </a:r>
            <a:r>
              <a:rPr lang="ru-RU" sz="1000" spc="-3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осущест</a:t>
            </a:r>
            <a:r>
              <a:rPr lang="ru-RU" sz="1000" spc="-30" dirty="0">
                <a:latin typeface="Cambria"/>
                <a:cs typeface="Cambria"/>
              </a:rPr>
              <a:t>вляется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странах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Ближнего</a:t>
            </a:r>
            <a:r>
              <a:rPr lang="ru-RU" sz="1000" spc="-10" dirty="0">
                <a:latin typeface="Cambria"/>
                <a:cs typeface="Cambria"/>
              </a:rPr>
              <a:t> Востока, 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Средней </a:t>
            </a:r>
            <a:r>
              <a:rPr lang="ru-RU" sz="1000" dirty="0">
                <a:latin typeface="Cambria"/>
                <a:cs typeface="Cambria"/>
              </a:rPr>
              <a:t>Азии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и </a:t>
            </a:r>
            <a:r>
              <a:rPr lang="ru-RU" sz="1000" spc="-15" dirty="0">
                <a:latin typeface="Cambria"/>
                <a:cs typeface="Cambria"/>
              </a:rPr>
              <a:t>Балканского </a:t>
            </a:r>
            <a:r>
              <a:rPr lang="ru-RU" sz="1000" spc="-20" dirty="0">
                <a:latin typeface="Cambria"/>
                <a:cs typeface="Cambria"/>
              </a:rPr>
              <a:t>региона.</a:t>
            </a:r>
            <a:endParaRPr lang="ru-RU" sz="1000" dirty="0">
              <a:latin typeface="Cambria"/>
              <a:cs typeface="Cambr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99300" y="1993901"/>
            <a:ext cx="2689225" cy="66428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sz="2200" spc="-35" dirty="0"/>
              <a:t>ПРОЕКТ</a:t>
            </a:r>
            <a:r>
              <a:rPr sz="2200" spc="15" dirty="0"/>
              <a:t> </a:t>
            </a:r>
            <a:r>
              <a:rPr sz="2200" spc="-25" dirty="0"/>
              <a:t>«КАБИНЕТ </a:t>
            </a:r>
            <a:r>
              <a:rPr sz="2200" spc="-595" dirty="0"/>
              <a:t> </a:t>
            </a:r>
            <a:r>
              <a:rPr sz="2200" spc="-60" dirty="0"/>
              <a:t>РУССКОГО</a:t>
            </a:r>
            <a:r>
              <a:rPr sz="2200" spc="35" dirty="0"/>
              <a:t> </a:t>
            </a:r>
            <a:r>
              <a:rPr sz="2200" spc="-110" dirty="0"/>
              <a:t>ЯЗЫКА»</a:t>
            </a:r>
            <a:endParaRPr sz="2200" dirty="0"/>
          </a:p>
        </p:txBody>
      </p:sp>
      <p:sp>
        <p:nvSpPr>
          <p:cNvPr id="26" name="object 26"/>
          <p:cNvSpPr txBox="1"/>
          <p:nvPr/>
        </p:nvSpPr>
        <p:spPr>
          <a:xfrm>
            <a:off x="3155254" y="2908301"/>
            <a:ext cx="2444457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Cambria"/>
                <a:cs typeface="Cambria"/>
              </a:rPr>
              <a:t>Закупка</a:t>
            </a:r>
            <a:r>
              <a:rPr sz="1000" spc="-15" dirty="0">
                <a:latin typeface="Cambria"/>
                <a:cs typeface="Cambria"/>
              </a:rPr>
              <a:t> мебели, </a:t>
            </a:r>
            <a:r>
              <a:rPr sz="1000" spc="-20" dirty="0">
                <a:latin typeface="Cambria"/>
                <a:cs typeface="Cambria"/>
              </a:rPr>
              <a:t>материалов, 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оргтехники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30" dirty="0">
                <a:latin typeface="Cambria"/>
                <a:cs typeface="Cambria"/>
              </a:rPr>
              <a:t>осуществляется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в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spc="-35" dirty="0">
                <a:latin typeface="Cambria"/>
                <a:cs typeface="Cambria"/>
              </a:rPr>
              <a:t>стране </a:t>
            </a:r>
            <a:r>
              <a:rPr sz="1000" spc="-30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пребывания.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Формирование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10" dirty="0" err="1">
                <a:latin typeface="Cambria"/>
                <a:cs typeface="Cambria"/>
              </a:rPr>
              <a:t>учебно-</a:t>
            </a:r>
            <a:r>
              <a:rPr sz="1000" spc="-25" dirty="0" err="1">
                <a:latin typeface="Cambria"/>
                <a:cs typeface="Cambria"/>
              </a:rPr>
              <a:t>методической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базы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(учебников,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5" dirty="0" err="1">
                <a:latin typeface="Cambria"/>
                <a:cs typeface="Cambria"/>
              </a:rPr>
              <a:t>поурочных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комментариев,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словарей)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осущест</a:t>
            </a:r>
            <a:r>
              <a:rPr sz="1000" spc="-30" dirty="0" err="1">
                <a:latin typeface="Cambria"/>
                <a:cs typeface="Cambria"/>
              </a:rPr>
              <a:t>вляется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в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10" dirty="0" err="1">
                <a:latin typeface="Cambria"/>
                <a:cs typeface="Cambria"/>
              </a:rPr>
              <a:t>Российской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Федераци</a:t>
            </a:r>
            <a:r>
              <a:rPr lang="ru-RU" sz="1000" spc="-15" dirty="0">
                <a:latin typeface="Cambria"/>
                <a:cs typeface="Cambria"/>
              </a:rPr>
              <a:t>и.</a:t>
            </a:r>
          </a:p>
          <a:p>
            <a:pPr marR="37465">
              <a:lnSpc>
                <a:spcPct val="100000"/>
              </a:lnSpc>
              <a:spcBef>
                <a:spcPts val="100"/>
              </a:spcBef>
            </a:pPr>
            <a:endParaRPr lang="ru-RU" sz="1000" dirty="0">
              <a:latin typeface="Cambria"/>
              <a:cs typeface="Cambria"/>
            </a:endParaRPr>
          </a:p>
          <a:p>
            <a:pPr marR="37465">
              <a:lnSpc>
                <a:spcPct val="100000"/>
              </a:lnSpc>
              <a:spcBef>
                <a:spcPts val="100"/>
              </a:spcBef>
            </a:pPr>
            <a:r>
              <a:rPr lang="ru-RU" sz="1000" spc="-5" dirty="0">
                <a:latin typeface="Cambria"/>
                <a:cs typeface="Cambria"/>
              </a:rPr>
              <a:t>Опыт </a:t>
            </a:r>
            <a:r>
              <a:rPr lang="ru-RU" sz="1000" spc="-25" dirty="0">
                <a:latin typeface="Cambria"/>
                <a:cs typeface="Cambria"/>
              </a:rPr>
              <a:t>создания кабинетов </a:t>
            </a:r>
            <a:r>
              <a:rPr lang="ru-RU" sz="1000" spc="-5" dirty="0">
                <a:latin typeface="Cambria"/>
                <a:cs typeface="Cambria"/>
              </a:rPr>
              <a:t>русско</a:t>
            </a:r>
            <a:r>
              <a:rPr lang="ru-RU" sz="1000" spc="-20" dirty="0">
                <a:latin typeface="Cambria"/>
                <a:cs typeface="Cambria"/>
              </a:rPr>
              <a:t>го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языка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учебных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заведениях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dirty="0">
                <a:latin typeface="Cambria"/>
                <a:cs typeface="Cambria"/>
              </a:rPr>
              <a:t>Сербии, 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Узбекистане </a:t>
            </a:r>
            <a:r>
              <a:rPr lang="ru-RU" sz="1000" spc="-10" dirty="0">
                <a:latin typeface="Cambria"/>
                <a:cs typeface="Cambria"/>
              </a:rPr>
              <a:t>и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Ливане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показывает,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что 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данный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проект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является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актуальным,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5" dirty="0" err="1">
                <a:latin typeface="Cambria"/>
                <a:cs typeface="Cambria"/>
              </a:rPr>
              <a:t>з</a:t>
            </a:r>
            <a:r>
              <a:rPr lang="ru-RU" sz="1000" spc="-25" dirty="0" err="1">
                <a:latin typeface="Cambria"/>
                <a:cs typeface="Cambria"/>
              </a:rPr>
              <a:t>служивает</a:t>
            </a:r>
            <a:r>
              <a:rPr lang="ru-RU" sz="1000" spc="-2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высоких </a:t>
            </a:r>
            <a:r>
              <a:rPr lang="ru-RU" sz="1000" spc="-20" dirty="0">
                <a:latin typeface="Cambria"/>
                <a:cs typeface="Cambria"/>
              </a:rPr>
              <a:t>оценок как </a:t>
            </a:r>
            <a:r>
              <a:rPr lang="ru-RU" sz="1000" spc="-5" dirty="0">
                <a:latin typeface="Cambria"/>
                <a:cs typeface="Cambria"/>
              </a:rPr>
              <a:t>со </a:t>
            </a:r>
            <a:r>
              <a:rPr lang="ru-RU" sz="1000" spc="-10" dirty="0">
                <a:latin typeface="Cambria"/>
                <a:cs typeface="Cambria"/>
              </a:rPr>
              <a:t>сторо</a:t>
            </a:r>
            <a:r>
              <a:rPr lang="ru-RU" sz="1000" spc="-25" dirty="0">
                <a:latin typeface="Cambria"/>
                <a:cs typeface="Cambria"/>
              </a:rPr>
              <a:t>ны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местного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населения,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так</a:t>
            </a:r>
            <a:r>
              <a:rPr lang="ru-RU" sz="1000" spc="-10" dirty="0">
                <a:latin typeface="Cambria"/>
                <a:cs typeface="Cambria"/>
              </a:rPr>
              <a:t> и </a:t>
            </a:r>
            <a:r>
              <a:rPr lang="ru-RU" sz="1000" spc="-5" dirty="0">
                <a:latin typeface="Cambria"/>
                <a:cs typeface="Cambria"/>
              </a:rPr>
              <a:t>со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стороны </a:t>
            </a:r>
            <a:r>
              <a:rPr lang="ru-RU" sz="1000" spc="-204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местных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властей.</a:t>
            </a:r>
            <a:endParaRPr lang="ru-RU" sz="1000" dirty="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10736" y="2895600"/>
            <a:ext cx="293878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ts val="126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A7A9AC"/>
                </a:solidFill>
                <a:latin typeface="Arial"/>
                <a:cs typeface="Arial"/>
              </a:rPr>
              <a:t>СОС</a:t>
            </a:r>
            <a:r>
              <a:rPr sz="1100" b="1" spc="-80" dirty="0">
                <a:solidFill>
                  <a:srgbClr val="A7A9AC"/>
                </a:solidFill>
                <a:latin typeface="Arial"/>
                <a:cs typeface="Arial"/>
              </a:rPr>
              <a:t>Т</a:t>
            </a:r>
            <a:r>
              <a:rPr sz="1100" b="1" spc="-90" dirty="0">
                <a:solidFill>
                  <a:srgbClr val="A7A9AC"/>
                </a:solidFill>
                <a:latin typeface="Arial"/>
                <a:cs typeface="Arial"/>
              </a:rPr>
              <a:t>АВНЫЕ</a:t>
            </a:r>
            <a:r>
              <a:rPr sz="1100" b="1" spc="-1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A7A9AC"/>
                </a:solidFill>
                <a:latin typeface="Arial"/>
                <a:cs typeface="Arial"/>
              </a:rPr>
              <a:t>Ч</a:t>
            </a:r>
            <a:r>
              <a:rPr sz="1100" b="1" spc="-100" dirty="0">
                <a:solidFill>
                  <a:srgbClr val="A7A9AC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A7A9AC"/>
                </a:solidFill>
                <a:latin typeface="Arial"/>
                <a:cs typeface="Arial"/>
              </a:rPr>
              <a:t>СТИ</a:t>
            </a:r>
            <a:r>
              <a:rPr sz="1100" b="1" spc="-1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A7A9AC"/>
                </a:solidFill>
                <a:latin typeface="Arial"/>
                <a:cs typeface="Arial"/>
              </a:rPr>
              <a:t>ПРОЕК</a:t>
            </a:r>
            <a:r>
              <a:rPr sz="1100" b="1" spc="-100" dirty="0">
                <a:solidFill>
                  <a:srgbClr val="A7A9AC"/>
                </a:solidFill>
                <a:latin typeface="Arial"/>
                <a:cs typeface="Arial"/>
              </a:rPr>
              <a:t>Т</a:t>
            </a:r>
            <a:r>
              <a:rPr sz="1100" b="1" spc="-20" dirty="0">
                <a:solidFill>
                  <a:srgbClr val="A7A9AC"/>
                </a:solidFill>
                <a:latin typeface="Arial"/>
                <a:cs typeface="Arial"/>
              </a:rPr>
              <a:t>А</a:t>
            </a:r>
            <a:r>
              <a:rPr sz="1100" b="1" spc="-1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A7A9AC"/>
                </a:solidFill>
                <a:latin typeface="Arial"/>
                <a:cs typeface="Arial"/>
              </a:rPr>
              <a:t>КАБИНЕ</a:t>
            </a:r>
            <a:r>
              <a:rPr sz="1100" b="1" spc="-95" dirty="0">
                <a:solidFill>
                  <a:srgbClr val="A7A9AC"/>
                </a:solidFill>
                <a:latin typeface="Arial"/>
                <a:cs typeface="Arial"/>
              </a:rPr>
              <a:t>Т</a:t>
            </a:r>
            <a:r>
              <a:rPr sz="1100" b="1" spc="-20" dirty="0">
                <a:solidFill>
                  <a:srgbClr val="A7A9AC"/>
                </a:solidFill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  <a:p>
            <a:pPr marL="953135" marR="5080" indent="-941069">
              <a:lnSpc>
                <a:spcPts val="1200"/>
              </a:lnSpc>
              <a:spcBef>
                <a:spcPts val="80"/>
              </a:spcBef>
            </a:pPr>
            <a:r>
              <a:rPr sz="1100" b="1" spc="-55" dirty="0">
                <a:solidFill>
                  <a:srgbClr val="A7A9AC"/>
                </a:solidFill>
                <a:latin typeface="Arial"/>
                <a:cs typeface="Arial"/>
              </a:rPr>
              <a:t>«Р</a:t>
            </a:r>
            <a:r>
              <a:rPr sz="1100" b="1" spc="-85" dirty="0">
                <a:solidFill>
                  <a:srgbClr val="A7A9AC"/>
                </a:solidFill>
                <a:latin typeface="Arial"/>
                <a:cs typeface="Arial"/>
              </a:rPr>
              <a:t>У</a:t>
            </a:r>
            <a:r>
              <a:rPr sz="1100" b="1" spc="5" dirty="0">
                <a:solidFill>
                  <a:srgbClr val="A7A9AC"/>
                </a:solidFill>
                <a:latin typeface="Arial"/>
                <a:cs typeface="Arial"/>
              </a:rPr>
              <a:t>СС</a:t>
            </a:r>
            <a:r>
              <a:rPr sz="1100" b="1" spc="-50" dirty="0">
                <a:solidFill>
                  <a:srgbClr val="A7A9AC"/>
                </a:solidFill>
                <a:latin typeface="Arial"/>
                <a:cs typeface="Arial"/>
              </a:rPr>
              <a:t>К</a:t>
            </a:r>
            <a:r>
              <a:rPr sz="1100" b="1" spc="-30" dirty="0">
                <a:solidFill>
                  <a:srgbClr val="A7A9AC"/>
                </a:solidFill>
                <a:latin typeface="Arial"/>
                <a:cs typeface="Arial"/>
              </a:rPr>
              <a:t>О</a:t>
            </a:r>
            <a:r>
              <a:rPr sz="1100" b="1" spc="-50" dirty="0">
                <a:solidFill>
                  <a:srgbClr val="A7A9AC"/>
                </a:solidFill>
                <a:latin typeface="Arial"/>
                <a:cs typeface="Arial"/>
              </a:rPr>
              <a:t>Г</a:t>
            </a:r>
            <a:r>
              <a:rPr sz="1100" b="1" spc="35" dirty="0">
                <a:solidFill>
                  <a:srgbClr val="A7A9AC"/>
                </a:solidFill>
                <a:latin typeface="Arial"/>
                <a:cs typeface="Arial"/>
              </a:rPr>
              <a:t>О</a:t>
            </a:r>
            <a:r>
              <a:rPr sz="1100" b="1" spc="-1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A7A9AC"/>
                </a:solidFill>
                <a:latin typeface="Arial"/>
                <a:cs typeface="Arial"/>
              </a:rPr>
              <a:t>ЯЗЫКА»</a:t>
            </a:r>
            <a:r>
              <a:rPr sz="1100" b="1" spc="-1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100" b="1" spc="-155" dirty="0">
                <a:solidFill>
                  <a:srgbClr val="A7A9AC"/>
                </a:solidFill>
                <a:latin typeface="Arial"/>
                <a:cs typeface="Arial"/>
              </a:rPr>
              <a:t>В</a:t>
            </a:r>
            <a:r>
              <a:rPr sz="1100" b="1" spc="-1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100" b="1" spc="-95" dirty="0">
                <a:solidFill>
                  <a:srgbClr val="A7A9AC"/>
                </a:solidFill>
                <a:latin typeface="Arial"/>
                <a:cs typeface="Arial"/>
              </a:rPr>
              <a:t>ОБ</a:t>
            </a:r>
            <a:r>
              <a:rPr sz="1100" b="1" spc="-155" dirty="0">
                <a:solidFill>
                  <a:srgbClr val="A7A9AC"/>
                </a:solidFill>
                <a:latin typeface="Arial"/>
                <a:cs typeface="Arial"/>
              </a:rPr>
              <a:t>Р</a:t>
            </a:r>
            <a:r>
              <a:rPr sz="1100" b="1" spc="-50" dirty="0">
                <a:solidFill>
                  <a:srgbClr val="A7A9AC"/>
                </a:solidFill>
                <a:latin typeface="Arial"/>
                <a:cs typeface="Arial"/>
              </a:rPr>
              <a:t>АЗОВ</a:t>
            </a:r>
            <a:r>
              <a:rPr sz="1100" b="1" spc="-120" dirty="0">
                <a:solidFill>
                  <a:srgbClr val="A7A9AC"/>
                </a:solidFill>
                <a:latin typeface="Arial"/>
                <a:cs typeface="Arial"/>
              </a:rPr>
              <a:t>А</a:t>
            </a:r>
            <a:r>
              <a:rPr sz="1100" b="1" spc="-60" dirty="0">
                <a:solidFill>
                  <a:srgbClr val="A7A9AC"/>
                </a:solidFill>
                <a:latin typeface="Arial"/>
                <a:cs typeface="Arial"/>
              </a:rPr>
              <a:t>ТЕЛЬНЫХ  </a:t>
            </a:r>
            <a:r>
              <a:rPr sz="1100" b="1" spc="-40" dirty="0">
                <a:solidFill>
                  <a:srgbClr val="A7A9AC"/>
                </a:solidFill>
                <a:latin typeface="Arial"/>
                <a:cs typeface="Arial"/>
              </a:rPr>
              <a:t>УЧРЕЖДЕНИЯХ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19299" y="3667761"/>
            <a:ext cx="1087120" cy="84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11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Х</a:t>
            </a:r>
            <a:r>
              <a:rPr sz="900" b="1" spc="-90" dirty="0">
                <a:solidFill>
                  <a:srgbClr val="000101"/>
                </a:solidFill>
                <a:latin typeface="Arial"/>
                <a:cs typeface="Arial"/>
              </a:rPr>
              <a:t>У</a:t>
            </a:r>
            <a:r>
              <a:rPr sz="900" b="1" spc="20" dirty="0">
                <a:solidFill>
                  <a:srgbClr val="000101"/>
                </a:solidFill>
                <a:latin typeface="Arial"/>
                <a:cs typeface="Arial"/>
              </a:rPr>
              <a:t>Д</a:t>
            </a:r>
            <a:r>
              <a:rPr sz="900" b="1" spc="-5" dirty="0">
                <a:solidFill>
                  <a:srgbClr val="000101"/>
                </a:solidFill>
                <a:latin typeface="Arial"/>
                <a:cs typeface="Arial"/>
              </a:rPr>
              <a:t>О</a:t>
            </a:r>
            <a:r>
              <a:rPr sz="900" b="1" spc="-55" dirty="0">
                <a:solidFill>
                  <a:srgbClr val="000101"/>
                </a:solidFill>
                <a:latin typeface="Arial"/>
                <a:cs typeface="Arial"/>
              </a:rPr>
              <a:t>ЖЕСТВЕННАЯ  </a:t>
            </a:r>
            <a:r>
              <a:rPr sz="900" b="1" spc="-40" dirty="0">
                <a:solidFill>
                  <a:srgbClr val="000101"/>
                </a:solidFill>
                <a:latin typeface="Arial"/>
                <a:cs typeface="Arial"/>
              </a:rPr>
              <a:t>ЛИТЕ</a:t>
            </a:r>
            <a:r>
              <a:rPr sz="900" b="1" spc="-95" dirty="0">
                <a:solidFill>
                  <a:srgbClr val="000101"/>
                </a:solidFill>
                <a:latin typeface="Arial"/>
                <a:cs typeface="Arial"/>
              </a:rPr>
              <a:t>Р</a:t>
            </a:r>
            <a:r>
              <a:rPr sz="900" b="1" spc="-70" dirty="0">
                <a:solidFill>
                  <a:srgbClr val="000101"/>
                </a:solidFill>
                <a:latin typeface="Arial"/>
                <a:cs typeface="Arial"/>
              </a:rPr>
              <a:t>А</a:t>
            </a:r>
            <a:r>
              <a:rPr sz="900" b="1" spc="-55" dirty="0">
                <a:solidFill>
                  <a:srgbClr val="000101"/>
                </a:solidFill>
                <a:latin typeface="Arial"/>
                <a:cs typeface="Arial"/>
              </a:rPr>
              <a:t>ТУ</a:t>
            </a:r>
            <a:r>
              <a:rPr sz="900" b="1" spc="-110" dirty="0">
                <a:solidFill>
                  <a:srgbClr val="000101"/>
                </a:solidFill>
                <a:latin typeface="Arial"/>
                <a:cs typeface="Arial"/>
              </a:rPr>
              <a:t>Р</a:t>
            </a:r>
            <a:r>
              <a:rPr sz="900" b="1" spc="-15" dirty="0">
                <a:solidFill>
                  <a:srgbClr val="000101"/>
                </a:solidFill>
                <a:latin typeface="Arial"/>
                <a:cs typeface="Arial"/>
              </a:rPr>
              <a:t>А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80" dirty="0">
                <a:solidFill>
                  <a:srgbClr val="000101"/>
                </a:solidFill>
                <a:latin typeface="Arial"/>
                <a:cs typeface="Arial"/>
              </a:rPr>
              <a:t>Д</a:t>
            </a:r>
            <a:r>
              <a:rPr sz="900" b="1" spc="-45" dirty="0">
                <a:solidFill>
                  <a:srgbClr val="000101"/>
                </a:solidFill>
                <a:latin typeface="Arial"/>
                <a:cs typeface="Arial"/>
              </a:rPr>
              <a:t>ЛЯ  </a:t>
            </a: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ИЗУЧАЮЩИХ</a:t>
            </a:r>
            <a:r>
              <a:rPr lang="ru-RU" sz="900" b="1" spc="-2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</a:p>
          <a:p>
            <a:pPr marL="12065" marR="5080" algn="ctr">
              <a:lnSpc>
                <a:spcPct val="1111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РКИ </a:t>
            </a:r>
            <a:r>
              <a:rPr lang="ru-RU" sz="900" b="1" spc="-70" dirty="0">
                <a:solidFill>
                  <a:srgbClr val="000101"/>
                </a:solidFill>
                <a:latin typeface="Arial"/>
                <a:cs typeface="Arial"/>
              </a:rPr>
              <a:t>—</a:t>
            </a:r>
            <a:r>
              <a:rPr lang="ru-RU" sz="900" b="1" spc="-6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1100" b="1" spc="35" dirty="0">
                <a:solidFill>
                  <a:srgbClr val="00417D"/>
                </a:solidFill>
                <a:latin typeface="Arial"/>
                <a:cs typeface="Arial"/>
              </a:rPr>
              <a:t>300 </a:t>
            </a:r>
            <a:r>
              <a:rPr sz="1100" b="1" spc="4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lang="ru-RU" sz="1100" b="1" spc="-10" dirty="0">
                <a:solidFill>
                  <a:srgbClr val="00417D"/>
                </a:solidFill>
                <a:latin typeface="Arial"/>
                <a:cs typeface="Arial"/>
              </a:rPr>
              <a:t>КНИГ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52647" y="3667798"/>
            <a:ext cx="977265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СЛОВАРИ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000101"/>
                </a:solidFill>
                <a:latin typeface="Arial"/>
                <a:cs typeface="Arial"/>
              </a:rPr>
              <a:t>60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0101"/>
                </a:solidFill>
                <a:latin typeface="Arial"/>
                <a:cs typeface="Arial"/>
              </a:rPr>
              <a:t>Ш</a:t>
            </a:r>
            <a:r>
              <a:rPr sz="900" b="1" spc="-125" dirty="0">
                <a:solidFill>
                  <a:srgbClr val="000101"/>
                </a:solidFill>
                <a:latin typeface="Arial"/>
                <a:cs typeface="Arial"/>
              </a:rPr>
              <a:t>Т</a:t>
            </a:r>
            <a:r>
              <a:rPr sz="900" b="1" spc="30" dirty="0">
                <a:solidFill>
                  <a:srgbClr val="000101"/>
                </a:solidFill>
                <a:latin typeface="Arial"/>
                <a:cs typeface="Arial"/>
              </a:rPr>
              <a:t>.  </a:t>
            </a:r>
            <a:r>
              <a:rPr sz="900" b="1" spc="-15" dirty="0">
                <a:solidFill>
                  <a:srgbClr val="000101"/>
                </a:solidFill>
                <a:latin typeface="Arial"/>
                <a:cs typeface="Arial"/>
              </a:rPr>
              <a:t>ИЗ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165" dirty="0">
                <a:solidFill>
                  <a:srgbClr val="000101"/>
                </a:solidFill>
                <a:latin typeface="Arial"/>
                <a:cs typeface="Arial"/>
              </a:rPr>
              <a:t>Р</a:t>
            </a:r>
            <a:r>
              <a:rPr sz="900" b="1" spc="-35" dirty="0">
                <a:solidFill>
                  <a:srgbClr val="000101"/>
                </a:solidFill>
                <a:latin typeface="Arial"/>
                <a:cs typeface="Arial"/>
              </a:rPr>
              <a:t>А</a:t>
            </a:r>
            <a:r>
              <a:rPr sz="900" b="1" spc="-70" dirty="0">
                <a:solidFill>
                  <a:srgbClr val="000101"/>
                </a:solidFill>
                <a:latin typeface="Arial"/>
                <a:cs typeface="Arial"/>
              </a:rPr>
              <a:t>СЧЕ</a:t>
            </a:r>
            <a:r>
              <a:rPr sz="900" b="1" spc="-114" dirty="0">
                <a:solidFill>
                  <a:srgbClr val="000101"/>
                </a:solidFill>
                <a:latin typeface="Arial"/>
                <a:cs typeface="Arial"/>
              </a:rPr>
              <a:t>Т</a:t>
            </a:r>
            <a:r>
              <a:rPr sz="900" b="1" spc="-15" dirty="0">
                <a:solidFill>
                  <a:srgbClr val="000101"/>
                </a:solidFill>
                <a:latin typeface="Arial"/>
                <a:cs typeface="Arial"/>
              </a:rPr>
              <a:t>А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120" dirty="0">
                <a:solidFill>
                  <a:srgbClr val="000101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120"/>
              </a:spcBef>
            </a:pP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3 </a:t>
            </a:r>
            <a:r>
              <a:rPr sz="900" b="1" spc="-50" dirty="0">
                <a:solidFill>
                  <a:srgbClr val="000101"/>
                </a:solidFill>
                <a:latin typeface="Arial"/>
                <a:cs typeface="Arial"/>
              </a:rPr>
              <a:t>ГРУППЫ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000101"/>
                </a:solidFill>
                <a:latin typeface="Arial"/>
                <a:cs typeface="Arial"/>
              </a:rPr>
              <a:t>ПО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280"/>
              </a:lnSpc>
            </a:pPr>
            <a:r>
              <a:rPr sz="1100" b="1" spc="20" dirty="0">
                <a:solidFill>
                  <a:srgbClr val="00417D"/>
                </a:solidFill>
                <a:latin typeface="Arial"/>
                <a:cs typeface="Arial"/>
              </a:rPr>
              <a:t>20</a:t>
            </a:r>
            <a:r>
              <a:rPr sz="1100" b="1" spc="-4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00417D"/>
                </a:solidFill>
                <a:latin typeface="Arial"/>
                <a:cs typeface="Arial"/>
              </a:rPr>
              <a:t>ЧЕЛОВЕК.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36406" y="3667798"/>
            <a:ext cx="965835" cy="6400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635" algn="ctr">
              <a:lnSpc>
                <a:spcPts val="1200"/>
              </a:lnSpc>
              <a:spcBef>
                <a:spcPts val="160"/>
              </a:spcBef>
            </a:pP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УЧЕБНО- </a:t>
            </a:r>
            <a:r>
              <a:rPr sz="900" b="1" spc="-2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000101"/>
                </a:solidFill>
                <a:latin typeface="Arial"/>
                <a:cs typeface="Arial"/>
              </a:rPr>
              <a:t>МЕ</a:t>
            </a: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Т</a:t>
            </a:r>
            <a:r>
              <a:rPr sz="900" b="1" spc="5" dirty="0">
                <a:solidFill>
                  <a:srgbClr val="000101"/>
                </a:solidFill>
                <a:latin typeface="Arial"/>
                <a:cs typeface="Arial"/>
              </a:rPr>
              <a:t>О</a:t>
            </a:r>
            <a:r>
              <a:rPr sz="900" b="1" spc="-20" dirty="0">
                <a:solidFill>
                  <a:srgbClr val="000101"/>
                </a:solidFill>
                <a:latin typeface="Arial"/>
                <a:cs typeface="Arial"/>
              </a:rPr>
              <a:t>ДИЧЕСКИЕ  </a:t>
            </a:r>
            <a:r>
              <a:rPr sz="900" b="1" spc="-35" dirty="0">
                <a:solidFill>
                  <a:srgbClr val="000101"/>
                </a:solidFill>
                <a:latin typeface="Arial"/>
                <a:cs typeface="Arial"/>
              </a:rPr>
              <a:t>МАТЕРИАЛЫ </a:t>
            </a:r>
            <a:r>
              <a:rPr sz="900" b="1" spc="-3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417D"/>
                </a:solidFill>
                <a:latin typeface="Arial"/>
                <a:cs typeface="Arial"/>
              </a:rPr>
              <a:t>100</a:t>
            </a:r>
            <a:r>
              <a:rPr sz="1100" b="1" spc="-2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00417D"/>
                </a:solidFill>
                <a:latin typeface="Arial"/>
                <a:cs typeface="Arial"/>
              </a:rPr>
              <a:t>ШТ.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598587" y="3667798"/>
            <a:ext cx="996950" cy="4876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ct val="101899"/>
              </a:lnSpc>
              <a:spcBef>
                <a:spcPts val="200"/>
              </a:spcBef>
            </a:pP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ЛИНГАФОННЫЙ </a:t>
            </a:r>
            <a:r>
              <a:rPr sz="900" b="1" spc="-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КАБИНЕТ</a:t>
            </a:r>
            <a:r>
              <a:rPr sz="900" b="1" spc="-4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000101"/>
                </a:solidFill>
                <a:latin typeface="Arial"/>
                <a:cs typeface="Arial"/>
              </a:rPr>
              <a:t>(СО</a:t>
            </a:r>
            <a:r>
              <a:rPr sz="900" b="1" spc="-5" dirty="0">
                <a:solidFill>
                  <a:srgbClr val="000101"/>
                </a:solidFill>
                <a:latin typeface="Arial"/>
                <a:cs typeface="Arial"/>
              </a:rPr>
              <a:t>Ф</a:t>
            </a:r>
            <a:r>
              <a:rPr sz="900" b="1" spc="5" dirty="0">
                <a:solidFill>
                  <a:srgbClr val="000101"/>
                </a:solidFill>
                <a:latin typeface="Arial"/>
                <a:cs typeface="Arial"/>
              </a:rPr>
              <a:t>Т)  </a:t>
            </a:r>
            <a:r>
              <a:rPr sz="1100" b="1" spc="-140" dirty="0">
                <a:solidFill>
                  <a:srgbClr val="00417D"/>
                </a:solidFill>
                <a:latin typeface="Arial"/>
                <a:cs typeface="Arial"/>
              </a:rPr>
              <a:t>1</a:t>
            </a:r>
            <a:r>
              <a:rPr sz="11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00417D"/>
                </a:solidFill>
                <a:latin typeface="Arial"/>
                <a:cs typeface="Arial"/>
              </a:rPr>
              <a:t>КАБИНЕТ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77103" y="4749801"/>
            <a:ext cx="1450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70" dirty="0">
                <a:solidFill>
                  <a:srgbClr val="000101"/>
                </a:solidFill>
                <a:latin typeface="Arial"/>
                <a:cs typeface="Arial"/>
              </a:rPr>
              <a:t>А</a:t>
            </a:r>
            <a:r>
              <a:rPr sz="900" b="1" spc="-90" dirty="0">
                <a:solidFill>
                  <a:srgbClr val="000101"/>
                </a:solidFill>
                <a:latin typeface="Arial"/>
                <a:cs typeface="Arial"/>
              </a:rPr>
              <a:t>В</a:t>
            </a:r>
            <a:r>
              <a:rPr sz="900" b="1" spc="-40" dirty="0">
                <a:solidFill>
                  <a:srgbClr val="000101"/>
                </a:solidFill>
                <a:latin typeface="Arial"/>
                <a:cs typeface="Arial"/>
              </a:rPr>
              <a:t>Т</a:t>
            </a:r>
            <a:r>
              <a:rPr sz="900" b="1" spc="40" dirty="0">
                <a:solidFill>
                  <a:srgbClr val="000101"/>
                </a:solidFill>
                <a:latin typeface="Arial"/>
                <a:cs typeface="Arial"/>
              </a:rPr>
              <a:t>ОМ</a:t>
            </a:r>
            <a:r>
              <a:rPr sz="900" b="1" spc="-20" dirty="0">
                <a:solidFill>
                  <a:srgbClr val="000101"/>
                </a:solidFill>
                <a:latin typeface="Arial"/>
                <a:cs typeface="Arial"/>
              </a:rPr>
              <a:t>А</a:t>
            </a:r>
            <a:r>
              <a:rPr sz="900" b="1" spc="-35" dirty="0">
                <a:solidFill>
                  <a:srgbClr val="000101"/>
                </a:solidFill>
                <a:latin typeface="Arial"/>
                <a:cs typeface="Arial"/>
              </a:rPr>
              <a:t>ТИЗИРОВАННЫЕ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23534" y="4902163"/>
            <a:ext cx="956944" cy="32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40"/>
              </a:lnSpc>
              <a:spcBef>
                <a:spcPts val="100"/>
              </a:spcBef>
            </a:pPr>
            <a:r>
              <a:rPr sz="900" b="1" spc="-165" dirty="0">
                <a:solidFill>
                  <a:srgbClr val="000101"/>
                </a:solidFill>
                <a:latin typeface="Arial"/>
                <a:cs typeface="Arial"/>
              </a:rPr>
              <a:t>Р</a:t>
            </a:r>
            <a:r>
              <a:rPr sz="900" b="1" spc="-50" dirty="0">
                <a:solidFill>
                  <a:srgbClr val="000101"/>
                </a:solidFill>
                <a:latin typeface="Arial"/>
                <a:cs typeface="Arial"/>
              </a:rPr>
              <a:t>АБОЧИЕ</a:t>
            </a: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000101"/>
                </a:solidFill>
                <a:latin typeface="Arial"/>
                <a:cs typeface="Arial"/>
              </a:rPr>
              <a:t>МЕС</a:t>
            </a:r>
            <a:r>
              <a:rPr sz="900" b="1" spc="-70" dirty="0">
                <a:solidFill>
                  <a:srgbClr val="000101"/>
                </a:solidFill>
                <a:latin typeface="Arial"/>
                <a:cs typeface="Arial"/>
              </a:rPr>
              <a:t>Т</a:t>
            </a:r>
            <a:r>
              <a:rPr sz="900" b="1" spc="-15" dirty="0">
                <a:solidFill>
                  <a:srgbClr val="000101"/>
                </a:solidFill>
                <a:latin typeface="Arial"/>
                <a:cs typeface="Arial"/>
              </a:rPr>
              <a:t>А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280"/>
              </a:lnSpc>
            </a:pPr>
            <a:r>
              <a:rPr sz="1100" b="1" spc="-80" dirty="0">
                <a:solidFill>
                  <a:srgbClr val="00417D"/>
                </a:solidFill>
                <a:latin typeface="Arial"/>
                <a:cs typeface="Arial"/>
              </a:rPr>
              <a:t>21</a:t>
            </a:r>
            <a:r>
              <a:rPr sz="11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00417D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00417D"/>
                </a:solidFill>
                <a:latin typeface="Arial"/>
                <a:cs typeface="Arial"/>
              </a:rPr>
              <a:t>Д</a:t>
            </a:r>
            <a:r>
              <a:rPr sz="1100" b="1" spc="35" dirty="0">
                <a:solidFill>
                  <a:srgbClr val="00417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24288" y="4734598"/>
            <a:ext cx="2267585" cy="4876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 marR="30480" indent="-635" algn="ctr">
              <a:lnSpc>
                <a:spcPct val="101800"/>
              </a:lnSpc>
              <a:spcBef>
                <a:spcPts val="200"/>
              </a:spcBef>
            </a:pPr>
            <a:r>
              <a:rPr sz="900" b="1" spc="-15" dirty="0">
                <a:solidFill>
                  <a:srgbClr val="000101"/>
                </a:solidFill>
                <a:latin typeface="Arial"/>
                <a:cs typeface="Arial"/>
              </a:rPr>
              <a:t>РЕМОНТ </a:t>
            </a:r>
            <a:r>
              <a:rPr sz="900" b="1" spc="5" dirty="0">
                <a:solidFill>
                  <a:srgbClr val="000101"/>
                </a:solidFill>
                <a:latin typeface="Arial"/>
                <a:cs typeface="Arial"/>
              </a:rPr>
              <a:t>ПОМЕЩЕНИЙ </a:t>
            </a:r>
            <a:r>
              <a:rPr sz="900" b="1" spc="45" dirty="0">
                <a:solidFill>
                  <a:srgbClr val="000101"/>
                </a:solidFill>
                <a:latin typeface="Arial"/>
                <a:cs typeface="Arial"/>
              </a:rPr>
              <a:t>И </a:t>
            </a:r>
            <a:r>
              <a:rPr sz="900" b="1" spc="25" dirty="0">
                <a:solidFill>
                  <a:srgbClr val="000101"/>
                </a:solidFill>
                <a:latin typeface="Arial"/>
                <a:cs typeface="Arial"/>
              </a:rPr>
              <a:t>ИХ </a:t>
            </a:r>
            <a:r>
              <a:rPr sz="900" b="1" spc="3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ПРИСПОСАБЛЕНИЕ</a:t>
            </a:r>
            <a:r>
              <a:rPr sz="900" b="1" spc="-2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000101"/>
                </a:solidFill>
                <a:latin typeface="Arial"/>
                <a:cs typeface="Arial"/>
              </a:rPr>
              <a:t>ПОД</a:t>
            </a:r>
            <a:r>
              <a:rPr sz="900" b="1" spc="-1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0101"/>
                </a:solidFill>
                <a:latin typeface="Arial"/>
                <a:cs typeface="Arial"/>
              </a:rPr>
              <a:t>КОНКРЕТНЫЕ </a:t>
            </a:r>
            <a:r>
              <a:rPr sz="900" b="1" spc="-23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101"/>
                </a:solidFill>
                <a:latin typeface="Arial"/>
                <a:cs typeface="Arial"/>
              </a:rPr>
              <a:t>НУЖДЫ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70" dirty="0">
                <a:solidFill>
                  <a:srgbClr val="000101"/>
                </a:solidFill>
                <a:latin typeface="Arial"/>
                <a:cs typeface="Arial"/>
              </a:rPr>
              <a:t>—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00417D"/>
                </a:solidFill>
                <a:latin typeface="Arial"/>
                <a:cs typeface="Arial"/>
              </a:rPr>
              <a:t>50</a:t>
            </a:r>
            <a:r>
              <a:rPr sz="1100" b="1" spc="-3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130" dirty="0">
                <a:solidFill>
                  <a:srgbClr val="00417D"/>
                </a:solidFill>
                <a:latin typeface="Arial"/>
                <a:cs typeface="Arial"/>
              </a:rPr>
              <a:t>М</a:t>
            </a:r>
            <a:r>
              <a:rPr sz="975" b="1" spc="-22" baseline="29914" dirty="0">
                <a:solidFill>
                  <a:srgbClr val="00417D"/>
                </a:solidFill>
                <a:latin typeface="Arial"/>
                <a:cs typeface="Arial"/>
              </a:rPr>
              <a:t>2</a:t>
            </a:r>
            <a:endParaRPr sz="975" baseline="29914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92213" y="6883400"/>
            <a:ext cx="45402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ts val="1040"/>
              </a:lnSpc>
              <a:spcBef>
                <a:spcPts val="100"/>
              </a:spcBef>
            </a:pPr>
            <a:r>
              <a:rPr sz="900" b="1" spc="-55" dirty="0">
                <a:solidFill>
                  <a:srgbClr val="000101"/>
                </a:solidFill>
                <a:latin typeface="Arial"/>
                <a:cs typeface="Arial"/>
              </a:rPr>
              <a:t>ПАРТЫ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280"/>
              </a:lnSpc>
            </a:pPr>
            <a:r>
              <a:rPr sz="1100" b="1" spc="-45" dirty="0">
                <a:solidFill>
                  <a:srgbClr val="00417D"/>
                </a:solidFill>
                <a:latin typeface="Arial"/>
                <a:cs typeface="Arial"/>
              </a:rPr>
              <a:t>10</a:t>
            </a:r>
            <a:r>
              <a:rPr sz="11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00417D"/>
                </a:solidFill>
                <a:latin typeface="Arial"/>
                <a:cs typeface="Arial"/>
              </a:rPr>
              <a:t>Ш</a:t>
            </a:r>
            <a:r>
              <a:rPr sz="1100" b="1" spc="-145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1100" b="1" spc="35" dirty="0">
                <a:solidFill>
                  <a:srgbClr val="00417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62319" y="6883400"/>
            <a:ext cx="4699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ts val="1040"/>
              </a:lnSpc>
              <a:spcBef>
                <a:spcPts val="100"/>
              </a:spcBef>
            </a:pPr>
            <a:r>
              <a:rPr sz="900" b="1" spc="-65" dirty="0">
                <a:solidFill>
                  <a:srgbClr val="000101"/>
                </a:solidFill>
                <a:latin typeface="Arial"/>
                <a:cs typeface="Arial"/>
              </a:rPr>
              <a:t>СТУЛЬЯ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280"/>
              </a:lnSpc>
            </a:pPr>
            <a:r>
              <a:rPr sz="1100" b="1" spc="20" dirty="0">
                <a:solidFill>
                  <a:srgbClr val="00417D"/>
                </a:solidFill>
                <a:latin typeface="Arial"/>
                <a:cs typeface="Arial"/>
              </a:rPr>
              <a:t>20</a:t>
            </a:r>
            <a:r>
              <a:rPr sz="11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00417D"/>
                </a:solidFill>
                <a:latin typeface="Arial"/>
                <a:cs typeface="Arial"/>
              </a:rPr>
              <a:t>Ш</a:t>
            </a:r>
            <a:r>
              <a:rPr sz="1100" b="1" spc="-145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1100" b="1" spc="35" dirty="0">
                <a:solidFill>
                  <a:srgbClr val="00417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90143" y="6273800"/>
            <a:ext cx="233616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4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00101"/>
                </a:solidFill>
                <a:latin typeface="Arial"/>
                <a:cs typeface="Arial"/>
              </a:rPr>
              <a:t>ПРЕПОДАВАТЕЛЬСКИЙ</a:t>
            </a:r>
            <a:r>
              <a:rPr sz="900" b="1" spc="-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СТОЛ</a:t>
            </a:r>
            <a:r>
              <a:rPr sz="900" b="1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0101"/>
                </a:solidFill>
                <a:latin typeface="Arial"/>
                <a:cs typeface="Arial"/>
              </a:rPr>
              <a:t>(КАФЕДРА)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280"/>
              </a:lnSpc>
            </a:pPr>
            <a:r>
              <a:rPr sz="1100" b="1" spc="-140" dirty="0">
                <a:solidFill>
                  <a:srgbClr val="00417D"/>
                </a:solidFill>
                <a:latin typeface="Arial"/>
                <a:cs typeface="Arial"/>
              </a:rPr>
              <a:t>1</a:t>
            </a:r>
            <a:r>
              <a:rPr sz="11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00417D"/>
                </a:solidFill>
                <a:latin typeface="Arial"/>
                <a:cs typeface="Arial"/>
              </a:rPr>
              <a:t>Ш</a:t>
            </a:r>
            <a:r>
              <a:rPr sz="1100" b="1" spc="-145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1100" b="1" spc="35" dirty="0">
                <a:solidFill>
                  <a:srgbClr val="00417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64184" y="5496599"/>
            <a:ext cx="998219" cy="4876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ct val="101899"/>
              </a:lnSpc>
              <a:spcBef>
                <a:spcPts val="200"/>
              </a:spcBef>
            </a:pP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СТУЛ</a:t>
            </a:r>
            <a:r>
              <a:rPr sz="900" b="1" spc="-2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000101"/>
                </a:solidFill>
                <a:latin typeface="Arial"/>
                <a:cs typeface="Arial"/>
              </a:rPr>
              <a:t>ДЛЯ 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0101"/>
                </a:solidFill>
                <a:latin typeface="Arial"/>
                <a:cs typeface="Arial"/>
              </a:rPr>
              <a:t>ПРЕП</a:t>
            </a:r>
            <a:r>
              <a:rPr sz="900" b="1" spc="-50" dirty="0">
                <a:solidFill>
                  <a:srgbClr val="000101"/>
                </a:solidFill>
                <a:latin typeface="Arial"/>
                <a:cs typeface="Arial"/>
              </a:rPr>
              <a:t>О</a:t>
            </a: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ДАВ</a:t>
            </a:r>
            <a:r>
              <a:rPr sz="900" b="1" spc="-80" dirty="0">
                <a:solidFill>
                  <a:srgbClr val="000101"/>
                </a:solidFill>
                <a:latin typeface="Arial"/>
                <a:cs typeface="Arial"/>
              </a:rPr>
              <a:t>А</a:t>
            </a:r>
            <a:r>
              <a:rPr sz="900" b="1" spc="-55" dirty="0">
                <a:solidFill>
                  <a:srgbClr val="000101"/>
                </a:solidFill>
                <a:latin typeface="Arial"/>
                <a:cs typeface="Arial"/>
              </a:rPr>
              <a:t>ТЕЛЯ  </a:t>
            </a:r>
            <a:r>
              <a:rPr sz="1100" b="1" spc="-140" dirty="0">
                <a:solidFill>
                  <a:srgbClr val="00417D"/>
                </a:solidFill>
                <a:latin typeface="Arial"/>
                <a:cs typeface="Arial"/>
              </a:rPr>
              <a:t>1</a:t>
            </a:r>
            <a:r>
              <a:rPr sz="11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00417D"/>
                </a:solidFill>
                <a:latin typeface="Arial"/>
                <a:cs typeface="Arial"/>
              </a:rPr>
              <a:t>Ш</a:t>
            </a:r>
            <a:r>
              <a:rPr sz="1100" b="1" spc="-145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1100" b="1" spc="35" dirty="0">
                <a:solidFill>
                  <a:srgbClr val="00417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24607" y="5496597"/>
            <a:ext cx="633095" cy="4876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0170" marR="5080" indent="-78105">
              <a:lnSpc>
                <a:spcPct val="101899"/>
              </a:lnSpc>
              <a:spcBef>
                <a:spcPts val="200"/>
              </a:spcBef>
            </a:pPr>
            <a:r>
              <a:rPr sz="900" b="1" spc="-5" dirty="0">
                <a:solidFill>
                  <a:srgbClr val="000101"/>
                </a:solidFill>
                <a:latin typeface="Arial"/>
                <a:cs typeface="Arial"/>
              </a:rPr>
              <a:t>КНИЖНЫЕ  </a:t>
            </a:r>
            <a:r>
              <a:rPr sz="900" b="1" spc="-40" dirty="0">
                <a:solidFill>
                  <a:srgbClr val="000101"/>
                </a:solidFill>
                <a:latin typeface="Arial"/>
                <a:cs typeface="Arial"/>
              </a:rPr>
              <a:t>ШКАФЫ </a:t>
            </a:r>
            <a:r>
              <a:rPr sz="900" b="1" spc="-3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417D"/>
                </a:solidFill>
                <a:latin typeface="Arial"/>
                <a:cs typeface="Arial"/>
              </a:rPr>
              <a:t>2</a:t>
            </a:r>
            <a:r>
              <a:rPr sz="1100" b="1" spc="-2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00417D"/>
                </a:solidFill>
                <a:latin typeface="Arial"/>
                <a:cs typeface="Arial"/>
              </a:rPr>
              <a:t>ШТ.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34820" y="5511801"/>
            <a:ext cx="36893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>
              <a:lnSpc>
                <a:spcPts val="1040"/>
              </a:lnSpc>
              <a:spcBef>
                <a:spcPts val="100"/>
              </a:spcBef>
            </a:pPr>
            <a:r>
              <a:rPr sz="900" b="1" dirty="0">
                <a:solidFill>
                  <a:srgbClr val="000101"/>
                </a:solidFill>
                <a:latin typeface="Arial"/>
                <a:cs typeface="Arial"/>
              </a:rPr>
              <a:t>МФУ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280"/>
              </a:lnSpc>
            </a:pPr>
            <a:r>
              <a:rPr sz="1100" b="1" spc="-140" dirty="0">
                <a:solidFill>
                  <a:srgbClr val="00417D"/>
                </a:solidFill>
                <a:latin typeface="Arial"/>
                <a:cs typeface="Arial"/>
              </a:rPr>
              <a:t>1</a:t>
            </a:r>
            <a:r>
              <a:rPr sz="11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00417D"/>
                </a:solidFill>
                <a:latin typeface="Arial"/>
                <a:cs typeface="Arial"/>
              </a:rPr>
              <a:t>Ш</a:t>
            </a:r>
            <a:r>
              <a:rPr sz="1100" b="1" spc="-145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1100" b="1" spc="35" dirty="0">
                <a:solidFill>
                  <a:srgbClr val="00417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736433" y="5496599"/>
            <a:ext cx="721360" cy="4876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ct val="101899"/>
              </a:lnSpc>
              <a:spcBef>
                <a:spcPts val="200"/>
              </a:spcBef>
            </a:pPr>
            <a:r>
              <a:rPr sz="900" b="1" spc="-15" dirty="0">
                <a:solidFill>
                  <a:srgbClr val="000101"/>
                </a:solidFill>
                <a:latin typeface="Arial"/>
                <a:cs typeface="Arial"/>
              </a:rPr>
              <a:t>НА</a:t>
            </a:r>
            <a:r>
              <a:rPr sz="900" b="1" spc="-80" dirty="0">
                <a:solidFill>
                  <a:srgbClr val="000101"/>
                </a:solidFill>
                <a:latin typeface="Arial"/>
                <a:cs typeface="Arial"/>
              </a:rPr>
              <a:t>Г</a:t>
            </a:r>
            <a:r>
              <a:rPr sz="900" b="1" spc="-40" dirty="0">
                <a:solidFill>
                  <a:srgbClr val="000101"/>
                </a:solidFill>
                <a:latin typeface="Arial"/>
                <a:cs typeface="Arial"/>
              </a:rPr>
              <a:t>ЛЯДНЫЕ  </a:t>
            </a:r>
            <a:r>
              <a:rPr sz="900" b="1" spc="-25" dirty="0">
                <a:solidFill>
                  <a:srgbClr val="000101"/>
                </a:solidFill>
                <a:latin typeface="Arial"/>
                <a:cs typeface="Arial"/>
              </a:rPr>
              <a:t>ПОСОБИЯ </a:t>
            </a:r>
            <a:r>
              <a:rPr sz="900" b="1" spc="-20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00417D"/>
                </a:solidFill>
                <a:latin typeface="Arial"/>
                <a:cs typeface="Arial"/>
              </a:rPr>
              <a:t>15</a:t>
            </a:r>
            <a:r>
              <a:rPr sz="11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00417D"/>
                </a:solidFill>
                <a:latin typeface="Arial"/>
                <a:cs typeface="Arial"/>
              </a:rPr>
              <a:t>Ш</a:t>
            </a:r>
            <a:r>
              <a:rPr sz="1100" b="1" spc="-145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1100" b="1" spc="35" dirty="0">
                <a:solidFill>
                  <a:srgbClr val="00417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13792" y="6868197"/>
            <a:ext cx="898525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sz="900" b="1" spc="85" dirty="0">
                <a:solidFill>
                  <a:srgbClr val="000101"/>
                </a:solidFill>
                <a:latin typeface="Arial"/>
                <a:cs typeface="Arial"/>
              </a:rPr>
              <a:t>М</a:t>
            </a:r>
            <a:r>
              <a:rPr sz="900" b="1" spc="-70" dirty="0">
                <a:solidFill>
                  <a:srgbClr val="000101"/>
                </a:solidFill>
                <a:latin typeface="Arial"/>
                <a:cs typeface="Arial"/>
              </a:rPr>
              <a:t>УЛ</a:t>
            </a:r>
            <a:r>
              <a:rPr sz="900" b="1" spc="-145" dirty="0">
                <a:solidFill>
                  <a:srgbClr val="000101"/>
                </a:solidFill>
                <a:latin typeface="Arial"/>
                <a:cs typeface="Arial"/>
              </a:rPr>
              <a:t>Ь</a:t>
            </a:r>
            <a:r>
              <a:rPr sz="900" b="1" spc="-5" dirty="0">
                <a:solidFill>
                  <a:srgbClr val="000101"/>
                </a:solidFill>
                <a:latin typeface="Arial"/>
                <a:cs typeface="Arial"/>
              </a:rPr>
              <a:t>ТИМЕДИЯ  </a:t>
            </a:r>
            <a:r>
              <a:rPr sz="900" b="1" spc="-30" dirty="0">
                <a:solidFill>
                  <a:srgbClr val="000101"/>
                </a:solidFill>
                <a:latin typeface="Arial"/>
                <a:cs typeface="Arial"/>
              </a:rPr>
              <a:t>ПРОЕКТОР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240"/>
              </a:lnSpc>
            </a:pPr>
            <a:r>
              <a:rPr sz="1100" b="1" spc="-140" dirty="0">
                <a:solidFill>
                  <a:srgbClr val="00417D"/>
                </a:solidFill>
                <a:latin typeface="Arial"/>
                <a:cs typeface="Arial"/>
              </a:rPr>
              <a:t>1</a:t>
            </a:r>
            <a:r>
              <a:rPr sz="1100" b="1" spc="-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00417D"/>
                </a:solidFill>
                <a:latin typeface="Arial"/>
                <a:cs typeface="Arial"/>
              </a:rPr>
              <a:t>Ш</a:t>
            </a:r>
            <a:r>
              <a:rPr sz="1100" b="1" spc="-145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1100" b="1" spc="35" dirty="0">
                <a:solidFill>
                  <a:srgbClr val="00417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97300" y="6868159"/>
            <a:ext cx="1087120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00101"/>
                </a:solidFill>
                <a:latin typeface="Arial"/>
                <a:cs typeface="Arial"/>
              </a:rPr>
              <a:t>СОПРОВ</a:t>
            </a:r>
            <a:r>
              <a:rPr sz="900" b="1" spc="-60" dirty="0">
                <a:solidFill>
                  <a:srgbClr val="000101"/>
                </a:solidFill>
                <a:latin typeface="Arial"/>
                <a:cs typeface="Arial"/>
              </a:rPr>
              <a:t>О</a:t>
            </a:r>
            <a:r>
              <a:rPr sz="900" b="1" spc="-10" dirty="0">
                <a:solidFill>
                  <a:srgbClr val="000101"/>
                </a:solidFill>
                <a:latin typeface="Arial"/>
                <a:cs typeface="Arial"/>
              </a:rPr>
              <a:t>ЖДЕНИЕ  </a:t>
            </a:r>
            <a:r>
              <a:rPr sz="900" b="1" spc="-30" dirty="0">
                <a:solidFill>
                  <a:srgbClr val="000101"/>
                </a:solidFill>
                <a:latin typeface="Arial"/>
                <a:cs typeface="Arial"/>
              </a:rPr>
              <a:t>ПРОЕКТА</a:t>
            </a:r>
            <a:endParaRPr sz="900">
              <a:latin typeface="Arial"/>
              <a:cs typeface="Arial"/>
            </a:endParaRPr>
          </a:p>
          <a:p>
            <a:pPr marL="635" algn="ctr">
              <a:lnSpc>
                <a:spcPts val="1240"/>
              </a:lnSpc>
            </a:pPr>
            <a:r>
              <a:rPr sz="1100" b="1" spc="-20" dirty="0">
                <a:solidFill>
                  <a:srgbClr val="00417D"/>
                </a:solidFill>
                <a:latin typeface="Arial"/>
                <a:cs typeface="Arial"/>
              </a:rPr>
              <a:t>2</a:t>
            </a:r>
            <a:r>
              <a:rPr sz="1100" b="1" spc="-5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00417D"/>
                </a:solidFill>
                <a:latin typeface="Arial"/>
                <a:cs typeface="Arial"/>
              </a:rPr>
              <a:t>ЧЕЛ.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58441" y="6273800"/>
            <a:ext cx="2087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00101"/>
                </a:solidFill>
                <a:latin typeface="Arial"/>
                <a:cs typeface="Arial"/>
              </a:rPr>
              <a:t>ИНФОРМАЦИОННОЕ</a:t>
            </a:r>
            <a:r>
              <a:rPr sz="900" b="1" spc="-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000101"/>
                </a:solidFill>
                <a:latin typeface="Arial"/>
                <a:cs typeface="Arial"/>
              </a:rPr>
              <a:t>ОБЕСПЕЧЕНИЕ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25618" y="6400800"/>
            <a:ext cx="11531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00417D"/>
                </a:solidFill>
                <a:latin typeface="Arial"/>
                <a:cs typeface="Arial"/>
              </a:rPr>
              <a:t>1</a:t>
            </a:r>
            <a:r>
              <a:rPr sz="1100" b="1" spc="-3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1100" b="1" spc="-40" dirty="0">
                <a:solidFill>
                  <a:srgbClr val="00417D"/>
                </a:solidFill>
                <a:latin typeface="Arial"/>
                <a:cs typeface="Arial"/>
              </a:rPr>
              <a:t>МЕРОПРИЯТИЕ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256640" y="3478212"/>
            <a:ext cx="3846829" cy="4154170"/>
            <a:chOff x="7256640" y="3478212"/>
            <a:chExt cx="3846829" cy="4154170"/>
          </a:xfrm>
        </p:grpSpPr>
        <p:sp>
          <p:nvSpPr>
            <p:cNvPr id="47" name="object 47"/>
            <p:cNvSpPr/>
            <p:nvPr/>
          </p:nvSpPr>
          <p:spPr>
            <a:xfrm>
              <a:off x="7269350" y="4206698"/>
              <a:ext cx="3821429" cy="438784"/>
            </a:xfrm>
            <a:custGeom>
              <a:avLst/>
              <a:gdLst/>
              <a:ahLst/>
              <a:cxnLst/>
              <a:rect l="l" t="t" r="r" b="b"/>
              <a:pathLst>
                <a:path w="3821429" h="438785">
                  <a:moveTo>
                    <a:pt x="0" y="298627"/>
                  </a:moveTo>
                  <a:lnTo>
                    <a:pt x="0" y="438327"/>
                  </a:lnTo>
                  <a:lnTo>
                    <a:pt x="3821303" y="438327"/>
                  </a:lnTo>
                  <a:lnTo>
                    <a:pt x="3821303" y="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56640" y="4194009"/>
              <a:ext cx="3846829" cy="324485"/>
            </a:xfrm>
            <a:custGeom>
              <a:avLst/>
              <a:gdLst/>
              <a:ahLst/>
              <a:cxnLst/>
              <a:rect l="l" t="t" r="r" b="b"/>
              <a:pathLst>
                <a:path w="3846829" h="324485">
                  <a:moveTo>
                    <a:pt x="25400" y="304317"/>
                  </a:moveTo>
                  <a:lnTo>
                    <a:pt x="19710" y="298627"/>
                  </a:lnTo>
                  <a:lnTo>
                    <a:pt x="5689" y="298627"/>
                  </a:lnTo>
                  <a:lnTo>
                    <a:pt x="0" y="304317"/>
                  </a:lnTo>
                  <a:lnTo>
                    <a:pt x="0" y="318338"/>
                  </a:lnTo>
                  <a:lnTo>
                    <a:pt x="5689" y="324027"/>
                  </a:lnTo>
                  <a:lnTo>
                    <a:pt x="12700" y="324027"/>
                  </a:lnTo>
                  <a:lnTo>
                    <a:pt x="19710" y="324027"/>
                  </a:lnTo>
                  <a:lnTo>
                    <a:pt x="25400" y="318338"/>
                  </a:lnTo>
                  <a:lnTo>
                    <a:pt x="25400" y="304317"/>
                  </a:lnTo>
                  <a:close/>
                </a:path>
                <a:path w="3846829" h="324485">
                  <a:moveTo>
                    <a:pt x="3846703" y="5689"/>
                  </a:moveTo>
                  <a:lnTo>
                    <a:pt x="3841013" y="0"/>
                  </a:lnTo>
                  <a:lnTo>
                    <a:pt x="3826992" y="0"/>
                  </a:lnTo>
                  <a:lnTo>
                    <a:pt x="3821303" y="5689"/>
                  </a:lnTo>
                  <a:lnTo>
                    <a:pt x="3821303" y="19710"/>
                  </a:lnTo>
                  <a:lnTo>
                    <a:pt x="3826992" y="25400"/>
                  </a:lnTo>
                  <a:lnTo>
                    <a:pt x="3834003" y="25400"/>
                  </a:lnTo>
                  <a:lnTo>
                    <a:pt x="3841013" y="25400"/>
                  </a:lnTo>
                  <a:lnTo>
                    <a:pt x="3846703" y="19710"/>
                  </a:lnTo>
                  <a:lnTo>
                    <a:pt x="3846703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69350" y="6011500"/>
              <a:ext cx="3821429" cy="139700"/>
            </a:xfrm>
            <a:custGeom>
              <a:avLst/>
              <a:gdLst/>
              <a:ahLst/>
              <a:cxnLst/>
              <a:rect l="l" t="t" r="r" b="b"/>
              <a:pathLst>
                <a:path w="3821429" h="139700">
                  <a:moveTo>
                    <a:pt x="0" y="0"/>
                  </a:moveTo>
                  <a:lnTo>
                    <a:pt x="0" y="139700"/>
                  </a:lnTo>
                  <a:lnTo>
                    <a:pt x="3821303" y="139700"/>
                  </a:lnTo>
                  <a:lnTo>
                    <a:pt x="3821303" y="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56640" y="5998806"/>
              <a:ext cx="3846829" cy="25400"/>
            </a:xfrm>
            <a:custGeom>
              <a:avLst/>
              <a:gdLst/>
              <a:ahLst/>
              <a:cxnLst/>
              <a:rect l="l" t="t" r="r" b="b"/>
              <a:pathLst>
                <a:path w="3846829" h="25400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  <a:path w="3846829" h="25400">
                  <a:moveTo>
                    <a:pt x="3846703" y="5689"/>
                  </a:moveTo>
                  <a:lnTo>
                    <a:pt x="3841013" y="0"/>
                  </a:lnTo>
                  <a:lnTo>
                    <a:pt x="3826992" y="0"/>
                  </a:lnTo>
                  <a:lnTo>
                    <a:pt x="3821303" y="5689"/>
                  </a:lnTo>
                  <a:lnTo>
                    <a:pt x="3821303" y="19710"/>
                  </a:lnTo>
                  <a:lnTo>
                    <a:pt x="3826992" y="25400"/>
                  </a:lnTo>
                  <a:lnTo>
                    <a:pt x="3834003" y="25400"/>
                  </a:lnTo>
                  <a:lnTo>
                    <a:pt x="3841013" y="25400"/>
                  </a:lnTo>
                  <a:lnTo>
                    <a:pt x="3846703" y="19710"/>
                  </a:lnTo>
                  <a:lnTo>
                    <a:pt x="3846703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69350" y="7257708"/>
              <a:ext cx="3821429" cy="356235"/>
            </a:xfrm>
            <a:custGeom>
              <a:avLst/>
              <a:gdLst/>
              <a:ahLst/>
              <a:cxnLst/>
              <a:rect l="l" t="t" r="r" b="b"/>
              <a:pathLst>
                <a:path w="3821429" h="356234">
                  <a:moveTo>
                    <a:pt x="0" y="143217"/>
                  </a:moveTo>
                  <a:lnTo>
                    <a:pt x="0" y="355942"/>
                  </a:lnTo>
                  <a:lnTo>
                    <a:pt x="3821303" y="355942"/>
                  </a:lnTo>
                  <a:lnTo>
                    <a:pt x="3821303" y="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56640" y="7245007"/>
              <a:ext cx="3846829" cy="168910"/>
            </a:xfrm>
            <a:custGeom>
              <a:avLst/>
              <a:gdLst/>
              <a:ahLst/>
              <a:cxnLst/>
              <a:rect l="l" t="t" r="r" b="b"/>
              <a:pathLst>
                <a:path w="3846829" h="168909">
                  <a:moveTo>
                    <a:pt x="25400" y="148920"/>
                  </a:moveTo>
                  <a:lnTo>
                    <a:pt x="19710" y="143230"/>
                  </a:lnTo>
                  <a:lnTo>
                    <a:pt x="5689" y="143230"/>
                  </a:lnTo>
                  <a:lnTo>
                    <a:pt x="0" y="148920"/>
                  </a:lnTo>
                  <a:lnTo>
                    <a:pt x="0" y="162941"/>
                  </a:lnTo>
                  <a:lnTo>
                    <a:pt x="5689" y="168630"/>
                  </a:lnTo>
                  <a:lnTo>
                    <a:pt x="12700" y="168630"/>
                  </a:lnTo>
                  <a:lnTo>
                    <a:pt x="19710" y="168630"/>
                  </a:lnTo>
                  <a:lnTo>
                    <a:pt x="25400" y="162941"/>
                  </a:lnTo>
                  <a:lnTo>
                    <a:pt x="25400" y="148920"/>
                  </a:lnTo>
                  <a:close/>
                </a:path>
                <a:path w="3846829" h="168909">
                  <a:moveTo>
                    <a:pt x="3846703" y="5689"/>
                  </a:moveTo>
                  <a:lnTo>
                    <a:pt x="3841013" y="0"/>
                  </a:lnTo>
                  <a:lnTo>
                    <a:pt x="3826992" y="0"/>
                  </a:lnTo>
                  <a:lnTo>
                    <a:pt x="3821303" y="5689"/>
                  </a:lnTo>
                  <a:lnTo>
                    <a:pt x="3821303" y="19710"/>
                  </a:lnTo>
                  <a:lnTo>
                    <a:pt x="3826992" y="25400"/>
                  </a:lnTo>
                  <a:lnTo>
                    <a:pt x="3834003" y="25400"/>
                  </a:lnTo>
                  <a:lnTo>
                    <a:pt x="3841013" y="25400"/>
                  </a:lnTo>
                  <a:lnTo>
                    <a:pt x="3846703" y="19710"/>
                  </a:lnTo>
                  <a:lnTo>
                    <a:pt x="3846703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47349" y="4367075"/>
              <a:ext cx="1265555" cy="278130"/>
            </a:xfrm>
            <a:custGeom>
              <a:avLst/>
              <a:gdLst/>
              <a:ahLst/>
              <a:cxnLst/>
              <a:rect l="l" t="t" r="r" b="b"/>
              <a:pathLst>
                <a:path w="1265554" h="278129">
                  <a:moveTo>
                    <a:pt x="0" y="1625"/>
                  </a:moveTo>
                  <a:lnTo>
                    <a:pt x="0" y="277952"/>
                  </a:lnTo>
                  <a:lnTo>
                    <a:pt x="1265301" y="277952"/>
                  </a:lnTo>
                  <a:lnTo>
                    <a:pt x="1265301" y="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34641" y="4354385"/>
              <a:ext cx="1290955" cy="27305"/>
            </a:xfrm>
            <a:custGeom>
              <a:avLst/>
              <a:gdLst/>
              <a:ahLst/>
              <a:cxnLst/>
              <a:rect l="l" t="t" r="r" b="b"/>
              <a:pathLst>
                <a:path w="1290954" h="27304">
                  <a:moveTo>
                    <a:pt x="25400" y="7315"/>
                  </a:moveTo>
                  <a:lnTo>
                    <a:pt x="19710" y="1625"/>
                  </a:lnTo>
                  <a:lnTo>
                    <a:pt x="5689" y="1625"/>
                  </a:lnTo>
                  <a:lnTo>
                    <a:pt x="0" y="7315"/>
                  </a:lnTo>
                  <a:lnTo>
                    <a:pt x="0" y="21336"/>
                  </a:lnTo>
                  <a:lnTo>
                    <a:pt x="5689" y="27025"/>
                  </a:lnTo>
                  <a:lnTo>
                    <a:pt x="12700" y="27025"/>
                  </a:lnTo>
                  <a:lnTo>
                    <a:pt x="19710" y="27025"/>
                  </a:lnTo>
                  <a:lnTo>
                    <a:pt x="25400" y="21336"/>
                  </a:lnTo>
                  <a:lnTo>
                    <a:pt x="25400" y="7315"/>
                  </a:lnTo>
                  <a:close/>
                </a:path>
                <a:path w="1290954" h="27304">
                  <a:moveTo>
                    <a:pt x="1290701" y="5689"/>
                  </a:moveTo>
                  <a:lnTo>
                    <a:pt x="1285011" y="0"/>
                  </a:lnTo>
                  <a:lnTo>
                    <a:pt x="1270990" y="0"/>
                  </a:lnTo>
                  <a:lnTo>
                    <a:pt x="1265301" y="5689"/>
                  </a:lnTo>
                  <a:lnTo>
                    <a:pt x="1265301" y="19710"/>
                  </a:lnTo>
                  <a:lnTo>
                    <a:pt x="1270990" y="25400"/>
                  </a:lnTo>
                  <a:lnTo>
                    <a:pt x="1278001" y="25400"/>
                  </a:lnTo>
                  <a:lnTo>
                    <a:pt x="1285011" y="25400"/>
                  </a:lnTo>
                  <a:lnTo>
                    <a:pt x="1290701" y="19710"/>
                  </a:lnTo>
                  <a:lnTo>
                    <a:pt x="1290701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47349" y="5876855"/>
              <a:ext cx="1265555" cy="274955"/>
            </a:xfrm>
            <a:custGeom>
              <a:avLst/>
              <a:gdLst/>
              <a:ahLst/>
              <a:cxnLst/>
              <a:rect l="l" t="t" r="r" b="b"/>
              <a:pathLst>
                <a:path w="1265554" h="274954">
                  <a:moveTo>
                    <a:pt x="0" y="134645"/>
                  </a:moveTo>
                  <a:lnTo>
                    <a:pt x="0" y="274345"/>
                  </a:lnTo>
                  <a:lnTo>
                    <a:pt x="1265301" y="274345"/>
                  </a:lnTo>
                  <a:lnTo>
                    <a:pt x="1265301" y="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534641" y="5864161"/>
              <a:ext cx="1290955" cy="160655"/>
            </a:xfrm>
            <a:custGeom>
              <a:avLst/>
              <a:gdLst/>
              <a:ahLst/>
              <a:cxnLst/>
              <a:rect l="l" t="t" r="r" b="b"/>
              <a:pathLst>
                <a:path w="1290954" h="160654">
                  <a:moveTo>
                    <a:pt x="25400" y="140335"/>
                  </a:moveTo>
                  <a:lnTo>
                    <a:pt x="19710" y="134645"/>
                  </a:lnTo>
                  <a:lnTo>
                    <a:pt x="5689" y="134645"/>
                  </a:lnTo>
                  <a:lnTo>
                    <a:pt x="0" y="140335"/>
                  </a:lnTo>
                  <a:lnTo>
                    <a:pt x="0" y="154355"/>
                  </a:lnTo>
                  <a:lnTo>
                    <a:pt x="5689" y="160045"/>
                  </a:lnTo>
                  <a:lnTo>
                    <a:pt x="12700" y="160045"/>
                  </a:lnTo>
                  <a:lnTo>
                    <a:pt x="19710" y="160045"/>
                  </a:lnTo>
                  <a:lnTo>
                    <a:pt x="25400" y="154355"/>
                  </a:lnTo>
                  <a:lnTo>
                    <a:pt x="25400" y="140335"/>
                  </a:lnTo>
                  <a:close/>
                </a:path>
                <a:path w="1290954" h="160654">
                  <a:moveTo>
                    <a:pt x="1290701" y="5689"/>
                  </a:moveTo>
                  <a:lnTo>
                    <a:pt x="1285011" y="0"/>
                  </a:lnTo>
                  <a:lnTo>
                    <a:pt x="1270990" y="0"/>
                  </a:lnTo>
                  <a:lnTo>
                    <a:pt x="1265301" y="5689"/>
                  </a:lnTo>
                  <a:lnTo>
                    <a:pt x="1265301" y="19710"/>
                  </a:lnTo>
                  <a:lnTo>
                    <a:pt x="1270990" y="25400"/>
                  </a:lnTo>
                  <a:lnTo>
                    <a:pt x="1278001" y="25400"/>
                  </a:lnTo>
                  <a:lnTo>
                    <a:pt x="1285011" y="25400"/>
                  </a:lnTo>
                  <a:lnTo>
                    <a:pt x="1290701" y="19710"/>
                  </a:lnTo>
                  <a:lnTo>
                    <a:pt x="1290701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547349" y="7249478"/>
              <a:ext cx="1265555" cy="364490"/>
            </a:xfrm>
            <a:custGeom>
              <a:avLst/>
              <a:gdLst/>
              <a:ahLst/>
              <a:cxnLst/>
              <a:rect l="l" t="t" r="r" b="b"/>
              <a:pathLst>
                <a:path w="1265554" h="364490">
                  <a:moveTo>
                    <a:pt x="0" y="151447"/>
                  </a:moveTo>
                  <a:lnTo>
                    <a:pt x="0" y="364172"/>
                  </a:lnTo>
                  <a:lnTo>
                    <a:pt x="1265301" y="364172"/>
                  </a:lnTo>
                  <a:lnTo>
                    <a:pt x="1265301" y="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534641" y="7236777"/>
              <a:ext cx="1290955" cy="177165"/>
            </a:xfrm>
            <a:custGeom>
              <a:avLst/>
              <a:gdLst/>
              <a:ahLst/>
              <a:cxnLst/>
              <a:rect l="l" t="t" r="r" b="b"/>
              <a:pathLst>
                <a:path w="1290954" h="177165">
                  <a:moveTo>
                    <a:pt x="25400" y="157149"/>
                  </a:moveTo>
                  <a:lnTo>
                    <a:pt x="19710" y="151460"/>
                  </a:lnTo>
                  <a:lnTo>
                    <a:pt x="5689" y="151460"/>
                  </a:lnTo>
                  <a:lnTo>
                    <a:pt x="0" y="157149"/>
                  </a:lnTo>
                  <a:lnTo>
                    <a:pt x="0" y="171170"/>
                  </a:lnTo>
                  <a:lnTo>
                    <a:pt x="5689" y="176860"/>
                  </a:lnTo>
                  <a:lnTo>
                    <a:pt x="12700" y="176860"/>
                  </a:lnTo>
                  <a:lnTo>
                    <a:pt x="19710" y="176860"/>
                  </a:lnTo>
                  <a:lnTo>
                    <a:pt x="25400" y="171170"/>
                  </a:lnTo>
                  <a:lnTo>
                    <a:pt x="25400" y="157149"/>
                  </a:lnTo>
                  <a:close/>
                </a:path>
                <a:path w="1290954" h="177165">
                  <a:moveTo>
                    <a:pt x="1290701" y="5689"/>
                  </a:moveTo>
                  <a:lnTo>
                    <a:pt x="1285011" y="0"/>
                  </a:lnTo>
                  <a:lnTo>
                    <a:pt x="1270990" y="0"/>
                  </a:lnTo>
                  <a:lnTo>
                    <a:pt x="1265301" y="5689"/>
                  </a:lnTo>
                  <a:lnTo>
                    <a:pt x="1265301" y="19710"/>
                  </a:lnTo>
                  <a:lnTo>
                    <a:pt x="1270990" y="25400"/>
                  </a:lnTo>
                  <a:lnTo>
                    <a:pt x="1278001" y="25400"/>
                  </a:lnTo>
                  <a:lnTo>
                    <a:pt x="1285011" y="25400"/>
                  </a:lnTo>
                  <a:lnTo>
                    <a:pt x="1290701" y="19710"/>
                  </a:lnTo>
                  <a:lnTo>
                    <a:pt x="1290701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08350" y="5267326"/>
              <a:ext cx="2543810" cy="139700"/>
            </a:xfrm>
            <a:custGeom>
              <a:avLst/>
              <a:gdLst/>
              <a:ahLst/>
              <a:cxnLst/>
              <a:rect l="l" t="t" r="r" b="b"/>
              <a:pathLst>
                <a:path w="2543809" h="139700">
                  <a:moveTo>
                    <a:pt x="0" y="0"/>
                  </a:moveTo>
                  <a:lnTo>
                    <a:pt x="0" y="139700"/>
                  </a:lnTo>
                  <a:lnTo>
                    <a:pt x="2543302" y="139700"/>
                  </a:lnTo>
                  <a:lnTo>
                    <a:pt x="2543302" y="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95640" y="5254637"/>
              <a:ext cx="2569210" cy="25400"/>
            </a:xfrm>
            <a:custGeom>
              <a:avLst/>
              <a:gdLst/>
              <a:ahLst/>
              <a:cxnLst/>
              <a:rect l="l" t="t" r="r" b="b"/>
              <a:pathLst>
                <a:path w="2569209" h="25400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  <a:path w="2569209" h="25400">
                  <a:moveTo>
                    <a:pt x="2568702" y="5689"/>
                  </a:moveTo>
                  <a:lnTo>
                    <a:pt x="2563012" y="0"/>
                  </a:lnTo>
                  <a:lnTo>
                    <a:pt x="2548991" y="0"/>
                  </a:lnTo>
                  <a:lnTo>
                    <a:pt x="2543302" y="5689"/>
                  </a:lnTo>
                  <a:lnTo>
                    <a:pt x="2543302" y="19710"/>
                  </a:lnTo>
                  <a:lnTo>
                    <a:pt x="2548991" y="25400"/>
                  </a:lnTo>
                  <a:lnTo>
                    <a:pt x="2556002" y="25400"/>
                  </a:lnTo>
                  <a:lnTo>
                    <a:pt x="2563012" y="25400"/>
                  </a:lnTo>
                  <a:lnTo>
                    <a:pt x="2568702" y="19710"/>
                  </a:lnTo>
                  <a:lnTo>
                    <a:pt x="2568702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08350" y="6634898"/>
              <a:ext cx="2543810" cy="139700"/>
            </a:xfrm>
            <a:custGeom>
              <a:avLst/>
              <a:gdLst/>
              <a:ahLst/>
              <a:cxnLst/>
              <a:rect l="l" t="t" r="r" b="b"/>
              <a:pathLst>
                <a:path w="2543809" h="139700">
                  <a:moveTo>
                    <a:pt x="0" y="0"/>
                  </a:moveTo>
                  <a:lnTo>
                    <a:pt x="0" y="139700"/>
                  </a:lnTo>
                  <a:lnTo>
                    <a:pt x="2543302" y="139700"/>
                  </a:lnTo>
                  <a:lnTo>
                    <a:pt x="2543302" y="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895640" y="6622199"/>
              <a:ext cx="2569210" cy="25400"/>
            </a:xfrm>
            <a:custGeom>
              <a:avLst/>
              <a:gdLst/>
              <a:ahLst/>
              <a:cxnLst/>
              <a:rect l="l" t="t" r="r" b="b"/>
              <a:pathLst>
                <a:path w="2569209" h="25400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  <a:path w="2569209" h="25400">
                  <a:moveTo>
                    <a:pt x="2568702" y="5689"/>
                  </a:moveTo>
                  <a:lnTo>
                    <a:pt x="2563012" y="0"/>
                  </a:lnTo>
                  <a:lnTo>
                    <a:pt x="2548991" y="0"/>
                  </a:lnTo>
                  <a:lnTo>
                    <a:pt x="2543302" y="5689"/>
                  </a:lnTo>
                  <a:lnTo>
                    <a:pt x="2543302" y="19710"/>
                  </a:lnTo>
                  <a:lnTo>
                    <a:pt x="2548991" y="25400"/>
                  </a:lnTo>
                  <a:lnTo>
                    <a:pt x="2556002" y="25400"/>
                  </a:lnTo>
                  <a:lnTo>
                    <a:pt x="2563012" y="25400"/>
                  </a:lnTo>
                  <a:lnTo>
                    <a:pt x="2568702" y="19710"/>
                  </a:lnTo>
                  <a:lnTo>
                    <a:pt x="2568702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180000" y="3503598"/>
              <a:ext cx="0" cy="4103370"/>
            </a:xfrm>
            <a:custGeom>
              <a:avLst/>
              <a:gdLst/>
              <a:ahLst/>
              <a:cxnLst/>
              <a:rect l="l" t="t" r="r" b="b"/>
              <a:pathLst>
                <a:path h="4103370">
                  <a:moveTo>
                    <a:pt x="0" y="4103001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154591" y="3478212"/>
              <a:ext cx="50800" cy="4154170"/>
            </a:xfrm>
            <a:custGeom>
              <a:avLst/>
              <a:gdLst/>
              <a:ahLst/>
              <a:cxnLst/>
              <a:rect l="l" t="t" r="r" b="b"/>
              <a:pathLst>
                <a:path w="50800" h="4154170">
                  <a:moveTo>
                    <a:pt x="50800" y="4128389"/>
                  </a:moveTo>
                  <a:lnTo>
                    <a:pt x="48806" y="4118508"/>
                  </a:lnTo>
                  <a:lnTo>
                    <a:pt x="43370" y="4110431"/>
                  </a:lnTo>
                  <a:lnTo>
                    <a:pt x="35293" y="4104995"/>
                  </a:lnTo>
                  <a:lnTo>
                    <a:pt x="25400" y="4102989"/>
                  </a:lnTo>
                  <a:lnTo>
                    <a:pt x="15519" y="4104995"/>
                  </a:lnTo>
                  <a:lnTo>
                    <a:pt x="7442" y="4110431"/>
                  </a:lnTo>
                  <a:lnTo>
                    <a:pt x="1993" y="4118508"/>
                  </a:lnTo>
                  <a:lnTo>
                    <a:pt x="0" y="4128389"/>
                  </a:lnTo>
                  <a:lnTo>
                    <a:pt x="1993" y="4138282"/>
                  </a:lnTo>
                  <a:lnTo>
                    <a:pt x="7442" y="4146359"/>
                  </a:lnTo>
                  <a:lnTo>
                    <a:pt x="15519" y="4151795"/>
                  </a:lnTo>
                  <a:lnTo>
                    <a:pt x="25400" y="4153789"/>
                  </a:lnTo>
                  <a:lnTo>
                    <a:pt x="35293" y="4151795"/>
                  </a:lnTo>
                  <a:lnTo>
                    <a:pt x="43370" y="4146359"/>
                  </a:lnTo>
                  <a:lnTo>
                    <a:pt x="48806" y="4138282"/>
                  </a:lnTo>
                  <a:lnTo>
                    <a:pt x="50800" y="4128389"/>
                  </a:lnTo>
                  <a:close/>
                </a:path>
                <a:path w="50800" h="4154170">
                  <a:moveTo>
                    <a:pt x="50800" y="25400"/>
                  </a:moveTo>
                  <a:lnTo>
                    <a:pt x="48806" y="15506"/>
                  </a:lnTo>
                  <a:lnTo>
                    <a:pt x="43370" y="7442"/>
                  </a:lnTo>
                  <a:lnTo>
                    <a:pt x="35293" y="1993"/>
                  </a:lnTo>
                  <a:lnTo>
                    <a:pt x="25400" y="0"/>
                  </a:lnTo>
                  <a:lnTo>
                    <a:pt x="15519" y="1993"/>
                  </a:lnTo>
                  <a:lnTo>
                    <a:pt x="7442" y="7442"/>
                  </a:lnTo>
                  <a:lnTo>
                    <a:pt x="1993" y="15506"/>
                  </a:lnTo>
                  <a:lnTo>
                    <a:pt x="0" y="25400"/>
                  </a:lnTo>
                  <a:lnTo>
                    <a:pt x="1993" y="35280"/>
                  </a:lnTo>
                  <a:lnTo>
                    <a:pt x="7442" y="43357"/>
                  </a:lnTo>
                  <a:lnTo>
                    <a:pt x="15519" y="48793"/>
                  </a:lnTo>
                  <a:lnTo>
                    <a:pt x="25400" y="50800"/>
                  </a:lnTo>
                  <a:lnTo>
                    <a:pt x="35293" y="48793"/>
                  </a:lnTo>
                  <a:lnTo>
                    <a:pt x="43370" y="43357"/>
                  </a:lnTo>
                  <a:lnTo>
                    <a:pt x="48806" y="35280"/>
                  </a:lnTo>
                  <a:lnTo>
                    <a:pt x="50800" y="25400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5">
            <a:extLst>
              <a:ext uri="{FF2B5EF4-FFF2-40B4-BE49-F238E27FC236}">
                <a16:creationId xmlns:a16="http://schemas.microsoft.com/office/drawing/2014/main" id="{B3B7AB7B-F5F2-9746-8C2B-19C8317CA713}"/>
              </a:ext>
            </a:extLst>
          </p:cNvPr>
          <p:cNvSpPr/>
          <p:nvPr/>
        </p:nvSpPr>
        <p:spPr>
          <a:xfrm>
            <a:off x="11822430" y="-22225"/>
            <a:ext cx="420370" cy="335915"/>
          </a:xfrm>
          <a:custGeom>
            <a:avLst/>
            <a:gdLst/>
            <a:ahLst/>
            <a:cxnLst/>
            <a:rect l="l" t="t" r="r" b="b"/>
            <a:pathLst>
              <a:path w="420370" h="335915">
                <a:moveTo>
                  <a:pt x="0" y="335775"/>
                </a:moveTo>
                <a:lnTo>
                  <a:pt x="419988" y="335775"/>
                </a:lnTo>
                <a:lnTo>
                  <a:pt x="419988" y="0"/>
                </a:lnTo>
                <a:lnTo>
                  <a:pt x="0" y="0"/>
                </a:lnTo>
                <a:lnTo>
                  <a:pt x="0" y="335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">
            <a:extLst>
              <a:ext uri="{FF2B5EF4-FFF2-40B4-BE49-F238E27FC236}">
                <a16:creationId xmlns:a16="http://schemas.microsoft.com/office/drawing/2014/main" id="{599FC5CF-4B0E-B74C-9D9F-35E344AAEB3D}"/>
              </a:ext>
            </a:extLst>
          </p:cNvPr>
          <p:cNvSpPr/>
          <p:nvPr/>
        </p:nvSpPr>
        <p:spPr>
          <a:xfrm>
            <a:off x="11822430" y="313550"/>
            <a:ext cx="420370" cy="348615"/>
          </a:xfrm>
          <a:custGeom>
            <a:avLst/>
            <a:gdLst/>
            <a:ahLst/>
            <a:cxnLst/>
            <a:rect l="l" t="t" r="r" b="b"/>
            <a:pathLst>
              <a:path w="420370" h="348615">
                <a:moveTo>
                  <a:pt x="0" y="348449"/>
                </a:moveTo>
                <a:lnTo>
                  <a:pt x="419988" y="348449"/>
                </a:lnTo>
                <a:lnTo>
                  <a:pt x="419988" y="0"/>
                </a:lnTo>
                <a:lnTo>
                  <a:pt x="0" y="0"/>
                </a:lnTo>
                <a:lnTo>
                  <a:pt x="0" y="348449"/>
                </a:lnTo>
                <a:close/>
              </a:path>
            </a:pathLst>
          </a:custGeom>
          <a:solidFill>
            <a:srgbClr val="00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">
            <a:extLst>
              <a:ext uri="{FF2B5EF4-FFF2-40B4-BE49-F238E27FC236}">
                <a16:creationId xmlns:a16="http://schemas.microsoft.com/office/drawing/2014/main" id="{37760FFE-3048-9245-BE43-3DB3CA88308A}"/>
              </a:ext>
            </a:extLst>
          </p:cNvPr>
          <p:cNvSpPr/>
          <p:nvPr/>
        </p:nvSpPr>
        <p:spPr>
          <a:xfrm>
            <a:off x="11822430" y="662000"/>
            <a:ext cx="420370" cy="343535"/>
          </a:xfrm>
          <a:custGeom>
            <a:avLst/>
            <a:gdLst/>
            <a:ahLst/>
            <a:cxnLst/>
            <a:rect l="l" t="t" r="r" b="b"/>
            <a:pathLst>
              <a:path w="420370" h="343534">
                <a:moveTo>
                  <a:pt x="0" y="342976"/>
                </a:moveTo>
                <a:lnTo>
                  <a:pt x="419988" y="342976"/>
                </a:lnTo>
                <a:lnTo>
                  <a:pt x="419988" y="0"/>
                </a:lnTo>
                <a:lnTo>
                  <a:pt x="0" y="0"/>
                </a:lnTo>
                <a:lnTo>
                  <a:pt x="0" y="342976"/>
                </a:lnTo>
                <a:close/>
              </a:path>
            </a:pathLst>
          </a:custGeom>
          <a:solidFill>
            <a:srgbClr val="E658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877299" y="5953685"/>
            <a:ext cx="2110501" cy="141160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200" spc="20" dirty="0">
                <a:latin typeface="Cambria"/>
                <a:cs typeface="Cambria"/>
              </a:rPr>
              <a:t>+7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(495)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915-04-41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0" dirty="0">
                <a:latin typeface="Cambria"/>
                <a:cs typeface="Cambria"/>
              </a:rPr>
              <a:t>+7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(495)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915-04-47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Cambria"/>
                <a:cs typeface="Cambria"/>
                <a:hlinkClick r:id="rId2"/>
              </a:rPr>
              <a:t>info@rhm.agency</a:t>
            </a:r>
            <a:endParaRPr sz="1200" dirty="0">
              <a:latin typeface="Cambria"/>
              <a:cs typeface="Cambria"/>
            </a:endParaRPr>
          </a:p>
          <a:p>
            <a:pPr marL="12700" marR="5080">
              <a:lnSpc>
                <a:spcPct val="111100"/>
              </a:lnSpc>
            </a:pPr>
            <a:r>
              <a:rPr sz="1200" spc="-5" dirty="0">
                <a:latin typeface="Cambria"/>
                <a:cs typeface="Cambria"/>
              </a:rPr>
              <a:t>109004,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15" dirty="0">
                <a:latin typeface="Cambria"/>
                <a:cs typeface="Cambria"/>
              </a:rPr>
              <a:t>Москва,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метро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«Таганская», 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Тетеринский</a:t>
            </a:r>
            <a:r>
              <a:rPr sz="1200" spc="1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переулок,</a:t>
            </a:r>
            <a:r>
              <a:rPr sz="1200" spc="20" dirty="0">
                <a:latin typeface="Cambria"/>
                <a:cs typeface="Cambria"/>
              </a:rPr>
              <a:t> </a:t>
            </a:r>
            <a:r>
              <a:rPr sz="1200" spc="-10" dirty="0" err="1">
                <a:latin typeface="Cambria"/>
                <a:cs typeface="Cambria"/>
              </a:rPr>
              <a:t>дом</a:t>
            </a:r>
            <a:r>
              <a:rPr sz="1200" spc="1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4,</a:t>
            </a:r>
            <a:r>
              <a:rPr sz="1200" spc="2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строение</a:t>
            </a:r>
            <a:r>
              <a:rPr sz="1200" spc="15" dirty="0">
                <a:latin typeface="Cambria"/>
                <a:cs typeface="Cambria"/>
              </a:rPr>
              <a:t> 2, </a:t>
            </a:r>
            <a:r>
              <a:rPr sz="1200" spc="-185" dirty="0">
                <a:latin typeface="Cambria"/>
                <a:cs typeface="Cambria"/>
              </a:rPr>
              <a:t> </a:t>
            </a:r>
            <a:r>
              <a:rPr sz="1200" spc="10" dirty="0">
                <a:latin typeface="Cambria"/>
                <a:cs typeface="Cambria"/>
              </a:rPr>
              <a:t>5-й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этаж,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офис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503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8987" y="7507224"/>
            <a:ext cx="14824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mbria"/>
                <a:cs typeface="Cambria"/>
                <a:hlinkClick r:id="rId3"/>
              </a:rPr>
              <a:t>www.rhm.agency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857" y="5953685"/>
            <a:ext cx="606425" cy="6350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30" dirty="0">
                <a:solidFill>
                  <a:srgbClr val="00417D"/>
                </a:solidFill>
                <a:latin typeface="Arial"/>
                <a:cs typeface="Arial"/>
              </a:rPr>
              <a:t>ТЕЛЕФОН:</a:t>
            </a:r>
            <a:endParaRPr sz="900" dirty="0">
              <a:latin typeface="Arial"/>
              <a:cs typeface="Arial"/>
            </a:endParaRPr>
          </a:p>
          <a:p>
            <a:pPr marL="156210" marR="5080" indent="78105" algn="just">
              <a:lnSpc>
                <a:spcPct val="111100"/>
              </a:lnSpc>
            </a:pPr>
            <a:r>
              <a:rPr sz="900" b="1" spc="-60" dirty="0">
                <a:solidFill>
                  <a:srgbClr val="00417D"/>
                </a:solidFill>
                <a:latin typeface="Arial"/>
                <a:cs typeface="Arial"/>
              </a:rPr>
              <a:t>Ф</a:t>
            </a:r>
            <a:r>
              <a:rPr sz="900" b="1" spc="20" dirty="0">
                <a:solidFill>
                  <a:srgbClr val="00417D"/>
                </a:solidFill>
                <a:latin typeface="Arial"/>
                <a:cs typeface="Arial"/>
              </a:rPr>
              <a:t>А</a:t>
            </a:r>
            <a:r>
              <a:rPr sz="900" b="1" spc="-30" dirty="0">
                <a:solidFill>
                  <a:srgbClr val="00417D"/>
                </a:solidFill>
                <a:latin typeface="Arial"/>
                <a:cs typeface="Arial"/>
              </a:rPr>
              <a:t>К</a:t>
            </a:r>
            <a:r>
              <a:rPr sz="900" b="1" spc="-15" dirty="0">
                <a:solidFill>
                  <a:srgbClr val="00417D"/>
                </a:solidFill>
                <a:latin typeface="Arial"/>
                <a:cs typeface="Arial"/>
              </a:rPr>
              <a:t>С:  </a:t>
            </a:r>
            <a:r>
              <a:rPr sz="900" b="1" spc="30" dirty="0">
                <a:solidFill>
                  <a:srgbClr val="00417D"/>
                </a:solidFill>
                <a:latin typeface="Arial"/>
                <a:cs typeface="Arial"/>
              </a:rPr>
              <a:t>E-</a:t>
            </a:r>
            <a:r>
              <a:rPr sz="900" b="1" spc="60" dirty="0">
                <a:solidFill>
                  <a:srgbClr val="00417D"/>
                </a:solidFill>
                <a:latin typeface="Arial"/>
                <a:cs typeface="Arial"/>
              </a:rPr>
              <a:t>M</a:t>
            </a:r>
            <a:r>
              <a:rPr sz="900" b="1" spc="-10" dirty="0">
                <a:solidFill>
                  <a:srgbClr val="00417D"/>
                </a:solidFill>
                <a:latin typeface="Arial"/>
                <a:cs typeface="Arial"/>
              </a:rPr>
              <a:t>A</a:t>
            </a:r>
            <a:r>
              <a:rPr sz="900" b="1" spc="25" dirty="0">
                <a:solidFill>
                  <a:srgbClr val="00417D"/>
                </a:solidFill>
                <a:latin typeface="Arial"/>
                <a:cs typeface="Arial"/>
              </a:rPr>
              <a:t>I</a:t>
            </a:r>
            <a:r>
              <a:rPr sz="900" b="1" spc="-55" dirty="0">
                <a:solidFill>
                  <a:srgbClr val="00417D"/>
                </a:solidFill>
                <a:latin typeface="Arial"/>
                <a:cs typeface="Arial"/>
              </a:rPr>
              <a:t>L: 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АДРЕС: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НА</a:t>
            </a:r>
            <a:r>
              <a:rPr spc="-25" dirty="0"/>
              <a:t>Ш</a:t>
            </a:r>
            <a:r>
              <a:rPr spc="190" dirty="0"/>
              <a:t>И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1877299" y="2332271"/>
            <a:ext cx="7901701" cy="3538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dirty="0"/>
              <a:t>ПАРТНЕРЫ</a:t>
            </a:r>
          </a:p>
          <a:p>
            <a:pPr marL="12700" marR="105410" algn="just">
              <a:lnSpc>
                <a:spcPct val="111100"/>
              </a:lnSpc>
              <a:spcBef>
                <a:spcPts val="1885"/>
              </a:spcBef>
            </a:pPr>
            <a:r>
              <a:rPr sz="1400" spc="-25" dirty="0">
                <a:solidFill>
                  <a:srgbClr val="00417D"/>
                </a:solidFill>
              </a:rPr>
              <a:t>РГМ</a:t>
            </a:r>
            <a:r>
              <a:rPr sz="1400" spc="-45" dirty="0">
                <a:solidFill>
                  <a:srgbClr val="00417D"/>
                </a:solidFill>
              </a:rPr>
              <a:t> </a:t>
            </a:r>
            <a:r>
              <a:rPr sz="1400" b="0" spc="-15" dirty="0" err="1">
                <a:latin typeface="Cambria"/>
                <a:cs typeface="Cambria"/>
              </a:rPr>
              <a:t>на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0" dirty="0" err="1">
                <a:latin typeface="Cambria"/>
                <a:cs typeface="Cambria"/>
              </a:rPr>
              <a:t>постоянной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основе</a:t>
            </a:r>
            <a:r>
              <a:rPr sz="1400" b="0" spc="15" dirty="0">
                <a:latin typeface="Cambria"/>
                <a:cs typeface="Cambria"/>
              </a:rPr>
              <a:t> </a:t>
            </a:r>
            <a:r>
              <a:rPr sz="1400" b="0" spc="-20" dirty="0">
                <a:latin typeface="Cambria"/>
                <a:cs typeface="Cambria"/>
              </a:rPr>
              <a:t>взаимодействует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с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более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0" dirty="0" err="1">
                <a:latin typeface="Cambria"/>
                <a:cs typeface="Cambria"/>
              </a:rPr>
              <a:t>чем</a:t>
            </a:r>
            <a:r>
              <a:rPr sz="1400" b="0" spc="15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70</a:t>
            </a:r>
            <a:r>
              <a:rPr sz="1400" b="0" spc="-10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российскими,</a:t>
            </a:r>
            <a:r>
              <a:rPr sz="1400" b="0" spc="15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зарубежными</a:t>
            </a:r>
            <a:r>
              <a:rPr sz="1400" b="0" spc="15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и</a:t>
            </a:r>
            <a:r>
              <a:rPr sz="1400" b="0" spc="20" dirty="0">
                <a:latin typeface="Cambria"/>
                <a:cs typeface="Cambria"/>
              </a:rPr>
              <a:t> </a:t>
            </a:r>
            <a:r>
              <a:rPr sz="1400" b="0" spc="-15" dirty="0" err="1">
                <a:latin typeface="Cambria"/>
                <a:cs typeface="Cambria"/>
              </a:rPr>
              <a:t>международными</a:t>
            </a:r>
            <a:r>
              <a:rPr sz="1400" b="0" spc="15" dirty="0">
                <a:latin typeface="Cambria"/>
                <a:cs typeface="Cambria"/>
              </a:rPr>
              <a:t> </a:t>
            </a:r>
            <a:r>
              <a:rPr sz="1400" b="0" spc="-10" dirty="0" err="1">
                <a:latin typeface="Cambria"/>
                <a:cs typeface="Cambria"/>
              </a:rPr>
              <a:t>организациями</a:t>
            </a:r>
            <a:r>
              <a:rPr lang="ru-RU" sz="1400" dirty="0">
                <a:latin typeface="Cambria"/>
                <a:cs typeface="Cambria"/>
              </a:rPr>
              <a:t> </a:t>
            </a:r>
            <a:r>
              <a:rPr sz="1400" b="0" spc="-25" dirty="0" err="1">
                <a:latin typeface="Cambria"/>
                <a:cs typeface="Cambria"/>
              </a:rPr>
              <a:t>в</a:t>
            </a:r>
            <a:r>
              <a:rPr sz="1400" b="0" spc="15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области</a:t>
            </a:r>
            <a:r>
              <a:rPr sz="1400" b="0" spc="20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здравоохранения,</a:t>
            </a:r>
            <a:r>
              <a:rPr sz="1400" b="0" spc="15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образования,</a:t>
            </a:r>
            <a:r>
              <a:rPr sz="1400" b="0" spc="20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культуры,</a:t>
            </a:r>
            <a:r>
              <a:rPr sz="1400" b="0" spc="15" dirty="0">
                <a:latin typeface="Cambria"/>
                <a:cs typeface="Cambria"/>
              </a:rPr>
              <a:t> </a:t>
            </a:r>
            <a:r>
              <a:rPr sz="1400" b="0" spc="-10" dirty="0" err="1">
                <a:latin typeface="Cambria"/>
                <a:cs typeface="Cambria"/>
              </a:rPr>
              <a:t>международ</a:t>
            </a:r>
            <a:r>
              <a:rPr sz="1400" b="0" dirty="0" err="1">
                <a:latin typeface="Cambria"/>
                <a:cs typeface="Cambria"/>
              </a:rPr>
              <a:t>ных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отношений.</a:t>
            </a:r>
            <a:endParaRPr sz="1400" dirty="0">
              <a:latin typeface="Cambria"/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Cambria"/>
              <a:cs typeface="Cambria"/>
            </a:endParaRPr>
          </a:p>
          <a:p>
            <a:pPr marL="12700" marR="5080" algn="just">
              <a:lnSpc>
                <a:spcPct val="111100"/>
              </a:lnSpc>
            </a:pPr>
            <a:r>
              <a:rPr sz="1400" b="0" spc="-5" dirty="0">
                <a:latin typeface="Cambria"/>
                <a:cs typeface="Cambria"/>
              </a:rPr>
              <a:t>Среди </a:t>
            </a:r>
            <a:r>
              <a:rPr sz="1400" b="0" dirty="0">
                <a:latin typeface="Cambria"/>
                <a:cs typeface="Cambria"/>
              </a:rPr>
              <a:t>них </a:t>
            </a:r>
            <a:r>
              <a:rPr sz="1400" b="0" spc="70" dirty="0">
                <a:latin typeface="Cambria"/>
                <a:cs typeface="Cambria"/>
              </a:rPr>
              <a:t>МИД </a:t>
            </a:r>
            <a:r>
              <a:rPr sz="1400" b="0" spc="5" dirty="0">
                <a:latin typeface="Cambria"/>
                <a:cs typeface="Cambria"/>
              </a:rPr>
              <a:t>России, </a:t>
            </a:r>
            <a:r>
              <a:rPr sz="1400" b="0" spc="-15" dirty="0">
                <a:latin typeface="Cambria"/>
                <a:cs typeface="Cambria"/>
              </a:rPr>
              <a:t>постоянное </a:t>
            </a:r>
            <a:r>
              <a:rPr sz="1400" b="0" spc="-25" dirty="0">
                <a:latin typeface="Cambria"/>
                <a:cs typeface="Cambria"/>
              </a:rPr>
              <a:t>представительство </a:t>
            </a:r>
            <a:r>
              <a:rPr sz="1400" b="0" spc="45" dirty="0">
                <a:latin typeface="Cambria"/>
                <a:cs typeface="Cambria"/>
              </a:rPr>
              <a:t>РФ </a:t>
            </a:r>
            <a:r>
              <a:rPr sz="1400" b="0" spc="-15" dirty="0" err="1">
                <a:latin typeface="Cambria"/>
                <a:cs typeface="Cambria"/>
              </a:rPr>
              <a:t>при</a:t>
            </a:r>
            <a:r>
              <a:rPr lang="ru-RU" sz="1400" b="0" spc="-15" dirty="0">
                <a:latin typeface="Cambria"/>
                <a:cs typeface="Cambria"/>
              </a:rPr>
              <a:t> </a:t>
            </a:r>
            <a:r>
              <a:rPr sz="1400" b="0" spc="65" dirty="0">
                <a:latin typeface="Cambria"/>
                <a:cs typeface="Cambria"/>
              </a:rPr>
              <a:t>ООН, </a:t>
            </a:r>
            <a:r>
              <a:rPr sz="1400" b="0" spc="-15" dirty="0">
                <a:latin typeface="Cambria"/>
                <a:cs typeface="Cambria"/>
              </a:rPr>
              <a:t>Россотрудничество, Министерство </a:t>
            </a:r>
            <a:r>
              <a:rPr sz="1400" b="0" spc="-10" dirty="0">
                <a:latin typeface="Cambria"/>
                <a:cs typeface="Cambria"/>
              </a:rPr>
              <a:t>Просвещения </a:t>
            </a:r>
            <a:r>
              <a:rPr sz="1400" b="0" spc="45" dirty="0">
                <a:latin typeface="Cambria"/>
                <a:cs typeface="Cambria"/>
              </a:rPr>
              <a:t>РФ,</a:t>
            </a:r>
            <a:r>
              <a:rPr sz="1400" b="0" spc="50" dirty="0">
                <a:latin typeface="Cambria"/>
                <a:cs typeface="Cambria"/>
              </a:rPr>
              <a:t> </a:t>
            </a:r>
            <a:r>
              <a:rPr sz="1400" b="0" spc="40" dirty="0" err="1">
                <a:latin typeface="Cambria"/>
                <a:cs typeface="Cambria"/>
              </a:rPr>
              <a:t>Ми</a:t>
            </a:r>
            <a:r>
              <a:rPr sz="1400" b="0" spc="-25" dirty="0" err="1">
                <a:latin typeface="Cambria"/>
                <a:cs typeface="Cambria"/>
              </a:rPr>
              <a:t>нистерство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Российской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Федерации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по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25" dirty="0">
                <a:latin typeface="Cambria"/>
                <a:cs typeface="Cambria"/>
              </a:rPr>
              <a:t>делам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5" dirty="0" err="1">
                <a:latin typeface="Cambria"/>
                <a:cs typeface="Cambria"/>
              </a:rPr>
              <a:t>гражданской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5" dirty="0" err="1">
                <a:latin typeface="Cambria"/>
                <a:cs typeface="Cambria"/>
              </a:rPr>
              <a:t>оборо</a:t>
            </a:r>
            <a:r>
              <a:rPr sz="1400" b="0" dirty="0" err="1">
                <a:latin typeface="Cambria"/>
                <a:cs typeface="Cambria"/>
              </a:rPr>
              <a:t>ны</a:t>
            </a:r>
            <a:r>
              <a:rPr sz="1400" b="0" dirty="0">
                <a:latin typeface="Cambria"/>
                <a:cs typeface="Cambria"/>
              </a:rPr>
              <a:t>,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20" dirty="0">
                <a:latin typeface="Cambria"/>
                <a:cs typeface="Cambria"/>
              </a:rPr>
              <a:t>чрезвычайным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20" dirty="0">
                <a:latin typeface="Cambria"/>
                <a:cs typeface="Cambria"/>
              </a:rPr>
              <a:t>ситуациям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и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20" dirty="0">
                <a:latin typeface="Cambria"/>
                <a:cs typeface="Cambria"/>
              </a:rPr>
              <a:t>ликвидации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20" dirty="0" err="1">
                <a:latin typeface="Cambria"/>
                <a:cs typeface="Cambria"/>
              </a:rPr>
              <a:t>последствий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5" dirty="0" err="1">
                <a:latin typeface="Cambria"/>
                <a:cs typeface="Cambria"/>
              </a:rPr>
              <a:t>стихийных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бедствий,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Министерство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обороны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45" dirty="0">
                <a:latin typeface="Cambria"/>
                <a:cs typeface="Cambria"/>
              </a:rPr>
              <a:t>РФ,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Центр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по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примирению </a:t>
            </a:r>
            <a:r>
              <a:rPr sz="1400" b="0" spc="-10" dirty="0">
                <a:latin typeface="Cambria"/>
                <a:cs typeface="Cambria"/>
              </a:rPr>
              <a:t> враждующих</a:t>
            </a:r>
            <a:r>
              <a:rPr sz="1400" b="0" dirty="0">
                <a:latin typeface="Cambria"/>
                <a:cs typeface="Cambria"/>
              </a:rPr>
              <a:t> </a:t>
            </a:r>
            <a:r>
              <a:rPr sz="1400" b="0" spc="-20" dirty="0">
                <a:latin typeface="Cambria"/>
                <a:cs typeface="Cambria"/>
              </a:rPr>
              <a:t>сторон</a:t>
            </a:r>
            <a:r>
              <a:rPr sz="1400" b="0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и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контролю</a:t>
            </a:r>
            <a:r>
              <a:rPr sz="1400" b="0" dirty="0">
                <a:latin typeface="Cambria"/>
                <a:cs typeface="Cambria"/>
              </a:rPr>
              <a:t> </a:t>
            </a:r>
            <a:r>
              <a:rPr sz="1400" b="0" spc="-20" dirty="0">
                <a:latin typeface="Cambria"/>
                <a:cs typeface="Cambria"/>
              </a:rPr>
              <a:t>за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20" dirty="0">
                <a:latin typeface="Cambria"/>
                <a:cs typeface="Cambria"/>
              </a:rPr>
              <a:t>перемещением</a:t>
            </a:r>
            <a:r>
              <a:rPr sz="1400" b="0" dirty="0">
                <a:latin typeface="Cambria"/>
                <a:cs typeface="Cambria"/>
              </a:rPr>
              <a:t> </a:t>
            </a:r>
            <a:r>
              <a:rPr sz="1400" b="0" spc="-10" dirty="0" err="1">
                <a:latin typeface="Cambria"/>
                <a:cs typeface="Cambria"/>
              </a:rPr>
              <a:t>беженцев</a:t>
            </a:r>
            <a:r>
              <a:rPr sz="1400" b="0" spc="-10" dirty="0">
                <a:latin typeface="Cambria"/>
                <a:cs typeface="Cambria"/>
              </a:rPr>
              <a:t>,</a:t>
            </a:r>
            <a:r>
              <a:rPr sz="1400" b="0" spc="-5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Международный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20" dirty="0">
                <a:latin typeface="Cambria"/>
                <a:cs typeface="Cambria"/>
              </a:rPr>
              <a:t>Комитет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Красного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Креста,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5" dirty="0" err="1">
                <a:latin typeface="Cambria"/>
                <a:cs typeface="Cambria"/>
              </a:rPr>
              <a:t>Русская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0" dirty="0" err="1">
                <a:latin typeface="Cambria"/>
                <a:cs typeface="Cambria"/>
              </a:rPr>
              <a:t>Православная</a:t>
            </a:r>
            <a:r>
              <a:rPr sz="1400" b="0" spc="-185" dirty="0">
                <a:latin typeface="Cambria"/>
                <a:cs typeface="Cambria"/>
              </a:rPr>
              <a:t> </a:t>
            </a:r>
            <a:r>
              <a:rPr sz="1400" b="0" dirty="0">
                <a:latin typeface="Cambria"/>
                <a:cs typeface="Cambria"/>
              </a:rPr>
              <a:t>Церковь, </a:t>
            </a:r>
            <a:r>
              <a:rPr sz="1400" b="0" spc="-5" dirty="0">
                <a:latin typeface="Cambria"/>
                <a:cs typeface="Cambria"/>
              </a:rPr>
              <a:t>Сербская </a:t>
            </a:r>
            <a:r>
              <a:rPr sz="1400" b="0" spc="-10" dirty="0">
                <a:latin typeface="Cambria"/>
                <a:cs typeface="Cambria"/>
              </a:rPr>
              <a:t>Православная </a:t>
            </a:r>
            <a:r>
              <a:rPr sz="1400" b="0" dirty="0">
                <a:latin typeface="Cambria"/>
                <a:cs typeface="Cambria"/>
              </a:rPr>
              <a:t>Церковь, </a:t>
            </a:r>
            <a:r>
              <a:rPr sz="1400" b="0" spc="70" dirty="0">
                <a:latin typeface="Cambria"/>
                <a:cs typeface="Cambria"/>
              </a:rPr>
              <a:t>ИППО, </a:t>
            </a:r>
            <a:r>
              <a:rPr sz="1400" b="0" spc="-10" dirty="0" err="1">
                <a:latin typeface="Cambria"/>
                <a:cs typeface="Cambria"/>
              </a:rPr>
              <a:t>Всемирная</a:t>
            </a:r>
            <a:r>
              <a:rPr sz="1400" b="0" spc="-5" dirty="0">
                <a:latin typeface="Cambria"/>
                <a:cs typeface="Cambria"/>
              </a:rPr>
              <a:t> Ассоциация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Выпускников,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Ассоциация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волонтерских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центров, </a:t>
            </a:r>
            <a:r>
              <a:rPr sz="1400" b="0" spc="-10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Мосволонтер,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Всероссийский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25" dirty="0">
                <a:latin typeface="Cambria"/>
                <a:cs typeface="Cambria"/>
              </a:rPr>
              <a:t>студенческий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корпус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20" dirty="0" err="1">
                <a:latin typeface="Cambria"/>
                <a:cs typeface="Cambria"/>
              </a:rPr>
              <a:t>спасателей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45" dirty="0" err="1">
                <a:latin typeface="Cambria"/>
                <a:cs typeface="Cambria"/>
              </a:rPr>
              <a:t>Мо</a:t>
            </a:r>
            <a:r>
              <a:rPr sz="1400" b="0" spc="-15" dirty="0" err="1">
                <a:latin typeface="Cambria"/>
                <a:cs typeface="Cambria"/>
              </a:rPr>
              <a:t>сковской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области,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Волонтеры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5" dirty="0">
                <a:latin typeface="Cambria"/>
                <a:cs typeface="Cambria"/>
              </a:rPr>
              <a:t>Победы,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фонд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«Доктор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5" dirty="0">
                <a:latin typeface="Cambria"/>
                <a:cs typeface="Cambria"/>
              </a:rPr>
              <a:t>Лиза»,</a:t>
            </a:r>
            <a:r>
              <a:rPr sz="1400" b="0" spc="10" dirty="0">
                <a:latin typeface="Cambria"/>
                <a:cs typeface="Cambria"/>
              </a:rPr>
              <a:t> </a:t>
            </a:r>
            <a:r>
              <a:rPr sz="1400" b="0" spc="-15" dirty="0" err="1">
                <a:latin typeface="Cambria"/>
                <a:cs typeface="Cambria"/>
              </a:rPr>
              <a:t>фонд</a:t>
            </a:r>
            <a:r>
              <a:rPr lang="ru-RU" sz="1400" dirty="0">
                <a:latin typeface="Cambria"/>
                <a:cs typeface="Cambria"/>
              </a:rPr>
              <a:t> </a:t>
            </a:r>
            <a:r>
              <a:rPr sz="1400" b="0" spc="-10" dirty="0">
                <a:latin typeface="Cambria"/>
                <a:cs typeface="Cambria"/>
              </a:rPr>
              <a:t>«Справедливая </a:t>
            </a:r>
            <a:r>
              <a:rPr sz="1400" b="0" spc="5" dirty="0">
                <a:latin typeface="Cambria"/>
                <a:cs typeface="Cambria"/>
              </a:rPr>
              <a:t>помощь», </a:t>
            </a:r>
            <a:r>
              <a:rPr sz="1400" b="0" spc="85" dirty="0">
                <a:latin typeface="Cambria"/>
                <a:cs typeface="Cambria"/>
              </a:rPr>
              <a:t>НИИ </a:t>
            </a:r>
            <a:r>
              <a:rPr sz="1400" b="0" spc="-5" dirty="0">
                <a:latin typeface="Cambria"/>
                <a:cs typeface="Cambria"/>
              </a:rPr>
              <a:t>Неотложной </a:t>
            </a:r>
            <a:r>
              <a:rPr sz="1400" b="0" spc="-25" dirty="0">
                <a:latin typeface="Cambria"/>
                <a:cs typeface="Cambria"/>
              </a:rPr>
              <a:t>детской </a:t>
            </a:r>
            <a:r>
              <a:rPr sz="1400" b="0" spc="-15" dirty="0">
                <a:latin typeface="Cambria"/>
                <a:cs typeface="Cambria"/>
              </a:rPr>
              <a:t>хирургии </a:t>
            </a:r>
            <a:r>
              <a:rPr sz="1400" b="0" spc="-185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и</a:t>
            </a:r>
            <a:r>
              <a:rPr sz="1400" b="0" dirty="0">
                <a:latin typeface="Cambria"/>
                <a:cs typeface="Cambria"/>
              </a:rPr>
              <a:t> </a:t>
            </a:r>
            <a:r>
              <a:rPr sz="1400" b="0" spc="-20" dirty="0">
                <a:latin typeface="Cambria"/>
                <a:cs typeface="Cambria"/>
              </a:rPr>
              <a:t>травматологии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15" dirty="0">
                <a:latin typeface="Cambria"/>
                <a:cs typeface="Cambria"/>
              </a:rPr>
              <a:t>и</a:t>
            </a:r>
            <a:r>
              <a:rPr sz="1400" b="0" spc="5" dirty="0">
                <a:latin typeface="Cambria"/>
                <a:cs typeface="Cambria"/>
              </a:rPr>
              <a:t> </a:t>
            </a:r>
            <a:r>
              <a:rPr sz="1400" b="0" spc="-5" dirty="0">
                <a:latin typeface="Cambria"/>
                <a:cs typeface="Cambria"/>
              </a:rPr>
              <a:t>др.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CE0AC5F-3234-854C-8D91-A14E2C1FEBEB}"/>
              </a:ext>
            </a:extLst>
          </p:cNvPr>
          <p:cNvSpPr/>
          <p:nvPr/>
        </p:nvSpPr>
        <p:spPr>
          <a:xfrm>
            <a:off x="11822430" y="-22225"/>
            <a:ext cx="420370" cy="335915"/>
          </a:xfrm>
          <a:custGeom>
            <a:avLst/>
            <a:gdLst/>
            <a:ahLst/>
            <a:cxnLst/>
            <a:rect l="l" t="t" r="r" b="b"/>
            <a:pathLst>
              <a:path w="420370" h="335915">
                <a:moveTo>
                  <a:pt x="0" y="335775"/>
                </a:moveTo>
                <a:lnTo>
                  <a:pt x="419988" y="335775"/>
                </a:lnTo>
                <a:lnTo>
                  <a:pt x="419988" y="0"/>
                </a:lnTo>
                <a:lnTo>
                  <a:pt x="0" y="0"/>
                </a:lnTo>
                <a:lnTo>
                  <a:pt x="0" y="335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6D95028-7B92-E345-B17E-F972097BCC4E}"/>
              </a:ext>
            </a:extLst>
          </p:cNvPr>
          <p:cNvSpPr/>
          <p:nvPr/>
        </p:nvSpPr>
        <p:spPr>
          <a:xfrm>
            <a:off x="11822430" y="313550"/>
            <a:ext cx="420370" cy="348615"/>
          </a:xfrm>
          <a:custGeom>
            <a:avLst/>
            <a:gdLst/>
            <a:ahLst/>
            <a:cxnLst/>
            <a:rect l="l" t="t" r="r" b="b"/>
            <a:pathLst>
              <a:path w="420370" h="348615">
                <a:moveTo>
                  <a:pt x="0" y="348449"/>
                </a:moveTo>
                <a:lnTo>
                  <a:pt x="419988" y="348449"/>
                </a:lnTo>
                <a:lnTo>
                  <a:pt x="419988" y="0"/>
                </a:lnTo>
                <a:lnTo>
                  <a:pt x="0" y="0"/>
                </a:lnTo>
                <a:lnTo>
                  <a:pt x="0" y="348449"/>
                </a:lnTo>
                <a:close/>
              </a:path>
            </a:pathLst>
          </a:custGeom>
          <a:solidFill>
            <a:srgbClr val="00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576294E0-9A68-7846-96C4-C6D6A1924085}"/>
              </a:ext>
            </a:extLst>
          </p:cNvPr>
          <p:cNvSpPr/>
          <p:nvPr/>
        </p:nvSpPr>
        <p:spPr>
          <a:xfrm>
            <a:off x="11822430" y="662000"/>
            <a:ext cx="420370" cy="343535"/>
          </a:xfrm>
          <a:custGeom>
            <a:avLst/>
            <a:gdLst/>
            <a:ahLst/>
            <a:cxnLst/>
            <a:rect l="l" t="t" r="r" b="b"/>
            <a:pathLst>
              <a:path w="420370" h="343534">
                <a:moveTo>
                  <a:pt x="0" y="342976"/>
                </a:moveTo>
                <a:lnTo>
                  <a:pt x="419988" y="342976"/>
                </a:lnTo>
                <a:lnTo>
                  <a:pt x="419988" y="0"/>
                </a:lnTo>
                <a:lnTo>
                  <a:pt x="0" y="0"/>
                </a:lnTo>
                <a:lnTo>
                  <a:pt x="0" y="342976"/>
                </a:lnTo>
                <a:close/>
              </a:path>
            </a:pathLst>
          </a:custGeom>
          <a:solidFill>
            <a:srgbClr val="E65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3A9853E5-D5DF-3744-8843-7E7035AC7D6C}"/>
              </a:ext>
            </a:extLst>
          </p:cNvPr>
          <p:cNvSpPr txBox="1"/>
          <p:nvPr/>
        </p:nvSpPr>
        <p:spPr>
          <a:xfrm>
            <a:off x="1080856" y="7538003"/>
            <a:ext cx="606425" cy="1667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19"/>
              </a:spcBef>
            </a:pPr>
            <a:r>
              <a:rPr lang="ru-RU" sz="900" b="1" spc="-30" dirty="0">
                <a:solidFill>
                  <a:srgbClr val="00417D"/>
                </a:solidFill>
                <a:latin typeface="Arial"/>
                <a:cs typeface="Arial"/>
              </a:rPr>
              <a:t>САЙТ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: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7156" y="1197921"/>
            <a:ext cx="2033905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sz="4850" spc="150" dirty="0"/>
              <a:t>О</a:t>
            </a:r>
            <a:r>
              <a:rPr sz="4850" spc="110" dirty="0"/>
              <a:t> </a:t>
            </a:r>
            <a:r>
              <a:rPr sz="4850" spc="-70" dirty="0"/>
              <a:t>НАС</a:t>
            </a:r>
            <a:endParaRPr sz="4850" dirty="0"/>
          </a:p>
        </p:txBody>
      </p:sp>
      <p:sp>
        <p:nvSpPr>
          <p:cNvPr id="9" name="object 9"/>
          <p:cNvSpPr txBox="1"/>
          <p:nvPr/>
        </p:nvSpPr>
        <p:spPr>
          <a:xfrm>
            <a:off x="6683022" y="2008566"/>
            <a:ext cx="2274253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1200" b="1" spc="-25" dirty="0">
                <a:solidFill>
                  <a:srgbClr val="00417D"/>
                </a:solidFill>
                <a:latin typeface="Arial"/>
                <a:cs typeface="Arial"/>
              </a:rPr>
              <a:t>Наши задачи:</a:t>
            </a:r>
          </a:p>
          <a:p>
            <a:r>
              <a:rPr lang="ru-RU" sz="1200" spc="-5" dirty="0">
                <a:latin typeface="Cambria"/>
              </a:rPr>
              <a:t>• помощь пострадавшим в результате социальных, национальных, религиозных и военных конфликтов, жертвам репрессий, беженцам </a:t>
            </a:r>
          </a:p>
          <a:p>
            <a:r>
              <a:rPr lang="ru-RU" sz="1200" spc="-5" dirty="0">
                <a:latin typeface="Cambria"/>
              </a:rPr>
              <a:t>и вынужденным переселенцам</a:t>
            </a:r>
          </a:p>
          <a:p>
            <a:r>
              <a:rPr lang="ru-RU" sz="1200" spc="-5" dirty="0">
                <a:latin typeface="Cambria"/>
              </a:rPr>
              <a:t>• содействие укреплению мира, дружбы и согласия между народами </a:t>
            </a:r>
          </a:p>
          <a:p>
            <a:r>
              <a:rPr lang="ru-RU" sz="1200" spc="-5" dirty="0">
                <a:latin typeface="Cambria"/>
              </a:rPr>
              <a:t>• предотвращение социальных, национальных и религиозных конфликтов</a:t>
            </a:r>
          </a:p>
          <a:p>
            <a:r>
              <a:rPr lang="ru-RU" sz="1200" spc="-5" dirty="0">
                <a:latin typeface="Cambria"/>
              </a:rPr>
              <a:t>• борьба с безграмотностью и обучение русскому языку</a:t>
            </a:r>
          </a:p>
          <a:p>
            <a:r>
              <a:rPr lang="ru-RU" sz="1200" spc="-5" dirty="0">
                <a:latin typeface="Cambria"/>
              </a:rPr>
              <a:t>• организация медицинской помощи </a:t>
            </a:r>
          </a:p>
          <a:p>
            <a:r>
              <a:rPr lang="ru-RU" sz="1200" spc="-5" dirty="0">
                <a:latin typeface="Cambria"/>
              </a:rPr>
              <a:t>с привлечением выездных врачей </a:t>
            </a:r>
          </a:p>
          <a:p>
            <a:r>
              <a:rPr lang="ru-RU" sz="1200" spc="-5" dirty="0">
                <a:latin typeface="Cambria"/>
              </a:rPr>
              <a:t>• подготовка специалистов там, </a:t>
            </a:r>
          </a:p>
          <a:p>
            <a:r>
              <a:rPr lang="ru-RU" sz="1200" spc="-5" dirty="0">
                <a:latin typeface="Cambria"/>
              </a:rPr>
              <a:t>где они нужнее всего </a:t>
            </a:r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6DAF8C5D-6DBC-1240-82B7-F63BE1065B32}"/>
              </a:ext>
            </a:extLst>
          </p:cNvPr>
          <p:cNvGrpSpPr/>
          <p:nvPr/>
        </p:nvGrpSpPr>
        <p:grpSpPr>
          <a:xfrm>
            <a:off x="11822430" y="347239"/>
            <a:ext cx="420370" cy="691985"/>
            <a:chOff x="11628005" y="527773"/>
            <a:chExt cx="420370" cy="691985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D8C74991-EDDD-4242-85D8-6B0D684E8187}"/>
                </a:ext>
              </a:extLst>
            </p:cNvPr>
            <p:cNvSpPr/>
            <p:nvPr/>
          </p:nvSpPr>
          <p:spPr>
            <a:xfrm>
              <a:off x="11628005" y="527773"/>
              <a:ext cx="420370" cy="348615"/>
            </a:xfrm>
            <a:custGeom>
              <a:avLst/>
              <a:gdLst/>
              <a:ahLst/>
              <a:cxnLst/>
              <a:rect l="l" t="t" r="r" b="b"/>
              <a:pathLst>
                <a:path w="420370" h="348615">
                  <a:moveTo>
                    <a:pt x="0" y="348449"/>
                  </a:moveTo>
                  <a:lnTo>
                    <a:pt x="419988" y="348449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844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2E82B7EF-E33D-B947-BD45-85A3C17B3500}"/>
                </a:ext>
              </a:extLst>
            </p:cNvPr>
            <p:cNvSpPr/>
            <p:nvPr/>
          </p:nvSpPr>
          <p:spPr>
            <a:xfrm>
              <a:off x="11628005" y="876223"/>
              <a:ext cx="420370" cy="343535"/>
            </a:xfrm>
            <a:custGeom>
              <a:avLst/>
              <a:gdLst/>
              <a:ahLst/>
              <a:cxnLst/>
              <a:rect l="l" t="t" r="r" b="b"/>
              <a:pathLst>
                <a:path w="420370" h="343534">
                  <a:moveTo>
                    <a:pt x="0" y="342976"/>
                  </a:moveTo>
                  <a:lnTo>
                    <a:pt x="419988" y="342976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2976"/>
                  </a:lnTo>
                  <a:close/>
                </a:path>
              </a:pathLst>
            </a:custGeom>
            <a:solidFill>
              <a:srgbClr val="E6584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9">
            <a:extLst>
              <a:ext uri="{FF2B5EF4-FFF2-40B4-BE49-F238E27FC236}">
                <a16:creationId xmlns:a16="http://schemas.microsoft.com/office/drawing/2014/main" id="{0545C403-0B83-9A4E-9D71-D42F54FAA334}"/>
              </a:ext>
            </a:extLst>
          </p:cNvPr>
          <p:cNvSpPr txBox="1"/>
          <p:nvPr/>
        </p:nvSpPr>
        <p:spPr>
          <a:xfrm>
            <a:off x="9169400" y="2008566"/>
            <a:ext cx="2274253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200" spc="-5" dirty="0">
                <a:latin typeface="Cambria"/>
              </a:rPr>
              <a:t> </a:t>
            </a:r>
            <a:r>
              <a:rPr lang="ru-RU" sz="1200" b="1" spc="-25" dirty="0">
                <a:solidFill>
                  <a:srgbClr val="00417D"/>
                </a:solidFill>
                <a:latin typeface="Arial"/>
                <a:cs typeface="Arial"/>
              </a:rPr>
              <a:t>Наша команда:</a:t>
            </a:r>
          </a:p>
          <a:p>
            <a:r>
              <a:rPr lang="ru-RU" sz="1200" spc="-5" dirty="0">
                <a:latin typeface="Cambria"/>
              </a:rPr>
              <a:t>• врачи с опытом организации выездных миссий</a:t>
            </a:r>
          </a:p>
          <a:p>
            <a:r>
              <a:rPr lang="ru-RU" sz="1200" spc="-5" dirty="0">
                <a:latin typeface="Cambria"/>
              </a:rPr>
              <a:t>• заслуженные спасатели России </a:t>
            </a:r>
          </a:p>
          <a:p>
            <a:r>
              <a:rPr lang="ru-RU" sz="1200" spc="-5" dirty="0">
                <a:latin typeface="Cambria"/>
              </a:rPr>
              <a:t>и спасатели международного класса, участвовавшие в более 100 спасательных операций по всему миру</a:t>
            </a:r>
          </a:p>
          <a:p>
            <a:r>
              <a:rPr lang="ru-RU" sz="1200" spc="-5" dirty="0">
                <a:latin typeface="Cambria"/>
              </a:rPr>
              <a:t>• специалисты в области образования </a:t>
            </a:r>
          </a:p>
          <a:p>
            <a:r>
              <a:rPr lang="ru-RU" sz="1200" spc="-5" dirty="0">
                <a:latin typeface="Cambria"/>
              </a:rPr>
              <a:t>с опытом организации работы русских школ за рубежом</a:t>
            </a:r>
          </a:p>
          <a:p>
            <a:r>
              <a:rPr lang="ru-RU" sz="1200" spc="-5" dirty="0">
                <a:latin typeface="Cambria"/>
              </a:rPr>
              <a:t>• волонтёры, на счету которых десятки спасенных жизней</a:t>
            </a:r>
          </a:p>
          <a:p>
            <a:r>
              <a:rPr lang="ru-RU" sz="1200" spc="-5" dirty="0">
                <a:latin typeface="Cambria"/>
              </a:rPr>
              <a:t>• опытные специалисты в области логистики, обеспечения маршрутов </a:t>
            </a:r>
          </a:p>
          <a:p>
            <a:r>
              <a:rPr lang="ru-RU" sz="1200" spc="-5" dirty="0">
                <a:latin typeface="Cambria"/>
              </a:rPr>
              <a:t>в экстремальных условиях</a:t>
            </a:r>
          </a:p>
          <a:p>
            <a:r>
              <a:rPr lang="ru-RU" sz="1200" spc="-5" dirty="0">
                <a:latin typeface="Cambria"/>
              </a:rPr>
              <a:t>• военные репортёры</a:t>
            </a:r>
          </a:p>
          <a:p>
            <a:pPr algn="just"/>
            <a:r>
              <a:rPr lang="ru-RU" sz="1200" spc="-5" dirty="0">
                <a:latin typeface="Cambria"/>
              </a:rPr>
              <a:t> 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8DC7C53C-6B7F-764A-93D3-126C6D54AE90}"/>
              </a:ext>
            </a:extLst>
          </p:cNvPr>
          <p:cNvSpPr txBox="1"/>
          <p:nvPr/>
        </p:nvSpPr>
        <p:spPr>
          <a:xfrm>
            <a:off x="787400" y="2008566"/>
            <a:ext cx="5029200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1200" spc="-5" dirty="0">
                <a:latin typeface="Cambria"/>
              </a:rPr>
              <a:t>Автономная некоммерческая организация поддержки гуманитарных программ </a:t>
            </a:r>
            <a:r>
              <a:rPr lang="ru-RU" sz="1200" b="1" spc="-25" dirty="0">
                <a:solidFill>
                  <a:srgbClr val="00417D"/>
                </a:solidFill>
                <a:latin typeface="Arial"/>
                <a:cs typeface="Arial"/>
              </a:rPr>
              <a:t>«Русская Гуманитарная Миссия» (РГМ)</a:t>
            </a:r>
            <a:r>
              <a:rPr lang="ru-RU" sz="1200" spc="-5" dirty="0">
                <a:latin typeface="Cambria"/>
              </a:rPr>
              <a:t> — неправительственная российская организация,    созданная   для   профессионального    осуществления    гуманитарной </a:t>
            </a:r>
          </a:p>
          <a:p>
            <a:pPr algn="just"/>
            <a:r>
              <a:rPr lang="ru-RU" sz="1200" spc="-5" dirty="0">
                <a:latin typeface="Cambria"/>
              </a:rPr>
              <a:t>и благотворительной деятельности преимущественно за рубежом. </a:t>
            </a:r>
          </a:p>
          <a:p>
            <a:pPr algn="just"/>
            <a:r>
              <a:rPr lang="ru-RU" sz="1200" spc="-5" dirty="0">
                <a:latin typeface="Cambria"/>
              </a:rPr>
              <a:t> </a:t>
            </a:r>
          </a:p>
          <a:p>
            <a:pPr algn="just"/>
            <a:r>
              <a:rPr lang="ru-RU" sz="1200" b="1" spc="-25" dirty="0">
                <a:solidFill>
                  <a:srgbClr val="00417D"/>
                </a:solidFill>
                <a:latin typeface="Arial"/>
                <a:cs typeface="Arial"/>
              </a:rPr>
              <a:t>РГМ</a:t>
            </a:r>
            <a:r>
              <a:rPr lang="ru-RU" sz="1200" spc="-5" dirty="0">
                <a:latin typeface="Cambria"/>
              </a:rPr>
              <a:t>  разрабатывает  и  реализует  образовательные программы, программы помощи </a:t>
            </a:r>
          </a:p>
          <a:p>
            <a:pPr algn="just"/>
            <a:r>
              <a:rPr lang="ru-RU" sz="1200" spc="-5" dirty="0">
                <a:latin typeface="Cambria"/>
              </a:rPr>
              <a:t>в    чрезвычайных    ситуациях,   медицинские   программы,    гуманитарные   проекты </a:t>
            </a:r>
          </a:p>
          <a:p>
            <a:pPr algn="just"/>
            <a:r>
              <a:rPr lang="ru-RU" sz="1200" spc="-5" dirty="0">
                <a:latin typeface="Cambria"/>
              </a:rPr>
              <a:t>с полным логистическим обеспечением. Мы решаем сложные логистические задачи в труднодоступных местах, на территории вооружённых конфликтов и природных катастроф. 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805B0E8A-9C2C-0F4C-8B3B-85EBCDC3E47D}"/>
              </a:ext>
            </a:extLst>
          </p:cNvPr>
          <p:cNvSpPr txBox="1"/>
          <p:nvPr/>
        </p:nvSpPr>
        <p:spPr>
          <a:xfrm>
            <a:off x="6654800" y="6338009"/>
            <a:ext cx="5029201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1200" b="1" spc="-25" dirty="0">
                <a:solidFill>
                  <a:srgbClr val="00417D"/>
                </a:solidFill>
                <a:latin typeface="Arial"/>
                <a:cs typeface="Arial"/>
              </a:rPr>
              <a:t>Наша миссия </a:t>
            </a:r>
            <a:r>
              <a:rPr lang="ru-RU" sz="1200" spc="-5" dirty="0">
                <a:latin typeface="Cambria"/>
              </a:rPr>
              <a:t>— помощь людям и сообществам в кризисных условиях конфликтов, стихийных бедствий, катастроф, бедности. </a:t>
            </a:r>
          </a:p>
          <a:p>
            <a:pPr algn="just"/>
            <a:endParaRPr lang="ru-RU" sz="1200" spc="-5" dirty="0">
              <a:latin typeface="Cambria"/>
            </a:endParaRPr>
          </a:p>
          <a:p>
            <a:pPr algn="just"/>
            <a:r>
              <a:rPr lang="ru-RU" sz="1200" b="1" spc="-25" dirty="0">
                <a:solidFill>
                  <a:srgbClr val="00417D"/>
                </a:solidFill>
                <a:latin typeface="Arial"/>
                <a:cs typeface="Arial"/>
              </a:rPr>
              <a:t>РГМ </a:t>
            </a:r>
            <a:r>
              <a:rPr lang="ru-RU" sz="1200" spc="-5" dirty="0">
                <a:latin typeface="Cambria"/>
              </a:rPr>
              <a:t>следует общепризнанным международным принципам оказания гуманитарной помощи: гуманности, нейтральности, беспристрастности. </a:t>
            </a:r>
          </a:p>
          <a:p>
            <a:pPr algn="just"/>
            <a:r>
              <a:rPr lang="ru-RU" sz="1200" spc="-5" dirty="0">
                <a:latin typeface="Cambria"/>
              </a:rPr>
              <a:t> </a:t>
            </a:r>
          </a:p>
          <a:p>
            <a:pPr algn="just"/>
            <a:r>
              <a:rPr lang="ru-RU" sz="1200" b="1" spc="-25" dirty="0">
                <a:solidFill>
                  <a:srgbClr val="00417D"/>
                </a:solidFill>
                <a:latin typeface="Arial"/>
                <a:cs typeface="Arial"/>
              </a:rPr>
              <a:t>РГМ</a:t>
            </a:r>
            <a:r>
              <a:rPr lang="ru-RU" sz="1200" spc="-5" dirty="0">
                <a:latin typeface="Cambria"/>
              </a:rPr>
              <a:t> имеет постоянное представительство на Балканах, которое базируется в городе Белград (Сербия). </a:t>
            </a:r>
          </a:p>
          <a:p>
            <a:pPr algn="just"/>
            <a:endParaRPr lang="ru-RU" sz="1200" spc="-5" dirty="0">
              <a:latin typeface="Cambria"/>
            </a:endParaRPr>
          </a:p>
          <a:p>
            <a:pPr algn="just"/>
            <a:r>
              <a:rPr lang="ru-RU" sz="1200" b="1" spc="-25" dirty="0">
                <a:solidFill>
                  <a:srgbClr val="00417D"/>
                </a:solidFill>
                <a:latin typeface="Arial"/>
                <a:cs typeface="Arial"/>
              </a:rPr>
              <a:t>РГМ</a:t>
            </a:r>
            <a:r>
              <a:rPr lang="ru-RU" sz="1200" spc="-5" dirty="0">
                <a:latin typeface="Cambria"/>
              </a:rPr>
              <a:t> аккредитована при МИД Сирийской Арабской Республики для реализации гуманитарных проектов на территории Сирии. </a:t>
            </a:r>
          </a:p>
        </p:txBody>
      </p:sp>
      <p:pic>
        <p:nvPicPr>
          <p:cNvPr id="3" name="Рисунок 2" descr="Изображение выглядит как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35132B7-9D46-A341-A836-A864AA47F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4625975"/>
            <a:ext cx="5029200" cy="37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0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5AD12CB1-4F64-8A4B-8E04-73EF12FB864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2800" cy="8642350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396E5993-4527-E84D-A565-F643ABDCF0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00" y="443185"/>
            <a:ext cx="1052995" cy="623611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BA87B18D-CD75-274B-9E45-AE341046FD5E}"/>
              </a:ext>
            </a:extLst>
          </p:cNvPr>
          <p:cNvSpPr/>
          <p:nvPr/>
        </p:nvSpPr>
        <p:spPr>
          <a:xfrm>
            <a:off x="11822430" y="-22225"/>
            <a:ext cx="420370" cy="335915"/>
          </a:xfrm>
          <a:custGeom>
            <a:avLst/>
            <a:gdLst/>
            <a:ahLst/>
            <a:cxnLst/>
            <a:rect l="l" t="t" r="r" b="b"/>
            <a:pathLst>
              <a:path w="420370" h="335915">
                <a:moveTo>
                  <a:pt x="0" y="335775"/>
                </a:moveTo>
                <a:lnTo>
                  <a:pt x="419988" y="335775"/>
                </a:lnTo>
                <a:lnTo>
                  <a:pt x="419988" y="0"/>
                </a:lnTo>
                <a:lnTo>
                  <a:pt x="0" y="0"/>
                </a:lnTo>
                <a:lnTo>
                  <a:pt x="0" y="335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B15FB05-B4B6-994C-81A2-08527379200F}"/>
              </a:ext>
            </a:extLst>
          </p:cNvPr>
          <p:cNvSpPr/>
          <p:nvPr/>
        </p:nvSpPr>
        <p:spPr>
          <a:xfrm>
            <a:off x="11822430" y="313550"/>
            <a:ext cx="420370" cy="348615"/>
          </a:xfrm>
          <a:custGeom>
            <a:avLst/>
            <a:gdLst/>
            <a:ahLst/>
            <a:cxnLst/>
            <a:rect l="l" t="t" r="r" b="b"/>
            <a:pathLst>
              <a:path w="420370" h="348615">
                <a:moveTo>
                  <a:pt x="0" y="348449"/>
                </a:moveTo>
                <a:lnTo>
                  <a:pt x="419988" y="348449"/>
                </a:lnTo>
                <a:lnTo>
                  <a:pt x="419988" y="0"/>
                </a:lnTo>
                <a:lnTo>
                  <a:pt x="0" y="0"/>
                </a:lnTo>
                <a:lnTo>
                  <a:pt x="0" y="348449"/>
                </a:lnTo>
                <a:close/>
              </a:path>
            </a:pathLst>
          </a:custGeom>
          <a:solidFill>
            <a:srgbClr val="00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A8C1A6AD-E600-CF45-9D0C-602CC53C913A}"/>
              </a:ext>
            </a:extLst>
          </p:cNvPr>
          <p:cNvSpPr/>
          <p:nvPr/>
        </p:nvSpPr>
        <p:spPr>
          <a:xfrm>
            <a:off x="11822430" y="662000"/>
            <a:ext cx="420370" cy="343535"/>
          </a:xfrm>
          <a:custGeom>
            <a:avLst/>
            <a:gdLst/>
            <a:ahLst/>
            <a:cxnLst/>
            <a:rect l="l" t="t" r="r" b="b"/>
            <a:pathLst>
              <a:path w="420370" h="343534">
                <a:moveTo>
                  <a:pt x="0" y="342976"/>
                </a:moveTo>
                <a:lnTo>
                  <a:pt x="419988" y="342976"/>
                </a:lnTo>
                <a:lnTo>
                  <a:pt x="419988" y="0"/>
                </a:lnTo>
                <a:lnTo>
                  <a:pt x="0" y="0"/>
                </a:lnTo>
                <a:lnTo>
                  <a:pt x="0" y="342976"/>
                </a:lnTo>
                <a:close/>
              </a:path>
            </a:pathLst>
          </a:custGeom>
          <a:solidFill>
            <a:srgbClr val="E658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67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22430" y="347239"/>
            <a:ext cx="420370" cy="691985"/>
            <a:chOff x="11628005" y="527773"/>
            <a:chExt cx="420370" cy="691985"/>
          </a:xfrm>
        </p:grpSpPr>
        <p:sp>
          <p:nvSpPr>
            <p:cNvPr id="3" name="object 3"/>
            <p:cNvSpPr/>
            <p:nvPr/>
          </p:nvSpPr>
          <p:spPr>
            <a:xfrm>
              <a:off x="11628005" y="527773"/>
              <a:ext cx="420370" cy="348615"/>
            </a:xfrm>
            <a:custGeom>
              <a:avLst/>
              <a:gdLst/>
              <a:ahLst/>
              <a:cxnLst/>
              <a:rect l="l" t="t" r="r" b="b"/>
              <a:pathLst>
                <a:path w="420370" h="348615">
                  <a:moveTo>
                    <a:pt x="0" y="348449"/>
                  </a:moveTo>
                  <a:lnTo>
                    <a:pt x="419988" y="348449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844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28005" y="876223"/>
              <a:ext cx="420370" cy="343535"/>
            </a:xfrm>
            <a:custGeom>
              <a:avLst/>
              <a:gdLst/>
              <a:ahLst/>
              <a:cxnLst/>
              <a:rect l="l" t="t" r="r" b="b"/>
              <a:pathLst>
                <a:path w="420370" h="343534">
                  <a:moveTo>
                    <a:pt x="0" y="342976"/>
                  </a:moveTo>
                  <a:lnTo>
                    <a:pt x="419988" y="342976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2976"/>
                  </a:lnTo>
                  <a:close/>
                </a:path>
              </a:pathLst>
            </a:custGeom>
            <a:solidFill>
              <a:srgbClr val="E6584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99300" y="1549401"/>
            <a:ext cx="3908425" cy="144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79"/>
              </a:lnSpc>
              <a:spcBef>
                <a:spcPts val="100"/>
              </a:spcBef>
            </a:pPr>
            <a:r>
              <a:rPr sz="3300" spc="-120" dirty="0"/>
              <a:t>ПРОЕКТЫ</a:t>
            </a:r>
            <a:endParaRPr sz="3300"/>
          </a:p>
          <a:p>
            <a:pPr marL="12700" marR="5080">
              <a:lnSpc>
                <a:spcPts val="3600"/>
              </a:lnSpc>
              <a:spcBef>
                <a:spcPts val="240"/>
              </a:spcBef>
            </a:pPr>
            <a:r>
              <a:rPr sz="3300" spc="110" dirty="0"/>
              <a:t>ПО</a:t>
            </a:r>
            <a:r>
              <a:rPr sz="3300" spc="114" dirty="0"/>
              <a:t> </a:t>
            </a:r>
            <a:r>
              <a:rPr sz="3300" spc="-75" dirty="0"/>
              <a:t>УЛУЧШЕНИЮ </a:t>
            </a:r>
            <a:r>
              <a:rPr sz="3300" spc="-70" dirty="0"/>
              <a:t> </a:t>
            </a:r>
            <a:r>
              <a:rPr sz="3300" spc="-160" dirty="0"/>
              <a:t>КАЧЕСТВА</a:t>
            </a:r>
            <a:r>
              <a:rPr sz="3300" spc="50" dirty="0"/>
              <a:t> </a:t>
            </a:r>
            <a:r>
              <a:rPr sz="3300" spc="100" dirty="0"/>
              <a:t>ЖИЗНИ</a:t>
            </a:r>
            <a:endParaRPr sz="3300"/>
          </a:p>
        </p:txBody>
      </p:sp>
      <p:sp>
        <p:nvSpPr>
          <p:cNvPr id="14" name="object 14"/>
          <p:cNvSpPr txBox="1"/>
          <p:nvPr/>
        </p:nvSpPr>
        <p:spPr>
          <a:xfrm>
            <a:off x="599300" y="3210599"/>
            <a:ext cx="492421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НАПРАВЛЕНИЕ ПО УЛУЧШЕНИЮ КАЧЕСТВА ЖИЗНИ ВКЛЮЧАЕТ </a:t>
            </a:r>
            <a:r>
              <a:rPr lang="ru-RU" sz="900" b="1" spc="-35" dirty="0">
                <a:solidFill>
                  <a:srgbClr val="00417D"/>
                </a:solidFill>
                <a:latin typeface="Arial"/>
                <a:cs typeface="Arial"/>
              </a:rPr>
              <a:t>В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СЕБЯ ТАКИЕ  ПРОЕКТЫ, КАК УСТАНОВКА ИСТОЧНИКОВ РЕЗЕРВНЫХ СИСТЕМ ЭЛЕКТРОСНАБЖЕНИЯ,  ОСНАЩЕНИЕ </a:t>
            </a:r>
            <a:r>
              <a:rPr lang="ru-RU" sz="900" b="1" spc="-35" dirty="0">
                <a:solidFill>
                  <a:srgbClr val="00417D"/>
                </a:solidFill>
                <a:latin typeface="Arial"/>
                <a:cs typeface="Arial"/>
              </a:rPr>
              <a:t> 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СОЦИАЛЬНЫХ </a:t>
            </a:r>
            <a:r>
              <a:rPr lang="ru-RU" sz="900" b="1" spc="-35" dirty="0">
                <a:solidFill>
                  <a:srgbClr val="00417D"/>
                </a:solidFill>
                <a:latin typeface="Arial"/>
                <a:cs typeface="Arial"/>
              </a:rPr>
              <a:t> 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ОБЪЕКТОВ </a:t>
            </a:r>
            <a:r>
              <a:rPr lang="ru-RU" sz="900" b="1" spc="-35" dirty="0">
                <a:solidFill>
                  <a:srgbClr val="00417D"/>
                </a:solidFill>
                <a:latin typeface="Arial"/>
                <a:cs typeface="Arial"/>
              </a:rPr>
              <a:t> 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АВАРИЙНЫМ </a:t>
            </a:r>
            <a:r>
              <a:rPr lang="ru-RU" sz="900" b="1" spc="-35" dirty="0">
                <a:solidFill>
                  <a:srgbClr val="00417D"/>
                </a:solidFill>
                <a:latin typeface="Arial"/>
                <a:cs typeface="Arial"/>
              </a:rPr>
              <a:t> 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ОСВЕЩЕНИЕМ </a:t>
            </a:r>
            <a:r>
              <a:rPr lang="ru-RU" sz="900" b="1" spc="-35" dirty="0">
                <a:solidFill>
                  <a:srgbClr val="00417D"/>
                </a:solidFill>
                <a:latin typeface="Arial"/>
                <a:cs typeface="Arial"/>
              </a:rPr>
              <a:t> 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ДЛЯ</a:t>
            </a:r>
            <a:r>
              <a:rPr lang="ru-RU" sz="900" b="1" spc="-3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 РАБОТЫ</a:t>
            </a:r>
            <a:r>
              <a:rPr lang="ru-RU" sz="900" b="1" spc="-3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900" b="1" spc="-35" dirty="0" err="1">
                <a:solidFill>
                  <a:srgbClr val="00417D"/>
                </a:solidFill>
                <a:latin typeface="Arial"/>
                <a:cs typeface="Arial"/>
              </a:rPr>
              <a:t>В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 НОЧНОЕ ВРЕМЯ, УСТАНОВКА СИСТЕМ НАКОПЛЕНИЯ ВОДЫ </a:t>
            </a:r>
            <a:r>
              <a:rPr sz="900" b="1" spc="-35" dirty="0" err="1">
                <a:solidFill>
                  <a:srgbClr val="00417D"/>
                </a:solidFill>
                <a:latin typeface="Arial"/>
                <a:cs typeface="Arial"/>
              </a:rPr>
              <a:t>И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 ЕЕ ПОДОГРЕВА,</a:t>
            </a:r>
            <a:r>
              <a:rPr lang="ru-RU" sz="900" b="1" spc="-35" dirty="0">
                <a:solidFill>
                  <a:srgbClr val="00417D"/>
                </a:solidFill>
                <a:latin typeface="Arial"/>
                <a:cs typeface="Arial"/>
              </a:rPr>
              <a:t>  </a:t>
            </a:r>
            <a:r>
              <a:rPr sz="900" b="1" spc="-35" dirty="0">
                <a:solidFill>
                  <a:srgbClr val="00417D"/>
                </a:solidFill>
                <a:latin typeface="Arial"/>
                <a:cs typeface="Arial"/>
              </a:rPr>
              <a:t>ДОСТАВКА РЕКАВЕРОВ ПИТЬЕВОЙ ВОДЫ И ОБЕСПЕЧЕНИЕ НАСЕЛЕНИЯ,  НАХОДЯЩЕГОСЯ В ЗОНЕ ГУМАНИТАРНЫХ КАТАСТРОФ И ПРИРОДНЫХ БЕДСТВИЙ  ПРОДУКТАМИ ПИТАНИЯ И СРЕДСТВАМИ ПЕРВОЙ НЕОБХОДИМОСТИ.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59329" y="6578334"/>
            <a:ext cx="817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latin typeface="Arial"/>
                <a:cs typeface="Arial"/>
              </a:rPr>
              <a:t>ДОС</a:t>
            </a:r>
            <a:r>
              <a:rPr sz="900" b="1" spc="-50" dirty="0">
                <a:latin typeface="Arial"/>
                <a:cs typeface="Arial"/>
              </a:rPr>
              <a:t>Т</a:t>
            </a:r>
            <a:r>
              <a:rPr sz="900" b="1" spc="-30" dirty="0">
                <a:latin typeface="Arial"/>
                <a:cs typeface="Arial"/>
              </a:rPr>
              <a:t>АВЛЕНО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59299" y="6680200"/>
            <a:ext cx="1544320" cy="7112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680"/>
              </a:spcBef>
            </a:pPr>
            <a:r>
              <a:rPr sz="2500" b="1" spc="-190" dirty="0">
                <a:solidFill>
                  <a:srgbClr val="00417D"/>
                </a:solidFill>
                <a:latin typeface="Arial"/>
                <a:cs typeface="Arial"/>
              </a:rPr>
              <a:t>БОЛЕЕ </a:t>
            </a:r>
            <a:r>
              <a:rPr sz="2500" b="1" spc="-18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00417D"/>
                </a:solidFill>
                <a:latin typeface="Arial"/>
                <a:cs typeface="Arial"/>
              </a:rPr>
              <a:t>1</a:t>
            </a:r>
            <a:r>
              <a:rPr lang="ru-RU" sz="2500" b="1" spc="-20" dirty="0">
                <a:solidFill>
                  <a:srgbClr val="00417D"/>
                </a:solidFill>
                <a:latin typeface="Arial"/>
                <a:cs typeface="Arial"/>
              </a:rPr>
              <a:t>33</a:t>
            </a:r>
            <a:r>
              <a:rPr sz="2500" b="1" spc="-14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100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2500" b="1" spc="95" dirty="0">
                <a:solidFill>
                  <a:srgbClr val="00417D"/>
                </a:solidFill>
                <a:latin typeface="Arial"/>
                <a:cs typeface="Arial"/>
              </a:rPr>
              <a:t>ОНН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59299" y="7325397"/>
            <a:ext cx="2337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ГУМАНИТАРНОЙ </a:t>
            </a:r>
            <a:r>
              <a:rPr sz="900" b="1" spc="35" dirty="0">
                <a:latin typeface="Arial"/>
                <a:cs typeface="Arial"/>
              </a:rPr>
              <a:t>ПОМОЩИ </a:t>
            </a:r>
            <a:r>
              <a:rPr sz="900" b="1" spc="-30" dirty="0">
                <a:latin typeface="Arial"/>
                <a:cs typeface="Arial"/>
              </a:rPr>
              <a:t>(ПРЕДМЕТЫ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40" dirty="0">
                <a:latin typeface="Arial"/>
                <a:cs typeface="Arial"/>
              </a:rPr>
              <a:t>ПЕРВОЙ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НЕОБХОДИМОСТИ,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ПРОДУКТЫ)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9299" y="3987723"/>
            <a:ext cx="882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У</a:t>
            </a:r>
            <a:r>
              <a:rPr sz="900" b="1" spc="-25" dirty="0">
                <a:latin typeface="Arial"/>
                <a:cs typeface="Arial"/>
              </a:rPr>
              <a:t>С</a:t>
            </a:r>
            <a:r>
              <a:rPr sz="900" b="1" spc="-80" dirty="0">
                <a:latin typeface="Arial"/>
                <a:cs typeface="Arial"/>
              </a:rPr>
              <a:t>Т</a:t>
            </a:r>
            <a:r>
              <a:rPr sz="900" b="1" spc="-15" dirty="0">
                <a:latin typeface="Arial"/>
                <a:cs typeface="Arial"/>
              </a:rPr>
              <a:t>АНОВЛЕНО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59299" y="4089401"/>
            <a:ext cx="25444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00417D"/>
                </a:solidFill>
                <a:latin typeface="Arial"/>
                <a:cs typeface="Arial"/>
              </a:rPr>
              <a:t>5</a:t>
            </a:r>
            <a:r>
              <a:rPr sz="2500" b="1" spc="-10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0417D"/>
                </a:solidFill>
                <a:latin typeface="Arial"/>
                <a:cs typeface="Arial"/>
              </a:rPr>
              <a:t>КОМПЛЕКСОВ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9299" y="4429798"/>
            <a:ext cx="16624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5270">
              <a:lnSpc>
                <a:spcPct val="111100"/>
              </a:lnSpc>
              <a:spcBef>
                <a:spcPts val="100"/>
              </a:spcBef>
            </a:pPr>
            <a:r>
              <a:rPr sz="900" b="1" spc="-55" dirty="0">
                <a:latin typeface="Arial"/>
                <a:cs typeface="Arial"/>
              </a:rPr>
              <a:t>АЛЬТЕРНАТИВНЫХ 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ИС</a:t>
            </a:r>
            <a:r>
              <a:rPr sz="900" b="1" spc="-10" dirty="0">
                <a:latin typeface="Arial"/>
                <a:cs typeface="Arial"/>
              </a:rPr>
              <a:t>Т</a:t>
            </a:r>
            <a:r>
              <a:rPr sz="900" b="1" spc="10" dirty="0">
                <a:latin typeface="Arial"/>
                <a:cs typeface="Arial"/>
              </a:rPr>
              <a:t>ОЧНИ</a:t>
            </a:r>
            <a:r>
              <a:rPr sz="900" b="1" spc="-35" dirty="0">
                <a:latin typeface="Arial"/>
                <a:cs typeface="Arial"/>
              </a:rPr>
              <a:t>К</a:t>
            </a:r>
            <a:r>
              <a:rPr sz="900" b="1" spc="-50" dirty="0">
                <a:latin typeface="Arial"/>
                <a:cs typeface="Arial"/>
              </a:rPr>
              <a:t>ОВ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ПИ</a:t>
            </a:r>
            <a:r>
              <a:rPr sz="900" b="1" spc="-45" dirty="0">
                <a:latin typeface="Arial"/>
                <a:cs typeface="Arial"/>
              </a:rPr>
              <a:t>Т</a:t>
            </a:r>
            <a:r>
              <a:rPr sz="900" b="1" spc="-15" dirty="0">
                <a:latin typeface="Arial"/>
                <a:cs typeface="Arial"/>
              </a:rPr>
              <a:t>АНИЯ  </a:t>
            </a:r>
            <a:r>
              <a:rPr sz="900" b="1" spc="-25" dirty="0">
                <a:latin typeface="Arial"/>
                <a:cs typeface="Arial"/>
              </a:rPr>
              <a:t>(СОЛНЕЧНЫХ </a:t>
            </a:r>
            <a:r>
              <a:rPr sz="900" b="1" spc="-55" dirty="0">
                <a:latin typeface="Arial"/>
                <a:cs typeface="Arial"/>
              </a:rPr>
              <a:t>БАТАРЕЙ) 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СОЦИАЛЬНО  </a:t>
            </a:r>
            <a:r>
              <a:rPr sz="900" b="1" spc="-25" dirty="0">
                <a:latin typeface="Arial"/>
                <a:cs typeface="Arial"/>
              </a:rPr>
              <a:t>ЗНАЧИМЫХ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900" b="1" spc="-10" dirty="0">
                <a:latin typeface="Arial"/>
                <a:cs typeface="Arial"/>
              </a:rPr>
              <a:t>У</a:t>
            </a:r>
            <a:r>
              <a:rPr sz="900" b="1" spc="-35" dirty="0">
                <a:latin typeface="Arial"/>
                <a:cs typeface="Arial"/>
              </a:rPr>
              <a:t>ЧРЕЖДЕНИЯХ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ПАЛЕСТИНЫ,  </a:t>
            </a:r>
            <a:r>
              <a:rPr sz="900" b="1" spc="-30" dirty="0">
                <a:latin typeface="Arial"/>
                <a:cs typeface="Arial"/>
              </a:rPr>
              <a:t>УЗБЕКИСТАНА,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35" dirty="0">
                <a:latin typeface="Arial"/>
                <a:cs typeface="Arial"/>
              </a:rPr>
              <a:t>СЕРБИИ, 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БОСНИИ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И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5" dirty="0">
                <a:latin typeface="Arial"/>
                <a:cs typeface="Arial"/>
              </a:rPr>
              <a:t>ГЕРЦЕГОВИНЫ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2000" y="1219201"/>
            <a:ext cx="11014075" cy="6400800"/>
            <a:chOff x="612000" y="1219201"/>
            <a:chExt cx="11014075" cy="6400800"/>
          </a:xfrm>
        </p:grpSpPr>
        <p:sp>
          <p:nvSpPr>
            <p:cNvPr id="22" name="object 22"/>
            <p:cNvSpPr/>
            <p:nvPr/>
          </p:nvSpPr>
          <p:spPr>
            <a:xfrm>
              <a:off x="6731999" y="1689101"/>
              <a:ext cx="0" cy="4166235"/>
            </a:xfrm>
            <a:custGeom>
              <a:avLst/>
              <a:gdLst/>
              <a:ahLst/>
              <a:cxnLst/>
              <a:rect l="l" t="t" r="r" b="b"/>
              <a:pathLst>
                <a:path h="4166235">
                  <a:moveTo>
                    <a:pt x="0" y="0"/>
                  </a:moveTo>
                  <a:lnTo>
                    <a:pt x="0" y="4166196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19291" y="1676412"/>
              <a:ext cx="25400" cy="4191635"/>
            </a:xfrm>
            <a:custGeom>
              <a:avLst/>
              <a:gdLst/>
              <a:ahLst/>
              <a:cxnLst/>
              <a:rect l="l" t="t" r="r" b="b"/>
              <a:pathLst>
                <a:path w="25400" h="4191635">
                  <a:moveTo>
                    <a:pt x="25400" y="4171886"/>
                  </a:moveTo>
                  <a:lnTo>
                    <a:pt x="19710" y="4166197"/>
                  </a:lnTo>
                  <a:lnTo>
                    <a:pt x="5689" y="4166197"/>
                  </a:lnTo>
                  <a:lnTo>
                    <a:pt x="0" y="4171886"/>
                  </a:lnTo>
                  <a:lnTo>
                    <a:pt x="0" y="4185907"/>
                  </a:lnTo>
                  <a:lnTo>
                    <a:pt x="5689" y="4191597"/>
                  </a:lnTo>
                  <a:lnTo>
                    <a:pt x="12700" y="4191597"/>
                  </a:lnTo>
                  <a:lnTo>
                    <a:pt x="19710" y="4191597"/>
                  </a:lnTo>
                  <a:lnTo>
                    <a:pt x="25400" y="4185907"/>
                  </a:lnTo>
                  <a:lnTo>
                    <a:pt x="25400" y="4171886"/>
                  </a:lnTo>
                  <a:close/>
                </a:path>
                <a:path w="25400" h="4191635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64699" y="1231901"/>
              <a:ext cx="0" cy="6375400"/>
            </a:xfrm>
            <a:custGeom>
              <a:avLst/>
              <a:gdLst/>
              <a:ahLst/>
              <a:cxnLst/>
              <a:rect l="l" t="t" r="r" b="b"/>
              <a:pathLst>
                <a:path h="6375400">
                  <a:moveTo>
                    <a:pt x="0" y="0"/>
                  </a:moveTo>
                  <a:lnTo>
                    <a:pt x="0" y="637540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51988" y="1219212"/>
              <a:ext cx="25400" cy="6400800"/>
            </a:xfrm>
            <a:custGeom>
              <a:avLst/>
              <a:gdLst/>
              <a:ahLst/>
              <a:cxnLst/>
              <a:rect l="l" t="t" r="r" b="b"/>
              <a:pathLst>
                <a:path w="25400" h="6400800">
                  <a:moveTo>
                    <a:pt x="25400" y="6381089"/>
                  </a:moveTo>
                  <a:lnTo>
                    <a:pt x="19710" y="6375400"/>
                  </a:lnTo>
                  <a:lnTo>
                    <a:pt x="5689" y="6375400"/>
                  </a:lnTo>
                  <a:lnTo>
                    <a:pt x="0" y="6381089"/>
                  </a:lnTo>
                  <a:lnTo>
                    <a:pt x="0" y="6395110"/>
                  </a:lnTo>
                  <a:lnTo>
                    <a:pt x="5689" y="6400800"/>
                  </a:lnTo>
                  <a:lnTo>
                    <a:pt x="12700" y="6400800"/>
                  </a:lnTo>
                  <a:lnTo>
                    <a:pt x="19710" y="6400800"/>
                  </a:lnTo>
                  <a:lnTo>
                    <a:pt x="25400" y="6395110"/>
                  </a:lnTo>
                  <a:lnTo>
                    <a:pt x="25400" y="6381089"/>
                  </a:lnTo>
                  <a:close/>
                </a:path>
                <a:path w="25400" h="6400800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54999" y="3975101"/>
              <a:ext cx="0" cy="1955800"/>
            </a:xfrm>
            <a:custGeom>
              <a:avLst/>
              <a:gdLst/>
              <a:ahLst/>
              <a:cxnLst/>
              <a:rect l="l" t="t" r="r" b="b"/>
              <a:pathLst>
                <a:path h="1955800">
                  <a:moveTo>
                    <a:pt x="0" y="0"/>
                  </a:moveTo>
                  <a:lnTo>
                    <a:pt x="0" y="195580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42290" y="3962412"/>
              <a:ext cx="25400" cy="1981200"/>
            </a:xfrm>
            <a:custGeom>
              <a:avLst/>
              <a:gdLst/>
              <a:ahLst/>
              <a:cxnLst/>
              <a:rect l="l" t="t" r="r" b="b"/>
              <a:pathLst>
                <a:path w="25400" h="1981200">
                  <a:moveTo>
                    <a:pt x="25400" y="1961489"/>
                  </a:moveTo>
                  <a:lnTo>
                    <a:pt x="19710" y="1955800"/>
                  </a:lnTo>
                  <a:lnTo>
                    <a:pt x="5689" y="1955800"/>
                  </a:lnTo>
                  <a:lnTo>
                    <a:pt x="0" y="1961489"/>
                  </a:lnTo>
                  <a:lnTo>
                    <a:pt x="0" y="1975510"/>
                  </a:lnTo>
                  <a:lnTo>
                    <a:pt x="5689" y="1981200"/>
                  </a:lnTo>
                  <a:lnTo>
                    <a:pt x="12700" y="1981200"/>
                  </a:lnTo>
                  <a:lnTo>
                    <a:pt x="19710" y="1981200"/>
                  </a:lnTo>
                  <a:lnTo>
                    <a:pt x="25400" y="1975510"/>
                  </a:lnTo>
                  <a:lnTo>
                    <a:pt x="25400" y="1961489"/>
                  </a:lnTo>
                  <a:close/>
                </a:path>
                <a:path w="25400" h="1981200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000" y="4876800"/>
              <a:ext cx="4896002" cy="27432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2003" y="6248400"/>
              <a:ext cx="2072271" cy="13716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37400" y="4597401"/>
              <a:ext cx="10963275" cy="1424940"/>
            </a:xfrm>
            <a:custGeom>
              <a:avLst/>
              <a:gdLst/>
              <a:ahLst/>
              <a:cxnLst/>
              <a:rect l="l" t="t" r="r" b="b"/>
              <a:pathLst>
                <a:path w="10963275" h="1424939">
                  <a:moveTo>
                    <a:pt x="0" y="0"/>
                  </a:moveTo>
                  <a:lnTo>
                    <a:pt x="63188" y="156"/>
                  </a:lnTo>
                  <a:lnTo>
                    <a:pt x="125848" y="623"/>
                  </a:lnTo>
                  <a:lnTo>
                    <a:pt x="187985" y="1397"/>
                  </a:lnTo>
                  <a:lnTo>
                    <a:pt x="249606" y="2474"/>
                  </a:lnTo>
                  <a:lnTo>
                    <a:pt x="310718" y="3850"/>
                  </a:lnTo>
                  <a:lnTo>
                    <a:pt x="371327" y="5521"/>
                  </a:lnTo>
                  <a:lnTo>
                    <a:pt x="431440" y="7484"/>
                  </a:lnTo>
                  <a:lnTo>
                    <a:pt x="491063" y="9735"/>
                  </a:lnTo>
                  <a:lnTo>
                    <a:pt x="550204" y="12270"/>
                  </a:lnTo>
                  <a:lnTo>
                    <a:pt x="608869" y="15084"/>
                  </a:lnTo>
                  <a:lnTo>
                    <a:pt x="667063" y="18175"/>
                  </a:lnTo>
                  <a:lnTo>
                    <a:pt x="724795" y="21539"/>
                  </a:lnTo>
                  <a:lnTo>
                    <a:pt x="782070" y="25171"/>
                  </a:lnTo>
                  <a:lnTo>
                    <a:pt x="838896" y="29069"/>
                  </a:lnTo>
                  <a:lnTo>
                    <a:pt x="895278" y="33227"/>
                  </a:lnTo>
                  <a:lnTo>
                    <a:pt x="951224" y="37643"/>
                  </a:lnTo>
                  <a:lnTo>
                    <a:pt x="1006739" y="42312"/>
                  </a:lnTo>
                  <a:lnTo>
                    <a:pt x="1061831" y="47231"/>
                  </a:lnTo>
                  <a:lnTo>
                    <a:pt x="1116506" y="52396"/>
                  </a:lnTo>
                  <a:lnTo>
                    <a:pt x="1170772" y="57803"/>
                  </a:lnTo>
                  <a:lnTo>
                    <a:pt x="1224633" y="63448"/>
                  </a:lnTo>
                  <a:lnTo>
                    <a:pt x="1278098" y="69328"/>
                  </a:lnTo>
                  <a:lnTo>
                    <a:pt x="1331172" y="75439"/>
                  </a:lnTo>
                  <a:lnTo>
                    <a:pt x="1383862" y="81776"/>
                  </a:lnTo>
                  <a:lnTo>
                    <a:pt x="1436175" y="88337"/>
                  </a:lnTo>
                  <a:lnTo>
                    <a:pt x="1488118" y="95117"/>
                  </a:lnTo>
                  <a:lnTo>
                    <a:pt x="1539696" y="102112"/>
                  </a:lnTo>
                  <a:lnTo>
                    <a:pt x="1590917" y="109319"/>
                  </a:lnTo>
                  <a:lnTo>
                    <a:pt x="1641788" y="116734"/>
                  </a:lnTo>
                  <a:lnTo>
                    <a:pt x="1692314" y="124353"/>
                  </a:lnTo>
                  <a:lnTo>
                    <a:pt x="1742503" y="132172"/>
                  </a:lnTo>
                  <a:lnTo>
                    <a:pt x="1792361" y="140188"/>
                  </a:lnTo>
                  <a:lnTo>
                    <a:pt x="1841895" y="148396"/>
                  </a:lnTo>
                  <a:lnTo>
                    <a:pt x="1891110" y="156793"/>
                  </a:lnTo>
                  <a:lnTo>
                    <a:pt x="1940015" y="165376"/>
                  </a:lnTo>
                  <a:lnTo>
                    <a:pt x="1988615" y="174139"/>
                  </a:lnTo>
                  <a:lnTo>
                    <a:pt x="2036917" y="183080"/>
                  </a:lnTo>
                  <a:lnTo>
                    <a:pt x="2084928" y="192195"/>
                  </a:lnTo>
                  <a:lnTo>
                    <a:pt x="2132655" y="201479"/>
                  </a:lnTo>
                  <a:lnTo>
                    <a:pt x="2180103" y="210930"/>
                  </a:lnTo>
                  <a:lnTo>
                    <a:pt x="2227280" y="220543"/>
                  </a:lnTo>
                  <a:lnTo>
                    <a:pt x="2274192" y="230314"/>
                  </a:lnTo>
                  <a:lnTo>
                    <a:pt x="2320845" y="240240"/>
                  </a:lnTo>
                  <a:lnTo>
                    <a:pt x="2367247" y="250317"/>
                  </a:lnTo>
                  <a:lnTo>
                    <a:pt x="2413404" y="260540"/>
                  </a:lnTo>
                  <a:lnTo>
                    <a:pt x="2459322" y="270907"/>
                  </a:lnTo>
                  <a:lnTo>
                    <a:pt x="2505009" y="281414"/>
                  </a:lnTo>
                  <a:lnTo>
                    <a:pt x="2550470" y="292056"/>
                  </a:lnTo>
                  <a:lnTo>
                    <a:pt x="2595713" y="302830"/>
                  </a:lnTo>
                  <a:lnTo>
                    <a:pt x="2640743" y="313732"/>
                  </a:lnTo>
                  <a:lnTo>
                    <a:pt x="2685569" y="324758"/>
                  </a:lnTo>
                  <a:lnTo>
                    <a:pt x="2730195" y="335904"/>
                  </a:lnTo>
                  <a:lnTo>
                    <a:pt x="2774629" y="347167"/>
                  </a:lnTo>
                  <a:lnTo>
                    <a:pt x="2818878" y="358543"/>
                  </a:lnTo>
                  <a:lnTo>
                    <a:pt x="2862947" y="370028"/>
                  </a:lnTo>
                  <a:lnTo>
                    <a:pt x="2906845" y="381618"/>
                  </a:lnTo>
                  <a:lnTo>
                    <a:pt x="2950576" y="393309"/>
                  </a:lnTo>
                  <a:lnTo>
                    <a:pt x="2994148" y="405098"/>
                  </a:lnTo>
                  <a:lnTo>
                    <a:pt x="3037568" y="416981"/>
                  </a:lnTo>
                  <a:lnTo>
                    <a:pt x="3080842" y="428954"/>
                  </a:lnTo>
                  <a:lnTo>
                    <a:pt x="3123976" y="441013"/>
                  </a:lnTo>
                  <a:lnTo>
                    <a:pt x="3166978" y="453155"/>
                  </a:lnTo>
                  <a:lnTo>
                    <a:pt x="3209853" y="465374"/>
                  </a:lnTo>
                  <a:lnTo>
                    <a:pt x="3252609" y="477669"/>
                  </a:lnTo>
                  <a:lnTo>
                    <a:pt x="3295252" y="490035"/>
                  </a:lnTo>
                  <a:lnTo>
                    <a:pt x="3337789" y="502468"/>
                  </a:lnTo>
                  <a:lnTo>
                    <a:pt x="3380226" y="514964"/>
                  </a:lnTo>
                  <a:lnTo>
                    <a:pt x="3422569" y="527520"/>
                  </a:lnTo>
                  <a:lnTo>
                    <a:pt x="3464827" y="540131"/>
                  </a:lnTo>
                  <a:lnTo>
                    <a:pt x="3507004" y="552795"/>
                  </a:lnTo>
                  <a:lnTo>
                    <a:pt x="3549108" y="565506"/>
                  </a:lnTo>
                  <a:lnTo>
                    <a:pt x="3591145" y="578262"/>
                  </a:lnTo>
                  <a:lnTo>
                    <a:pt x="3633123" y="591059"/>
                  </a:lnTo>
                  <a:lnTo>
                    <a:pt x="3675046" y="603892"/>
                  </a:lnTo>
                  <a:lnTo>
                    <a:pt x="3716923" y="616758"/>
                  </a:lnTo>
                  <a:lnTo>
                    <a:pt x="3758760" y="629653"/>
                  </a:lnTo>
                  <a:lnTo>
                    <a:pt x="3800563" y="642574"/>
                  </a:lnTo>
                  <a:lnTo>
                    <a:pt x="3842339" y="655516"/>
                  </a:lnTo>
                  <a:lnTo>
                    <a:pt x="3884094" y="668476"/>
                  </a:lnTo>
                  <a:lnTo>
                    <a:pt x="3925836" y="681450"/>
                  </a:lnTo>
                  <a:lnTo>
                    <a:pt x="3967570" y="694434"/>
                  </a:lnTo>
                  <a:lnTo>
                    <a:pt x="4009304" y="707424"/>
                  </a:lnTo>
                  <a:lnTo>
                    <a:pt x="4051044" y="720417"/>
                  </a:lnTo>
                  <a:lnTo>
                    <a:pt x="4092796" y="733408"/>
                  </a:lnTo>
                  <a:lnTo>
                    <a:pt x="4134568" y="746394"/>
                  </a:lnTo>
                  <a:lnTo>
                    <a:pt x="4176365" y="759372"/>
                  </a:lnTo>
                  <a:lnTo>
                    <a:pt x="4218194" y="772336"/>
                  </a:lnTo>
                  <a:lnTo>
                    <a:pt x="4260063" y="785285"/>
                  </a:lnTo>
                  <a:lnTo>
                    <a:pt x="4301977" y="798212"/>
                  </a:lnTo>
                  <a:lnTo>
                    <a:pt x="4343944" y="811116"/>
                  </a:lnTo>
                  <a:lnTo>
                    <a:pt x="4385969" y="823992"/>
                  </a:lnTo>
                  <a:lnTo>
                    <a:pt x="4428060" y="836836"/>
                  </a:lnTo>
                  <a:lnTo>
                    <a:pt x="4470223" y="849645"/>
                  </a:lnTo>
                  <a:lnTo>
                    <a:pt x="4512464" y="862414"/>
                  </a:lnTo>
                  <a:lnTo>
                    <a:pt x="4554791" y="875140"/>
                  </a:lnTo>
                  <a:lnTo>
                    <a:pt x="4597209" y="887819"/>
                  </a:lnTo>
                  <a:lnTo>
                    <a:pt x="4639726" y="900448"/>
                  </a:lnTo>
                  <a:lnTo>
                    <a:pt x="4682348" y="913022"/>
                  </a:lnTo>
                  <a:lnTo>
                    <a:pt x="4725082" y="925537"/>
                  </a:lnTo>
                  <a:lnTo>
                    <a:pt x="4767934" y="937991"/>
                  </a:lnTo>
                  <a:lnTo>
                    <a:pt x="4810910" y="950378"/>
                  </a:lnTo>
                  <a:lnTo>
                    <a:pt x="4854019" y="962696"/>
                  </a:lnTo>
                  <a:lnTo>
                    <a:pt x="4897265" y="974940"/>
                  </a:lnTo>
                  <a:lnTo>
                    <a:pt x="4940656" y="987107"/>
                  </a:lnTo>
                  <a:lnTo>
                    <a:pt x="4984198" y="999193"/>
                  </a:lnTo>
                  <a:lnTo>
                    <a:pt x="5027899" y="1011193"/>
                  </a:lnTo>
                  <a:lnTo>
                    <a:pt x="5071764" y="1023105"/>
                  </a:lnTo>
                  <a:lnTo>
                    <a:pt x="5115799" y="1034924"/>
                  </a:lnTo>
                  <a:lnTo>
                    <a:pt x="5160013" y="1046647"/>
                  </a:lnTo>
                  <a:lnTo>
                    <a:pt x="5204411" y="1058270"/>
                  </a:lnTo>
                  <a:lnTo>
                    <a:pt x="5249000" y="1069789"/>
                  </a:lnTo>
                  <a:lnTo>
                    <a:pt x="5293786" y="1081200"/>
                  </a:lnTo>
                  <a:lnTo>
                    <a:pt x="5338777" y="1092499"/>
                  </a:lnTo>
                  <a:lnTo>
                    <a:pt x="5383978" y="1103683"/>
                  </a:lnTo>
                  <a:lnTo>
                    <a:pt x="5429397" y="1114748"/>
                  </a:lnTo>
                  <a:lnTo>
                    <a:pt x="5475040" y="1125690"/>
                  </a:lnTo>
                  <a:lnTo>
                    <a:pt x="5520913" y="1136505"/>
                  </a:lnTo>
                  <a:lnTo>
                    <a:pt x="5567024" y="1147190"/>
                  </a:lnTo>
                  <a:lnTo>
                    <a:pt x="5613378" y="1157740"/>
                  </a:lnTo>
                  <a:lnTo>
                    <a:pt x="5659982" y="1168151"/>
                  </a:lnTo>
                  <a:lnTo>
                    <a:pt x="5706844" y="1178421"/>
                  </a:lnTo>
                  <a:lnTo>
                    <a:pt x="5753969" y="1188545"/>
                  </a:lnTo>
                  <a:lnTo>
                    <a:pt x="5801365" y="1198519"/>
                  </a:lnTo>
                  <a:lnTo>
                    <a:pt x="5849037" y="1208340"/>
                  </a:lnTo>
                  <a:lnTo>
                    <a:pt x="5896993" y="1218004"/>
                  </a:lnTo>
                  <a:lnTo>
                    <a:pt x="5945238" y="1227507"/>
                  </a:lnTo>
                  <a:lnTo>
                    <a:pt x="5993781" y="1236844"/>
                  </a:lnTo>
                  <a:lnTo>
                    <a:pt x="6042626" y="1246014"/>
                  </a:lnTo>
                  <a:lnTo>
                    <a:pt x="6091782" y="1255010"/>
                  </a:lnTo>
                  <a:lnTo>
                    <a:pt x="6141254" y="1263831"/>
                  </a:lnTo>
                  <a:lnTo>
                    <a:pt x="6191049" y="1272471"/>
                  </a:lnTo>
                  <a:lnTo>
                    <a:pt x="6241173" y="1280928"/>
                  </a:lnTo>
                  <a:lnTo>
                    <a:pt x="6291634" y="1289197"/>
                  </a:lnTo>
                  <a:lnTo>
                    <a:pt x="6342438" y="1297274"/>
                  </a:lnTo>
                  <a:lnTo>
                    <a:pt x="6393591" y="1305156"/>
                  </a:lnTo>
                  <a:lnTo>
                    <a:pt x="6445100" y="1312840"/>
                  </a:lnTo>
                  <a:lnTo>
                    <a:pt x="6496972" y="1320320"/>
                  </a:lnTo>
                  <a:lnTo>
                    <a:pt x="6549214" y="1327593"/>
                  </a:lnTo>
                  <a:lnTo>
                    <a:pt x="6601831" y="1334657"/>
                  </a:lnTo>
                  <a:lnTo>
                    <a:pt x="6654831" y="1341505"/>
                  </a:lnTo>
                  <a:lnTo>
                    <a:pt x="6708220" y="1348136"/>
                  </a:lnTo>
                  <a:lnTo>
                    <a:pt x="6762004" y="1354545"/>
                  </a:lnTo>
                  <a:lnTo>
                    <a:pt x="6816191" y="1360728"/>
                  </a:lnTo>
                  <a:lnTo>
                    <a:pt x="6867437" y="1366331"/>
                  </a:lnTo>
                  <a:lnTo>
                    <a:pt x="6918716" y="1371704"/>
                  </a:lnTo>
                  <a:lnTo>
                    <a:pt x="6970024" y="1376844"/>
                  </a:lnTo>
                  <a:lnTo>
                    <a:pt x="7021357" y="1381746"/>
                  </a:lnTo>
                  <a:lnTo>
                    <a:pt x="7072711" y="1386407"/>
                  </a:lnTo>
                  <a:lnTo>
                    <a:pt x="7124081" y="1390822"/>
                  </a:lnTo>
                  <a:lnTo>
                    <a:pt x="7175463" y="1394988"/>
                  </a:lnTo>
                  <a:lnTo>
                    <a:pt x="7226854" y="1398900"/>
                  </a:lnTo>
                  <a:lnTo>
                    <a:pt x="7278249" y="1402554"/>
                  </a:lnTo>
                  <a:lnTo>
                    <a:pt x="7329644" y="1405947"/>
                  </a:lnTo>
                  <a:lnTo>
                    <a:pt x="7381035" y="1409074"/>
                  </a:lnTo>
                  <a:lnTo>
                    <a:pt x="7432418" y="1411932"/>
                  </a:lnTo>
                  <a:lnTo>
                    <a:pt x="7483789" y="1414515"/>
                  </a:lnTo>
                  <a:lnTo>
                    <a:pt x="7535144" y="1416821"/>
                  </a:lnTo>
                  <a:lnTo>
                    <a:pt x="7586478" y="1418845"/>
                  </a:lnTo>
                  <a:lnTo>
                    <a:pt x="7637787" y="1420583"/>
                  </a:lnTo>
                  <a:lnTo>
                    <a:pt x="7689068" y="1422032"/>
                  </a:lnTo>
                  <a:lnTo>
                    <a:pt x="7740317" y="1423186"/>
                  </a:lnTo>
                  <a:lnTo>
                    <a:pt x="7791528" y="1424042"/>
                  </a:lnTo>
                  <a:lnTo>
                    <a:pt x="7842699" y="1424597"/>
                  </a:lnTo>
                  <a:lnTo>
                    <a:pt x="7893824" y="1424845"/>
                  </a:lnTo>
                  <a:lnTo>
                    <a:pt x="7944900" y="1424783"/>
                  </a:lnTo>
                  <a:lnTo>
                    <a:pt x="7995923" y="1424407"/>
                  </a:lnTo>
                  <a:lnTo>
                    <a:pt x="8046889" y="1423713"/>
                  </a:lnTo>
                  <a:lnTo>
                    <a:pt x="8097793" y="1422697"/>
                  </a:lnTo>
                  <a:lnTo>
                    <a:pt x="8148632" y="1421355"/>
                  </a:lnTo>
                  <a:lnTo>
                    <a:pt x="8199401" y="1419682"/>
                  </a:lnTo>
                  <a:lnTo>
                    <a:pt x="8250096" y="1417675"/>
                  </a:lnTo>
                  <a:lnTo>
                    <a:pt x="8300713" y="1415330"/>
                  </a:lnTo>
                  <a:lnTo>
                    <a:pt x="8351248" y="1412642"/>
                  </a:lnTo>
                  <a:lnTo>
                    <a:pt x="8401697" y="1409608"/>
                  </a:lnTo>
                  <a:lnTo>
                    <a:pt x="8452056" y="1406224"/>
                  </a:lnTo>
                  <a:lnTo>
                    <a:pt x="8502320" y="1402485"/>
                  </a:lnTo>
                  <a:lnTo>
                    <a:pt x="8552486" y="1398388"/>
                  </a:lnTo>
                  <a:lnTo>
                    <a:pt x="8602550" y="1393928"/>
                  </a:lnTo>
                  <a:lnTo>
                    <a:pt x="8652507" y="1389101"/>
                  </a:lnTo>
                  <a:lnTo>
                    <a:pt x="8702353" y="1383904"/>
                  </a:lnTo>
                  <a:lnTo>
                    <a:pt x="8752084" y="1378332"/>
                  </a:lnTo>
                  <a:lnTo>
                    <a:pt x="8801696" y="1372382"/>
                  </a:lnTo>
                  <a:lnTo>
                    <a:pt x="8851185" y="1366049"/>
                  </a:lnTo>
                  <a:lnTo>
                    <a:pt x="8900547" y="1359329"/>
                  </a:lnTo>
                  <a:lnTo>
                    <a:pt x="8949778" y="1352219"/>
                  </a:lnTo>
                  <a:lnTo>
                    <a:pt x="8998873" y="1344714"/>
                  </a:lnTo>
                  <a:lnTo>
                    <a:pt x="9047829" y="1336809"/>
                  </a:lnTo>
                  <a:lnTo>
                    <a:pt x="9096641" y="1328502"/>
                  </a:lnTo>
                  <a:lnTo>
                    <a:pt x="9145305" y="1319788"/>
                  </a:lnTo>
                  <a:lnTo>
                    <a:pt x="9193818" y="1310663"/>
                  </a:lnTo>
                  <a:lnTo>
                    <a:pt x="9242174" y="1301124"/>
                  </a:lnTo>
                  <a:lnTo>
                    <a:pt x="9290371" y="1291165"/>
                  </a:lnTo>
                  <a:lnTo>
                    <a:pt x="9338403" y="1280783"/>
                  </a:lnTo>
                  <a:lnTo>
                    <a:pt x="9386267" y="1269974"/>
                  </a:lnTo>
                  <a:lnTo>
                    <a:pt x="9433959" y="1258734"/>
                  </a:lnTo>
                  <a:lnTo>
                    <a:pt x="9481474" y="1247059"/>
                  </a:lnTo>
                  <a:lnTo>
                    <a:pt x="9528809" y="1234944"/>
                  </a:lnTo>
                  <a:lnTo>
                    <a:pt x="9575959" y="1222386"/>
                  </a:lnTo>
                  <a:lnTo>
                    <a:pt x="9622920" y="1209382"/>
                  </a:lnTo>
                  <a:lnTo>
                    <a:pt x="9669688" y="1195925"/>
                  </a:lnTo>
                  <a:lnTo>
                    <a:pt x="9716260" y="1182014"/>
                  </a:lnTo>
                  <a:lnTo>
                    <a:pt x="9762630" y="1167643"/>
                  </a:lnTo>
                  <a:lnTo>
                    <a:pt x="9808795" y="1152809"/>
                  </a:lnTo>
                  <a:lnTo>
                    <a:pt x="9854750" y="1137507"/>
                  </a:lnTo>
                  <a:lnTo>
                    <a:pt x="9900492" y="1121734"/>
                  </a:lnTo>
                  <a:lnTo>
                    <a:pt x="9946017" y="1105485"/>
                  </a:lnTo>
                  <a:lnTo>
                    <a:pt x="9991320" y="1088757"/>
                  </a:lnTo>
                  <a:lnTo>
                    <a:pt x="10036397" y="1071546"/>
                  </a:lnTo>
                  <a:lnTo>
                    <a:pt x="10081244" y="1053846"/>
                  </a:lnTo>
                  <a:lnTo>
                    <a:pt x="10125858" y="1035655"/>
                  </a:lnTo>
                  <a:lnTo>
                    <a:pt x="10170233" y="1016969"/>
                  </a:lnTo>
                  <a:lnTo>
                    <a:pt x="10214366" y="997782"/>
                  </a:lnTo>
                  <a:lnTo>
                    <a:pt x="10258253" y="978092"/>
                  </a:lnTo>
                  <a:lnTo>
                    <a:pt x="10301889" y="957895"/>
                  </a:lnTo>
                  <a:lnTo>
                    <a:pt x="10345271" y="937185"/>
                  </a:lnTo>
                  <a:lnTo>
                    <a:pt x="10388394" y="915960"/>
                  </a:lnTo>
                  <a:lnTo>
                    <a:pt x="10431255" y="894214"/>
                  </a:lnTo>
                  <a:lnTo>
                    <a:pt x="10473849" y="871945"/>
                  </a:lnTo>
                  <a:lnTo>
                    <a:pt x="10516171" y="849148"/>
                  </a:lnTo>
                  <a:lnTo>
                    <a:pt x="10558219" y="825819"/>
                  </a:lnTo>
                  <a:lnTo>
                    <a:pt x="10599988" y="801954"/>
                  </a:lnTo>
                  <a:lnTo>
                    <a:pt x="10641473" y="777548"/>
                  </a:lnTo>
                  <a:lnTo>
                    <a:pt x="10682671" y="752599"/>
                  </a:lnTo>
                  <a:lnTo>
                    <a:pt x="10723577" y="727102"/>
                  </a:lnTo>
                  <a:lnTo>
                    <a:pt x="10764188" y="701052"/>
                  </a:lnTo>
                  <a:lnTo>
                    <a:pt x="10804499" y="674446"/>
                  </a:lnTo>
                  <a:lnTo>
                    <a:pt x="10844507" y="647280"/>
                  </a:lnTo>
                  <a:lnTo>
                    <a:pt x="10884206" y="619550"/>
                  </a:lnTo>
                  <a:lnTo>
                    <a:pt x="10923594" y="591252"/>
                  </a:lnTo>
                  <a:lnTo>
                    <a:pt x="10962665" y="562381"/>
                  </a:lnTo>
                </a:path>
              </a:pathLst>
            </a:custGeom>
            <a:ln w="254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2000" y="4572012"/>
              <a:ext cx="11014075" cy="613410"/>
            </a:xfrm>
            <a:custGeom>
              <a:avLst/>
              <a:gdLst/>
              <a:ahLst/>
              <a:cxnLst/>
              <a:rect l="l" t="t" r="r" b="b"/>
              <a:pathLst>
                <a:path w="11014075" h="613410">
                  <a:moveTo>
                    <a:pt x="50800" y="25400"/>
                  </a:moveTo>
                  <a:lnTo>
                    <a:pt x="48793" y="15506"/>
                  </a:lnTo>
                  <a:lnTo>
                    <a:pt x="43357" y="7429"/>
                  </a:lnTo>
                  <a:lnTo>
                    <a:pt x="35280" y="1993"/>
                  </a:lnTo>
                  <a:lnTo>
                    <a:pt x="25400" y="0"/>
                  </a:lnTo>
                  <a:lnTo>
                    <a:pt x="15506" y="1993"/>
                  </a:lnTo>
                  <a:lnTo>
                    <a:pt x="7429" y="7429"/>
                  </a:lnTo>
                  <a:lnTo>
                    <a:pt x="1993" y="15506"/>
                  </a:lnTo>
                  <a:lnTo>
                    <a:pt x="0" y="25400"/>
                  </a:lnTo>
                  <a:lnTo>
                    <a:pt x="1993" y="35280"/>
                  </a:lnTo>
                  <a:lnTo>
                    <a:pt x="7429" y="43357"/>
                  </a:lnTo>
                  <a:lnTo>
                    <a:pt x="15506" y="48793"/>
                  </a:lnTo>
                  <a:lnTo>
                    <a:pt x="25400" y="50800"/>
                  </a:lnTo>
                  <a:lnTo>
                    <a:pt x="35280" y="48793"/>
                  </a:lnTo>
                  <a:lnTo>
                    <a:pt x="43357" y="43357"/>
                  </a:lnTo>
                  <a:lnTo>
                    <a:pt x="48793" y="35280"/>
                  </a:lnTo>
                  <a:lnTo>
                    <a:pt x="50800" y="25400"/>
                  </a:lnTo>
                  <a:close/>
                </a:path>
                <a:path w="11014075" h="613410">
                  <a:moveTo>
                    <a:pt x="11013453" y="587768"/>
                  </a:moveTo>
                  <a:lnTo>
                    <a:pt x="11011459" y="577888"/>
                  </a:lnTo>
                  <a:lnTo>
                    <a:pt x="11006011" y="569810"/>
                  </a:lnTo>
                  <a:lnTo>
                    <a:pt x="10997946" y="564362"/>
                  </a:lnTo>
                  <a:lnTo>
                    <a:pt x="10988053" y="562368"/>
                  </a:lnTo>
                  <a:lnTo>
                    <a:pt x="10978159" y="564362"/>
                  </a:lnTo>
                  <a:lnTo>
                    <a:pt x="10970095" y="569810"/>
                  </a:lnTo>
                  <a:lnTo>
                    <a:pt x="10964647" y="577888"/>
                  </a:lnTo>
                  <a:lnTo>
                    <a:pt x="10962653" y="587768"/>
                  </a:lnTo>
                  <a:lnTo>
                    <a:pt x="10964647" y="597662"/>
                  </a:lnTo>
                  <a:lnTo>
                    <a:pt x="10970095" y="605739"/>
                  </a:lnTo>
                  <a:lnTo>
                    <a:pt x="10978159" y="611174"/>
                  </a:lnTo>
                  <a:lnTo>
                    <a:pt x="10988053" y="613168"/>
                  </a:lnTo>
                  <a:lnTo>
                    <a:pt x="10997946" y="611174"/>
                  </a:lnTo>
                  <a:lnTo>
                    <a:pt x="11006011" y="605739"/>
                  </a:lnTo>
                  <a:lnTo>
                    <a:pt x="11011459" y="597662"/>
                  </a:lnTo>
                  <a:lnTo>
                    <a:pt x="11013453" y="587768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41299" y="3987801"/>
            <a:ext cx="3867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latin typeface="Arial"/>
                <a:cs typeface="Arial"/>
              </a:rPr>
              <a:t>Б</a:t>
            </a:r>
            <a:r>
              <a:rPr sz="900" b="1" spc="-70" dirty="0">
                <a:latin typeface="Arial"/>
                <a:cs typeface="Arial"/>
              </a:rPr>
              <a:t>О</a:t>
            </a:r>
            <a:r>
              <a:rPr sz="900" b="1" spc="-75" dirty="0">
                <a:latin typeface="Arial"/>
                <a:cs typeface="Arial"/>
              </a:rPr>
              <a:t>ЛЕЕ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41299" y="4089401"/>
            <a:ext cx="10223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0"/>
              </a:spcBef>
            </a:pPr>
            <a:r>
              <a:rPr sz="2500" b="1" spc="-95" dirty="0">
                <a:solidFill>
                  <a:srgbClr val="00417D"/>
                </a:solidFill>
                <a:latin typeface="Arial"/>
                <a:cs typeface="Arial"/>
              </a:rPr>
              <a:t>10</a:t>
            </a:r>
            <a:r>
              <a:rPr sz="2500" b="1" spc="-2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130" dirty="0">
                <a:solidFill>
                  <a:srgbClr val="00417D"/>
                </a:solidFill>
                <a:latin typeface="Arial"/>
                <a:cs typeface="Arial"/>
              </a:rPr>
              <a:t>000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700"/>
              </a:lnSpc>
            </a:pPr>
            <a:r>
              <a:rPr sz="2500" b="1" spc="50" dirty="0">
                <a:solidFill>
                  <a:srgbClr val="00417D"/>
                </a:solidFill>
                <a:latin typeface="Arial"/>
                <a:cs typeface="Arial"/>
              </a:rPr>
              <a:t>КНИГ</a:t>
            </a:r>
            <a:endParaRPr sz="2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41299" y="4734598"/>
            <a:ext cx="1145540" cy="9398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20" dirty="0">
                <a:latin typeface="Arial"/>
                <a:cs typeface="Arial"/>
              </a:rPr>
              <a:t>ДОСТАВЛЕНО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30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РОССИЙСКИХ  </a:t>
            </a:r>
            <a:r>
              <a:rPr sz="900" b="1" spc="-25" dirty="0">
                <a:latin typeface="Arial"/>
                <a:cs typeface="Arial"/>
              </a:rPr>
              <a:t>БИБЛИОТЕК, 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75" dirty="0">
                <a:latin typeface="Arial"/>
                <a:cs typeface="Arial"/>
              </a:rPr>
              <a:t>ОБ</a:t>
            </a:r>
            <a:r>
              <a:rPr sz="900" b="1" spc="-125" dirty="0">
                <a:latin typeface="Arial"/>
                <a:cs typeface="Arial"/>
              </a:rPr>
              <a:t>Р</a:t>
            </a:r>
            <a:r>
              <a:rPr sz="900" b="1" spc="-40" dirty="0">
                <a:latin typeface="Arial"/>
                <a:cs typeface="Arial"/>
              </a:rPr>
              <a:t>АЗОВ</a:t>
            </a:r>
            <a:r>
              <a:rPr sz="900" b="1" spc="-95" dirty="0">
                <a:latin typeface="Arial"/>
                <a:cs typeface="Arial"/>
              </a:rPr>
              <a:t>А</a:t>
            </a:r>
            <a:r>
              <a:rPr sz="900" b="1" spc="-50" dirty="0">
                <a:latin typeface="Arial"/>
                <a:cs typeface="Arial"/>
              </a:rPr>
              <a:t>ТЕЛЬНЫХ  </a:t>
            </a:r>
            <a:r>
              <a:rPr sz="900" b="1" spc="45" dirty="0">
                <a:latin typeface="Arial"/>
                <a:cs typeface="Arial"/>
              </a:rPr>
              <a:t>И </a:t>
            </a:r>
            <a:r>
              <a:rPr sz="900" b="1" spc="30" dirty="0">
                <a:latin typeface="Arial"/>
                <a:cs typeface="Arial"/>
              </a:rPr>
              <a:t>МЕДИЦИНСКИХ 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УЧРЕЖДЕНИЙ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67800" y="1651001"/>
            <a:ext cx="7797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90" dirty="0">
                <a:solidFill>
                  <a:srgbClr val="00417D"/>
                </a:solidFill>
                <a:latin typeface="Arial"/>
                <a:cs typeface="Arial"/>
              </a:rPr>
              <a:t>3</a:t>
            </a:r>
            <a:r>
              <a:rPr lang="ru-RU" sz="2500" b="1" spc="90" dirty="0">
                <a:solidFill>
                  <a:srgbClr val="00417D"/>
                </a:solidFill>
                <a:latin typeface="Arial"/>
                <a:cs typeface="Arial"/>
              </a:rPr>
              <a:t>6</a:t>
            </a:r>
            <a:r>
              <a:rPr sz="2500" b="1" spc="90" dirty="0">
                <a:solidFill>
                  <a:srgbClr val="00417D"/>
                </a:solidFill>
                <a:latin typeface="Arial"/>
                <a:cs typeface="Arial"/>
              </a:rPr>
              <a:t>00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67799" y="1991399"/>
            <a:ext cx="14916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35" dirty="0">
                <a:latin typeface="Arial"/>
                <a:cs typeface="Arial"/>
              </a:rPr>
              <a:t>ФИЛ</a:t>
            </a:r>
            <a:r>
              <a:rPr sz="900" b="1" spc="-105" dirty="0">
                <a:latin typeface="Arial"/>
                <a:cs typeface="Arial"/>
              </a:rPr>
              <a:t>Ь</a:t>
            </a:r>
            <a:r>
              <a:rPr sz="900" b="1" spc="-60" dirty="0">
                <a:latin typeface="Arial"/>
                <a:cs typeface="Arial"/>
              </a:rPr>
              <a:t>ТРОВ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80" dirty="0">
                <a:latin typeface="Arial"/>
                <a:cs typeface="Arial"/>
              </a:rPr>
              <a:t>Д</a:t>
            </a:r>
            <a:r>
              <a:rPr sz="900" b="1" spc="-65" dirty="0">
                <a:latin typeface="Arial"/>
                <a:cs typeface="Arial"/>
              </a:rPr>
              <a:t>ЛЯ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ОЧИСТКИ  </a:t>
            </a:r>
            <a:r>
              <a:rPr sz="900" b="1" spc="-50" dirty="0">
                <a:latin typeface="Arial"/>
                <a:cs typeface="Arial"/>
              </a:rPr>
              <a:t>В</a:t>
            </a:r>
            <a:r>
              <a:rPr sz="900" b="1" spc="-70" dirty="0">
                <a:latin typeface="Arial"/>
                <a:cs typeface="Arial"/>
              </a:rPr>
              <a:t>О</a:t>
            </a:r>
            <a:r>
              <a:rPr sz="900" b="1" spc="-45" dirty="0">
                <a:latin typeface="Arial"/>
                <a:cs typeface="Arial"/>
              </a:rPr>
              <a:t>ДЫ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ДОС</a:t>
            </a:r>
            <a:r>
              <a:rPr sz="900" b="1" spc="-50" dirty="0">
                <a:latin typeface="Arial"/>
                <a:cs typeface="Arial"/>
              </a:rPr>
              <a:t>Т</a:t>
            </a:r>
            <a:r>
              <a:rPr sz="900" b="1" spc="-60" dirty="0">
                <a:latin typeface="Arial"/>
                <a:cs typeface="Arial"/>
              </a:rPr>
              <a:t>АВЛЕНЫ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30" dirty="0">
                <a:latin typeface="Arial"/>
                <a:cs typeface="Arial"/>
              </a:rPr>
              <a:t>КРИЗИСНЫЕ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40" dirty="0">
                <a:latin typeface="Arial"/>
                <a:cs typeface="Arial"/>
              </a:rPr>
              <a:t>ЗОНЫ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868792" y="987572"/>
            <a:ext cx="4759325" cy="2894330"/>
            <a:chOff x="6868792" y="987572"/>
            <a:chExt cx="4759325" cy="2894330"/>
          </a:xfrm>
        </p:grpSpPr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2003" y="1224000"/>
              <a:ext cx="2556002" cy="258599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142453" y="3245029"/>
              <a:ext cx="875665" cy="627380"/>
            </a:xfrm>
            <a:custGeom>
              <a:avLst/>
              <a:gdLst/>
              <a:ahLst/>
              <a:cxnLst/>
              <a:rect l="l" t="t" r="r" b="b"/>
              <a:pathLst>
                <a:path w="875665" h="627379">
                  <a:moveTo>
                    <a:pt x="437692" y="302793"/>
                  </a:moveTo>
                  <a:lnTo>
                    <a:pt x="437692" y="548766"/>
                  </a:lnTo>
                  <a:lnTo>
                    <a:pt x="510972" y="488575"/>
                  </a:lnTo>
                  <a:lnTo>
                    <a:pt x="574205" y="457906"/>
                  </a:lnTo>
                  <a:lnTo>
                    <a:pt x="662317" y="447213"/>
                  </a:lnTo>
                  <a:lnTo>
                    <a:pt x="810234" y="446951"/>
                  </a:lnTo>
                  <a:lnTo>
                    <a:pt x="772287" y="838"/>
                  </a:lnTo>
                  <a:lnTo>
                    <a:pt x="765648" y="521"/>
                  </a:lnTo>
                  <a:lnTo>
                    <a:pt x="759086" y="276"/>
                  </a:lnTo>
                  <a:lnTo>
                    <a:pt x="752604" y="102"/>
                  </a:lnTo>
                  <a:lnTo>
                    <a:pt x="746201" y="0"/>
                  </a:lnTo>
                </a:path>
                <a:path w="875665" h="627379">
                  <a:moveTo>
                    <a:pt x="437692" y="548766"/>
                  </a:moveTo>
                  <a:lnTo>
                    <a:pt x="364413" y="488575"/>
                  </a:lnTo>
                  <a:lnTo>
                    <a:pt x="301180" y="457906"/>
                  </a:lnTo>
                  <a:lnTo>
                    <a:pt x="213068" y="447213"/>
                  </a:lnTo>
                  <a:lnTo>
                    <a:pt x="65151" y="446951"/>
                  </a:lnTo>
                  <a:lnTo>
                    <a:pt x="103098" y="838"/>
                  </a:lnTo>
                  <a:lnTo>
                    <a:pt x="109745" y="521"/>
                  </a:lnTo>
                  <a:lnTo>
                    <a:pt x="116312" y="276"/>
                  </a:lnTo>
                  <a:lnTo>
                    <a:pt x="122804" y="102"/>
                  </a:lnTo>
                  <a:lnTo>
                    <a:pt x="129222" y="0"/>
                  </a:lnTo>
                </a:path>
                <a:path w="875665" h="627379">
                  <a:moveTo>
                    <a:pt x="777290" y="56006"/>
                  </a:moveTo>
                  <a:lnTo>
                    <a:pt x="783615" y="53698"/>
                  </a:lnTo>
                  <a:lnTo>
                    <a:pt x="791660" y="52054"/>
                  </a:lnTo>
                  <a:lnTo>
                    <a:pt x="800754" y="50967"/>
                  </a:lnTo>
                  <a:lnTo>
                    <a:pt x="810221" y="50330"/>
                  </a:lnTo>
                  <a:lnTo>
                    <a:pt x="821894" y="52077"/>
                  </a:lnTo>
                  <a:lnTo>
                    <a:pt x="831715" y="57881"/>
                  </a:lnTo>
                  <a:lnTo>
                    <a:pt x="838723" y="66869"/>
                  </a:lnTo>
                  <a:lnTo>
                    <a:pt x="841959" y="78168"/>
                  </a:lnTo>
                  <a:lnTo>
                    <a:pt x="875385" y="475335"/>
                  </a:lnTo>
                  <a:lnTo>
                    <a:pt x="873426" y="488911"/>
                  </a:lnTo>
                  <a:lnTo>
                    <a:pt x="866081" y="499811"/>
                  </a:lnTo>
                  <a:lnTo>
                    <a:pt x="854809" y="506639"/>
                  </a:lnTo>
                  <a:lnTo>
                    <a:pt x="841070" y="507999"/>
                  </a:lnTo>
                  <a:lnTo>
                    <a:pt x="809623" y="505245"/>
                  </a:lnTo>
                  <a:lnTo>
                    <a:pt x="769678" y="504849"/>
                  </a:lnTo>
                  <a:lnTo>
                    <a:pt x="721848" y="508350"/>
                  </a:lnTo>
                  <a:lnTo>
                    <a:pt x="666746" y="517284"/>
                  </a:lnTo>
                  <a:lnTo>
                    <a:pt x="604983" y="533186"/>
                  </a:lnTo>
                  <a:lnTo>
                    <a:pt x="537171" y="557593"/>
                  </a:lnTo>
                  <a:lnTo>
                    <a:pt x="535838" y="561860"/>
                  </a:lnTo>
                  <a:lnTo>
                    <a:pt x="532625" y="568439"/>
                  </a:lnTo>
                  <a:lnTo>
                    <a:pt x="507960" y="600930"/>
                  </a:lnTo>
                  <a:lnTo>
                    <a:pt x="474920" y="620424"/>
                  </a:lnTo>
                  <a:lnTo>
                    <a:pt x="437692" y="626922"/>
                  </a:lnTo>
                  <a:lnTo>
                    <a:pt x="400465" y="620424"/>
                  </a:lnTo>
                  <a:lnTo>
                    <a:pt x="367425" y="600930"/>
                  </a:lnTo>
                  <a:lnTo>
                    <a:pt x="342760" y="568439"/>
                  </a:lnTo>
                  <a:lnTo>
                    <a:pt x="339547" y="561860"/>
                  </a:lnTo>
                  <a:lnTo>
                    <a:pt x="338213" y="557593"/>
                  </a:lnTo>
                  <a:lnTo>
                    <a:pt x="270402" y="533186"/>
                  </a:lnTo>
                  <a:lnTo>
                    <a:pt x="208639" y="517284"/>
                  </a:lnTo>
                  <a:lnTo>
                    <a:pt x="153536" y="508350"/>
                  </a:lnTo>
                  <a:lnTo>
                    <a:pt x="105706" y="504849"/>
                  </a:lnTo>
                  <a:lnTo>
                    <a:pt x="65762" y="505245"/>
                  </a:lnTo>
                  <a:lnTo>
                    <a:pt x="34315" y="507999"/>
                  </a:lnTo>
                  <a:lnTo>
                    <a:pt x="20575" y="506639"/>
                  </a:lnTo>
                  <a:lnTo>
                    <a:pt x="9304" y="499811"/>
                  </a:lnTo>
                  <a:lnTo>
                    <a:pt x="1959" y="488911"/>
                  </a:lnTo>
                  <a:lnTo>
                    <a:pt x="0" y="475335"/>
                  </a:lnTo>
                  <a:lnTo>
                    <a:pt x="33426" y="78168"/>
                  </a:lnTo>
                  <a:lnTo>
                    <a:pt x="36661" y="66869"/>
                  </a:lnTo>
                  <a:lnTo>
                    <a:pt x="43670" y="57881"/>
                  </a:lnTo>
                  <a:lnTo>
                    <a:pt x="53491" y="52077"/>
                  </a:lnTo>
                  <a:lnTo>
                    <a:pt x="65163" y="50330"/>
                  </a:lnTo>
                  <a:lnTo>
                    <a:pt x="74631" y="50967"/>
                  </a:lnTo>
                  <a:lnTo>
                    <a:pt x="83724" y="52054"/>
                  </a:lnTo>
                  <a:lnTo>
                    <a:pt x="91770" y="53698"/>
                  </a:lnTo>
                  <a:lnTo>
                    <a:pt x="98094" y="56006"/>
                  </a:lnTo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00733" y="3087946"/>
              <a:ext cx="559435" cy="398780"/>
            </a:xfrm>
            <a:custGeom>
              <a:avLst/>
              <a:gdLst/>
              <a:ahLst/>
              <a:cxnLst/>
              <a:rect l="l" t="t" r="r" b="b"/>
              <a:pathLst>
                <a:path w="559434" h="398779">
                  <a:moveTo>
                    <a:pt x="279412" y="192468"/>
                  </a:moveTo>
                  <a:lnTo>
                    <a:pt x="279412" y="348818"/>
                  </a:lnTo>
                  <a:lnTo>
                    <a:pt x="326191" y="310559"/>
                  </a:lnTo>
                  <a:lnTo>
                    <a:pt x="366556" y="291064"/>
                  </a:lnTo>
                  <a:lnTo>
                    <a:pt x="422805" y="284267"/>
                  </a:lnTo>
                  <a:lnTo>
                    <a:pt x="517232" y="284098"/>
                  </a:lnTo>
                  <a:lnTo>
                    <a:pt x="493013" y="533"/>
                  </a:lnTo>
                  <a:lnTo>
                    <a:pt x="487324" y="241"/>
                  </a:lnTo>
                  <a:lnTo>
                    <a:pt x="481774" y="63"/>
                  </a:lnTo>
                  <a:lnTo>
                    <a:pt x="476351" y="0"/>
                  </a:lnTo>
                </a:path>
                <a:path w="559434" h="398779">
                  <a:moveTo>
                    <a:pt x="279412" y="348818"/>
                  </a:moveTo>
                  <a:lnTo>
                    <a:pt x="232634" y="310559"/>
                  </a:lnTo>
                  <a:lnTo>
                    <a:pt x="192268" y="291064"/>
                  </a:lnTo>
                  <a:lnTo>
                    <a:pt x="136019" y="284267"/>
                  </a:lnTo>
                  <a:lnTo>
                    <a:pt x="41592" y="284098"/>
                  </a:lnTo>
                  <a:lnTo>
                    <a:pt x="65811" y="533"/>
                  </a:lnTo>
                  <a:lnTo>
                    <a:pt x="71500" y="241"/>
                  </a:lnTo>
                  <a:lnTo>
                    <a:pt x="77063" y="63"/>
                  </a:lnTo>
                  <a:lnTo>
                    <a:pt x="82486" y="0"/>
                  </a:lnTo>
                </a:path>
                <a:path w="559434" h="398779">
                  <a:moveTo>
                    <a:pt x="496201" y="35598"/>
                  </a:moveTo>
                  <a:lnTo>
                    <a:pt x="500659" y="33337"/>
                  </a:lnTo>
                  <a:lnTo>
                    <a:pt x="509206" y="32372"/>
                  </a:lnTo>
                  <a:lnTo>
                    <a:pt x="517232" y="32003"/>
                  </a:lnTo>
                  <a:lnTo>
                    <a:pt x="524684" y="33108"/>
                  </a:lnTo>
                  <a:lnTo>
                    <a:pt x="530952" y="36795"/>
                  </a:lnTo>
                  <a:lnTo>
                    <a:pt x="535424" y="42505"/>
                  </a:lnTo>
                  <a:lnTo>
                    <a:pt x="537489" y="49682"/>
                  </a:lnTo>
                  <a:lnTo>
                    <a:pt x="558825" y="302145"/>
                  </a:lnTo>
                  <a:lnTo>
                    <a:pt x="557575" y="310772"/>
                  </a:lnTo>
                  <a:lnTo>
                    <a:pt x="552886" y="317700"/>
                  </a:lnTo>
                  <a:lnTo>
                    <a:pt x="545689" y="322041"/>
                  </a:lnTo>
                  <a:lnTo>
                    <a:pt x="536917" y="322910"/>
                  </a:lnTo>
                  <a:lnTo>
                    <a:pt x="504745" y="320780"/>
                  </a:lnTo>
                  <a:lnTo>
                    <a:pt x="460809" y="323126"/>
                  </a:lnTo>
                  <a:lnTo>
                    <a:pt x="406430" y="333243"/>
                  </a:lnTo>
                  <a:lnTo>
                    <a:pt x="342925" y="354431"/>
                  </a:lnTo>
                  <a:lnTo>
                    <a:pt x="342074" y="357136"/>
                  </a:lnTo>
                  <a:lnTo>
                    <a:pt x="340017" y="361327"/>
                  </a:lnTo>
                  <a:lnTo>
                    <a:pt x="314223" y="389202"/>
                  </a:lnTo>
                  <a:lnTo>
                    <a:pt x="279412" y="398494"/>
                  </a:lnTo>
                  <a:lnTo>
                    <a:pt x="244601" y="389202"/>
                  </a:lnTo>
                  <a:lnTo>
                    <a:pt x="218808" y="361327"/>
                  </a:lnTo>
                  <a:lnTo>
                    <a:pt x="216750" y="357136"/>
                  </a:lnTo>
                  <a:lnTo>
                    <a:pt x="215899" y="354431"/>
                  </a:lnTo>
                  <a:lnTo>
                    <a:pt x="152395" y="333243"/>
                  </a:lnTo>
                  <a:lnTo>
                    <a:pt x="98015" y="323126"/>
                  </a:lnTo>
                  <a:lnTo>
                    <a:pt x="54079" y="320780"/>
                  </a:lnTo>
                  <a:lnTo>
                    <a:pt x="21907" y="322910"/>
                  </a:lnTo>
                  <a:lnTo>
                    <a:pt x="13135" y="322041"/>
                  </a:lnTo>
                  <a:lnTo>
                    <a:pt x="5938" y="317700"/>
                  </a:lnTo>
                  <a:lnTo>
                    <a:pt x="1249" y="310772"/>
                  </a:lnTo>
                  <a:lnTo>
                    <a:pt x="0" y="302145"/>
                  </a:lnTo>
                  <a:lnTo>
                    <a:pt x="21335" y="49682"/>
                  </a:lnTo>
                  <a:lnTo>
                    <a:pt x="23400" y="42505"/>
                  </a:lnTo>
                  <a:lnTo>
                    <a:pt x="27873" y="36795"/>
                  </a:lnTo>
                  <a:lnTo>
                    <a:pt x="34141" y="33108"/>
                  </a:lnTo>
                  <a:lnTo>
                    <a:pt x="41592" y="32003"/>
                  </a:lnTo>
                  <a:lnTo>
                    <a:pt x="49618" y="32372"/>
                  </a:lnTo>
                  <a:lnTo>
                    <a:pt x="58165" y="33337"/>
                  </a:lnTo>
                  <a:lnTo>
                    <a:pt x="62623" y="35598"/>
                  </a:lnTo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9924" y="2992623"/>
              <a:ext cx="300418" cy="22541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14347" y="3022282"/>
              <a:ext cx="332105" cy="215900"/>
            </a:xfrm>
            <a:custGeom>
              <a:avLst/>
              <a:gdLst/>
              <a:ahLst/>
              <a:cxnLst/>
              <a:rect l="l" t="t" r="r" b="b"/>
              <a:pathLst>
                <a:path w="332104" h="215900">
                  <a:moveTo>
                    <a:pt x="293966" y="2400"/>
                  </a:moveTo>
                  <a:lnTo>
                    <a:pt x="296608" y="1066"/>
                  </a:lnTo>
                  <a:lnTo>
                    <a:pt x="301650" y="507"/>
                  </a:lnTo>
                  <a:lnTo>
                    <a:pt x="306400" y="279"/>
                  </a:lnTo>
                  <a:lnTo>
                    <a:pt x="312572" y="0"/>
                  </a:lnTo>
                  <a:lnTo>
                    <a:pt x="317855" y="4610"/>
                  </a:lnTo>
                  <a:lnTo>
                    <a:pt x="318376" y="10655"/>
                  </a:lnTo>
                  <a:lnTo>
                    <a:pt x="330987" y="158762"/>
                  </a:lnTo>
                  <a:lnTo>
                    <a:pt x="331596" y="165938"/>
                  </a:lnTo>
                  <a:lnTo>
                    <a:pt x="325335" y="171856"/>
                  </a:lnTo>
                  <a:lnTo>
                    <a:pt x="318033" y="170941"/>
                  </a:lnTo>
                  <a:lnTo>
                    <a:pt x="299015" y="169689"/>
                  </a:lnTo>
                  <a:lnTo>
                    <a:pt x="273040" y="171067"/>
                  </a:lnTo>
                  <a:lnTo>
                    <a:pt x="240888" y="177005"/>
                  </a:lnTo>
                  <a:lnTo>
                    <a:pt x="203339" y="189433"/>
                  </a:lnTo>
                  <a:lnTo>
                    <a:pt x="202844" y="191020"/>
                  </a:lnTo>
                  <a:lnTo>
                    <a:pt x="201625" y="193471"/>
                  </a:lnTo>
                  <a:lnTo>
                    <a:pt x="186378" y="209823"/>
                  </a:lnTo>
                  <a:lnTo>
                    <a:pt x="165798" y="215274"/>
                  </a:lnTo>
                  <a:lnTo>
                    <a:pt x="145218" y="209823"/>
                  </a:lnTo>
                  <a:lnTo>
                    <a:pt x="129971" y="193471"/>
                  </a:lnTo>
                  <a:lnTo>
                    <a:pt x="128752" y="191020"/>
                  </a:lnTo>
                  <a:lnTo>
                    <a:pt x="128257" y="189433"/>
                  </a:lnTo>
                  <a:lnTo>
                    <a:pt x="90708" y="177005"/>
                  </a:lnTo>
                  <a:lnTo>
                    <a:pt x="58554" y="171067"/>
                  </a:lnTo>
                  <a:lnTo>
                    <a:pt x="32575" y="169689"/>
                  </a:lnTo>
                  <a:lnTo>
                    <a:pt x="13550" y="170941"/>
                  </a:lnTo>
                  <a:lnTo>
                    <a:pt x="6261" y="171856"/>
                  </a:lnTo>
                  <a:lnTo>
                    <a:pt x="0" y="165938"/>
                  </a:lnTo>
                  <a:lnTo>
                    <a:pt x="609" y="158762"/>
                  </a:lnTo>
                  <a:lnTo>
                    <a:pt x="13220" y="10655"/>
                  </a:lnTo>
                  <a:lnTo>
                    <a:pt x="13741" y="4610"/>
                  </a:lnTo>
                  <a:lnTo>
                    <a:pt x="19024" y="0"/>
                  </a:lnTo>
                  <a:lnTo>
                    <a:pt x="25196" y="279"/>
                  </a:lnTo>
                  <a:lnTo>
                    <a:pt x="29946" y="507"/>
                  </a:lnTo>
                  <a:lnTo>
                    <a:pt x="34988" y="1066"/>
                  </a:lnTo>
                  <a:lnTo>
                    <a:pt x="37630" y="2400"/>
                  </a:lnTo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8792" y="2590805"/>
              <a:ext cx="123380" cy="17195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907216" y="1320015"/>
              <a:ext cx="212725" cy="304165"/>
            </a:xfrm>
            <a:custGeom>
              <a:avLst/>
              <a:gdLst/>
              <a:ahLst/>
              <a:cxnLst/>
              <a:rect l="l" t="t" r="r" b="b"/>
              <a:pathLst>
                <a:path w="212725" h="304165">
                  <a:moveTo>
                    <a:pt x="106184" y="303593"/>
                  </a:moveTo>
                  <a:lnTo>
                    <a:pt x="147518" y="295260"/>
                  </a:lnTo>
                  <a:lnTo>
                    <a:pt x="181270" y="272537"/>
                  </a:lnTo>
                  <a:lnTo>
                    <a:pt x="204025" y="238833"/>
                  </a:lnTo>
                  <a:lnTo>
                    <a:pt x="212369" y="197561"/>
                  </a:lnTo>
                  <a:lnTo>
                    <a:pt x="195778" y="141987"/>
                  </a:lnTo>
                  <a:lnTo>
                    <a:pt x="159277" y="76820"/>
                  </a:lnTo>
                  <a:lnTo>
                    <a:pt x="122776" y="22633"/>
                  </a:lnTo>
                  <a:lnTo>
                    <a:pt x="106184" y="0"/>
                  </a:lnTo>
                  <a:lnTo>
                    <a:pt x="44796" y="81275"/>
                  </a:lnTo>
                  <a:lnTo>
                    <a:pt x="13273" y="128946"/>
                  </a:lnTo>
                  <a:lnTo>
                    <a:pt x="1659" y="161534"/>
                  </a:lnTo>
                  <a:lnTo>
                    <a:pt x="0" y="197561"/>
                  </a:lnTo>
                  <a:lnTo>
                    <a:pt x="8343" y="238833"/>
                  </a:lnTo>
                  <a:lnTo>
                    <a:pt x="31099" y="272537"/>
                  </a:lnTo>
                  <a:lnTo>
                    <a:pt x="64850" y="295260"/>
                  </a:lnTo>
                  <a:lnTo>
                    <a:pt x="106184" y="303593"/>
                  </a:lnTo>
                  <a:close/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02425" y="1039224"/>
              <a:ext cx="305435" cy="433705"/>
            </a:xfrm>
            <a:custGeom>
              <a:avLst/>
              <a:gdLst/>
              <a:ahLst/>
              <a:cxnLst/>
              <a:rect l="l" t="t" r="r" b="b"/>
              <a:pathLst>
                <a:path w="305434" h="433705">
                  <a:moveTo>
                    <a:pt x="152666" y="433184"/>
                  </a:moveTo>
                  <a:lnTo>
                    <a:pt x="200921" y="425471"/>
                  </a:lnTo>
                  <a:lnTo>
                    <a:pt x="242829" y="403995"/>
                  </a:lnTo>
                  <a:lnTo>
                    <a:pt x="275877" y="371245"/>
                  </a:lnTo>
                  <a:lnTo>
                    <a:pt x="297550" y="329713"/>
                  </a:lnTo>
                  <a:lnTo>
                    <a:pt x="305333" y="281889"/>
                  </a:lnTo>
                  <a:lnTo>
                    <a:pt x="281479" y="202594"/>
                  </a:lnTo>
                  <a:lnTo>
                    <a:pt x="229000" y="109612"/>
                  </a:lnTo>
                  <a:lnTo>
                    <a:pt x="176520" y="32295"/>
                  </a:lnTo>
                  <a:lnTo>
                    <a:pt x="152666" y="0"/>
                  </a:lnTo>
                  <a:lnTo>
                    <a:pt x="64406" y="115968"/>
                  </a:lnTo>
                  <a:lnTo>
                    <a:pt x="19083" y="183988"/>
                  </a:lnTo>
                  <a:lnTo>
                    <a:pt x="2385" y="230485"/>
                  </a:lnTo>
                  <a:lnTo>
                    <a:pt x="0" y="281889"/>
                  </a:lnTo>
                  <a:lnTo>
                    <a:pt x="7783" y="329713"/>
                  </a:lnTo>
                  <a:lnTo>
                    <a:pt x="29455" y="371245"/>
                  </a:lnTo>
                  <a:lnTo>
                    <a:pt x="62503" y="403995"/>
                  </a:lnTo>
                  <a:lnTo>
                    <a:pt x="104412" y="425471"/>
                  </a:lnTo>
                  <a:lnTo>
                    <a:pt x="152666" y="433184"/>
                  </a:lnTo>
                  <a:close/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12010" y="997192"/>
              <a:ext cx="125095" cy="181610"/>
            </a:xfrm>
            <a:custGeom>
              <a:avLst/>
              <a:gdLst/>
              <a:ahLst/>
              <a:cxnLst/>
              <a:rect l="l" t="t" r="r" b="b"/>
              <a:pathLst>
                <a:path w="125095" h="181609">
                  <a:moveTo>
                    <a:pt x="62280" y="181190"/>
                  </a:moveTo>
                  <a:lnTo>
                    <a:pt x="86521" y="176217"/>
                  </a:lnTo>
                  <a:lnTo>
                    <a:pt x="106318" y="162655"/>
                  </a:lnTo>
                  <a:lnTo>
                    <a:pt x="119666" y="142539"/>
                  </a:lnTo>
                  <a:lnTo>
                    <a:pt x="124561" y="117906"/>
                  </a:lnTo>
                  <a:lnTo>
                    <a:pt x="114830" y="84739"/>
                  </a:lnTo>
                  <a:lnTo>
                    <a:pt x="93421" y="45847"/>
                  </a:lnTo>
                  <a:lnTo>
                    <a:pt x="72012" y="13508"/>
                  </a:lnTo>
                  <a:lnTo>
                    <a:pt x="62280" y="0"/>
                  </a:lnTo>
                  <a:lnTo>
                    <a:pt x="26274" y="48505"/>
                  </a:lnTo>
                  <a:lnTo>
                    <a:pt x="7785" y="76955"/>
                  </a:lnTo>
                  <a:lnTo>
                    <a:pt x="973" y="96404"/>
                  </a:lnTo>
                  <a:lnTo>
                    <a:pt x="0" y="117906"/>
                  </a:lnTo>
                  <a:lnTo>
                    <a:pt x="4895" y="142539"/>
                  </a:lnTo>
                  <a:lnTo>
                    <a:pt x="18243" y="162655"/>
                  </a:lnTo>
                  <a:lnTo>
                    <a:pt x="38040" y="176217"/>
                  </a:lnTo>
                  <a:lnTo>
                    <a:pt x="62280" y="181190"/>
                  </a:lnTo>
                  <a:close/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7423" y="2676701"/>
              <a:ext cx="71412" cy="661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51339" y="1471650"/>
              <a:ext cx="134061" cy="1241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68110" y="1255588"/>
              <a:ext cx="187883" cy="17392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035755" y="1087692"/>
              <a:ext cx="83820" cy="77470"/>
            </a:xfrm>
            <a:custGeom>
              <a:avLst/>
              <a:gdLst/>
              <a:ahLst/>
              <a:cxnLst/>
              <a:rect l="l" t="t" r="r" b="b"/>
              <a:pathLst>
                <a:path w="83820" h="77469">
                  <a:moveTo>
                    <a:pt x="69240" y="0"/>
                  </a:moveTo>
                  <a:lnTo>
                    <a:pt x="73063" y="6578"/>
                  </a:lnTo>
                  <a:lnTo>
                    <a:pt x="75412" y="14122"/>
                  </a:lnTo>
                  <a:lnTo>
                    <a:pt x="75412" y="22288"/>
                  </a:lnTo>
                  <a:lnTo>
                    <a:pt x="71899" y="39689"/>
                  </a:lnTo>
                  <a:lnTo>
                    <a:pt x="62318" y="53898"/>
                  </a:lnTo>
                  <a:lnTo>
                    <a:pt x="48109" y="63479"/>
                  </a:lnTo>
                  <a:lnTo>
                    <a:pt x="30708" y="66992"/>
                  </a:lnTo>
                  <a:lnTo>
                    <a:pt x="22006" y="66131"/>
                  </a:lnTo>
                  <a:lnTo>
                    <a:pt x="13887" y="63666"/>
                  </a:lnTo>
                  <a:lnTo>
                    <a:pt x="6502" y="59775"/>
                  </a:lnTo>
                  <a:lnTo>
                    <a:pt x="0" y="54635"/>
                  </a:lnTo>
                  <a:lnTo>
                    <a:pt x="6959" y="63763"/>
                  </a:lnTo>
                  <a:lnTo>
                    <a:pt x="15970" y="70843"/>
                  </a:lnTo>
                  <a:lnTo>
                    <a:pt x="26628" y="75423"/>
                  </a:lnTo>
                  <a:lnTo>
                    <a:pt x="38531" y="77050"/>
                  </a:lnTo>
                  <a:lnTo>
                    <a:pt x="55932" y="73537"/>
                  </a:lnTo>
                  <a:lnTo>
                    <a:pt x="70142" y="63957"/>
                  </a:lnTo>
                  <a:lnTo>
                    <a:pt x="79722" y="49747"/>
                  </a:lnTo>
                  <a:lnTo>
                    <a:pt x="83235" y="32346"/>
                  </a:lnTo>
                  <a:lnTo>
                    <a:pt x="82256" y="23052"/>
                  </a:lnTo>
                  <a:lnTo>
                    <a:pt x="79457" y="14439"/>
                  </a:lnTo>
                  <a:lnTo>
                    <a:pt x="75049" y="6693"/>
                  </a:lnTo>
                  <a:lnTo>
                    <a:pt x="69240" y="0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9263" y="1219187"/>
            <a:ext cx="8488272" cy="5181612"/>
            <a:chOff x="3139263" y="1219187"/>
            <a:chExt cx="8488272" cy="5181612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263" y="3743174"/>
              <a:ext cx="2220137" cy="21782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2455" y="1219187"/>
              <a:ext cx="4895080" cy="518161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4089" y="3635375"/>
            <a:ext cx="2451735" cy="235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-10" dirty="0">
                <a:latin typeface="Cambria"/>
                <a:cs typeface="Cambria"/>
              </a:rPr>
              <a:t>АНО «Русская Гуманитарная Миссия» реализует гуманитарные проекты в странах Ближнего Востока, Средней Азии и Балканского региона</a:t>
            </a:r>
            <a:r>
              <a:rPr sz="1000" spc="-10" dirty="0">
                <a:latin typeface="Cambria"/>
                <a:cs typeface="Cambria"/>
              </a:rPr>
              <a:t>, </a:t>
            </a:r>
            <a:r>
              <a:rPr lang="ru-RU" sz="1000" spc="-10" dirty="0">
                <a:latin typeface="Cambria"/>
                <a:cs typeface="Cambria"/>
              </a:rPr>
              <a:t>направленные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-15" dirty="0">
                <a:latin typeface="Cambria"/>
                <a:cs typeface="Cambria"/>
              </a:rPr>
              <a:t>на повышение 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качества </a:t>
            </a:r>
            <a:r>
              <a:rPr lang="ru-RU" sz="1000" dirty="0">
                <a:latin typeface="Cambria"/>
                <a:cs typeface="Cambria"/>
              </a:rPr>
              <a:t>жизни, </a:t>
            </a:r>
            <a:r>
              <a:rPr lang="ru-RU" sz="1000" spc="-10" dirty="0">
                <a:latin typeface="Cambria"/>
                <a:cs typeface="Cambria"/>
              </a:rPr>
              <a:t>а </a:t>
            </a:r>
            <a:r>
              <a:rPr lang="ru-RU" sz="1000" spc="-20" dirty="0">
                <a:latin typeface="Cambria"/>
                <a:cs typeface="Cambria"/>
              </a:rPr>
              <a:t>также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-15" dirty="0">
                <a:latin typeface="Cambria"/>
                <a:cs typeface="Cambria"/>
              </a:rPr>
              <a:t>на удовлетво</a:t>
            </a:r>
            <a:r>
              <a:rPr lang="ru-RU" sz="1000" spc="-20" dirty="0">
                <a:latin typeface="Cambria"/>
                <a:cs typeface="Cambria"/>
              </a:rPr>
              <a:t>рение </a:t>
            </a:r>
            <a:r>
              <a:rPr lang="ru-RU" sz="1000" spc="-15" dirty="0">
                <a:latin typeface="Cambria"/>
                <a:cs typeface="Cambria"/>
              </a:rPr>
              <a:t>культурных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-10" dirty="0">
                <a:latin typeface="Cambria"/>
                <a:cs typeface="Cambria"/>
              </a:rPr>
              <a:t>и образовательных 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потребностей </a:t>
            </a:r>
            <a:r>
              <a:rPr lang="ru-RU" sz="1000" spc="-15" dirty="0">
                <a:latin typeface="Cambria"/>
                <a:cs typeface="Cambria"/>
              </a:rPr>
              <a:t>местного </a:t>
            </a:r>
            <a:r>
              <a:rPr lang="ru-RU" sz="1000" spc="-10" dirty="0">
                <a:latin typeface="Cambria"/>
                <a:cs typeface="Cambria"/>
              </a:rPr>
              <a:t>населения, </a:t>
            </a:r>
            <a:r>
              <a:rPr lang="ru-RU" sz="1000" spc="20" dirty="0">
                <a:latin typeface="Cambria"/>
                <a:cs typeface="Cambria"/>
              </a:rPr>
              <a:t>по</a:t>
            </a:r>
            <a:r>
              <a:rPr lang="ru-RU" sz="1000" spc="-20" dirty="0">
                <a:latin typeface="Cambria"/>
                <a:cs typeface="Cambria"/>
              </a:rPr>
              <a:t>вышение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интереса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к</a:t>
            </a:r>
            <a:r>
              <a:rPr lang="ru-RU" sz="1000" spc="-10" dirty="0">
                <a:latin typeface="Cambria"/>
                <a:cs typeface="Cambria"/>
              </a:rPr>
              <a:t> изучению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русского языка, укреплению материально-технической базы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образовательных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и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10" dirty="0">
                <a:latin typeface="Cambria"/>
                <a:cs typeface="Cambria"/>
              </a:rPr>
              <a:t>медицинских </a:t>
            </a:r>
            <a:r>
              <a:rPr lang="ru-RU" sz="1000" spc="-10" dirty="0">
                <a:latin typeface="Cambria"/>
                <a:cs typeface="Cambria"/>
              </a:rPr>
              <a:t>учреждениях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(далее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lang="ru-RU" sz="1000" spc="-120" dirty="0">
                <a:latin typeface="Cambria"/>
                <a:cs typeface="Cambria"/>
              </a:rPr>
              <a:t>—</a:t>
            </a:r>
            <a:r>
              <a:rPr lang="ru-RU" sz="1000" spc="10" dirty="0">
                <a:latin typeface="Cambria"/>
                <a:cs typeface="Cambria"/>
              </a:rPr>
              <a:t>  </a:t>
            </a:r>
            <a:r>
              <a:rPr lang="ru-RU" sz="1000" spc="-10" dirty="0">
                <a:latin typeface="Cambria"/>
                <a:cs typeface="Cambria"/>
              </a:rPr>
              <a:t>учреждения</a:t>
            </a:r>
            <a:r>
              <a:rPr lang="ru-RU" sz="1000" spc="-5" dirty="0">
                <a:latin typeface="Cambria"/>
                <a:cs typeface="Cambria"/>
              </a:rPr>
              <a:t>).</a:t>
            </a:r>
            <a:r>
              <a:rPr lang="ru-RU" sz="1000" dirty="0">
                <a:latin typeface="Cambria"/>
                <a:cs typeface="Cambria"/>
              </a:rPr>
              <a:t> </a:t>
            </a:r>
            <a:r>
              <a:rPr lang="ru-RU" sz="1000" spc="5" dirty="0">
                <a:latin typeface="Cambria"/>
                <a:cs typeface="Cambria"/>
              </a:rPr>
              <a:t>Одна </a:t>
            </a:r>
            <a:r>
              <a:rPr lang="ru-RU" sz="1000" spc="-15" dirty="0">
                <a:latin typeface="Cambria"/>
                <a:cs typeface="Cambria"/>
              </a:rPr>
              <a:t>из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главных проблем указанных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учреждений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сегодня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lang="ru-RU" sz="1000" dirty="0">
                <a:latin typeface="Cambria"/>
                <a:cs typeface="Cambria"/>
              </a:rPr>
              <a:t>это </a:t>
            </a:r>
            <a:r>
              <a:rPr lang="ru-RU" sz="1000" spc="-15" dirty="0">
                <a:latin typeface="Cambria"/>
                <a:cs typeface="Cambria"/>
              </a:rPr>
              <a:t>нехватка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энергетических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5" dirty="0">
                <a:latin typeface="Cambria"/>
                <a:cs typeface="Cambria"/>
              </a:rPr>
              <a:t>ресурсов. </a:t>
            </a:r>
            <a:endParaRPr lang="ru-RU" sz="1000" spc="-10" dirty="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9300" y="5962115"/>
            <a:ext cx="4863754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 err="1">
                <a:latin typeface="Cambria"/>
                <a:cs typeface="Cambria"/>
              </a:rPr>
              <a:t>Основным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решением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на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20" dirty="0" err="1">
                <a:latin typeface="Cambria"/>
                <a:cs typeface="Cambria"/>
              </a:rPr>
              <a:t>данный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момент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является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0" dirty="0" err="1">
                <a:latin typeface="Cambria"/>
                <a:cs typeface="Cambria"/>
              </a:rPr>
              <a:t>использование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" dirty="0" err="1">
                <a:latin typeface="Cambria"/>
                <a:cs typeface="Cambria"/>
              </a:rPr>
              <a:t>возобновля</a:t>
            </a:r>
            <a:r>
              <a:rPr sz="1000" dirty="0" err="1">
                <a:latin typeface="Cambria"/>
                <a:cs typeface="Cambria"/>
              </a:rPr>
              <a:t>емых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источников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энергии,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таких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как 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ветер,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вода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и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солнце.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dirty="0" err="1">
                <a:latin typeface="Cambria"/>
                <a:cs typeface="Cambria"/>
              </a:rPr>
              <a:t>Наиболее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0" dirty="0" err="1">
                <a:latin typeface="Cambria"/>
                <a:cs typeface="Cambria"/>
              </a:rPr>
              <a:t>доступ</a:t>
            </a:r>
            <a:r>
              <a:rPr sz="1000" spc="-15" dirty="0" err="1">
                <a:latin typeface="Cambria"/>
                <a:cs typeface="Cambria"/>
              </a:rPr>
              <a:t>ными</a:t>
            </a:r>
            <a:r>
              <a:rPr sz="1000" spc="10" dirty="0">
                <a:latin typeface="Cambria"/>
                <a:cs typeface="Cambria"/>
              </a:rPr>
              <a:t> </a:t>
            </a:r>
            <a:endParaRPr lang="ru-RU" sz="1000" spc="1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5" dirty="0" err="1">
                <a:latin typeface="Cambria"/>
                <a:cs typeface="Cambria"/>
              </a:rPr>
              <a:t>в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этой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области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являются</a:t>
            </a:r>
            <a:r>
              <a:rPr sz="1000" spc="15" dirty="0">
                <a:latin typeface="Cambria"/>
                <a:cs typeface="Cambria"/>
              </a:rPr>
              <a:t> </a:t>
            </a:r>
            <a:r>
              <a:rPr sz="1000" dirty="0" err="1">
                <a:latin typeface="Cambria"/>
                <a:cs typeface="Cambria"/>
              </a:rPr>
              <a:t>приспо</a:t>
            </a:r>
            <a:r>
              <a:rPr sz="1000" spc="-5" dirty="0" err="1">
                <a:latin typeface="Cambria"/>
                <a:cs typeface="Cambria"/>
              </a:rPr>
              <a:t>собления</a:t>
            </a:r>
            <a:r>
              <a:rPr sz="1000" spc="-5" dirty="0">
                <a:latin typeface="Cambria"/>
                <a:cs typeface="Cambria"/>
              </a:rPr>
              <a:t>,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направленные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на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получение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sz="1000" spc="-20" dirty="0" err="1">
                <a:latin typeface="Cambria"/>
                <a:cs typeface="Cambria"/>
              </a:rPr>
              <a:t>электроэнергии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от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0" dirty="0" err="1">
                <a:latin typeface="Cambria"/>
                <a:cs typeface="Cambria"/>
              </a:rPr>
              <a:t>солнечного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" dirty="0" err="1">
                <a:latin typeface="Cambria"/>
                <a:cs typeface="Cambria"/>
              </a:rPr>
              <a:t>излуче</a:t>
            </a:r>
            <a:r>
              <a:rPr sz="1000" spc="5" dirty="0" err="1">
                <a:latin typeface="Cambria"/>
                <a:cs typeface="Cambria"/>
              </a:rPr>
              <a:t>ния</a:t>
            </a:r>
            <a:r>
              <a:rPr sz="1000" spc="5" dirty="0">
                <a:latin typeface="Cambria"/>
                <a:cs typeface="Cambria"/>
              </a:rPr>
              <a:t>. </a:t>
            </a:r>
            <a:r>
              <a:rPr lang="ru-RU" sz="1000" spc="35" dirty="0">
                <a:latin typeface="Cambria"/>
                <a:cs typeface="Cambria"/>
              </a:rPr>
              <a:t>В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dirty="0">
                <a:latin typeface="Cambria"/>
                <a:cs typeface="Cambria"/>
              </a:rPr>
              <a:t>рамках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проекта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sz="1000" spc="-25" dirty="0" err="1">
                <a:latin typeface="Cambria"/>
                <a:cs typeface="Cambria"/>
              </a:rPr>
              <a:t>в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" dirty="0" err="1">
                <a:latin typeface="Cambria"/>
                <a:cs typeface="Cambria"/>
              </a:rPr>
              <a:t>Вифании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были 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созданы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sz="1000" spc="-20" dirty="0" err="1">
                <a:latin typeface="Cambria"/>
                <a:cs typeface="Cambria"/>
              </a:rPr>
              <a:t>системы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автономного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5" dirty="0" err="1">
                <a:latin typeface="Cambria"/>
                <a:cs typeface="Cambria"/>
              </a:rPr>
              <a:t>энерго</a:t>
            </a:r>
            <a:r>
              <a:rPr sz="1000" spc="-10" dirty="0" err="1">
                <a:latin typeface="Cambria"/>
                <a:cs typeface="Cambria"/>
              </a:rPr>
              <a:t>снабжения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на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солнечных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батареях,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что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10" dirty="0" err="1">
                <a:latin typeface="Cambria"/>
                <a:cs typeface="Cambria"/>
              </a:rPr>
              <a:t>позволило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обеспечить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бесперебойный </a:t>
            </a:r>
            <a:r>
              <a:rPr sz="1000" spc="-10" dirty="0">
                <a:latin typeface="Cambria"/>
                <a:cs typeface="Cambria"/>
              </a:rPr>
              <a:t> процесс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энергосбережения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и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снизить </a:t>
            </a:r>
            <a:r>
              <a:rPr sz="1000" spc="-15" dirty="0">
                <a:latin typeface="Cambria"/>
                <a:cs typeface="Cambria"/>
              </a:rPr>
              <a:t> постоянные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издержки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образовательного </a:t>
            </a:r>
            <a:r>
              <a:rPr sz="1000" spc="-204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учреждения.</a:t>
            </a:r>
            <a:r>
              <a:rPr sz="1000" spc="15" dirty="0">
                <a:latin typeface="Cambria"/>
                <a:cs typeface="Cambria"/>
              </a:rPr>
              <a:t> </a:t>
            </a:r>
            <a:r>
              <a:rPr sz="1000" spc="35" dirty="0">
                <a:latin typeface="Cambria"/>
                <a:cs typeface="Cambria"/>
              </a:rPr>
              <a:t>В</a:t>
            </a:r>
            <a:r>
              <a:rPr sz="1000" spc="1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процессе</a:t>
            </a:r>
            <a:r>
              <a:rPr sz="1000" spc="2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создания</a:t>
            </a:r>
            <a:r>
              <a:rPr sz="1000" spc="15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систем </a:t>
            </a:r>
            <a:r>
              <a:rPr sz="1000" spc="-204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автономного</a:t>
            </a:r>
            <a:r>
              <a:rPr sz="1000" spc="1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энергоснабжения</a:t>
            </a:r>
            <a:r>
              <a:rPr sz="1000" spc="2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закупка 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всех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комплектующих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осуществлялась</a:t>
            </a:r>
            <a:endParaRPr sz="1000" dirty="0">
              <a:latin typeface="Cambria"/>
              <a:cs typeface="Cambria"/>
            </a:endParaRPr>
          </a:p>
          <a:p>
            <a:pPr marL="12700" marR="151765">
              <a:lnSpc>
                <a:spcPct val="100000"/>
              </a:lnSpc>
            </a:pPr>
            <a:r>
              <a:rPr sz="1000" spc="-25" dirty="0">
                <a:latin typeface="Cambria"/>
                <a:cs typeface="Cambria"/>
              </a:rPr>
              <a:t>в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стране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пребывания,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что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позволило 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минимизировать</a:t>
            </a:r>
            <a:r>
              <a:rPr sz="1000" dirty="0">
                <a:latin typeface="Cambria"/>
                <a:cs typeface="Cambria"/>
              </a:rPr>
              <a:t> расходы, </a:t>
            </a:r>
            <a:r>
              <a:rPr sz="1000" spc="-15" dirty="0" err="1">
                <a:latin typeface="Cambria"/>
                <a:cs typeface="Cambria"/>
              </a:rPr>
              <a:t>связанные</a:t>
            </a:r>
            <a:r>
              <a:rPr sz="1000" spc="-15" dirty="0">
                <a:latin typeface="Cambria"/>
                <a:cs typeface="Cambria"/>
              </a:rPr>
              <a:t> </a:t>
            </a:r>
            <a:endParaRPr lang="ru-RU" sz="1000" spc="-15" dirty="0">
              <a:latin typeface="Cambria"/>
              <a:cs typeface="Cambria"/>
            </a:endParaRPr>
          </a:p>
          <a:p>
            <a:pPr marL="12700" marR="151765">
              <a:lnSpc>
                <a:spcPct val="100000"/>
              </a:lnSpc>
            </a:pPr>
            <a:r>
              <a:rPr sz="1000" spc="-5" dirty="0" err="1">
                <a:latin typeface="Cambria"/>
                <a:cs typeface="Cambria"/>
              </a:rPr>
              <a:t>с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транспортировкой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и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таможенными </a:t>
            </a:r>
            <a:r>
              <a:rPr sz="1000" spc="-10" dirty="0">
                <a:latin typeface="Cambria"/>
                <a:cs typeface="Cambria"/>
              </a:rPr>
              <a:t> платежами.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Монтаж,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установка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и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ввод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99300" y="1536701"/>
            <a:ext cx="4879975" cy="6661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sz="2200" spc="-105" dirty="0"/>
              <a:t>СОЛНЕЧНЫЕ БАТАРЕИ В ЖЕНСКОЙ  ОБЩЕОБРАЗОВАТЕЛЬНОЙ</a:t>
            </a:r>
            <a:r>
              <a:rPr sz="2200" spc="60" dirty="0"/>
              <a:t> </a:t>
            </a:r>
            <a:r>
              <a:rPr sz="2200" spc="-50" dirty="0"/>
              <a:t>ШКОЛЕ</a:t>
            </a:r>
            <a:endParaRPr sz="2200" dirty="0"/>
          </a:p>
        </p:txBody>
      </p:sp>
      <p:sp>
        <p:nvSpPr>
          <p:cNvPr id="23" name="object 23"/>
          <p:cNvSpPr txBox="1"/>
          <p:nvPr/>
        </p:nvSpPr>
        <p:spPr>
          <a:xfrm>
            <a:off x="599300" y="2296199"/>
            <a:ext cx="4957429" cy="1076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005" algn="just">
              <a:lnSpc>
                <a:spcPct val="1111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0417D"/>
                </a:solidFill>
                <a:latin typeface="Arial"/>
                <a:cs typeface="Arial"/>
              </a:rPr>
              <a:t>«РУССКАЯ ГУМАНИТАРНАЯ МИССИЯ» ВВЕЛА В ЭКСПЛУАТАЦИЮ СОЛНЕЧНЫЕ  БАТАРЕИ В ЖЕНСКОЙ ОБЩЕОБРАЗОВАТЕЛЬНОЙ ШКОЛЕ </a:t>
            </a:r>
            <a:r>
              <a:rPr sz="900" b="1" spc="10" dirty="0" err="1">
                <a:solidFill>
                  <a:srgbClr val="00417D"/>
                </a:solidFill>
                <a:latin typeface="Arial"/>
                <a:cs typeface="Arial"/>
              </a:rPr>
              <a:t>В</a:t>
            </a:r>
            <a:r>
              <a:rPr sz="900" b="1" spc="10" dirty="0">
                <a:solidFill>
                  <a:srgbClr val="00417D"/>
                </a:solidFill>
                <a:latin typeface="Arial"/>
                <a:cs typeface="Arial"/>
              </a:rPr>
              <a:t> ВИФАНИИ</a:t>
            </a:r>
            <a:r>
              <a:rPr lang="ru-RU" sz="900" b="1" spc="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417D"/>
                </a:solidFill>
                <a:latin typeface="Arial"/>
                <a:cs typeface="Arial"/>
              </a:rPr>
              <a:t>(ПРИГОРОДЕ ВОСТОЧНОГО ИЕРУСАЛИМА). МОНТАЖ ОБОРУДОВАНИЯ</a:t>
            </a:r>
            <a:r>
              <a:rPr lang="ru-RU" sz="900" b="1" spc="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417D"/>
                </a:solidFill>
                <a:latin typeface="Arial"/>
                <a:cs typeface="Arial"/>
              </a:rPr>
              <a:t>ПРОДОЛЖАЛСЯ ОКОЛО 6 МЕСЯЦЕВ. ЗАПУСК СОЛНЕЧНЫХ БАТАРЕЙ ПОЗВОЛИЛ  ШКОЛЕ СНИЗИТЬ РАСХОДЫ НА ЭЛЕКТРИЧЕСТВО </a:t>
            </a:r>
            <a:r>
              <a:rPr sz="900" b="1" spc="10" dirty="0" err="1">
                <a:solidFill>
                  <a:srgbClr val="00417D"/>
                </a:solidFill>
                <a:latin typeface="Arial"/>
                <a:cs typeface="Arial"/>
              </a:rPr>
              <a:t>И</a:t>
            </a:r>
            <a:r>
              <a:rPr sz="900" b="1" spc="10" dirty="0">
                <a:solidFill>
                  <a:srgbClr val="00417D"/>
                </a:solidFill>
                <a:latin typeface="Arial"/>
                <a:cs typeface="Arial"/>
              </a:rPr>
              <a:t> ПЕРЕНАПРАВИТЬ</a:t>
            </a:r>
            <a:r>
              <a:rPr lang="ru-RU" sz="900" b="1" spc="1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417D"/>
                </a:solidFill>
                <a:latin typeface="Arial"/>
                <a:cs typeface="Arial"/>
              </a:rPr>
              <a:t>ФИНАНСОВЫЕ СРЕДСТВА НА ОБРАЗОВАТЕЛЬНЫЕ НУЖДЫ И УЛУЧШЕНИЕ  КАЧЕСТВА ОБУЧЕНИЯ.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716490" y="6564844"/>
            <a:ext cx="4911045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Cambria"/>
                <a:cs typeface="Cambria"/>
              </a:rPr>
              <a:t>в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эксплуатацию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осуществлялся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dirty="0" err="1">
                <a:latin typeface="Cambria"/>
                <a:cs typeface="Cambria"/>
              </a:rPr>
              <a:t>специ</a:t>
            </a:r>
            <a:r>
              <a:rPr sz="1000" spc="-15" dirty="0" err="1">
                <a:latin typeface="Cambria"/>
                <a:cs typeface="Cambria"/>
              </a:rPr>
              <a:t>ализированной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организацией,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dirty="0" err="1">
                <a:latin typeface="Cambria"/>
                <a:cs typeface="Cambria"/>
              </a:rPr>
              <a:t>дисло</a:t>
            </a:r>
            <a:r>
              <a:rPr sz="1000" spc="-10" dirty="0" err="1">
                <a:latin typeface="Cambria"/>
                <a:cs typeface="Cambria"/>
              </a:rPr>
              <a:t>цированной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и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имеющей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право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вести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хозяйственную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spc="-20" dirty="0" err="1">
                <a:latin typeface="Cambria"/>
                <a:cs typeface="Cambria"/>
              </a:rPr>
              <a:t>деятельность</a:t>
            </a:r>
            <a:r>
              <a:rPr sz="1000" dirty="0">
                <a:latin typeface="Cambria"/>
                <a:cs typeface="Cambria"/>
              </a:rPr>
              <a:t> </a:t>
            </a:r>
            <a:endParaRPr lang="ru-RU" sz="1000" dirty="0">
              <a:latin typeface="Cambria"/>
              <a:cs typeface="Cambria"/>
            </a:endParaRPr>
          </a:p>
          <a:p>
            <a:pPr marL="12700" marR="5080">
              <a:spcBef>
                <a:spcPts val="100"/>
              </a:spcBef>
            </a:pP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стране 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пребывания.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lang="ru-RU" sz="1000" dirty="0">
                <a:latin typeface="Cambria"/>
                <a:cs typeface="Cambria"/>
              </a:rPr>
              <a:t>Типовой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проект</a:t>
            </a:r>
            <a:r>
              <a:rPr lang="ru-RU" sz="1000" spc="15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создания </a:t>
            </a:r>
            <a:r>
              <a:rPr lang="ru-RU" sz="1000" spc="-204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системы</a:t>
            </a:r>
            <a:r>
              <a:rPr lang="ru-RU" sz="1000" spc="15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автономного</a:t>
            </a:r>
            <a:r>
              <a:rPr lang="ru-RU" sz="1000" spc="15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энергосбережения</a:t>
            </a:r>
            <a:r>
              <a:rPr lang="ru-RU" sz="100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рассчитывался</a:t>
            </a:r>
            <a:r>
              <a:rPr lang="ru-RU" sz="1000" dirty="0">
                <a:latin typeface="Cambria"/>
                <a:cs typeface="Cambria"/>
              </a:rPr>
              <a:t> исходя </a:t>
            </a:r>
            <a:r>
              <a:rPr lang="ru-RU" sz="1000" spc="-15" dirty="0">
                <a:latin typeface="Cambria"/>
                <a:cs typeface="Cambria"/>
              </a:rPr>
              <a:t>из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5" dirty="0">
                <a:latin typeface="Cambria"/>
                <a:cs typeface="Cambria"/>
              </a:rPr>
              <a:t>проект</a:t>
            </a:r>
            <a:r>
              <a:rPr lang="ru-RU" sz="1000" spc="-10" dirty="0">
                <a:latin typeface="Cambria"/>
                <a:cs typeface="Cambria"/>
              </a:rPr>
              <a:t>ной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мощности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60</a:t>
            </a:r>
            <a:r>
              <a:rPr lang="ru-RU" sz="1000" spc="5" dirty="0">
                <a:latin typeface="Cambria"/>
                <a:cs typeface="Cambria"/>
              </a:rPr>
              <a:t> Квт.</a:t>
            </a:r>
            <a:r>
              <a:rPr lang="ru-RU" sz="1000" spc="10" dirty="0">
                <a:latin typeface="Cambria"/>
                <a:cs typeface="Cambria"/>
              </a:rPr>
              <a:t> </a:t>
            </a:r>
          </a:p>
          <a:p>
            <a:pPr marL="12700" marR="5080">
              <a:spcBef>
                <a:spcPts val="100"/>
              </a:spcBef>
            </a:pPr>
            <a:r>
              <a:rPr lang="ru-RU" sz="1000" dirty="0">
                <a:latin typeface="Cambria"/>
                <a:cs typeface="Cambria"/>
              </a:rPr>
              <a:t>Проект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имеет 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положительный</a:t>
            </a:r>
            <a:r>
              <a:rPr lang="ru-RU" sz="1000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социальный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5" dirty="0">
                <a:latin typeface="Cambria"/>
                <a:cs typeface="Cambria"/>
              </a:rPr>
              <a:t>эффект, </a:t>
            </a:r>
            <a:r>
              <a:rPr lang="ru-RU" sz="100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направленный</a:t>
            </a:r>
            <a:r>
              <a:rPr lang="ru-RU" sz="1000" spc="5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на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укрепление</a:t>
            </a:r>
            <a:r>
              <a:rPr lang="ru-RU" sz="1000" spc="10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позиций </a:t>
            </a:r>
            <a:r>
              <a:rPr lang="ru-RU" sz="1000" spc="-204" dirty="0">
                <a:latin typeface="Cambria"/>
                <a:cs typeface="Cambria"/>
              </a:rPr>
              <a:t> </a:t>
            </a:r>
            <a:r>
              <a:rPr lang="ru-RU" sz="1000" spc="5" dirty="0">
                <a:latin typeface="Cambria"/>
                <a:cs typeface="Cambria"/>
              </a:rPr>
              <a:t>России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соответствующих</a:t>
            </a:r>
            <a:r>
              <a:rPr lang="ru-RU" sz="1000" dirty="0">
                <a:latin typeface="Cambria"/>
                <a:cs typeface="Cambria"/>
              </a:rPr>
              <a:t> регионах.</a:t>
            </a:r>
          </a:p>
        </p:txBody>
      </p:sp>
      <p:grpSp>
        <p:nvGrpSpPr>
          <p:cNvPr id="26" name="object 2">
            <a:extLst>
              <a:ext uri="{FF2B5EF4-FFF2-40B4-BE49-F238E27FC236}">
                <a16:creationId xmlns:a16="http://schemas.microsoft.com/office/drawing/2014/main" id="{F2184319-6261-FF4F-ADF9-D03D1FC05AC0}"/>
              </a:ext>
            </a:extLst>
          </p:cNvPr>
          <p:cNvGrpSpPr/>
          <p:nvPr/>
        </p:nvGrpSpPr>
        <p:grpSpPr>
          <a:xfrm>
            <a:off x="11822430" y="347239"/>
            <a:ext cx="420370" cy="691985"/>
            <a:chOff x="11628005" y="527773"/>
            <a:chExt cx="420370" cy="691985"/>
          </a:xfrm>
        </p:grpSpPr>
        <p:sp>
          <p:nvSpPr>
            <p:cNvPr id="27" name="object 3">
              <a:extLst>
                <a:ext uri="{FF2B5EF4-FFF2-40B4-BE49-F238E27FC236}">
                  <a16:creationId xmlns:a16="http://schemas.microsoft.com/office/drawing/2014/main" id="{2A002261-BCA3-4044-8331-1BA1B65134AD}"/>
                </a:ext>
              </a:extLst>
            </p:cNvPr>
            <p:cNvSpPr/>
            <p:nvPr/>
          </p:nvSpPr>
          <p:spPr>
            <a:xfrm>
              <a:off x="11628005" y="527773"/>
              <a:ext cx="420370" cy="348615"/>
            </a:xfrm>
            <a:custGeom>
              <a:avLst/>
              <a:gdLst/>
              <a:ahLst/>
              <a:cxnLst/>
              <a:rect l="l" t="t" r="r" b="b"/>
              <a:pathLst>
                <a:path w="420370" h="348615">
                  <a:moveTo>
                    <a:pt x="0" y="348449"/>
                  </a:moveTo>
                  <a:lnTo>
                    <a:pt x="419988" y="348449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844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4BDA0D83-35AD-6040-874D-7AEA18720270}"/>
                </a:ext>
              </a:extLst>
            </p:cNvPr>
            <p:cNvSpPr/>
            <p:nvPr/>
          </p:nvSpPr>
          <p:spPr>
            <a:xfrm>
              <a:off x="11628005" y="876223"/>
              <a:ext cx="420370" cy="343535"/>
            </a:xfrm>
            <a:custGeom>
              <a:avLst/>
              <a:gdLst/>
              <a:ahLst/>
              <a:cxnLst/>
              <a:rect l="l" t="t" r="r" b="b"/>
              <a:pathLst>
                <a:path w="420370" h="343534">
                  <a:moveTo>
                    <a:pt x="0" y="342976"/>
                  </a:moveTo>
                  <a:lnTo>
                    <a:pt x="419988" y="342976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2976"/>
                  </a:lnTo>
                  <a:close/>
                </a:path>
              </a:pathLst>
            </a:custGeom>
            <a:solidFill>
              <a:srgbClr val="E6584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9476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E2D745F3-A0B7-C748-8BBE-88250A97EE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242800" cy="8642350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396E5993-4527-E84D-A565-F643ABDCF0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00" y="443185"/>
            <a:ext cx="1052995" cy="623611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F01C2806-E42D-BB47-BBB6-1D095958F117}"/>
              </a:ext>
            </a:extLst>
          </p:cNvPr>
          <p:cNvSpPr/>
          <p:nvPr/>
        </p:nvSpPr>
        <p:spPr>
          <a:xfrm>
            <a:off x="11822431" y="-20650"/>
            <a:ext cx="420370" cy="335915"/>
          </a:xfrm>
          <a:custGeom>
            <a:avLst/>
            <a:gdLst/>
            <a:ahLst/>
            <a:cxnLst/>
            <a:rect l="l" t="t" r="r" b="b"/>
            <a:pathLst>
              <a:path w="420370" h="335915">
                <a:moveTo>
                  <a:pt x="0" y="335775"/>
                </a:moveTo>
                <a:lnTo>
                  <a:pt x="419988" y="335775"/>
                </a:lnTo>
                <a:lnTo>
                  <a:pt x="419988" y="0"/>
                </a:lnTo>
                <a:lnTo>
                  <a:pt x="0" y="0"/>
                </a:lnTo>
                <a:lnTo>
                  <a:pt x="0" y="335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4BAB694-4B77-834A-BDF7-35552635BDC7}"/>
              </a:ext>
            </a:extLst>
          </p:cNvPr>
          <p:cNvSpPr/>
          <p:nvPr/>
        </p:nvSpPr>
        <p:spPr>
          <a:xfrm>
            <a:off x="11822431" y="315125"/>
            <a:ext cx="420370" cy="348615"/>
          </a:xfrm>
          <a:custGeom>
            <a:avLst/>
            <a:gdLst/>
            <a:ahLst/>
            <a:cxnLst/>
            <a:rect l="l" t="t" r="r" b="b"/>
            <a:pathLst>
              <a:path w="420370" h="348615">
                <a:moveTo>
                  <a:pt x="0" y="348449"/>
                </a:moveTo>
                <a:lnTo>
                  <a:pt x="419988" y="348449"/>
                </a:lnTo>
                <a:lnTo>
                  <a:pt x="419988" y="0"/>
                </a:lnTo>
                <a:lnTo>
                  <a:pt x="0" y="0"/>
                </a:lnTo>
                <a:lnTo>
                  <a:pt x="0" y="348449"/>
                </a:lnTo>
                <a:close/>
              </a:path>
            </a:pathLst>
          </a:custGeom>
          <a:solidFill>
            <a:srgbClr val="00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9DB457BD-9DE1-AF44-8802-6C232A65EEB0}"/>
              </a:ext>
            </a:extLst>
          </p:cNvPr>
          <p:cNvSpPr/>
          <p:nvPr/>
        </p:nvSpPr>
        <p:spPr>
          <a:xfrm>
            <a:off x="11822431" y="663575"/>
            <a:ext cx="420370" cy="343535"/>
          </a:xfrm>
          <a:custGeom>
            <a:avLst/>
            <a:gdLst/>
            <a:ahLst/>
            <a:cxnLst/>
            <a:rect l="l" t="t" r="r" b="b"/>
            <a:pathLst>
              <a:path w="420370" h="343534">
                <a:moveTo>
                  <a:pt x="0" y="342976"/>
                </a:moveTo>
                <a:lnTo>
                  <a:pt x="419988" y="342976"/>
                </a:lnTo>
                <a:lnTo>
                  <a:pt x="419988" y="0"/>
                </a:lnTo>
                <a:lnTo>
                  <a:pt x="0" y="0"/>
                </a:lnTo>
                <a:lnTo>
                  <a:pt x="0" y="342976"/>
                </a:lnTo>
                <a:close/>
              </a:path>
            </a:pathLst>
          </a:custGeom>
          <a:solidFill>
            <a:srgbClr val="E658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63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000" y="1501775"/>
            <a:ext cx="11013460" cy="5943601"/>
            <a:chOff x="612000" y="1676399"/>
            <a:chExt cx="11013460" cy="5943601"/>
          </a:xfrm>
        </p:grpSpPr>
        <p:sp>
          <p:nvSpPr>
            <p:cNvPr id="10" name="object 10"/>
            <p:cNvSpPr/>
            <p:nvPr/>
          </p:nvSpPr>
          <p:spPr>
            <a:xfrm>
              <a:off x="6744699" y="2146299"/>
              <a:ext cx="0" cy="5461000"/>
            </a:xfrm>
            <a:custGeom>
              <a:avLst/>
              <a:gdLst/>
              <a:ahLst/>
              <a:cxnLst/>
              <a:rect l="l" t="t" r="r" b="b"/>
              <a:pathLst>
                <a:path h="5461000">
                  <a:moveTo>
                    <a:pt x="0" y="0"/>
                  </a:moveTo>
                  <a:lnTo>
                    <a:pt x="0" y="546100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31990" y="2133599"/>
              <a:ext cx="25400" cy="5486400"/>
            </a:xfrm>
            <a:custGeom>
              <a:avLst/>
              <a:gdLst/>
              <a:ahLst/>
              <a:cxnLst/>
              <a:rect l="l" t="t" r="r" b="b"/>
              <a:pathLst>
                <a:path w="25400" h="5486400">
                  <a:moveTo>
                    <a:pt x="25400" y="5466689"/>
                  </a:moveTo>
                  <a:lnTo>
                    <a:pt x="19710" y="5461000"/>
                  </a:lnTo>
                  <a:lnTo>
                    <a:pt x="5689" y="5461000"/>
                  </a:lnTo>
                  <a:lnTo>
                    <a:pt x="0" y="5466689"/>
                  </a:lnTo>
                  <a:lnTo>
                    <a:pt x="0" y="5480710"/>
                  </a:lnTo>
                  <a:lnTo>
                    <a:pt x="5689" y="5486400"/>
                  </a:lnTo>
                  <a:lnTo>
                    <a:pt x="12700" y="5486400"/>
                  </a:lnTo>
                  <a:lnTo>
                    <a:pt x="19710" y="5486400"/>
                  </a:lnTo>
                  <a:lnTo>
                    <a:pt x="25400" y="5480710"/>
                  </a:lnTo>
                  <a:lnTo>
                    <a:pt x="25400" y="5466689"/>
                  </a:lnTo>
                  <a:close/>
                </a:path>
                <a:path w="25400" h="5486400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83699" y="1689099"/>
              <a:ext cx="0" cy="4972685"/>
            </a:xfrm>
            <a:custGeom>
              <a:avLst/>
              <a:gdLst/>
              <a:ahLst/>
              <a:cxnLst/>
              <a:rect l="l" t="t" r="r" b="b"/>
              <a:pathLst>
                <a:path h="4972684">
                  <a:moveTo>
                    <a:pt x="0" y="0"/>
                  </a:moveTo>
                  <a:lnTo>
                    <a:pt x="0" y="4972596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71000" y="1676399"/>
              <a:ext cx="25400" cy="4998085"/>
            </a:xfrm>
            <a:custGeom>
              <a:avLst/>
              <a:gdLst/>
              <a:ahLst/>
              <a:cxnLst/>
              <a:rect l="l" t="t" r="r" b="b"/>
              <a:pathLst>
                <a:path w="25400" h="4998084">
                  <a:moveTo>
                    <a:pt x="25400" y="4978298"/>
                  </a:moveTo>
                  <a:lnTo>
                    <a:pt x="19710" y="4972609"/>
                  </a:lnTo>
                  <a:lnTo>
                    <a:pt x="5689" y="4972609"/>
                  </a:lnTo>
                  <a:lnTo>
                    <a:pt x="0" y="4978298"/>
                  </a:lnTo>
                  <a:lnTo>
                    <a:pt x="0" y="4992319"/>
                  </a:lnTo>
                  <a:lnTo>
                    <a:pt x="5689" y="4998009"/>
                  </a:lnTo>
                  <a:lnTo>
                    <a:pt x="12700" y="4998009"/>
                  </a:lnTo>
                  <a:lnTo>
                    <a:pt x="19710" y="4998009"/>
                  </a:lnTo>
                  <a:lnTo>
                    <a:pt x="25400" y="4992319"/>
                  </a:lnTo>
                  <a:lnTo>
                    <a:pt x="25400" y="4978298"/>
                  </a:lnTo>
                  <a:close/>
                </a:path>
                <a:path w="25400" h="4998084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000" y="5943600"/>
              <a:ext cx="2340013" cy="1676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00" y="5715006"/>
              <a:ext cx="11013460" cy="121919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99300" y="1549401"/>
            <a:ext cx="3413125" cy="98615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520"/>
              </a:spcBef>
            </a:pPr>
            <a:r>
              <a:rPr sz="3300" spc="-80" dirty="0"/>
              <a:t>МЕДИЦИНСКИЕ  ПРОЕКТЫ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9300" y="2755901"/>
            <a:ext cx="2585860" cy="2654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"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latin typeface="Cambria"/>
                <a:cs typeface="Cambria"/>
              </a:rPr>
              <a:t>В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35" dirty="0">
                <a:latin typeface="Cambria"/>
                <a:cs typeface="Cambria"/>
              </a:rPr>
              <a:t>рамка</a:t>
            </a:r>
            <a:r>
              <a:rPr sz="1000" spc="-20" dirty="0">
                <a:latin typeface="Cambria"/>
                <a:cs typeface="Cambria"/>
              </a:rPr>
              <a:t>х </a:t>
            </a:r>
            <a:r>
              <a:rPr sz="1000" spc="-45" dirty="0">
                <a:latin typeface="Cambria"/>
                <a:cs typeface="Cambria"/>
              </a:rPr>
              <a:t>комплексно</a:t>
            </a:r>
            <a:r>
              <a:rPr sz="1000" spc="-35" dirty="0">
                <a:latin typeface="Cambria"/>
                <a:cs typeface="Cambria"/>
              </a:rPr>
              <a:t>й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 err="1">
                <a:latin typeface="Cambria"/>
                <a:cs typeface="Cambria"/>
              </a:rPr>
              <a:t>программы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35" dirty="0" err="1">
                <a:latin typeface="Cambria"/>
                <a:cs typeface="Cambria"/>
              </a:rPr>
              <a:t>помо</a:t>
            </a:r>
            <a:r>
              <a:rPr sz="1000" spc="-60" dirty="0" err="1">
                <a:latin typeface="Cambria"/>
                <a:cs typeface="Cambria"/>
              </a:rPr>
              <a:t>щ</a:t>
            </a:r>
            <a:r>
              <a:rPr sz="1000" spc="-35" dirty="0" err="1">
                <a:latin typeface="Cambria"/>
                <a:cs typeface="Cambria"/>
              </a:rPr>
              <a:t>и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Серби</a:t>
            </a:r>
            <a:r>
              <a:rPr sz="1000" spc="-20" dirty="0">
                <a:latin typeface="Cambria"/>
                <a:cs typeface="Cambria"/>
              </a:rPr>
              <a:t>и </a:t>
            </a:r>
            <a:r>
              <a:rPr sz="1000" spc="15" dirty="0">
                <a:latin typeface="Cambria"/>
                <a:cs typeface="Cambria"/>
              </a:rPr>
              <a:t>РГ</a:t>
            </a:r>
            <a:r>
              <a:rPr sz="1000" spc="40" dirty="0">
                <a:latin typeface="Cambria"/>
                <a:cs typeface="Cambria"/>
              </a:rPr>
              <a:t>М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совместн</a:t>
            </a:r>
            <a:r>
              <a:rPr sz="1000" spc="-35" dirty="0">
                <a:latin typeface="Cambria"/>
                <a:cs typeface="Cambria"/>
              </a:rPr>
              <a:t>о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25" dirty="0" err="1">
                <a:latin typeface="Cambria"/>
                <a:cs typeface="Cambria"/>
              </a:rPr>
              <a:t>с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5" dirty="0" err="1">
                <a:latin typeface="Cambria"/>
                <a:cs typeface="Cambria"/>
              </a:rPr>
              <a:t>центральны</a:t>
            </a:r>
            <a:r>
              <a:rPr sz="1000" spc="-40" dirty="0" err="1">
                <a:latin typeface="Cambria"/>
                <a:cs typeface="Cambria"/>
              </a:rPr>
              <a:t>ми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клиническими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0" dirty="0">
                <a:latin typeface="Cambria"/>
                <a:cs typeface="Cambria"/>
              </a:rPr>
              <a:t>больницами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5" dirty="0">
                <a:latin typeface="Cambria"/>
                <a:cs typeface="Cambria"/>
              </a:rPr>
              <a:t>реализует </a:t>
            </a:r>
            <a:r>
              <a:rPr sz="1000" spc="-50" dirty="0">
                <a:latin typeface="Cambria"/>
                <a:cs typeface="Cambria"/>
              </a:rPr>
              <a:t> проект</a:t>
            </a:r>
            <a:r>
              <a:rPr sz="1000" spc="-55" dirty="0">
                <a:latin typeface="Cambria"/>
                <a:cs typeface="Cambria"/>
              </a:rPr>
              <a:t>ы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35" dirty="0">
                <a:latin typeface="Cambria"/>
                <a:cs typeface="Cambria"/>
              </a:rPr>
              <a:t>п</a:t>
            </a:r>
            <a:r>
              <a:rPr sz="1000" spc="-25" dirty="0">
                <a:latin typeface="Cambria"/>
                <a:cs typeface="Cambria"/>
              </a:rPr>
              <a:t>о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диагностическом</a:t>
            </a:r>
            <a:r>
              <a:rPr sz="1000" spc="-35" dirty="0">
                <a:latin typeface="Cambria"/>
                <a:cs typeface="Cambria"/>
              </a:rPr>
              <a:t>у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0" dirty="0">
                <a:latin typeface="Cambria"/>
                <a:cs typeface="Cambria"/>
              </a:rPr>
              <a:t>осмотру  населения,</a:t>
            </a:r>
            <a:r>
              <a:rPr sz="1000" spc="-20" dirty="0">
                <a:latin typeface="Cambria"/>
                <a:cs typeface="Cambria"/>
              </a:rPr>
              <a:t> </a:t>
            </a:r>
            <a:endParaRPr lang="ru-RU" sz="1000" spc="-20" dirty="0">
              <a:latin typeface="Cambria"/>
              <a:cs typeface="Cambria"/>
            </a:endParaRPr>
          </a:p>
          <a:p>
            <a:pPr marL="12700" marR="29845">
              <a:lnSpc>
                <a:spcPct val="100000"/>
              </a:lnSpc>
              <a:spcBef>
                <a:spcPts val="100"/>
              </a:spcBef>
            </a:pPr>
            <a:r>
              <a:rPr lang="ru-RU" sz="1000" spc="-30" dirty="0">
                <a:latin typeface="Cambria"/>
                <a:cs typeface="Cambria"/>
              </a:rPr>
              <a:t>а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также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оказанию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помощи </a:t>
            </a:r>
            <a:r>
              <a:rPr lang="ru-RU" sz="1000" spc="-35" dirty="0">
                <a:latin typeface="Cambria"/>
                <a:cs typeface="Cambria"/>
              </a:rPr>
              <a:t> больным</a:t>
            </a:r>
            <a:r>
              <a:rPr lang="ru-RU" sz="1000" spc="-10" dirty="0">
                <a:latin typeface="Cambria"/>
                <a:cs typeface="Cambria"/>
              </a:rPr>
              <a:t>.</a:t>
            </a:r>
            <a:r>
              <a:rPr lang="ru-RU" sz="1000" spc="-20" dirty="0">
                <a:latin typeface="Cambria"/>
                <a:cs typeface="Cambria"/>
              </a:rPr>
              <a:t> </a:t>
            </a:r>
          </a:p>
          <a:p>
            <a:pPr marL="12700" marR="29845">
              <a:lnSpc>
                <a:spcPct val="100000"/>
              </a:lnSpc>
              <a:spcBef>
                <a:spcPts val="100"/>
              </a:spcBef>
            </a:pPr>
            <a:r>
              <a:rPr lang="ru-RU" sz="1000" spc="10" dirty="0">
                <a:latin typeface="Cambria"/>
                <a:cs typeface="Cambria"/>
              </a:rPr>
              <a:t>В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регионы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передан</a:t>
            </a:r>
            <a:r>
              <a:rPr lang="ru-RU" sz="1000" spc="-55" dirty="0">
                <a:latin typeface="Cambria"/>
                <a:cs typeface="Cambria"/>
              </a:rPr>
              <a:t>ы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65" dirty="0">
                <a:latin typeface="Cambria"/>
                <a:cs typeface="Cambria"/>
              </a:rPr>
              <a:t>дв</a:t>
            </a:r>
            <a:r>
              <a:rPr lang="ru-RU" sz="1000" spc="-50" dirty="0">
                <a:latin typeface="Cambria"/>
                <a:cs typeface="Cambria"/>
              </a:rPr>
              <a:t>е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пе</a:t>
            </a:r>
            <a:r>
              <a:rPr lang="ru-RU" sz="1000" spc="-55" dirty="0">
                <a:latin typeface="Cambria"/>
                <a:cs typeface="Cambria"/>
              </a:rPr>
              <a:t>редвижны</a:t>
            </a:r>
            <a:r>
              <a:rPr lang="ru-RU" sz="1000" spc="-35" dirty="0">
                <a:latin typeface="Cambria"/>
                <a:cs typeface="Cambria"/>
              </a:rPr>
              <a:t>е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клиники</a:t>
            </a:r>
            <a:r>
              <a:rPr lang="ru-RU" sz="1000" spc="-15" dirty="0">
                <a:latin typeface="Cambria"/>
                <a:cs typeface="Cambria"/>
              </a:rPr>
              <a:t>,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созданны</a:t>
            </a:r>
            <a:r>
              <a:rPr lang="ru-RU" sz="1000" spc="-35" dirty="0">
                <a:latin typeface="Cambria"/>
                <a:cs typeface="Cambria"/>
              </a:rPr>
              <a:t>е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н</a:t>
            </a:r>
            <a:r>
              <a:rPr lang="ru-RU" sz="1000" spc="-35" dirty="0">
                <a:latin typeface="Cambria"/>
                <a:cs typeface="Cambria"/>
              </a:rPr>
              <a:t>а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базе  </a:t>
            </a:r>
            <a:r>
              <a:rPr lang="ru-RU" sz="1000" spc="-45" dirty="0">
                <a:latin typeface="Cambria"/>
                <a:cs typeface="Cambria"/>
              </a:rPr>
              <a:t>автомобиле</a:t>
            </a:r>
            <a:r>
              <a:rPr lang="ru-RU" sz="1000" spc="-40" dirty="0">
                <a:latin typeface="Cambria"/>
                <a:cs typeface="Cambria"/>
              </a:rPr>
              <a:t>й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повышенно</a:t>
            </a:r>
            <a:r>
              <a:rPr lang="ru-RU" sz="1000" spc="-35" dirty="0">
                <a:latin typeface="Cambria"/>
                <a:cs typeface="Cambria"/>
              </a:rPr>
              <a:t>й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проходимо</a:t>
            </a:r>
            <a:r>
              <a:rPr lang="ru-RU" sz="1000" spc="-50" dirty="0">
                <a:latin typeface="Cambria"/>
                <a:cs typeface="Cambria"/>
              </a:rPr>
              <a:t>сти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с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колесно</a:t>
            </a:r>
            <a:r>
              <a:rPr lang="ru-RU" sz="1000" spc="-35" dirty="0">
                <a:latin typeface="Cambria"/>
                <a:cs typeface="Cambria"/>
              </a:rPr>
              <a:t>й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формуло</a:t>
            </a:r>
            <a:r>
              <a:rPr lang="ru-RU" sz="1000" spc="-30" dirty="0">
                <a:latin typeface="Cambria"/>
                <a:cs typeface="Cambria"/>
              </a:rPr>
              <a:t>й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4х4</a:t>
            </a:r>
            <a:r>
              <a:rPr lang="ru-RU" sz="1000" spc="-5" dirty="0">
                <a:latin typeface="Cambria"/>
                <a:cs typeface="Cambria"/>
              </a:rPr>
              <a:t>.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10" dirty="0">
                <a:latin typeface="Cambria"/>
                <a:cs typeface="Cambria"/>
              </a:rPr>
              <a:t>В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период </a:t>
            </a:r>
            <a:r>
              <a:rPr lang="ru-RU" sz="1000" spc="-50" dirty="0">
                <a:latin typeface="Cambria"/>
                <a:cs typeface="Cambria"/>
              </a:rPr>
              <a:t>пандемии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машины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были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дополнительно </a:t>
            </a:r>
            <a:r>
              <a:rPr lang="ru-RU" sz="1000" spc="-45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оборудован</a:t>
            </a:r>
            <a:r>
              <a:rPr lang="ru-RU" sz="1000" spc="-45" dirty="0">
                <a:latin typeface="Cambria"/>
                <a:cs typeface="Cambria"/>
              </a:rPr>
              <a:t>ы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передвижным</a:t>
            </a:r>
            <a:r>
              <a:rPr lang="ru-RU" sz="1000" spc="-40" dirty="0">
                <a:latin typeface="Cambria"/>
                <a:cs typeface="Cambria"/>
              </a:rPr>
              <a:t>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комплексам</a:t>
            </a:r>
            <a:r>
              <a:rPr lang="ru-RU" sz="1000" spc="-30" dirty="0">
                <a:latin typeface="Cambria"/>
                <a:cs typeface="Cambria"/>
              </a:rPr>
              <a:t>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вентиляци</a:t>
            </a:r>
            <a:r>
              <a:rPr lang="ru-RU" sz="1000" spc="-45" dirty="0">
                <a:latin typeface="Cambria"/>
                <a:cs typeface="Cambria"/>
              </a:rPr>
              <a:t>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легких</a:t>
            </a:r>
            <a:r>
              <a:rPr lang="ru-RU" sz="1000" spc="-10" dirty="0">
                <a:latin typeface="Cambria"/>
                <a:cs typeface="Cambria"/>
              </a:rPr>
              <a:t>,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нехватк</a:t>
            </a:r>
            <a:r>
              <a:rPr lang="ru-RU" sz="1000" spc="-35" dirty="0">
                <a:latin typeface="Cambria"/>
                <a:cs typeface="Cambria"/>
              </a:rPr>
              <a:t>а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которых  </a:t>
            </a:r>
            <a:r>
              <a:rPr lang="ru-RU" sz="1000" spc="-50" dirty="0">
                <a:latin typeface="Cambria"/>
                <a:cs typeface="Cambria"/>
              </a:rPr>
              <a:t>ощущается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в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ряде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лечебных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5" dirty="0">
                <a:latin typeface="Cambria"/>
                <a:cs typeface="Cambria"/>
              </a:rPr>
              <a:t>заведений </a:t>
            </a:r>
            <a:r>
              <a:rPr lang="ru-RU" sz="1000" spc="-5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региона</a:t>
            </a:r>
            <a:r>
              <a:rPr lang="ru-RU" sz="1000" spc="-15" dirty="0">
                <a:latin typeface="Cambria"/>
                <a:cs typeface="Cambria"/>
              </a:rPr>
              <a:t>.</a:t>
            </a:r>
            <a:r>
              <a:rPr lang="ru-RU" sz="1000" spc="-20" dirty="0">
                <a:latin typeface="Cambria"/>
                <a:cs typeface="Cambria"/>
              </a:rPr>
              <a:t> </a:t>
            </a:r>
          </a:p>
          <a:p>
            <a:pPr marL="12700" marR="29845" algn="just">
              <a:lnSpc>
                <a:spcPct val="100000"/>
              </a:lnSpc>
              <a:spcBef>
                <a:spcPts val="100"/>
              </a:spcBef>
            </a:pPr>
            <a:endParaRPr lang="ru-RU" sz="800" spc="-20" dirty="0">
              <a:latin typeface="Cambria"/>
              <a:cs typeface="Cambria"/>
            </a:endParaRPr>
          </a:p>
          <a:p>
            <a:pPr marL="12700" marR="29845">
              <a:lnSpc>
                <a:spcPct val="100000"/>
              </a:lnSpc>
              <a:spcBef>
                <a:spcPts val="100"/>
              </a:spcBef>
            </a:pPr>
            <a:r>
              <a:rPr sz="1000" spc="-40" dirty="0" err="1">
                <a:latin typeface="Cambria"/>
                <a:cs typeface="Cambria"/>
              </a:rPr>
              <a:t>Организуютс</a:t>
            </a:r>
            <a:r>
              <a:rPr sz="1000" spc="-30" dirty="0" err="1">
                <a:latin typeface="Cambria"/>
                <a:cs typeface="Cambria"/>
              </a:rPr>
              <a:t>я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0" dirty="0" err="1">
                <a:latin typeface="Cambria"/>
                <a:cs typeface="Cambria"/>
              </a:rPr>
              <a:t>доставк</a:t>
            </a:r>
            <a:r>
              <a:rPr sz="1000" spc="-45" dirty="0" err="1">
                <a:latin typeface="Cambria"/>
                <a:cs typeface="Cambria"/>
              </a:rPr>
              <a:t>и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5" dirty="0" err="1">
                <a:latin typeface="Cambria"/>
                <a:cs typeface="Cambria"/>
              </a:rPr>
              <a:t>ле</a:t>
            </a:r>
            <a:r>
              <a:rPr sz="1000" spc="-50" dirty="0" err="1">
                <a:latin typeface="Cambria"/>
                <a:cs typeface="Cambria"/>
              </a:rPr>
              <a:t>карст</a:t>
            </a:r>
            <a:r>
              <a:rPr sz="1000" spc="-40" dirty="0" err="1">
                <a:latin typeface="Cambria"/>
                <a:cs typeface="Cambria"/>
              </a:rPr>
              <a:t>в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35" dirty="0">
                <a:latin typeface="Cambria"/>
                <a:cs typeface="Cambria"/>
              </a:rPr>
              <a:t>и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5" dirty="0">
                <a:latin typeface="Cambria"/>
                <a:cs typeface="Cambria"/>
              </a:rPr>
              <a:t>средст</a:t>
            </a:r>
            <a:r>
              <a:rPr sz="1000" spc="-45" dirty="0">
                <a:latin typeface="Cambria"/>
                <a:cs typeface="Cambria"/>
              </a:rPr>
              <a:t>в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 err="1">
                <a:latin typeface="Cambria"/>
                <a:cs typeface="Cambria"/>
              </a:rPr>
              <a:t>медицинско</a:t>
            </a:r>
            <a:r>
              <a:rPr sz="1000" spc="-40" dirty="0" err="1">
                <a:latin typeface="Cambria"/>
                <a:cs typeface="Cambria"/>
              </a:rPr>
              <a:t>й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5" dirty="0" err="1">
                <a:latin typeface="Cambria"/>
                <a:cs typeface="Cambria"/>
              </a:rPr>
              <a:t>защиты</a:t>
            </a:r>
            <a:r>
              <a:rPr lang="ru-RU" sz="1000" dirty="0">
                <a:latin typeface="Cambria"/>
                <a:cs typeface="Cambria"/>
              </a:rPr>
              <a:t> </a:t>
            </a:r>
            <a:r>
              <a:rPr sz="1000" spc="-45" dirty="0" err="1">
                <a:latin typeface="Cambria"/>
                <a:cs typeface="Cambria"/>
              </a:rPr>
              <a:t>в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0" dirty="0" err="1">
                <a:latin typeface="Cambria"/>
                <a:cs typeface="Cambria"/>
              </a:rPr>
              <a:t>больницы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Сирии</a:t>
            </a:r>
            <a:r>
              <a:rPr sz="1000" spc="-5" dirty="0">
                <a:latin typeface="Cambria"/>
                <a:cs typeface="Cambria"/>
              </a:rPr>
              <a:t>,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0" dirty="0" err="1">
                <a:latin typeface="Cambria"/>
                <a:cs typeface="Cambria"/>
              </a:rPr>
              <a:t>Республик</a:t>
            </a:r>
            <a:r>
              <a:rPr sz="1000" spc="-30" dirty="0" err="1">
                <a:latin typeface="Cambria"/>
                <a:cs typeface="Cambria"/>
              </a:rPr>
              <a:t>и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20" dirty="0" err="1">
                <a:latin typeface="Cambria"/>
                <a:cs typeface="Cambria"/>
              </a:rPr>
              <a:t>Сербской</a:t>
            </a:r>
            <a:r>
              <a:rPr sz="1000" spc="-20" dirty="0">
                <a:latin typeface="Cambria"/>
                <a:cs typeface="Cambria"/>
              </a:rPr>
              <a:t>,</a:t>
            </a:r>
            <a:r>
              <a:rPr lang="ru-RU" sz="1000" spc="-20" dirty="0">
                <a:latin typeface="Cambria"/>
                <a:cs typeface="Cambria"/>
              </a:rPr>
              <a:t> российские больницы.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6682" y="2728937"/>
            <a:ext cx="2584450" cy="3116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0" dirty="0" err="1">
                <a:latin typeface="Cambria"/>
                <a:cs typeface="Cambria"/>
              </a:rPr>
              <a:t>В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35" dirty="0" err="1">
                <a:latin typeface="Cambria"/>
                <a:cs typeface="Cambria"/>
              </a:rPr>
              <a:t>рамка</a:t>
            </a:r>
            <a:r>
              <a:rPr sz="1000" spc="-20" dirty="0" err="1">
                <a:latin typeface="Cambria"/>
                <a:cs typeface="Cambria"/>
              </a:rPr>
              <a:t>х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0" dirty="0" err="1">
                <a:latin typeface="Cambria"/>
                <a:cs typeface="Cambria"/>
              </a:rPr>
              <a:t>проекта</a:t>
            </a:r>
            <a:r>
              <a:rPr lang="ru-RU" sz="1000" dirty="0">
                <a:latin typeface="Cambria"/>
                <a:cs typeface="Cambria"/>
              </a:rPr>
              <a:t> </a:t>
            </a:r>
            <a:r>
              <a:rPr sz="1000" spc="-35" dirty="0">
                <a:latin typeface="Cambria"/>
                <a:cs typeface="Cambria"/>
              </a:rPr>
              <a:t>«Здорово</a:t>
            </a:r>
            <a:r>
              <a:rPr sz="1000" spc="-25" dirty="0">
                <a:latin typeface="Cambria"/>
                <a:cs typeface="Cambria"/>
              </a:rPr>
              <a:t>е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0" dirty="0">
                <a:latin typeface="Cambria"/>
                <a:cs typeface="Cambria"/>
              </a:rPr>
              <a:t>сердце</a:t>
            </a:r>
            <a:r>
              <a:rPr sz="1000" spc="-30" dirty="0">
                <a:latin typeface="Cambria"/>
                <a:cs typeface="Cambria"/>
              </a:rPr>
              <a:t>»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0" dirty="0" err="1">
                <a:latin typeface="Cambria"/>
                <a:cs typeface="Cambria"/>
              </a:rPr>
              <a:t>сельска</a:t>
            </a:r>
            <a:r>
              <a:rPr sz="1000" spc="-35" dirty="0" err="1">
                <a:latin typeface="Cambria"/>
                <a:cs typeface="Cambria"/>
              </a:rPr>
              <a:t>я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0" dirty="0" err="1">
                <a:latin typeface="Cambria"/>
                <a:cs typeface="Cambria"/>
              </a:rPr>
              <a:t>поликлиника</a:t>
            </a:r>
            <a:r>
              <a:rPr sz="1000" spc="-4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в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Ташкентской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области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 err="1">
                <a:latin typeface="Cambria"/>
                <a:cs typeface="Cambria"/>
              </a:rPr>
              <a:t>была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45" dirty="0" err="1">
                <a:latin typeface="Cambria"/>
                <a:cs typeface="Cambria"/>
              </a:rPr>
              <a:t>оснащена</a:t>
            </a:r>
            <a:r>
              <a:rPr lang="ru-RU" sz="1000" spc="-45" dirty="0">
                <a:latin typeface="Cambria"/>
                <a:cs typeface="Cambria"/>
              </a:rPr>
              <a:t> </a:t>
            </a:r>
            <a:r>
              <a:rPr sz="1000" spc="-45" dirty="0" err="1">
                <a:latin typeface="Cambria"/>
                <a:cs typeface="Cambria"/>
              </a:rPr>
              <a:t>электрокардиографами</a:t>
            </a:r>
            <a:r>
              <a:rPr sz="1000" spc="-20" dirty="0">
                <a:latin typeface="Cambria"/>
                <a:cs typeface="Cambria"/>
              </a:rPr>
              <a:t> </a:t>
            </a:r>
            <a:endParaRPr lang="ru-RU" sz="1000" spc="-2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35" dirty="0">
                <a:latin typeface="Cambria"/>
                <a:cs typeface="Cambria"/>
              </a:rPr>
              <a:t>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офтальмологическим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оборудованием</a:t>
            </a:r>
            <a:r>
              <a:rPr lang="ru-RU" sz="1000" spc="-10" dirty="0">
                <a:latin typeface="Cambria"/>
                <a:cs typeface="Cambria"/>
              </a:rPr>
              <a:t>.</a:t>
            </a:r>
            <a:r>
              <a:rPr lang="ru-RU" sz="1000" spc="-20" dirty="0">
                <a:latin typeface="Cambria"/>
                <a:cs typeface="Cambri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75" dirty="0">
                <a:latin typeface="Cambria"/>
                <a:cs typeface="Cambria"/>
              </a:rPr>
              <a:t>С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помощь</a:t>
            </a:r>
            <a:r>
              <a:rPr lang="ru-RU" sz="1000" spc="-30" dirty="0">
                <a:latin typeface="Cambria"/>
                <a:cs typeface="Cambria"/>
              </a:rPr>
              <a:t>ю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уни</a:t>
            </a:r>
            <a:r>
              <a:rPr lang="ru-RU" sz="1000" spc="-45" dirty="0">
                <a:latin typeface="Cambria"/>
                <a:cs typeface="Cambria"/>
              </a:rPr>
              <a:t>кально</a:t>
            </a:r>
            <a:r>
              <a:rPr lang="ru-RU" sz="1000" spc="-35" dirty="0">
                <a:latin typeface="Cambria"/>
                <a:cs typeface="Cambria"/>
              </a:rPr>
              <a:t>й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разработк</a:t>
            </a:r>
            <a:r>
              <a:rPr lang="ru-RU" sz="1000" spc="-40" dirty="0">
                <a:latin typeface="Cambria"/>
                <a:cs typeface="Cambria"/>
              </a:rPr>
              <a:t>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российски</a:t>
            </a:r>
            <a:r>
              <a:rPr lang="ru-RU" sz="1000" spc="-25" dirty="0">
                <a:latin typeface="Cambria"/>
                <a:cs typeface="Cambria"/>
              </a:rPr>
              <a:t>х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ученых</a:t>
            </a:r>
            <a:r>
              <a:rPr lang="ru-RU" sz="100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по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программе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«Ясный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взгляд»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более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55" dirty="0">
                <a:latin typeface="Cambria"/>
                <a:cs typeface="Cambria"/>
              </a:rPr>
              <a:t>шести </a:t>
            </a:r>
            <a:r>
              <a:rPr lang="ru-RU" sz="1000" spc="-204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тыся</a:t>
            </a:r>
            <a:r>
              <a:rPr lang="ru-RU" sz="1000" spc="-35" dirty="0">
                <a:latin typeface="Cambria"/>
                <a:cs typeface="Cambria"/>
              </a:rPr>
              <a:t>ч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сельски</a:t>
            </a:r>
            <a:r>
              <a:rPr lang="ru-RU" sz="1000" spc="-25" dirty="0">
                <a:latin typeface="Cambria"/>
                <a:cs typeface="Cambria"/>
              </a:rPr>
              <a:t>х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жителе</a:t>
            </a:r>
            <a:r>
              <a:rPr lang="ru-RU" sz="1000" spc="-45" dirty="0">
                <a:latin typeface="Cambria"/>
                <a:cs typeface="Cambria"/>
              </a:rPr>
              <a:t>й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Ташкентской  </a:t>
            </a:r>
            <a:r>
              <a:rPr lang="ru-RU" sz="1000" spc="-45" dirty="0">
                <a:latin typeface="Cambria"/>
                <a:cs typeface="Cambria"/>
              </a:rPr>
              <a:t>области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прошли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осмотр,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5" dirty="0">
                <a:latin typeface="Cambria"/>
                <a:cs typeface="Cambria"/>
              </a:rPr>
              <a:t>четыре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тысячи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160" dirty="0">
                <a:latin typeface="Cambria"/>
                <a:cs typeface="Cambria"/>
              </a:rPr>
              <a:t>— </a:t>
            </a:r>
            <a:r>
              <a:rPr lang="ru-RU" sz="1000" spc="-155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прошл</a:t>
            </a:r>
            <a:r>
              <a:rPr lang="ru-RU" sz="1000" spc="-35" dirty="0">
                <a:latin typeface="Cambria"/>
                <a:cs typeface="Cambria"/>
              </a:rPr>
              <a:t>и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лечение</a:t>
            </a:r>
            <a:r>
              <a:rPr lang="ru-RU" sz="1000" spc="-15" dirty="0">
                <a:latin typeface="Cambria"/>
                <a:cs typeface="Cambria"/>
              </a:rPr>
              <a:t>.</a:t>
            </a:r>
            <a:r>
              <a:rPr lang="ru-RU" sz="1000" spc="-20" dirty="0">
                <a:latin typeface="Cambria"/>
                <a:cs typeface="Cambria"/>
              </a:rPr>
              <a:t> </a:t>
            </a:r>
          </a:p>
          <a:p>
            <a:pPr marL="12700" marR="14604">
              <a:lnSpc>
                <a:spcPct val="100000"/>
              </a:lnSpc>
            </a:pPr>
            <a:endParaRPr lang="ru-RU" sz="800" spc="-20" dirty="0">
              <a:latin typeface="Cambria"/>
              <a:cs typeface="Cambria"/>
            </a:endParaRPr>
          </a:p>
          <a:p>
            <a:pPr marL="12700" marR="14604">
              <a:lnSpc>
                <a:spcPct val="100000"/>
              </a:lnSpc>
            </a:pPr>
            <a:r>
              <a:rPr lang="ru-RU" sz="1000" spc="10" dirty="0">
                <a:latin typeface="Cambria"/>
                <a:cs typeface="Cambria"/>
              </a:rPr>
              <a:t>В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Росси</a:t>
            </a:r>
            <a:r>
              <a:rPr lang="ru-RU" sz="1000" spc="-20" dirty="0">
                <a:latin typeface="Cambria"/>
                <a:cs typeface="Cambria"/>
              </a:rPr>
              <a:t>и </a:t>
            </a:r>
            <a:r>
              <a:rPr lang="ru-RU" sz="1000" spc="-50" dirty="0">
                <a:latin typeface="Cambria"/>
                <a:cs typeface="Cambria"/>
              </a:rPr>
              <a:t>работае</a:t>
            </a:r>
            <a:r>
              <a:rPr lang="ru-RU" sz="1000" spc="-40" dirty="0">
                <a:latin typeface="Cambria"/>
                <a:cs typeface="Cambria"/>
              </a:rPr>
              <a:t>т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50" dirty="0">
                <a:latin typeface="Cambria"/>
                <a:cs typeface="Cambria"/>
              </a:rPr>
              <a:t>проект</a:t>
            </a:r>
            <a:r>
              <a:rPr lang="ru-RU" sz="1000" dirty="0">
                <a:latin typeface="Cambria"/>
                <a:cs typeface="Cambria"/>
              </a:rPr>
              <a:t> </a:t>
            </a:r>
          </a:p>
          <a:p>
            <a:pPr marL="12700" marR="14604">
              <a:lnSpc>
                <a:spcPct val="100000"/>
              </a:lnSpc>
            </a:pPr>
            <a:r>
              <a:rPr lang="ru-RU" sz="1000" spc="-35" dirty="0">
                <a:latin typeface="Cambria"/>
                <a:cs typeface="Cambria"/>
              </a:rPr>
              <a:t>«Профориентация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в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медицине»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160" dirty="0">
                <a:latin typeface="Cambria"/>
                <a:cs typeface="Cambria"/>
              </a:rPr>
              <a:t>—</a:t>
            </a:r>
            <a:r>
              <a:rPr lang="ru-RU" sz="1000" spc="-13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сфор</a:t>
            </a:r>
            <a:r>
              <a:rPr lang="ru-RU" sz="1000" spc="-45" dirty="0">
                <a:latin typeface="Cambria"/>
                <a:cs typeface="Cambria"/>
              </a:rPr>
              <a:t>мирова</a:t>
            </a:r>
            <a:r>
              <a:rPr lang="ru-RU" sz="1000" spc="-35" dirty="0">
                <a:latin typeface="Cambria"/>
                <a:cs typeface="Cambria"/>
              </a:rPr>
              <a:t>н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5" dirty="0">
                <a:latin typeface="Cambria"/>
                <a:cs typeface="Cambria"/>
              </a:rPr>
              <a:t>волонтерски</a:t>
            </a:r>
            <a:r>
              <a:rPr lang="ru-RU" sz="1000" spc="-40" dirty="0">
                <a:latin typeface="Cambria"/>
                <a:cs typeface="Cambria"/>
              </a:rPr>
              <a:t>й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отряд</a:t>
            </a:r>
            <a:r>
              <a:rPr lang="ru-RU" sz="1000" spc="-15" dirty="0">
                <a:latin typeface="Cambria"/>
                <a:cs typeface="Cambria"/>
              </a:rPr>
              <a:t>,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работающий </a:t>
            </a:r>
            <a:r>
              <a:rPr lang="ru-RU" sz="1000" spc="-45" dirty="0">
                <a:latin typeface="Cambria"/>
                <a:cs typeface="Cambria"/>
              </a:rPr>
              <a:t>в</a:t>
            </a:r>
            <a:r>
              <a:rPr lang="ru-RU" sz="1000" spc="-4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9-ти</a:t>
            </a:r>
            <a:r>
              <a:rPr lang="ru-RU" sz="1000" spc="-25" dirty="0">
                <a:latin typeface="Cambria"/>
                <a:cs typeface="Cambria"/>
              </a:rPr>
              <a:t> </a:t>
            </a:r>
            <a:r>
              <a:rPr lang="ru-RU" sz="1000" spc="-35" dirty="0">
                <a:latin typeface="Cambria"/>
                <a:cs typeface="Cambria"/>
              </a:rPr>
              <a:t>московских</a:t>
            </a:r>
            <a:r>
              <a:rPr lang="ru-RU" sz="1000" spc="15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больницах.</a:t>
            </a:r>
            <a:r>
              <a:rPr lang="ru-RU" sz="1000" spc="160" dirty="0">
                <a:latin typeface="Cambria"/>
                <a:cs typeface="Cambria"/>
              </a:rPr>
              <a:t> </a:t>
            </a:r>
          </a:p>
          <a:p>
            <a:pPr marL="12700" marR="5080">
              <a:lnSpc>
                <a:spcPct val="100000"/>
              </a:lnSpc>
            </a:pPr>
            <a:endParaRPr lang="ru-RU" sz="800" spc="16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000" spc="-25" dirty="0" err="1">
                <a:latin typeface="Cambria"/>
                <a:cs typeface="Cambria"/>
              </a:rPr>
              <a:t>Силами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25" dirty="0">
                <a:latin typeface="Cambria"/>
                <a:cs typeface="Cambria"/>
              </a:rPr>
              <a:t>РГМ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совместно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с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Россотрудничеством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был </a:t>
            </a:r>
            <a:r>
              <a:rPr sz="1000" spc="-40" dirty="0">
                <a:latin typeface="Cambria"/>
                <a:cs typeface="Cambria"/>
              </a:rPr>
              <a:t> </a:t>
            </a:r>
            <a:r>
              <a:rPr sz="1000" spc="-55" dirty="0">
                <a:latin typeface="Cambria"/>
                <a:cs typeface="Cambria"/>
              </a:rPr>
              <a:t>разверну</a:t>
            </a:r>
            <a:r>
              <a:rPr sz="1000" spc="-45" dirty="0">
                <a:latin typeface="Cambria"/>
                <a:cs typeface="Cambria"/>
              </a:rPr>
              <a:t>т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мобильны</a:t>
            </a:r>
            <a:r>
              <a:rPr sz="1000" spc="-35" dirty="0">
                <a:latin typeface="Cambria"/>
                <a:cs typeface="Cambria"/>
              </a:rPr>
              <a:t>й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0" dirty="0">
                <a:latin typeface="Cambria"/>
                <a:cs typeface="Cambria"/>
              </a:rPr>
              <a:t>медицински</a:t>
            </a:r>
            <a:r>
              <a:rPr sz="1000" spc="-40" dirty="0">
                <a:latin typeface="Cambria"/>
                <a:cs typeface="Cambria"/>
              </a:rPr>
              <a:t>й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пункт  </a:t>
            </a:r>
            <a:r>
              <a:rPr sz="1000" spc="-50" dirty="0">
                <a:latin typeface="Cambria"/>
                <a:cs typeface="Cambria"/>
              </a:rPr>
              <a:t>для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0" dirty="0">
                <a:latin typeface="Cambria"/>
                <a:cs typeface="Cambria"/>
              </a:rPr>
              <a:t>ликвидации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50" dirty="0">
                <a:latin typeface="Cambria"/>
                <a:cs typeface="Cambria"/>
              </a:rPr>
              <a:t>последствий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0" dirty="0">
                <a:latin typeface="Cambria"/>
                <a:cs typeface="Cambria"/>
              </a:rPr>
              <a:t>взрыва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45" dirty="0" err="1">
                <a:latin typeface="Cambria"/>
                <a:cs typeface="Cambria"/>
              </a:rPr>
              <a:t>в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пор</a:t>
            </a:r>
            <a:r>
              <a:rPr sz="1000" spc="-65" dirty="0" err="1">
                <a:latin typeface="Cambria"/>
                <a:cs typeface="Cambria"/>
              </a:rPr>
              <a:t>т</a:t>
            </a:r>
            <a:r>
              <a:rPr sz="1000" spc="-55" dirty="0" err="1">
                <a:latin typeface="Cambria"/>
                <a:cs typeface="Cambria"/>
              </a:rPr>
              <a:t>у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Бейрута</a:t>
            </a:r>
            <a:r>
              <a:rPr sz="1000" spc="-20" dirty="0">
                <a:latin typeface="Cambria"/>
                <a:cs typeface="Cambria"/>
              </a:rPr>
              <a:t>; </a:t>
            </a:r>
            <a:r>
              <a:rPr sz="1000" spc="-50" dirty="0">
                <a:latin typeface="Cambria"/>
                <a:cs typeface="Cambria"/>
              </a:rPr>
              <a:t>направлен</a:t>
            </a:r>
            <a:r>
              <a:rPr sz="1000" spc="-55" dirty="0">
                <a:latin typeface="Cambria"/>
                <a:cs typeface="Cambria"/>
              </a:rPr>
              <a:t>ы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врач</a:t>
            </a:r>
            <a:r>
              <a:rPr sz="1000" spc="-35" dirty="0">
                <a:latin typeface="Cambria"/>
                <a:cs typeface="Cambria"/>
              </a:rPr>
              <a:t>и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50" dirty="0">
                <a:latin typeface="Cambria"/>
                <a:cs typeface="Cambria"/>
              </a:rPr>
              <a:t>и</a:t>
            </a:r>
            <a:r>
              <a:rPr sz="1000" spc="-30" dirty="0">
                <a:latin typeface="Cambria"/>
                <a:cs typeface="Cambria"/>
              </a:rPr>
              <a:t>з</a:t>
            </a:r>
            <a:r>
              <a:rPr sz="1000" spc="-20" dirty="0">
                <a:latin typeface="Cambria"/>
                <a:cs typeface="Cambria"/>
              </a:rPr>
              <a:t> России,  </a:t>
            </a:r>
            <a:r>
              <a:rPr sz="1000" spc="-50" dirty="0">
                <a:latin typeface="Cambria"/>
                <a:cs typeface="Cambria"/>
              </a:rPr>
              <a:t>закуплен</a:t>
            </a:r>
            <a:r>
              <a:rPr sz="1000" spc="-55" dirty="0">
                <a:latin typeface="Cambria"/>
                <a:cs typeface="Cambria"/>
              </a:rPr>
              <a:t>ы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0" dirty="0">
                <a:latin typeface="Cambria"/>
                <a:cs typeface="Cambria"/>
              </a:rPr>
              <a:t>необходимы</a:t>
            </a:r>
            <a:r>
              <a:rPr sz="1000" spc="-25" dirty="0">
                <a:latin typeface="Cambria"/>
                <a:cs typeface="Cambria"/>
              </a:rPr>
              <a:t>е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медикаменты.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36300" y="5207001"/>
            <a:ext cx="965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latin typeface="Arial"/>
                <a:cs typeface="Arial"/>
              </a:rPr>
              <a:t>ОР</a:t>
            </a:r>
            <a:r>
              <a:rPr sz="900" b="1" spc="-125" dirty="0">
                <a:latin typeface="Arial"/>
                <a:cs typeface="Arial"/>
              </a:rPr>
              <a:t>Г</a:t>
            </a:r>
            <a:r>
              <a:rPr sz="900" b="1" spc="-5" dirty="0">
                <a:latin typeface="Arial"/>
                <a:cs typeface="Arial"/>
              </a:rPr>
              <a:t>АНИЗОВАНО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36300" y="5308601"/>
            <a:ext cx="2127885" cy="10160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just">
              <a:lnSpc>
                <a:spcPts val="2400"/>
              </a:lnSpc>
              <a:spcBef>
                <a:spcPts val="680"/>
              </a:spcBef>
            </a:pPr>
            <a:r>
              <a:rPr sz="2500" b="1" spc="-30" dirty="0">
                <a:solidFill>
                  <a:srgbClr val="00417D"/>
                </a:solidFill>
                <a:latin typeface="Arial"/>
                <a:cs typeface="Arial"/>
              </a:rPr>
              <a:t>3 </a:t>
            </a:r>
            <a:r>
              <a:rPr sz="2500" b="1" spc="-175" dirty="0">
                <a:solidFill>
                  <a:srgbClr val="00417D"/>
                </a:solidFill>
                <a:latin typeface="Arial"/>
                <a:cs typeface="Arial"/>
              </a:rPr>
              <a:t>ВЫЕЗДНЫХ </a:t>
            </a:r>
            <a:r>
              <a:rPr sz="2500" b="1" spc="-17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55" dirty="0">
                <a:solidFill>
                  <a:srgbClr val="00417D"/>
                </a:solidFill>
                <a:latin typeface="Arial"/>
                <a:cs typeface="Arial"/>
              </a:rPr>
              <a:t>МОБИЛЬНЫХ  </a:t>
            </a:r>
            <a:r>
              <a:rPr sz="2500" b="1" spc="120" dirty="0">
                <a:solidFill>
                  <a:srgbClr val="00417D"/>
                </a:solidFill>
                <a:latin typeface="Arial"/>
                <a:cs typeface="Arial"/>
              </a:rPr>
              <a:t>КЛИНИКИ</a:t>
            </a:r>
            <a:endParaRPr sz="2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55299" y="6106197"/>
            <a:ext cx="843915" cy="330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10" dirty="0">
                <a:latin typeface="Arial"/>
                <a:cs typeface="Arial"/>
              </a:rPr>
              <a:t>ЗАКУПЛЕНО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45" dirty="0">
                <a:latin typeface="Arial"/>
                <a:cs typeface="Arial"/>
              </a:rPr>
              <a:t>И</a:t>
            </a:r>
            <a:r>
              <a:rPr sz="900" b="1" spc="-6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ОСНАЩЕНО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55299" y="6375400"/>
            <a:ext cx="2455545" cy="13183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11430">
              <a:lnSpc>
                <a:spcPts val="2400"/>
              </a:lnSpc>
              <a:spcBef>
                <a:spcPts val="680"/>
              </a:spcBef>
            </a:pPr>
            <a:r>
              <a:rPr sz="2500" b="1" spc="-40" dirty="0">
                <a:solidFill>
                  <a:srgbClr val="00417D"/>
                </a:solidFill>
                <a:latin typeface="Arial"/>
                <a:cs typeface="Arial"/>
              </a:rPr>
              <a:t>2</a:t>
            </a:r>
            <a:r>
              <a:rPr sz="2500" b="1" spc="-32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345" dirty="0">
                <a:solidFill>
                  <a:srgbClr val="00417D"/>
                </a:solidFill>
                <a:latin typeface="Arial"/>
                <a:cs typeface="Arial"/>
              </a:rPr>
              <a:t>А</a:t>
            </a:r>
            <a:r>
              <a:rPr sz="2500" b="1" spc="-395" dirty="0">
                <a:solidFill>
                  <a:srgbClr val="00417D"/>
                </a:solidFill>
                <a:latin typeface="Arial"/>
                <a:cs typeface="Arial"/>
              </a:rPr>
              <a:t>В</a:t>
            </a:r>
            <a:r>
              <a:rPr sz="2500" b="1" spc="-250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2500" b="1" spc="-170" dirty="0">
                <a:solidFill>
                  <a:srgbClr val="00417D"/>
                </a:solidFill>
                <a:latin typeface="Arial"/>
                <a:cs typeface="Arial"/>
              </a:rPr>
              <a:t>ОМОБИЛЯ  </a:t>
            </a:r>
            <a:r>
              <a:rPr sz="2500" b="1" spc="-155" dirty="0">
                <a:solidFill>
                  <a:srgbClr val="00417D"/>
                </a:solidFill>
                <a:latin typeface="Arial"/>
                <a:cs typeface="Arial"/>
              </a:rPr>
              <a:t>СКОРОЙ </a:t>
            </a:r>
            <a:r>
              <a:rPr sz="2500" b="1" spc="-15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70" dirty="0">
                <a:solidFill>
                  <a:srgbClr val="00417D"/>
                </a:solidFill>
                <a:latin typeface="Arial"/>
                <a:cs typeface="Arial"/>
              </a:rPr>
              <a:t>МЕДИЦИНС</a:t>
            </a:r>
            <a:r>
              <a:rPr sz="2500" b="1" spc="-130" dirty="0">
                <a:solidFill>
                  <a:srgbClr val="00417D"/>
                </a:solidFill>
                <a:latin typeface="Arial"/>
                <a:cs typeface="Arial"/>
              </a:rPr>
              <a:t>К</a:t>
            </a:r>
            <a:r>
              <a:rPr sz="2500" b="1" spc="-80" dirty="0">
                <a:solidFill>
                  <a:srgbClr val="00417D"/>
                </a:solidFill>
                <a:latin typeface="Arial"/>
                <a:cs typeface="Arial"/>
              </a:rPr>
              <a:t>ОЙ  </a:t>
            </a:r>
            <a:r>
              <a:rPr sz="2500" b="1" spc="-40" dirty="0">
                <a:solidFill>
                  <a:srgbClr val="00417D"/>
                </a:solidFill>
                <a:latin typeface="Arial"/>
                <a:cs typeface="Arial"/>
              </a:rPr>
              <a:t>ПОМОЩИ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75300" y="2143799"/>
            <a:ext cx="1620520" cy="330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15" dirty="0">
                <a:latin typeface="Arial"/>
                <a:cs typeface="Arial"/>
              </a:rPr>
              <a:t>9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БОЛЬНИЦ,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32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30" dirty="0">
                <a:latin typeface="Arial"/>
                <a:cs typeface="Arial"/>
              </a:rPr>
              <a:t>ШКОЛЫ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И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30" dirty="0">
                <a:latin typeface="Arial"/>
                <a:cs typeface="Arial"/>
              </a:rPr>
              <a:t>500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В</a:t>
            </a:r>
            <a:r>
              <a:rPr sz="900" b="1" spc="-60" dirty="0">
                <a:latin typeface="Arial"/>
                <a:cs typeface="Arial"/>
              </a:rPr>
              <a:t>О</a:t>
            </a:r>
            <a:r>
              <a:rPr sz="900" b="1" spc="-35" dirty="0">
                <a:latin typeface="Arial"/>
                <a:cs typeface="Arial"/>
              </a:rPr>
              <a:t>ЛОНТЕРОВ</a:t>
            </a:r>
            <a:r>
              <a:rPr sz="900" b="1" spc="-10" dirty="0">
                <a:latin typeface="Arial"/>
                <a:cs typeface="Arial"/>
              </a:rPr>
              <a:t> ПРИНЯЛИ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75300" y="2463725"/>
            <a:ext cx="1175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У</a:t>
            </a:r>
            <a:r>
              <a:rPr sz="900" b="1" spc="-60" dirty="0">
                <a:latin typeface="Arial"/>
                <a:cs typeface="Arial"/>
              </a:rPr>
              <a:t>Ч</a:t>
            </a:r>
            <a:r>
              <a:rPr sz="900" b="1" spc="-80" dirty="0">
                <a:latin typeface="Arial"/>
                <a:cs typeface="Arial"/>
              </a:rPr>
              <a:t>А</a:t>
            </a:r>
            <a:r>
              <a:rPr sz="900" b="1" spc="-30" dirty="0">
                <a:latin typeface="Arial"/>
                <a:cs typeface="Arial"/>
              </a:rPr>
              <a:t>СТИЕ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40" dirty="0">
                <a:latin typeface="Arial"/>
                <a:cs typeface="Arial"/>
              </a:rPr>
              <a:t>ПРОЕКТЕ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36299" y="2159001"/>
            <a:ext cx="1209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latin typeface="Arial"/>
                <a:cs typeface="Arial"/>
              </a:rPr>
              <a:t>ДОС</a:t>
            </a:r>
            <a:r>
              <a:rPr sz="900" b="1" spc="-50" dirty="0">
                <a:latin typeface="Arial"/>
                <a:cs typeface="Arial"/>
              </a:rPr>
              <a:t>Т</a:t>
            </a:r>
            <a:r>
              <a:rPr sz="900" b="1" spc="-30" dirty="0">
                <a:latin typeface="Arial"/>
                <a:cs typeface="Arial"/>
              </a:rPr>
              <a:t>АВЛЕНО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5" dirty="0">
                <a:latin typeface="Arial"/>
                <a:cs typeface="Arial"/>
              </a:rPr>
              <a:t>Б</a:t>
            </a:r>
            <a:r>
              <a:rPr sz="900" b="1" spc="-70" dirty="0">
                <a:latin typeface="Arial"/>
                <a:cs typeface="Arial"/>
              </a:rPr>
              <a:t>О</a:t>
            </a:r>
            <a:r>
              <a:rPr sz="900" b="1" spc="-75" dirty="0">
                <a:latin typeface="Arial"/>
                <a:cs typeface="Arial"/>
              </a:rPr>
              <a:t>ЛЕЕ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36299" y="2260601"/>
            <a:ext cx="11938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30" dirty="0">
                <a:solidFill>
                  <a:srgbClr val="00417D"/>
                </a:solidFill>
                <a:latin typeface="Arial"/>
                <a:cs typeface="Arial"/>
              </a:rPr>
              <a:t>3</a:t>
            </a:r>
            <a:r>
              <a:rPr sz="2500" b="1" spc="-14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100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2500" b="1" spc="95" dirty="0">
                <a:solidFill>
                  <a:srgbClr val="00417D"/>
                </a:solidFill>
                <a:latin typeface="Arial"/>
                <a:cs typeface="Arial"/>
              </a:rPr>
              <a:t>ОНН</a:t>
            </a:r>
            <a:endParaRPr sz="2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36299" y="2565401"/>
            <a:ext cx="16275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20" dirty="0">
                <a:solidFill>
                  <a:srgbClr val="00417D"/>
                </a:solidFill>
                <a:latin typeface="Arial"/>
                <a:cs typeface="Arial"/>
              </a:rPr>
              <a:t>ЛЕКАРСТВ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36262" y="2905761"/>
            <a:ext cx="2028591" cy="93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5745">
              <a:lnSpc>
                <a:spcPct val="111100"/>
              </a:lnSpc>
              <a:spcBef>
                <a:spcPts val="100"/>
              </a:spcBef>
            </a:pPr>
            <a:r>
              <a:rPr sz="900" b="1" spc="45" dirty="0">
                <a:latin typeface="Arial"/>
                <a:cs typeface="Arial"/>
              </a:rPr>
              <a:t>И </a:t>
            </a:r>
            <a:r>
              <a:rPr sz="900" b="1" spc="30" dirty="0">
                <a:latin typeface="Arial"/>
                <a:cs typeface="Arial"/>
              </a:rPr>
              <a:t>МЕДИЦИНСКИХ </a:t>
            </a:r>
            <a:r>
              <a:rPr sz="900" b="1" spc="-50" dirty="0">
                <a:latin typeface="Arial"/>
                <a:cs typeface="Arial"/>
              </a:rPr>
              <a:t>СРЕДСТВ </a:t>
            </a:r>
            <a:r>
              <a:rPr sz="900" b="1" spc="-45" dirty="0">
                <a:latin typeface="Arial"/>
                <a:cs typeface="Arial"/>
              </a:rPr>
              <a:t> </a:t>
            </a:r>
            <a:endParaRPr lang="ru-RU" sz="900" b="1" spc="-45" dirty="0">
              <a:latin typeface="Arial"/>
              <a:cs typeface="Arial"/>
            </a:endParaRPr>
          </a:p>
          <a:p>
            <a:pPr marL="12700" marR="245745">
              <a:lnSpc>
                <a:spcPct val="111100"/>
              </a:lnSpc>
              <a:spcBef>
                <a:spcPts val="100"/>
              </a:spcBef>
            </a:pPr>
            <a:r>
              <a:rPr lang="ru-RU" sz="900" b="1" spc="-45" dirty="0">
                <a:latin typeface="Arial"/>
                <a:cs typeface="Arial"/>
              </a:rPr>
              <a:t>В </a:t>
            </a:r>
            <a:r>
              <a:rPr sz="900" b="1" spc="-30" dirty="0">
                <a:latin typeface="Arial"/>
                <a:cs typeface="Arial"/>
              </a:rPr>
              <a:t>ЦЕНТР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ПО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05" dirty="0">
                <a:latin typeface="Arial"/>
                <a:cs typeface="Arial"/>
              </a:rPr>
              <a:t>БОРЬБЕ</a:t>
            </a:r>
            <a:r>
              <a:rPr lang="ru-RU" sz="900" b="1" spc="-10" dirty="0">
                <a:latin typeface="Arial"/>
                <a:cs typeface="Arial"/>
              </a:rPr>
              <a:t> С </a:t>
            </a:r>
            <a:r>
              <a:rPr sz="900" b="1" spc="-40" dirty="0">
                <a:latin typeface="Arial"/>
                <a:cs typeface="Arial"/>
              </a:rPr>
              <a:t>ЭБ</a:t>
            </a:r>
            <a:r>
              <a:rPr sz="900" b="1" spc="-50" dirty="0">
                <a:latin typeface="Arial"/>
                <a:cs typeface="Arial"/>
              </a:rPr>
              <a:t>О</a:t>
            </a:r>
            <a:r>
              <a:rPr sz="900" b="1" spc="25" dirty="0">
                <a:latin typeface="Arial"/>
                <a:cs typeface="Arial"/>
              </a:rPr>
              <a:t>ЛОЙ</a:t>
            </a:r>
            <a:endParaRPr lang="ru-RU" sz="900" dirty="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lang="ru-RU" sz="900" b="1" spc="-130" dirty="0">
                <a:latin typeface="Arial"/>
                <a:cs typeface="Arial"/>
              </a:rPr>
              <a:t>В</a:t>
            </a:r>
            <a:r>
              <a:rPr lang="ru-RU" sz="900" b="1" spc="-10" dirty="0">
                <a:latin typeface="Arial"/>
                <a:cs typeface="Arial"/>
              </a:rPr>
              <a:t> </a:t>
            </a:r>
            <a:r>
              <a:rPr lang="ru-RU" sz="900" b="1" spc="-45" dirty="0">
                <a:latin typeface="Arial"/>
                <a:cs typeface="Arial"/>
              </a:rPr>
              <a:t>ГВИНЕЕ,</a:t>
            </a:r>
            <a:r>
              <a:rPr lang="ru-RU" sz="900" b="1" spc="-10" dirty="0">
                <a:latin typeface="Arial"/>
                <a:cs typeface="Arial"/>
              </a:rPr>
              <a:t> </a:t>
            </a:r>
            <a:r>
              <a:rPr lang="ru-RU" sz="900" b="1" spc="-130" dirty="0">
                <a:latin typeface="Arial"/>
                <a:cs typeface="Arial"/>
              </a:rPr>
              <a:t>В</a:t>
            </a:r>
            <a:r>
              <a:rPr lang="ru-RU" sz="900" b="1" spc="-10" dirty="0">
                <a:latin typeface="Arial"/>
                <a:cs typeface="Arial"/>
              </a:rPr>
              <a:t> </a:t>
            </a:r>
            <a:r>
              <a:rPr lang="ru-RU" sz="900" b="1" spc="-55" dirty="0">
                <a:latin typeface="Arial"/>
                <a:cs typeface="Arial"/>
              </a:rPr>
              <a:t>Б</a:t>
            </a:r>
            <a:r>
              <a:rPr lang="ru-RU" sz="900" b="1" spc="-70" dirty="0">
                <a:latin typeface="Arial"/>
                <a:cs typeface="Arial"/>
              </a:rPr>
              <a:t>О</a:t>
            </a:r>
            <a:r>
              <a:rPr lang="ru-RU" sz="900" b="1" spc="-25" dirty="0">
                <a:latin typeface="Arial"/>
                <a:cs typeface="Arial"/>
              </a:rPr>
              <a:t>ЛЬНИЦЫ</a:t>
            </a:r>
            <a:r>
              <a:rPr lang="ru-RU" sz="900" b="1" spc="-10" dirty="0">
                <a:latin typeface="Arial"/>
                <a:cs typeface="Arial"/>
              </a:rPr>
              <a:t> </a:t>
            </a:r>
            <a:r>
              <a:rPr lang="ru-RU" sz="900" b="1" spc="-5" dirty="0">
                <a:latin typeface="Arial"/>
                <a:cs typeface="Arial"/>
              </a:rPr>
              <a:t>ЙЕМЕНА,  </a:t>
            </a:r>
            <a:r>
              <a:rPr lang="ru-RU" sz="900" b="1" spc="5" dirty="0">
                <a:latin typeface="Arial"/>
                <a:cs typeface="Arial"/>
              </a:rPr>
              <a:t>СИРИИ,</a:t>
            </a:r>
            <a:r>
              <a:rPr lang="ru-RU" sz="900" b="1" spc="-10" dirty="0">
                <a:latin typeface="Arial"/>
                <a:cs typeface="Arial"/>
              </a:rPr>
              <a:t> </a:t>
            </a:r>
            <a:r>
              <a:rPr lang="ru-RU" sz="900" b="1" spc="-25" dirty="0">
                <a:latin typeface="Arial"/>
                <a:cs typeface="Arial"/>
              </a:rPr>
              <a:t>РЕСПУБЛИКИ</a:t>
            </a:r>
            <a:r>
              <a:rPr lang="ru-RU" sz="900" b="1" spc="-5" dirty="0">
                <a:latin typeface="Arial"/>
                <a:cs typeface="Arial"/>
              </a:rPr>
              <a:t> </a:t>
            </a:r>
            <a:r>
              <a:rPr lang="ru-RU" sz="900" b="1" spc="-35" dirty="0">
                <a:latin typeface="Arial"/>
                <a:cs typeface="Arial"/>
              </a:rPr>
              <a:t>СЕРБСКОЙ, </a:t>
            </a:r>
            <a:r>
              <a:rPr lang="ru-RU" sz="900" b="1" spc="-235" dirty="0">
                <a:latin typeface="Arial"/>
                <a:cs typeface="Arial"/>
              </a:rPr>
              <a:t> </a:t>
            </a:r>
            <a:r>
              <a:rPr lang="ru-RU" sz="900" b="1" spc="10" dirty="0">
                <a:latin typeface="Arial"/>
                <a:cs typeface="Arial"/>
              </a:rPr>
              <a:t>ТАДЖИКИСТАНА, </a:t>
            </a:r>
            <a:r>
              <a:rPr lang="ru-RU" sz="900" b="1" spc="-35" dirty="0">
                <a:latin typeface="Arial"/>
                <a:cs typeface="Arial"/>
              </a:rPr>
              <a:t>УЗБЕКИСТАНА, НАГОРНОГО КАРАБАХА </a:t>
            </a:r>
            <a:r>
              <a:rPr lang="ru-RU" sz="900" b="1" spc="45" dirty="0">
                <a:latin typeface="Arial"/>
                <a:cs typeface="Arial"/>
              </a:rPr>
              <a:t>И</a:t>
            </a:r>
            <a:r>
              <a:rPr lang="ru-RU" sz="900" b="1" spc="-15" dirty="0">
                <a:latin typeface="Arial"/>
                <a:cs typeface="Arial"/>
              </a:rPr>
              <a:t> </a:t>
            </a:r>
            <a:r>
              <a:rPr lang="ru-RU" sz="900" b="1" spc="-5" dirty="0">
                <a:latin typeface="Arial"/>
                <a:cs typeface="Arial"/>
              </a:rPr>
              <a:t>РОССИИ</a:t>
            </a:r>
            <a:endParaRPr lang="ru-RU" sz="9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09402" y="3987610"/>
            <a:ext cx="8737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latin typeface="Arial"/>
                <a:cs typeface="Arial"/>
              </a:rPr>
              <a:t>ОРГАНИЗОВАН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09400" y="4089400"/>
            <a:ext cx="8604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65" dirty="0">
                <a:solidFill>
                  <a:srgbClr val="00417D"/>
                </a:solidFill>
                <a:latin typeface="Arial"/>
                <a:cs typeface="Arial"/>
              </a:rPr>
              <a:t>СБОР</a:t>
            </a:r>
            <a:endParaRPr sz="2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09400" y="4394200"/>
            <a:ext cx="14344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40" dirty="0">
                <a:solidFill>
                  <a:srgbClr val="00417D"/>
                </a:solidFill>
                <a:latin typeface="Arial"/>
                <a:cs typeface="Arial"/>
              </a:rPr>
              <a:t>СРЕДСТВ</a:t>
            </a:r>
            <a:endParaRPr sz="2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09400" y="4734597"/>
            <a:ext cx="1511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25" dirty="0">
                <a:latin typeface="Arial"/>
                <a:cs typeface="Arial"/>
              </a:rPr>
              <a:t>МЕДИЦИНСКОЙ</a:t>
            </a:r>
            <a:r>
              <a:rPr sz="900" b="1" spc="-40" dirty="0">
                <a:latin typeface="Arial"/>
                <a:cs typeface="Arial"/>
              </a:rPr>
              <a:t> ЗАЩИТЫ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ПЕРИ</a:t>
            </a:r>
            <a:r>
              <a:rPr sz="900" b="1" spc="-45" dirty="0">
                <a:latin typeface="Arial"/>
                <a:cs typeface="Arial"/>
              </a:rPr>
              <a:t>О</a:t>
            </a:r>
            <a:r>
              <a:rPr sz="900" b="1" spc="55" dirty="0">
                <a:latin typeface="Arial"/>
                <a:cs typeface="Arial"/>
              </a:rPr>
              <a:t>Д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ПАНДЕМИИ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275300" y="2565401"/>
            <a:ext cx="2348865" cy="12801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680"/>
              </a:spcBef>
            </a:pPr>
            <a:r>
              <a:rPr sz="2500" b="1" spc="-120" dirty="0">
                <a:solidFill>
                  <a:srgbClr val="00417D"/>
                </a:solidFill>
                <a:latin typeface="Arial"/>
                <a:cs typeface="Arial"/>
              </a:rPr>
              <a:t>«ВОЛОНТЕРЫ </a:t>
            </a:r>
            <a:r>
              <a:rPr sz="2500" b="1" spc="-114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350" dirty="0">
                <a:solidFill>
                  <a:srgbClr val="00417D"/>
                </a:solidFill>
                <a:latin typeface="Arial"/>
                <a:cs typeface="Arial"/>
              </a:rPr>
              <a:t>В</a:t>
            </a:r>
            <a:r>
              <a:rPr sz="2500" b="1" spc="-7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40" dirty="0">
                <a:solidFill>
                  <a:srgbClr val="00417D"/>
                </a:solidFill>
                <a:latin typeface="Arial"/>
                <a:cs typeface="Arial"/>
              </a:rPr>
              <a:t>МЕДИЦИНЕ»</a:t>
            </a:r>
            <a:endParaRPr sz="2500" dirty="0">
              <a:latin typeface="Arial"/>
              <a:cs typeface="Arial"/>
            </a:endParaRPr>
          </a:p>
          <a:p>
            <a:pPr marL="12700" marR="270510">
              <a:lnSpc>
                <a:spcPct val="111100"/>
              </a:lnSpc>
              <a:spcBef>
                <a:spcPts val="2100"/>
              </a:spcBef>
            </a:pPr>
            <a:r>
              <a:rPr sz="900" b="1" spc="5" dirty="0">
                <a:latin typeface="Arial"/>
                <a:cs typeface="Arial"/>
              </a:rPr>
              <a:t>ЖИТЕЛИ </a:t>
            </a:r>
            <a:r>
              <a:rPr sz="900" b="1" spc="10" dirty="0">
                <a:latin typeface="Arial"/>
                <a:cs typeface="Arial"/>
              </a:rPr>
              <a:t>40 </a:t>
            </a:r>
            <a:r>
              <a:rPr sz="900" b="1" spc="5" dirty="0">
                <a:latin typeface="Arial"/>
                <a:cs typeface="Arial"/>
              </a:rPr>
              <a:t>МАЛОДОСТУПНЫХ 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30" dirty="0">
                <a:latin typeface="Arial"/>
                <a:cs typeface="Arial"/>
              </a:rPr>
              <a:t>НАСЕЛЕННЫХ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ПУНКТОВ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ПОЛУЧИЛИ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75300" y="3784601"/>
            <a:ext cx="2236470" cy="16256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613410" algn="just">
              <a:lnSpc>
                <a:spcPts val="2400"/>
              </a:lnSpc>
              <a:spcBef>
                <a:spcPts val="680"/>
              </a:spcBef>
            </a:pPr>
            <a:r>
              <a:rPr sz="2500" b="1" spc="-120" dirty="0">
                <a:solidFill>
                  <a:srgbClr val="00417D"/>
                </a:solidFill>
                <a:latin typeface="Arial"/>
                <a:cs typeface="Arial"/>
              </a:rPr>
              <a:t>ПОМОЩЬ  В РАМКАХ  ПРОЕКТА</a:t>
            </a:r>
          </a:p>
          <a:p>
            <a:pPr marL="12700" marR="5080">
              <a:lnSpc>
                <a:spcPts val="2400"/>
              </a:lnSpc>
            </a:pPr>
            <a:r>
              <a:rPr sz="2500" b="1" spc="-55" dirty="0">
                <a:solidFill>
                  <a:srgbClr val="00417D"/>
                </a:solidFill>
                <a:latin typeface="Arial"/>
                <a:cs typeface="Arial"/>
              </a:rPr>
              <a:t>«МОБИЛЬНАЯ  </a:t>
            </a:r>
            <a:r>
              <a:rPr sz="2500" b="1" spc="85" dirty="0">
                <a:solidFill>
                  <a:srgbClr val="00417D"/>
                </a:solidFill>
                <a:latin typeface="Arial"/>
                <a:cs typeface="Arial"/>
              </a:rPr>
              <a:t>КЛИНИКА»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36264" y="6985001"/>
            <a:ext cx="46101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25" dirty="0">
                <a:solidFill>
                  <a:srgbClr val="00417D"/>
                </a:solidFill>
                <a:latin typeface="Arial"/>
                <a:cs typeface="Arial"/>
              </a:rPr>
              <a:t>1150</a:t>
            </a:r>
            <a:r>
              <a:rPr sz="2500" b="1" spc="-2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114" dirty="0">
                <a:solidFill>
                  <a:srgbClr val="00417D"/>
                </a:solidFill>
                <a:latin typeface="Arial"/>
                <a:cs typeface="Arial"/>
              </a:rPr>
              <a:t>НАБОРОВ</a:t>
            </a:r>
            <a:r>
              <a:rPr sz="2500" b="1" spc="-14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135" dirty="0">
                <a:solidFill>
                  <a:srgbClr val="00417D"/>
                </a:solidFill>
                <a:latin typeface="Arial"/>
                <a:cs typeface="Arial"/>
              </a:rPr>
              <a:t>ТЕС</a:t>
            </a:r>
            <a:r>
              <a:rPr sz="2500" b="1" spc="-175" dirty="0">
                <a:solidFill>
                  <a:srgbClr val="00417D"/>
                </a:solidFill>
                <a:latin typeface="Arial"/>
                <a:cs typeface="Arial"/>
              </a:rPr>
              <a:t>Т</a:t>
            </a:r>
            <a:r>
              <a:rPr sz="2500" b="1" spc="405" dirty="0">
                <a:solidFill>
                  <a:srgbClr val="00417D"/>
                </a:solidFill>
                <a:latin typeface="Arial"/>
                <a:cs typeface="Arial"/>
              </a:rPr>
              <a:t>-</a:t>
            </a:r>
            <a:r>
              <a:rPr sz="2500" b="1" spc="-10" dirty="0">
                <a:solidFill>
                  <a:srgbClr val="00417D"/>
                </a:solidFill>
                <a:latin typeface="Arial"/>
                <a:cs typeface="Arial"/>
              </a:rPr>
              <a:t>СИСТЕМ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36272" y="7325361"/>
            <a:ext cx="39947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15" dirty="0">
                <a:latin typeface="Arial"/>
                <a:cs typeface="Arial"/>
              </a:rPr>
              <a:t>ДЛЯ </a:t>
            </a:r>
            <a:r>
              <a:rPr sz="900" b="1" spc="-75" dirty="0">
                <a:latin typeface="Arial"/>
                <a:cs typeface="Arial"/>
              </a:rPr>
              <a:t>ВЫЯВЛЕНИЯ </a:t>
            </a:r>
            <a:r>
              <a:rPr sz="900" b="1" spc="10" dirty="0">
                <a:latin typeface="Arial"/>
                <a:cs typeface="Arial"/>
              </a:rPr>
              <a:t>COVID-19 </a:t>
            </a:r>
            <a:r>
              <a:rPr sz="900" b="1" spc="-50" dirty="0">
                <a:latin typeface="Arial"/>
                <a:cs typeface="Arial"/>
              </a:rPr>
              <a:t>ПЕРЕДАНЫ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2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ВЕНЕСУЭЛУ </a:t>
            </a:r>
            <a:r>
              <a:rPr sz="900" b="1" spc="45" dirty="0">
                <a:latin typeface="Arial"/>
                <a:cs typeface="Arial"/>
              </a:rPr>
              <a:t>И </a:t>
            </a:r>
            <a:r>
              <a:rPr sz="900" b="1" spc="-60" dirty="0">
                <a:latin typeface="Arial"/>
                <a:cs typeface="Arial"/>
              </a:rPr>
              <a:t>ПЕРУ,</a:t>
            </a:r>
            <a:r>
              <a:rPr sz="900" b="1" spc="13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А </a:t>
            </a:r>
            <a:r>
              <a:rPr sz="900" b="1" spc="-20" dirty="0">
                <a:latin typeface="Arial"/>
                <a:cs typeface="Arial"/>
              </a:rPr>
              <a:t>ТАКЖЕ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30" dirty="0">
                <a:latin typeface="Arial"/>
                <a:cs typeface="Arial"/>
              </a:rPr>
              <a:t>ГОСУДАРСТВАМ </a:t>
            </a:r>
            <a:r>
              <a:rPr sz="900" b="1" spc="-70" dirty="0">
                <a:latin typeface="Arial"/>
                <a:cs typeface="Arial"/>
              </a:rPr>
              <a:t>—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УЧАСТНИКАМ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АНДСКОГО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ПАРЛАМЕНТА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642004" y="1224006"/>
            <a:ext cx="3411854" cy="757555"/>
            <a:chOff x="6642004" y="1224006"/>
            <a:chExt cx="3411854" cy="757555"/>
          </a:xfrm>
        </p:grpSpPr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4231" y="1889735"/>
              <a:ext cx="112674" cy="9146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4959" y="1889735"/>
              <a:ext cx="112661" cy="9146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641998" y="1224012"/>
              <a:ext cx="918210" cy="757555"/>
            </a:xfrm>
            <a:custGeom>
              <a:avLst/>
              <a:gdLst/>
              <a:ahLst/>
              <a:cxnLst/>
              <a:rect l="l" t="t" r="r" b="b"/>
              <a:pathLst>
                <a:path w="918209" h="757555">
                  <a:moveTo>
                    <a:pt x="650786" y="422884"/>
                  </a:moveTo>
                  <a:lnTo>
                    <a:pt x="645706" y="378955"/>
                  </a:lnTo>
                  <a:lnTo>
                    <a:pt x="635076" y="349288"/>
                  </a:lnTo>
                  <a:lnTo>
                    <a:pt x="635076" y="422884"/>
                  </a:lnTo>
                  <a:lnTo>
                    <a:pt x="628777" y="469620"/>
                  </a:lnTo>
                  <a:lnTo>
                    <a:pt x="610984" y="511644"/>
                  </a:lnTo>
                  <a:lnTo>
                    <a:pt x="583425" y="547281"/>
                  </a:lnTo>
                  <a:lnTo>
                    <a:pt x="547763" y="574827"/>
                  </a:lnTo>
                  <a:lnTo>
                    <a:pt x="505688" y="592594"/>
                  </a:lnTo>
                  <a:lnTo>
                    <a:pt x="458914" y="598893"/>
                  </a:lnTo>
                  <a:lnTo>
                    <a:pt x="412140" y="592594"/>
                  </a:lnTo>
                  <a:lnTo>
                    <a:pt x="370090" y="574827"/>
                  </a:lnTo>
                  <a:lnTo>
                    <a:pt x="334429" y="547281"/>
                  </a:lnTo>
                  <a:lnTo>
                    <a:pt x="306857" y="511644"/>
                  </a:lnTo>
                  <a:lnTo>
                    <a:pt x="289077" y="469620"/>
                  </a:lnTo>
                  <a:lnTo>
                    <a:pt x="282778" y="422884"/>
                  </a:lnTo>
                  <a:lnTo>
                    <a:pt x="289077" y="376123"/>
                  </a:lnTo>
                  <a:lnTo>
                    <a:pt x="306857" y="334073"/>
                  </a:lnTo>
                  <a:lnTo>
                    <a:pt x="334429" y="298424"/>
                  </a:lnTo>
                  <a:lnTo>
                    <a:pt x="370090" y="270878"/>
                  </a:lnTo>
                  <a:lnTo>
                    <a:pt x="412140" y="253098"/>
                  </a:lnTo>
                  <a:lnTo>
                    <a:pt x="458914" y="246799"/>
                  </a:lnTo>
                  <a:lnTo>
                    <a:pt x="505688" y="253098"/>
                  </a:lnTo>
                  <a:lnTo>
                    <a:pt x="547763" y="270878"/>
                  </a:lnTo>
                  <a:lnTo>
                    <a:pt x="583425" y="298424"/>
                  </a:lnTo>
                  <a:lnTo>
                    <a:pt x="610984" y="334073"/>
                  </a:lnTo>
                  <a:lnTo>
                    <a:pt x="628777" y="376123"/>
                  </a:lnTo>
                  <a:lnTo>
                    <a:pt x="635076" y="422884"/>
                  </a:lnTo>
                  <a:lnTo>
                    <a:pt x="635076" y="349288"/>
                  </a:lnTo>
                  <a:lnTo>
                    <a:pt x="608584" y="302996"/>
                  </a:lnTo>
                  <a:lnTo>
                    <a:pt x="578853" y="273278"/>
                  </a:lnTo>
                  <a:lnTo>
                    <a:pt x="543217" y="250621"/>
                  </a:lnTo>
                  <a:lnTo>
                    <a:pt x="532536" y="246799"/>
                  </a:lnTo>
                  <a:lnTo>
                    <a:pt x="502856" y="236169"/>
                  </a:lnTo>
                  <a:lnTo>
                    <a:pt x="458914" y="231101"/>
                  </a:lnTo>
                  <a:lnTo>
                    <a:pt x="414985" y="236169"/>
                  </a:lnTo>
                  <a:lnTo>
                    <a:pt x="374624" y="250621"/>
                  </a:lnTo>
                  <a:lnTo>
                    <a:pt x="339001" y="273278"/>
                  </a:lnTo>
                  <a:lnTo>
                    <a:pt x="309270" y="302996"/>
                  </a:lnTo>
                  <a:lnTo>
                    <a:pt x="286613" y="338607"/>
                  </a:lnTo>
                  <a:lnTo>
                    <a:pt x="272161" y="378955"/>
                  </a:lnTo>
                  <a:lnTo>
                    <a:pt x="267081" y="422884"/>
                  </a:lnTo>
                  <a:lnTo>
                    <a:pt x="272161" y="466788"/>
                  </a:lnTo>
                  <a:lnTo>
                    <a:pt x="286613" y="507111"/>
                  </a:lnTo>
                  <a:lnTo>
                    <a:pt x="309270" y="542709"/>
                  </a:lnTo>
                  <a:lnTo>
                    <a:pt x="339001" y="572414"/>
                  </a:lnTo>
                  <a:lnTo>
                    <a:pt x="374624" y="595058"/>
                  </a:lnTo>
                  <a:lnTo>
                    <a:pt x="414985" y="609498"/>
                  </a:lnTo>
                  <a:lnTo>
                    <a:pt x="458914" y="614578"/>
                  </a:lnTo>
                  <a:lnTo>
                    <a:pt x="502856" y="609498"/>
                  </a:lnTo>
                  <a:lnTo>
                    <a:pt x="543217" y="595058"/>
                  </a:lnTo>
                  <a:lnTo>
                    <a:pt x="578853" y="572414"/>
                  </a:lnTo>
                  <a:lnTo>
                    <a:pt x="608584" y="542709"/>
                  </a:lnTo>
                  <a:lnTo>
                    <a:pt x="631253" y="507111"/>
                  </a:lnTo>
                  <a:lnTo>
                    <a:pt x="645706" y="466788"/>
                  </a:lnTo>
                  <a:lnTo>
                    <a:pt x="650786" y="422884"/>
                  </a:lnTo>
                  <a:close/>
                </a:path>
                <a:path w="918209" h="757555">
                  <a:moveTo>
                    <a:pt x="834644" y="167855"/>
                  </a:moveTo>
                  <a:lnTo>
                    <a:pt x="831126" y="164338"/>
                  </a:lnTo>
                  <a:lnTo>
                    <a:pt x="818972" y="164338"/>
                  </a:lnTo>
                  <a:lnTo>
                    <a:pt x="818972" y="180009"/>
                  </a:lnTo>
                  <a:lnTo>
                    <a:pt x="818972" y="665721"/>
                  </a:lnTo>
                  <a:lnTo>
                    <a:pt x="734809" y="665721"/>
                  </a:lnTo>
                  <a:lnTo>
                    <a:pt x="734809" y="180009"/>
                  </a:lnTo>
                  <a:lnTo>
                    <a:pt x="818972" y="180009"/>
                  </a:lnTo>
                  <a:lnTo>
                    <a:pt x="818972" y="164338"/>
                  </a:lnTo>
                  <a:lnTo>
                    <a:pt x="731291" y="164338"/>
                  </a:lnTo>
                  <a:lnTo>
                    <a:pt x="722630" y="164338"/>
                  </a:lnTo>
                  <a:lnTo>
                    <a:pt x="719112" y="164338"/>
                  </a:lnTo>
                  <a:lnTo>
                    <a:pt x="719112" y="180009"/>
                  </a:lnTo>
                  <a:lnTo>
                    <a:pt x="719112" y="665721"/>
                  </a:lnTo>
                  <a:lnTo>
                    <a:pt x="198742" y="665721"/>
                  </a:lnTo>
                  <a:lnTo>
                    <a:pt x="198742" y="180009"/>
                  </a:lnTo>
                  <a:lnTo>
                    <a:pt x="213461" y="180009"/>
                  </a:lnTo>
                  <a:lnTo>
                    <a:pt x="704380" y="180022"/>
                  </a:lnTo>
                  <a:lnTo>
                    <a:pt x="719112" y="180009"/>
                  </a:lnTo>
                  <a:lnTo>
                    <a:pt x="719112" y="164338"/>
                  </a:lnTo>
                  <a:lnTo>
                    <a:pt x="707898" y="164338"/>
                  </a:lnTo>
                  <a:lnTo>
                    <a:pt x="707898" y="15684"/>
                  </a:lnTo>
                  <a:lnTo>
                    <a:pt x="707898" y="3505"/>
                  </a:lnTo>
                  <a:lnTo>
                    <a:pt x="704380" y="0"/>
                  </a:lnTo>
                  <a:lnTo>
                    <a:pt x="692200" y="0"/>
                  </a:lnTo>
                  <a:lnTo>
                    <a:pt x="692200" y="15684"/>
                  </a:lnTo>
                  <a:lnTo>
                    <a:pt x="692200" y="164338"/>
                  </a:lnTo>
                  <a:lnTo>
                    <a:pt x="225653" y="164338"/>
                  </a:lnTo>
                  <a:lnTo>
                    <a:pt x="225653" y="15684"/>
                  </a:lnTo>
                  <a:lnTo>
                    <a:pt x="692200" y="15684"/>
                  </a:lnTo>
                  <a:lnTo>
                    <a:pt x="692200" y="0"/>
                  </a:lnTo>
                  <a:lnTo>
                    <a:pt x="213474" y="0"/>
                  </a:lnTo>
                  <a:lnTo>
                    <a:pt x="209969" y="3505"/>
                  </a:lnTo>
                  <a:lnTo>
                    <a:pt x="209969" y="164338"/>
                  </a:lnTo>
                  <a:lnTo>
                    <a:pt x="195224" y="164338"/>
                  </a:lnTo>
                  <a:lnTo>
                    <a:pt x="186563" y="164338"/>
                  </a:lnTo>
                  <a:lnTo>
                    <a:pt x="183045" y="164338"/>
                  </a:lnTo>
                  <a:lnTo>
                    <a:pt x="183045" y="180009"/>
                  </a:lnTo>
                  <a:lnTo>
                    <a:pt x="183045" y="665721"/>
                  </a:lnTo>
                  <a:lnTo>
                    <a:pt x="98894" y="665721"/>
                  </a:lnTo>
                  <a:lnTo>
                    <a:pt x="98894" y="180009"/>
                  </a:lnTo>
                  <a:lnTo>
                    <a:pt x="183045" y="180009"/>
                  </a:lnTo>
                  <a:lnTo>
                    <a:pt x="183045" y="164338"/>
                  </a:lnTo>
                  <a:lnTo>
                    <a:pt x="86728" y="164338"/>
                  </a:lnTo>
                  <a:lnTo>
                    <a:pt x="83197" y="167855"/>
                  </a:lnTo>
                  <a:lnTo>
                    <a:pt x="83197" y="677887"/>
                  </a:lnTo>
                  <a:lnTo>
                    <a:pt x="86728" y="681405"/>
                  </a:lnTo>
                  <a:lnTo>
                    <a:pt x="186563" y="681405"/>
                  </a:lnTo>
                  <a:lnTo>
                    <a:pt x="190893" y="681405"/>
                  </a:lnTo>
                  <a:lnTo>
                    <a:pt x="831126" y="681405"/>
                  </a:lnTo>
                  <a:lnTo>
                    <a:pt x="834644" y="677887"/>
                  </a:lnTo>
                  <a:lnTo>
                    <a:pt x="834644" y="665721"/>
                  </a:lnTo>
                  <a:lnTo>
                    <a:pt x="834644" y="180009"/>
                  </a:lnTo>
                  <a:lnTo>
                    <a:pt x="834644" y="167855"/>
                  </a:lnTo>
                  <a:close/>
                </a:path>
                <a:path w="918209" h="757555">
                  <a:moveTo>
                    <a:pt x="917829" y="745032"/>
                  </a:moveTo>
                  <a:lnTo>
                    <a:pt x="914311" y="741514"/>
                  </a:lnTo>
                  <a:lnTo>
                    <a:pt x="3505" y="741514"/>
                  </a:lnTo>
                  <a:lnTo>
                    <a:pt x="0" y="745032"/>
                  </a:lnTo>
                  <a:lnTo>
                    <a:pt x="0" y="753681"/>
                  </a:lnTo>
                  <a:lnTo>
                    <a:pt x="3505" y="757199"/>
                  </a:lnTo>
                  <a:lnTo>
                    <a:pt x="909980" y="757199"/>
                  </a:lnTo>
                  <a:lnTo>
                    <a:pt x="914311" y="757199"/>
                  </a:lnTo>
                  <a:lnTo>
                    <a:pt x="917829" y="753681"/>
                  </a:lnTo>
                  <a:lnTo>
                    <a:pt x="917829" y="745032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9775" y="1535813"/>
              <a:ext cx="222288" cy="22214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893228" y="1264062"/>
              <a:ext cx="415925" cy="140335"/>
            </a:xfrm>
            <a:custGeom>
              <a:avLst/>
              <a:gdLst/>
              <a:ahLst/>
              <a:cxnLst/>
              <a:rect l="l" t="t" r="r" b="b"/>
              <a:pathLst>
                <a:path w="415925" h="140334">
                  <a:moveTo>
                    <a:pt x="411861" y="0"/>
                  </a:moveTo>
                  <a:lnTo>
                    <a:pt x="3505" y="0"/>
                  </a:lnTo>
                  <a:lnTo>
                    <a:pt x="0" y="3517"/>
                  </a:lnTo>
                  <a:lnTo>
                    <a:pt x="0" y="136448"/>
                  </a:lnTo>
                  <a:lnTo>
                    <a:pt x="3505" y="139966"/>
                  </a:lnTo>
                  <a:lnTo>
                    <a:pt x="411861" y="139966"/>
                  </a:lnTo>
                  <a:lnTo>
                    <a:pt x="415378" y="136448"/>
                  </a:lnTo>
                  <a:lnTo>
                    <a:pt x="415378" y="124282"/>
                  </a:lnTo>
                  <a:lnTo>
                    <a:pt x="15684" y="124282"/>
                  </a:lnTo>
                  <a:lnTo>
                    <a:pt x="15684" y="15697"/>
                  </a:lnTo>
                  <a:lnTo>
                    <a:pt x="415378" y="15697"/>
                  </a:lnTo>
                  <a:lnTo>
                    <a:pt x="415378" y="3517"/>
                  </a:lnTo>
                  <a:lnTo>
                    <a:pt x="411861" y="0"/>
                  </a:lnTo>
                  <a:close/>
                </a:path>
                <a:path w="415925" h="140334">
                  <a:moveTo>
                    <a:pt x="415378" y="15697"/>
                  </a:moveTo>
                  <a:lnTo>
                    <a:pt x="399681" y="15697"/>
                  </a:lnTo>
                  <a:lnTo>
                    <a:pt x="399681" y="124282"/>
                  </a:lnTo>
                  <a:lnTo>
                    <a:pt x="415378" y="124282"/>
                  </a:lnTo>
                  <a:lnTo>
                    <a:pt x="415378" y="15697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6014" y="1543662"/>
              <a:ext cx="208822" cy="20854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2517" y="1524001"/>
              <a:ext cx="155765" cy="8369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287992" y="1760359"/>
              <a:ext cx="765810" cy="220979"/>
            </a:xfrm>
            <a:custGeom>
              <a:avLst/>
              <a:gdLst/>
              <a:ahLst/>
              <a:cxnLst/>
              <a:rect l="l" t="t" r="r" b="b"/>
              <a:pathLst>
                <a:path w="765809" h="220980">
                  <a:moveTo>
                    <a:pt x="134277" y="82994"/>
                  </a:moveTo>
                  <a:lnTo>
                    <a:pt x="131356" y="80060"/>
                  </a:lnTo>
                  <a:lnTo>
                    <a:pt x="121208" y="80060"/>
                  </a:lnTo>
                  <a:lnTo>
                    <a:pt x="121208" y="93141"/>
                  </a:lnTo>
                  <a:lnTo>
                    <a:pt x="121208" y="112318"/>
                  </a:lnTo>
                  <a:lnTo>
                    <a:pt x="106667" y="112318"/>
                  </a:lnTo>
                  <a:lnTo>
                    <a:pt x="106667" y="93141"/>
                  </a:lnTo>
                  <a:lnTo>
                    <a:pt x="121208" y="93141"/>
                  </a:lnTo>
                  <a:lnTo>
                    <a:pt x="121208" y="80060"/>
                  </a:lnTo>
                  <a:lnTo>
                    <a:pt x="96507" y="80060"/>
                  </a:lnTo>
                  <a:lnTo>
                    <a:pt x="93586" y="82994"/>
                  </a:lnTo>
                  <a:lnTo>
                    <a:pt x="93586" y="122478"/>
                  </a:lnTo>
                  <a:lnTo>
                    <a:pt x="96507" y="125412"/>
                  </a:lnTo>
                  <a:lnTo>
                    <a:pt x="131356" y="125412"/>
                  </a:lnTo>
                  <a:lnTo>
                    <a:pt x="134277" y="122478"/>
                  </a:lnTo>
                  <a:lnTo>
                    <a:pt x="134277" y="112318"/>
                  </a:lnTo>
                  <a:lnTo>
                    <a:pt x="134277" y="93141"/>
                  </a:lnTo>
                  <a:lnTo>
                    <a:pt x="134277" y="82994"/>
                  </a:lnTo>
                  <a:close/>
                </a:path>
                <a:path w="765809" h="220980">
                  <a:moveTo>
                    <a:pt x="134277" y="2933"/>
                  </a:moveTo>
                  <a:lnTo>
                    <a:pt x="131356" y="0"/>
                  </a:lnTo>
                  <a:lnTo>
                    <a:pt x="121208" y="0"/>
                  </a:lnTo>
                  <a:lnTo>
                    <a:pt x="121208" y="13081"/>
                  </a:lnTo>
                  <a:lnTo>
                    <a:pt x="121208" y="32308"/>
                  </a:lnTo>
                  <a:lnTo>
                    <a:pt x="106667" y="32308"/>
                  </a:lnTo>
                  <a:lnTo>
                    <a:pt x="106667" y="13081"/>
                  </a:lnTo>
                  <a:lnTo>
                    <a:pt x="121208" y="13081"/>
                  </a:lnTo>
                  <a:lnTo>
                    <a:pt x="121208" y="0"/>
                  </a:lnTo>
                  <a:lnTo>
                    <a:pt x="96507" y="0"/>
                  </a:lnTo>
                  <a:lnTo>
                    <a:pt x="93586" y="2933"/>
                  </a:lnTo>
                  <a:lnTo>
                    <a:pt x="93586" y="42468"/>
                  </a:lnTo>
                  <a:lnTo>
                    <a:pt x="96507" y="45402"/>
                  </a:lnTo>
                  <a:lnTo>
                    <a:pt x="131356" y="45402"/>
                  </a:lnTo>
                  <a:lnTo>
                    <a:pt x="134277" y="42468"/>
                  </a:lnTo>
                  <a:lnTo>
                    <a:pt x="134277" y="32308"/>
                  </a:lnTo>
                  <a:lnTo>
                    <a:pt x="134277" y="13081"/>
                  </a:lnTo>
                  <a:lnTo>
                    <a:pt x="134277" y="2933"/>
                  </a:lnTo>
                  <a:close/>
                </a:path>
                <a:path w="765809" h="220980">
                  <a:moveTo>
                    <a:pt x="199212" y="82994"/>
                  </a:moveTo>
                  <a:lnTo>
                    <a:pt x="196291" y="80060"/>
                  </a:lnTo>
                  <a:lnTo>
                    <a:pt x="186118" y="80060"/>
                  </a:lnTo>
                  <a:lnTo>
                    <a:pt x="186118" y="93141"/>
                  </a:lnTo>
                  <a:lnTo>
                    <a:pt x="186118" y="112318"/>
                  </a:lnTo>
                  <a:lnTo>
                    <a:pt x="171602" y="112318"/>
                  </a:lnTo>
                  <a:lnTo>
                    <a:pt x="171602" y="93141"/>
                  </a:lnTo>
                  <a:lnTo>
                    <a:pt x="186118" y="93141"/>
                  </a:lnTo>
                  <a:lnTo>
                    <a:pt x="186118" y="80060"/>
                  </a:lnTo>
                  <a:lnTo>
                    <a:pt x="161442" y="80060"/>
                  </a:lnTo>
                  <a:lnTo>
                    <a:pt x="158521" y="82994"/>
                  </a:lnTo>
                  <a:lnTo>
                    <a:pt x="158521" y="122478"/>
                  </a:lnTo>
                  <a:lnTo>
                    <a:pt x="161442" y="125412"/>
                  </a:lnTo>
                  <a:lnTo>
                    <a:pt x="196291" y="125412"/>
                  </a:lnTo>
                  <a:lnTo>
                    <a:pt x="199212" y="122478"/>
                  </a:lnTo>
                  <a:lnTo>
                    <a:pt x="199212" y="112318"/>
                  </a:lnTo>
                  <a:lnTo>
                    <a:pt x="199212" y="93141"/>
                  </a:lnTo>
                  <a:lnTo>
                    <a:pt x="199212" y="82994"/>
                  </a:lnTo>
                  <a:close/>
                </a:path>
                <a:path w="765809" h="220980">
                  <a:moveTo>
                    <a:pt x="199212" y="2933"/>
                  </a:moveTo>
                  <a:lnTo>
                    <a:pt x="196291" y="0"/>
                  </a:lnTo>
                  <a:lnTo>
                    <a:pt x="186118" y="0"/>
                  </a:lnTo>
                  <a:lnTo>
                    <a:pt x="186118" y="13081"/>
                  </a:lnTo>
                  <a:lnTo>
                    <a:pt x="186118" y="32308"/>
                  </a:lnTo>
                  <a:lnTo>
                    <a:pt x="171602" y="32308"/>
                  </a:lnTo>
                  <a:lnTo>
                    <a:pt x="171602" y="13081"/>
                  </a:lnTo>
                  <a:lnTo>
                    <a:pt x="186118" y="13081"/>
                  </a:lnTo>
                  <a:lnTo>
                    <a:pt x="186118" y="0"/>
                  </a:lnTo>
                  <a:lnTo>
                    <a:pt x="161442" y="0"/>
                  </a:lnTo>
                  <a:lnTo>
                    <a:pt x="158521" y="2933"/>
                  </a:lnTo>
                  <a:lnTo>
                    <a:pt x="158521" y="42468"/>
                  </a:lnTo>
                  <a:lnTo>
                    <a:pt x="161442" y="45402"/>
                  </a:lnTo>
                  <a:lnTo>
                    <a:pt x="196291" y="45402"/>
                  </a:lnTo>
                  <a:lnTo>
                    <a:pt x="199212" y="42468"/>
                  </a:lnTo>
                  <a:lnTo>
                    <a:pt x="199212" y="32308"/>
                  </a:lnTo>
                  <a:lnTo>
                    <a:pt x="199212" y="13081"/>
                  </a:lnTo>
                  <a:lnTo>
                    <a:pt x="199212" y="2933"/>
                  </a:lnTo>
                  <a:close/>
                </a:path>
                <a:path w="765809" h="220980">
                  <a:moveTo>
                    <a:pt x="368503" y="185470"/>
                  </a:moveTo>
                  <a:lnTo>
                    <a:pt x="365569" y="182537"/>
                  </a:lnTo>
                  <a:lnTo>
                    <a:pt x="67957" y="182537"/>
                  </a:lnTo>
                  <a:lnTo>
                    <a:pt x="65011" y="185470"/>
                  </a:lnTo>
                  <a:lnTo>
                    <a:pt x="65011" y="192697"/>
                  </a:lnTo>
                  <a:lnTo>
                    <a:pt x="67957" y="195630"/>
                  </a:lnTo>
                  <a:lnTo>
                    <a:pt x="361950" y="195630"/>
                  </a:lnTo>
                  <a:lnTo>
                    <a:pt x="365569" y="195630"/>
                  </a:lnTo>
                  <a:lnTo>
                    <a:pt x="368503" y="192697"/>
                  </a:lnTo>
                  <a:lnTo>
                    <a:pt x="368503" y="185470"/>
                  </a:lnTo>
                  <a:close/>
                </a:path>
                <a:path w="765809" h="220980">
                  <a:moveTo>
                    <a:pt x="606374" y="83591"/>
                  </a:moveTo>
                  <a:lnTo>
                    <a:pt x="603453" y="80657"/>
                  </a:lnTo>
                  <a:lnTo>
                    <a:pt x="593293" y="80657"/>
                  </a:lnTo>
                  <a:lnTo>
                    <a:pt x="593293" y="93738"/>
                  </a:lnTo>
                  <a:lnTo>
                    <a:pt x="593293" y="112915"/>
                  </a:lnTo>
                  <a:lnTo>
                    <a:pt x="578777" y="112915"/>
                  </a:lnTo>
                  <a:lnTo>
                    <a:pt x="578777" y="93738"/>
                  </a:lnTo>
                  <a:lnTo>
                    <a:pt x="593293" y="93738"/>
                  </a:lnTo>
                  <a:lnTo>
                    <a:pt x="593293" y="80657"/>
                  </a:lnTo>
                  <a:lnTo>
                    <a:pt x="568617" y="80657"/>
                  </a:lnTo>
                  <a:lnTo>
                    <a:pt x="565683" y="83591"/>
                  </a:lnTo>
                  <a:lnTo>
                    <a:pt x="565683" y="123088"/>
                  </a:lnTo>
                  <a:lnTo>
                    <a:pt x="568617" y="126009"/>
                  </a:lnTo>
                  <a:lnTo>
                    <a:pt x="603453" y="126009"/>
                  </a:lnTo>
                  <a:lnTo>
                    <a:pt x="606374" y="123088"/>
                  </a:lnTo>
                  <a:lnTo>
                    <a:pt x="606374" y="112915"/>
                  </a:lnTo>
                  <a:lnTo>
                    <a:pt x="606374" y="93738"/>
                  </a:lnTo>
                  <a:lnTo>
                    <a:pt x="606374" y="83591"/>
                  </a:lnTo>
                  <a:close/>
                </a:path>
                <a:path w="765809" h="220980">
                  <a:moveTo>
                    <a:pt x="606374" y="3543"/>
                  </a:moveTo>
                  <a:lnTo>
                    <a:pt x="603453" y="609"/>
                  </a:lnTo>
                  <a:lnTo>
                    <a:pt x="593293" y="609"/>
                  </a:lnTo>
                  <a:lnTo>
                    <a:pt x="593293" y="13690"/>
                  </a:lnTo>
                  <a:lnTo>
                    <a:pt x="593293" y="32867"/>
                  </a:lnTo>
                  <a:lnTo>
                    <a:pt x="578777" y="32867"/>
                  </a:lnTo>
                  <a:lnTo>
                    <a:pt x="578777" y="13690"/>
                  </a:lnTo>
                  <a:lnTo>
                    <a:pt x="593293" y="13690"/>
                  </a:lnTo>
                  <a:lnTo>
                    <a:pt x="593293" y="609"/>
                  </a:lnTo>
                  <a:lnTo>
                    <a:pt x="568617" y="609"/>
                  </a:lnTo>
                  <a:lnTo>
                    <a:pt x="565683" y="3543"/>
                  </a:lnTo>
                  <a:lnTo>
                    <a:pt x="565683" y="43027"/>
                  </a:lnTo>
                  <a:lnTo>
                    <a:pt x="568617" y="45961"/>
                  </a:lnTo>
                  <a:lnTo>
                    <a:pt x="603453" y="45961"/>
                  </a:lnTo>
                  <a:lnTo>
                    <a:pt x="606374" y="43027"/>
                  </a:lnTo>
                  <a:lnTo>
                    <a:pt x="606374" y="32867"/>
                  </a:lnTo>
                  <a:lnTo>
                    <a:pt x="606374" y="13690"/>
                  </a:lnTo>
                  <a:lnTo>
                    <a:pt x="606374" y="3543"/>
                  </a:lnTo>
                  <a:close/>
                </a:path>
                <a:path w="765809" h="220980">
                  <a:moveTo>
                    <a:pt x="671309" y="83591"/>
                  </a:moveTo>
                  <a:lnTo>
                    <a:pt x="668375" y="80657"/>
                  </a:lnTo>
                  <a:lnTo>
                    <a:pt x="658228" y="80657"/>
                  </a:lnTo>
                  <a:lnTo>
                    <a:pt x="658228" y="93738"/>
                  </a:lnTo>
                  <a:lnTo>
                    <a:pt x="658228" y="112915"/>
                  </a:lnTo>
                  <a:lnTo>
                    <a:pt x="643699" y="112915"/>
                  </a:lnTo>
                  <a:lnTo>
                    <a:pt x="643699" y="93738"/>
                  </a:lnTo>
                  <a:lnTo>
                    <a:pt x="658228" y="93738"/>
                  </a:lnTo>
                  <a:lnTo>
                    <a:pt x="658228" y="80657"/>
                  </a:lnTo>
                  <a:lnTo>
                    <a:pt x="633539" y="80657"/>
                  </a:lnTo>
                  <a:lnTo>
                    <a:pt x="630618" y="83591"/>
                  </a:lnTo>
                  <a:lnTo>
                    <a:pt x="630618" y="123088"/>
                  </a:lnTo>
                  <a:lnTo>
                    <a:pt x="633539" y="126009"/>
                  </a:lnTo>
                  <a:lnTo>
                    <a:pt x="668375" y="126009"/>
                  </a:lnTo>
                  <a:lnTo>
                    <a:pt x="671309" y="123088"/>
                  </a:lnTo>
                  <a:lnTo>
                    <a:pt x="671309" y="112915"/>
                  </a:lnTo>
                  <a:lnTo>
                    <a:pt x="671309" y="93738"/>
                  </a:lnTo>
                  <a:lnTo>
                    <a:pt x="671309" y="83591"/>
                  </a:lnTo>
                  <a:close/>
                </a:path>
                <a:path w="765809" h="220980">
                  <a:moveTo>
                    <a:pt x="671309" y="3543"/>
                  </a:moveTo>
                  <a:lnTo>
                    <a:pt x="668375" y="609"/>
                  </a:lnTo>
                  <a:lnTo>
                    <a:pt x="658228" y="609"/>
                  </a:lnTo>
                  <a:lnTo>
                    <a:pt x="658228" y="13690"/>
                  </a:lnTo>
                  <a:lnTo>
                    <a:pt x="658228" y="32867"/>
                  </a:lnTo>
                  <a:lnTo>
                    <a:pt x="643699" y="32867"/>
                  </a:lnTo>
                  <a:lnTo>
                    <a:pt x="643699" y="13690"/>
                  </a:lnTo>
                  <a:lnTo>
                    <a:pt x="658228" y="13690"/>
                  </a:lnTo>
                  <a:lnTo>
                    <a:pt x="658228" y="609"/>
                  </a:lnTo>
                  <a:lnTo>
                    <a:pt x="633539" y="609"/>
                  </a:lnTo>
                  <a:lnTo>
                    <a:pt x="630618" y="3543"/>
                  </a:lnTo>
                  <a:lnTo>
                    <a:pt x="630618" y="43027"/>
                  </a:lnTo>
                  <a:lnTo>
                    <a:pt x="633539" y="45961"/>
                  </a:lnTo>
                  <a:lnTo>
                    <a:pt x="668375" y="45961"/>
                  </a:lnTo>
                  <a:lnTo>
                    <a:pt x="671309" y="43027"/>
                  </a:lnTo>
                  <a:lnTo>
                    <a:pt x="671309" y="32867"/>
                  </a:lnTo>
                  <a:lnTo>
                    <a:pt x="671309" y="13690"/>
                  </a:lnTo>
                  <a:lnTo>
                    <a:pt x="671309" y="3543"/>
                  </a:lnTo>
                  <a:close/>
                </a:path>
                <a:path w="765809" h="220980">
                  <a:moveTo>
                    <a:pt x="765644" y="210705"/>
                  </a:moveTo>
                  <a:lnTo>
                    <a:pt x="762723" y="207772"/>
                  </a:lnTo>
                  <a:lnTo>
                    <a:pt x="2921" y="207772"/>
                  </a:lnTo>
                  <a:lnTo>
                    <a:pt x="0" y="210705"/>
                  </a:lnTo>
                  <a:lnTo>
                    <a:pt x="0" y="217919"/>
                  </a:lnTo>
                  <a:lnTo>
                    <a:pt x="2921" y="220853"/>
                  </a:lnTo>
                  <a:lnTo>
                    <a:pt x="759104" y="220853"/>
                  </a:lnTo>
                  <a:lnTo>
                    <a:pt x="762723" y="220853"/>
                  </a:lnTo>
                  <a:lnTo>
                    <a:pt x="765644" y="217919"/>
                  </a:lnTo>
                  <a:lnTo>
                    <a:pt x="765644" y="210705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1184" y="1831473"/>
              <a:ext cx="78473" cy="9927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502547" y="1594605"/>
              <a:ext cx="335915" cy="336550"/>
            </a:xfrm>
            <a:custGeom>
              <a:avLst/>
              <a:gdLst/>
              <a:ahLst/>
              <a:cxnLst/>
              <a:rect l="l" t="t" r="r" b="b"/>
              <a:pathLst>
                <a:path w="335915" h="336550">
                  <a:moveTo>
                    <a:pt x="305930" y="0"/>
                  </a:moveTo>
                  <a:lnTo>
                    <a:pt x="29819" y="0"/>
                  </a:lnTo>
                  <a:lnTo>
                    <a:pt x="18221" y="2343"/>
                  </a:lnTo>
                  <a:lnTo>
                    <a:pt x="8742" y="8731"/>
                  </a:lnTo>
                  <a:lnTo>
                    <a:pt x="2346" y="18195"/>
                  </a:lnTo>
                  <a:lnTo>
                    <a:pt x="0" y="29768"/>
                  </a:lnTo>
                  <a:lnTo>
                    <a:pt x="99" y="328853"/>
                  </a:lnTo>
                  <a:lnTo>
                    <a:pt x="127" y="329196"/>
                  </a:lnTo>
                  <a:lnTo>
                    <a:pt x="927" y="333857"/>
                  </a:lnTo>
                  <a:lnTo>
                    <a:pt x="3657" y="336143"/>
                  </a:lnTo>
                  <a:lnTo>
                    <a:pt x="138798" y="336143"/>
                  </a:lnTo>
                  <a:lnTo>
                    <a:pt x="141719" y="333209"/>
                  </a:lnTo>
                  <a:lnTo>
                    <a:pt x="141719" y="323049"/>
                  </a:lnTo>
                  <a:lnTo>
                    <a:pt x="13081" y="323049"/>
                  </a:lnTo>
                  <a:lnTo>
                    <a:pt x="13081" y="20573"/>
                  </a:lnTo>
                  <a:lnTo>
                    <a:pt x="20599" y="13093"/>
                  </a:lnTo>
                  <a:lnTo>
                    <a:pt x="329923" y="13093"/>
                  </a:lnTo>
                  <a:lnTo>
                    <a:pt x="326978" y="8731"/>
                  </a:lnTo>
                  <a:lnTo>
                    <a:pt x="317511" y="2343"/>
                  </a:lnTo>
                  <a:lnTo>
                    <a:pt x="305930" y="0"/>
                  </a:lnTo>
                  <a:close/>
                </a:path>
                <a:path w="335915" h="336550">
                  <a:moveTo>
                    <a:pt x="207111" y="249948"/>
                  </a:moveTo>
                  <a:lnTo>
                    <a:pt x="194017" y="249948"/>
                  </a:lnTo>
                  <a:lnTo>
                    <a:pt x="194017" y="333209"/>
                  </a:lnTo>
                  <a:lnTo>
                    <a:pt x="196951" y="336143"/>
                  </a:lnTo>
                  <a:lnTo>
                    <a:pt x="332206" y="336143"/>
                  </a:lnTo>
                  <a:lnTo>
                    <a:pt x="334975" y="333705"/>
                  </a:lnTo>
                  <a:lnTo>
                    <a:pt x="335610" y="328853"/>
                  </a:lnTo>
                  <a:lnTo>
                    <a:pt x="335711" y="323049"/>
                  </a:lnTo>
                  <a:lnTo>
                    <a:pt x="207111" y="323049"/>
                  </a:lnTo>
                  <a:lnTo>
                    <a:pt x="207111" y="249948"/>
                  </a:lnTo>
                  <a:close/>
                </a:path>
                <a:path w="335915" h="336550">
                  <a:moveTo>
                    <a:pt x="203034" y="236867"/>
                  </a:moveTo>
                  <a:lnTo>
                    <a:pt x="132715" y="236867"/>
                  </a:lnTo>
                  <a:lnTo>
                    <a:pt x="128638" y="240944"/>
                  </a:lnTo>
                  <a:lnTo>
                    <a:pt x="128638" y="323049"/>
                  </a:lnTo>
                  <a:lnTo>
                    <a:pt x="141719" y="323049"/>
                  </a:lnTo>
                  <a:lnTo>
                    <a:pt x="141719" y="249948"/>
                  </a:lnTo>
                  <a:lnTo>
                    <a:pt x="207111" y="249948"/>
                  </a:lnTo>
                  <a:lnTo>
                    <a:pt x="207111" y="240944"/>
                  </a:lnTo>
                  <a:lnTo>
                    <a:pt x="203034" y="236867"/>
                  </a:lnTo>
                  <a:close/>
                </a:path>
                <a:path w="335915" h="336550">
                  <a:moveTo>
                    <a:pt x="329923" y="13093"/>
                  </a:moveTo>
                  <a:lnTo>
                    <a:pt x="315125" y="13093"/>
                  </a:lnTo>
                  <a:lnTo>
                    <a:pt x="322618" y="20573"/>
                  </a:lnTo>
                  <a:lnTo>
                    <a:pt x="322618" y="323049"/>
                  </a:lnTo>
                  <a:lnTo>
                    <a:pt x="335711" y="323049"/>
                  </a:lnTo>
                  <a:lnTo>
                    <a:pt x="335711" y="29768"/>
                  </a:lnTo>
                  <a:lnTo>
                    <a:pt x="333367" y="18195"/>
                  </a:lnTo>
                  <a:lnTo>
                    <a:pt x="329923" y="13093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25108" y="1716589"/>
              <a:ext cx="162763" cy="2141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53013" y="1715382"/>
              <a:ext cx="162763" cy="21536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540202" y="1728406"/>
              <a:ext cx="260985" cy="174625"/>
            </a:xfrm>
            <a:custGeom>
              <a:avLst/>
              <a:gdLst/>
              <a:ahLst/>
              <a:cxnLst/>
              <a:rect l="l" t="t" r="r" b="b"/>
              <a:pathLst>
                <a:path w="260984" h="174625">
                  <a:moveTo>
                    <a:pt x="62572" y="128447"/>
                  </a:moveTo>
                  <a:lnTo>
                    <a:pt x="59004" y="124891"/>
                  </a:lnTo>
                  <a:lnTo>
                    <a:pt x="49491" y="124891"/>
                  </a:lnTo>
                  <a:lnTo>
                    <a:pt x="49491" y="137972"/>
                  </a:lnTo>
                  <a:lnTo>
                    <a:pt x="49491" y="161163"/>
                  </a:lnTo>
                  <a:lnTo>
                    <a:pt x="13093" y="161163"/>
                  </a:lnTo>
                  <a:lnTo>
                    <a:pt x="13093" y="137972"/>
                  </a:lnTo>
                  <a:lnTo>
                    <a:pt x="49491" y="137972"/>
                  </a:lnTo>
                  <a:lnTo>
                    <a:pt x="49491" y="124891"/>
                  </a:lnTo>
                  <a:lnTo>
                    <a:pt x="3568" y="124891"/>
                  </a:lnTo>
                  <a:lnTo>
                    <a:pt x="0" y="128447"/>
                  </a:lnTo>
                  <a:lnTo>
                    <a:pt x="0" y="170688"/>
                  </a:lnTo>
                  <a:lnTo>
                    <a:pt x="3568" y="174256"/>
                  </a:lnTo>
                  <a:lnTo>
                    <a:pt x="59004" y="174256"/>
                  </a:lnTo>
                  <a:lnTo>
                    <a:pt x="62572" y="170688"/>
                  </a:lnTo>
                  <a:lnTo>
                    <a:pt x="62572" y="161163"/>
                  </a:lnTo>
                  <a:lnTo>
                    <a:pt x="62572" y="137972"/>
                  </a:lnTo>
                  <a:lnTo>
                    <a:pt x="62572" y="128447"/>
                  </a:lnTo>
                  <a:close/>
                </a:path>
                <a:path w="260984" h="174625">
                  <a:moveTo>
                    <a:pt x="62572" y="65976"/>
                  </a:moveTo>
                  <a:lnTo>
                    <a:pt x="59004" y="62407"/>
                  </a:lnTo>
                  <a:lnTo>
                    <a:pt x="49491" y="62407"/>
                  </a:lnTo>
                  <a:lnTo>
                    <a:pt x="49491" y="75488"/>
                  </a:lnTo>
                  <a:lnTo>
                    <a:pt x="49491" y="98742"/>
                  </a:lnTo>
                  <a:lnTo>
                    <a:pt x="13093" y="98742"/>
                  </a:lnTo>
                  <a:lnTo>
                    <a:pt x="13093" y="75488"/>
                  </a:lnTo>
                  <a:lnTo>
                    <a:pt x="49491" y="75488"/>
                  </a:lnTo>
                  <a:lnTo>
                    <a:pt x="49491" y="62407"/>
                  </a:lnTo>
                  <a:lnTo>
                    <a:pt x="3568" y="62407"/>
                  </a:lnTo>
                  <a:lnTo>
                    <a:pt x="0" y="65976"/>
                  </a:lnTo>
                  <a:lnTo>
                    <a:pt x="0" y="108267"/>
                  </a:lnTo>
                  <a:lnTo>
                    <a:pt x="3568" y="111836"/>
                  </a:lnTo>
                  <a:lnTo>
                    <a:pt x="59004" y="111836"/>
                  </a:lnTo>
                  <a:lnTo>
                    <a:pt x="62572" y="108267"/>
                  </a:lnTo>
                  <a:lnTo>
                    <a:pt x="62572" y="98742"/>
                  </a:lnTo>
                  <a:lnTo>
                    <a:pt x="62572" y="75488"/>
                  </a:lnTo>
                  <a:lnTo>
                    <a:pt x="62572" y="65976"/>
                  </a:lnTo>
                  <a:close/>
                </a:path>
                <a:path w="260984" h="174625">
                  <a:moveTo>
                    <a:pt x="62572" y="3556"/>
                  </a:moveTo>
                  <a:lnTo>
                    <a:pt x="59004" y="0"/>
                  </a:lnTo>
                  <a:lnTo>
                    <a:pt x="49491" y="0"/>
                  </a:lnTo>
                  <a:lnTo>
                    <a:pt x="49491" y="13081"/>
                  </a:lnTo>
                  <a:lnTo>
                    <a:pt x="49491" y="36271"/>
                  </a:lnTo>
                  <a:lnTo>
                    <a:pt x="13093" y="36271"/>
                  </a:lnTo>
                  <a:lnTo>
                    <a:pt x="13093" y="13081"/>
                  </a:lnTo>
                  <a:lnTo>
                    <a:pt x="49491" y="13081"/>
                  </a:lnTo>
                  <a:lnTo>
                    <a:pt x="49491" y="0"/>
                  </a:lnTo>
                  <a:lnTo>
                    <a:pt x="3568" y="0"/>
                  </a:lnTo>
                  <a:lnTo>
                    <a:pt x="0" y="3556"/>
                  </a:lnTo>
                  <a:lnTo>
                    <a:pt x="0" y="45796"/>
                  </a:lnTo>
                  <a:lnTo>
                    <a:pt x="3568" y="49364"/>
                  </a:lnTo>
                  <a:lnTo>
                    <a:pt x="59004" y="49364"/>
                  </a:lnTo>
                  <a:lnTo>
                    <a:pt x="62572" y="45796"/>
                  </a:lnTo>
                  <a:lnTo>
                    <a:pt x="62572" y="36271"/>
                  </a:lnTo>
                  <a:lnTo>
                    <a:pt x="62572" y="13081"/>
                  </a:lnTo>
                  <a:lnTo>
                    <a:pt x="62572" y="3556"/>
                  </a:lnTo>
                  <a:close/>
                </a:path>
                <a:path w="260984" h="174625">
                  <a:moveTo>
                    <a:pt x="260426" y="128447"/>
                  </a:moveTo>
                  <a:lnTo>
                    <a:pt x="256857" y="124891"/>
                  </a:lnTo>
                  <a:lnTo>
                    <a:pt x="247345" y="124891"/>
                  </a:lnTo>
                  <a:lnTo>
                    <a:pt x="247345" y="137972"/>
                  </a:lnTo>
                  <a:lnTo>
                    <a:pt x="247345" y="161163"/>
                  </a:lnTo>
                  <a:lnTo>
                    <a:pt x="210896" y="161163"/>
                  </a:lnTo>
                  <a:lnTo>
                    <a:pt x="210896" y="137972"/>
                  </a:lnTo>
                  <a:lnTo>
                    <a:pt x="247345" y="137972"/>
                  </a:lnTo>
                  <a:lnTo>
                    <a:pt x="247345" y="124891"/>
                  </a:lnTo>
                  <a:lnTo>
                    <a:pt x="201371" y="124891"/>
                  </a:lnTo>
                  <a:lnTo>
                    <a:pt x="197802" y="128447"/>
                  </a:lnTo>
                  <a:lnTo>
                    <a:pt x="197802" y="170688"/>
                  </a:lnTo>
                  <a:lnTo>
                    <a:pt x="201371" y="174256"/>
                  </a:lnTo>
                  <a:lnTo>
                    <a:pt x="256857" y="174256"/>
                  </a:lnTo>
                  <a:lnTo>
                    <a:pt x="260426" y="170688"/>
                  </a:lnTo>
                  <a:lnTo>
                    <a:pt x="260426" y="161163"/>
                  </a:lnTo>
                  <a:lnTo>
                    <a:pt x="260426" y="137972"/>
                  </a:lnTo>
                  <a:lnTo>
                    <a:pt x="260426" y="128447"/>
                  </a:lnTo>
                  <a:close/>
                </a:path>
                <a:path w="260984" h="174625">
                  <a:moveTo>
                    <a:pt x="260426" y="65976"/>
                  </a:moveTo>
                  <a:lnTo>
                    <a:pt x="256857" y="62407"/>
                  </a:lnTo>
                  <a:lnTo>
                    <a:pt x="247345" y="62407"/>
                  </a:lnTo>
                  <a:lnTo>
                    <a:pt x="247345" y="75488"/>
                  </a:lnTo>
                  <a:lnTo>
                    <a:pt x="247345" y="98742"/>
                  </a:lnTo>
                  <a:lnTo>
                    <a:pt x="210896" y="98742"/>
                  </a:lnTo>
                  <a:lnTo>
                    <a:pt x="210896" y="75488"/>
                  </a:lnTo>
                  <a:lnTo>
                    <a:pt x="247345" y="75488"/>
                  </a:lnTo>
                  <a:lnTo>
                    <a:pt x="247345" y="62407"/>
                  </a:lnTo>
                  <a:lnTo>
                    <a:pt x="201371" y="62407"/>
                  </a:lnTo>
                  <a:lnTo>
                    <a:pt x="197802" y="65976"/>
                  </a:lnTo>
                  <a:lnTo>
                    <a:pt x="197802" y="108267"/>
                  </a:lnTo>
                  <a:lnTo>
                    <a:pt x="201371" y="111836"/>
                  </a:lnTo>
                  <a:lnTo>
                    <a:pt x="256857" y="111836"/>
                  </a:lnTo>
                  <a:lnTo>
                    <a:pt x="260426" y="108267"/>
                  </a:lnTo>
                  <a:lnTo>
                    <a:pt x="260426" y="98742"/>
                  </a:lnTo>
                  <a:lnTo>
                    <a:pt x="260426" y="75488"/>
                  </a:lnTo>
                  <a:lnTo>
                    <a:pt x="260426" y="65976"/>
                  </a:lnTo>
                  <a:close/>
                </a:path>
                <a:path w="260984" h="174625">
                  <a:moveTo>
                    <a:pt x="260426" y="3556"/>
                  </a:moveTo>
                  <a:lnTo>
                    <a:pt x="256857" y="0"/>
                  </a:lnTo>
                  <a:lnTo>
                    <a:pt x="247345" y="0"/>
                  </a:lnTo>
                  <a:lnTo>
                    <a:pt x="247345" y="13081"/>
                  </a:lnTo>
                  <a:lnTo>
                    <a:pt x="247345" y="36271"/>
                  </a:lnTo>
                  <a:lnTo>
                    <a:pt x="210896" y="36271"/>
                  </a:lnTo>
                  <a:lnTo>
                    <a:pt x="210896" y="13081"/>
                  </a:lnTo>
                  <a:lnTo>
                    <a:pt x="247345" y="13081"/>
                  </a:lnTo>
                  <a:lnTo>
                    <a:pt x="247345" y="0"/>
                  </a:lnTo>
                  <a:lnTo>
                    <a:pt x="201371" y="0"/>
                  </a:lnTo>
                  <a:lnTo>
                    <a:pt x="197802" y="3556"/>
                  </a:lnTo>
                  <a:lnTo>
                    <a:pt x="197802" y="45796"/>
                  </a:lnTo>
                  <a:lnTo>
                    <a:pt x="201371" y="49364"/>
                  </a:lnTo>
                  <a:lnTo>
                    <a:pt x="256857" y="49364"/>
                  </a:lnTo>
                  <a:lnTo>
                    <a:pt x="260426" y="45796"/>
                  </a:lnTo>
                  <a:lnTo>
                    <a:pt x="260426" y="36271"/>
                  </a:lnTo>
                  <a:lnTo>
                    <a:pt x="260426" y="13081"/>
                  </a:lnTo>
                  <a:lnTo>
                    <a:pt x="260426" y="3556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21940" y="1616216"/>
              <a:ext cx="96964" cy="9691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353013" y="1917663"/>
              <a:ext cx="635635" cy="64135"/>
            </a:xfrm>
            <a:custGeom>
              <a:avLst/>
              <a:gdLst/>
              <a:ahLst/>
              <a:cxnLst/>
              <a:rect l="l" t="t" r="r" b="b"/>
              <a:pathLst>
                <a:path w="635634" h="64135">
                  <a:moveTo>
                    <a:pt x="632688" y="0"/>
                  </a:moveTo>
                  <a:lnTo>
                    <a:pt x="2933" y="0"/>
                  </a:lnTo>
                  <a:lnTo>
                    <a:pt x="0" y="2933"/>
                  </a:lnTo>
                  <a:lnTo>
                    <a:pt x="0" y="60604"/>
                  </a:lnTo>
                  <a:lnTo>
                    <a:pt x="2933" y="63538"/>
                  </a:lnTo>
                  <a:lnTo>
                    <a:pt x="632688" y="63538"/>
                  </a:lnTo>
                  <a:lnTo>
                    <a:pt x="635609" y="60604"/>
                  </a:lnTo>
                  <a:lnTo>
                    <a:pt x="635609" y="50457"/>
                  </a:lnTo>
                  <a:lnTo>
                    <a:pt x="13093" y="50457"/>
                  </a:lnTo>
                  <a:lnTo>
                    <a:pt x="13093" y="13081"/>
                  </a:lnTo>
                  <a:lnTo>
                    <a:pt x="635609" y="13081"/>
                  </a:lnTo>
                  <a:lnTo>
                    <a:pt x="635609" y="2933"/>
                  </a:lnTo>
                  <a:lnTo>
                    <a:pt x="632688" y="0"/>
                  </a:lnTo>
                  <a:close/>
                </a:path>
                <a:path w="635634" h="64135">
                  <a:moveTo>
                    <a:pt x="635609" y="13081"/>
                  </a:moveTo>
                  <a:lnTo>
                    <a:pt x="622528" y="13081"/>
                  </a:lnTo>
                  <a:lnTo>
                    <a:pt x="622528" y="50457"/>
                  </a:lnTo>
                  <a:lnTo>
                    <a:pt x="635609" y="50457"/>
                  </a:lnTo>
                  <a:lnTo>
                    <a:pt x="635609" y="13081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2">
            <a:extLst>
              <a:ext uri="{FF2B5EF4-FFF2-40B4-BE49-F238E27FC236}">
                <a16:creationId xmlns:a16="http://schemas.microsoft.com/office/drawing/2014/main" id="{687ED8CD-999D-0742-B4C9-65E4E3352CAE}"/>
              </a:ext>
            </a:extLst>
          </p:cNvPr>
          <p:cNvGrpSpPr/>
          <p:nvPr/>
        </p:nvGrpSpPr>
        <p:grpSpPr>
          <a:xfrm>
            <a:off x="11822430" y="347239"/>
            <a:ext cx="420370" cy="691985"/>
            <a:chOff x="11628005" y="527773"/>
            <a:chExt cx="420370" cy="691985"/>
          </a:xfrm>
        </p:grpSpPr>
        <p:sp>
          <p:nvSpPr>
            <p:cNvPr id="56" name="object 3">
              <a:extLst>
                <a:ext uri="{FF2B5EF4-FFF2-40B4-BE49-F238E27FC236}">
                  <a16:creationId xmlns:a16="http://schemas.microsoft.com/office/drawing/2014/main" id="{A04F844C-6BBC-724B-84A3-7AB0064B10B1}"/>
                </a:ext>
              </a:extLst>
            </p:cNvPr>
            <p:cNvSpPr/>
            <p:nvPr/>
          </p:nvSpPr>
          <p:spPr>
            <a:xfrm>
              <a:off x="11628005" y="527773"/>
              <a:ext cx="420370" cy="348615"/>
            </a:xfrm>
            <a:custGeom>
              <a:avLst/>
              <a:gdLst/>
              <a:ahLst/>
              <a:cxnLst/>
              <a:rect l="l" t="t" r="r" b="b"/>
              <a:pathLst>
                <a:path w="420370" h="348615">
                  <a:moveTo>
                    <a:pt x="0" y="348449"/>
                  </a:moveTo>
                  <a:lnTo>
                    <a:pt x="419988" y="348449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844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">
              <a:extLst>
                <a:ext uri="{FF2B5EF4-FFF2-40B4-BE49-F238E27FC236}">
                  <a16:creationId xmlns:a16="http://schemas.microsoft.com/office/drawing/2014/main" id="{63EA04FA-A213-3645-8612-5E3E0BEEE1EB}"/>
                </a:ext>
              </a:extLst>
            </p:cNvPr>
            <p:cNvSpPr/>
            <p:nvPr/>
          </p:nvSpPr>
          <p:spPr>
            <a:xfrm>
              <a:off x="11628005" y="876223"/>
              <a:ext cx="420370" cy="343535"/>
            </a:xfrm>
            <a:custGeom>
              <a:avLst/>
              <a:gdLst/>
              <a:ahLst/>
              <a:cxnLst/>
              <a:rect l="l" t="t" r="r" b="b"/>
              <a:pathLst>
                <a:path w="420370" h="343534">
                  <a:moveTo>
                    <a:pt x="0" y="342976"/>
                  </a:moveTo>
                  <a:lnTo>
                    <a:pt x="419988" y="342976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2976"/>
                  </a:lnTo>
                  <a:close/>
                </a:path>
              </a:pathLst>
            </a:custGeom>
            <a:solidFill>
              <a:srgbClr val="E6584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164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FA6B2FFF-6B39-4446-98D9-80B9A0C27D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2800" cy="8642350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396E5993-4527-E84D-A565-F643ABDCF0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00" y="443185"/>
            <a:ext cx="1052995" cy="623611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6EE2C46C-0B2E-5446-93BF-92C79AEE8038}"/>
              </a:ext>
            </a:extLst>
          </p:cNvPr>
          <p:cNvSpPr/>
          <p:nvPr/>
        </p:nvSpPr>
        <p:spPr>
          <a:xfrm>
            <a:off x="11822430" y="-22225"/>
            <a:ext cx="420370" cy="335915"/>
          </a:xfrm>
          <a:custGeom>
            <a:avLst/>
            <a:gdLst/>
            <a:ahLst/>
            <a:cxnLst/>
            <a:rect l="l" t="t" r="r" b="b"/>
            <a:pathLst>
              <a:path w="420370" h="335915">
                <a:moveTo>
                  <a:pt x="0" y="335775"/>
                </a:moveTo>
                <a:lnTo>
                  <a:pt x="419988" y="335775"/>
                </a:lnTo>
                <a:lnTo>
                  <a:pt x="419988" y="0"/>
                </a:lnTo>
                <a:lnTo>
                  <a:pt x="0" y="0"/>
                </a:lnTo>
                <a:lnTo>
                  <a:pt x="0" y="335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A7219B4-B1F0-AA4B-98FC-2EF2C806DA5D}"/>
              </a:ext>
            </a:extLst>
          </p:cNvPr>
          <p:cNvSpPr/>
          <p:nvPr/>
        </p:nvSpPr>
        <p:spPr>
          <a:xfrm>
            <a:off x="11822430" y="313550"/>
            <a:ext cx="420370" cy="348615"/>
          </a:xfrm>
          <a:custGeom>
            <a:avLst/>
            <a:gdLst/>
            <a:ahLst/>
            <a:cxnLst/>
            <a:rect l="l" t="t" r="r" b="b"/>
            <a:pathLst>
              <a:path w="420370" h="348615">
                <a:moveTo>
                  <a:pt x="0" y="348449"/>
                </a:moveTo>
                <a:lnTo>
                  <a:pt x="419988" y="348449"/>
                </a:lnTo>
                <a:lnTo>
                  <a:pt x="419988" y="0"/>
                </a:lnTo>
                <a:lnTo>
                  <a:pt x="0" y="0"/>
                </a:lnTo>
                <a:lnTo>
                  <a:pt x="0" y="348449"/>
                </a:lnTo>
                <a:close/>
              </a:path>
            </a:pathLst>
          </a:custGeom>
          <a:solidFill>
            <a:srgbClr val="00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81CD73D-2BF3-3F4A-88E5-7C537FA0BC68}"/>
              </a:ext>
            </a:extLst>
          </p:cNvPr>
          <p:cNvSpPr/>
          <p:nvPr/>
        </p:nvSpPr>
        <p:spPr>
          <a:xfrm>
            <a:off x="11822430" y="662000"/>
            <a:ext cx="420370" cy="343535"/>
          </a:xfrm>
          <a:custGeom>
            <a:avLst/>
            <a:gdLst/>
            <a:ahLst/>
            <a:cxnLst/>
            <a:rect l="l" t="t" r="r" b="b"/>
            <a:pathLst>
              <a:path w="420370" h="343534">
                <a:moveTo>
                  <a:pt x="0" y="342976"/>
                </a:moveTo>
                <a:lnTo>
                  <a:pt x="419988" y="342976"/>
                </a:lnTo>
                <a:lnTo>
                  <a:pt x="419988" y="0"/>
                </a:lnTo>
                <a:lnTo>
                  <a:pt x="0" y="0"/>
                </a:lnTo>
                <a:lnTo>
                  <a:pt x="0" y="342976"/>
                </a:lnTo>
                <a:close/>
              </a:path>
            </a:pathLst>
          </a:custGeom>
          <a:solidFill>
            <a:srgbClr val="E658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86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" y="443185"/>
            <a:ext cx="1052995" cy="6236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94915" y="4976329"/>
            <a:ext cx="4896485" cy="3048114"/>
            <a:chOff x="612000" y="5029212"/>
            <a:chExt cx="4896485" cy="304811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1001" y="5029212"/>
              <a:ext cx="3087001" cy="259685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2000" y="7959851"/>
              <a:ext cx="4896485" cy="117475"/>
            </a:xfrm>
            <a:custGeom>
              <a:avLst/>
              <a:gdLst/>
              <a:ahLst/>
              <a:cxnLst/>
              <a:rect l="l" t="t" r="r" b="b"/>
              <a:pathLst>
                <a:path w="4896485" h="117475">
                  <a:moveTo>
                    <a:pt x="4896002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4896002" y="117347"/>
                  </a:lnTo>
                  <a:lnTo>
                    <a:pt x="4896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99300" y="1549401"/>
            <a:ext cx="4363085" cy="98615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520"/>
              </a:spcBef>
            </a:pPr>
            <a:r>
              <a:rPr sz="3300" spc="-80" dirty="0"/>
              <a:t>ВОЛОНТЕРСКИЕ  ПРОЕКТЫ В РОССИИ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6731999" y="1676400"/>
            <a:ext cx="25400" cy="5943600"/>
            <a:chOff x="6731999" y="1676400"/>
            <a:chExt cx="25400" cy="5943600"/>
          </a:xfrm>
        </p:grpSpPr>
        <p:sp>
          <p:nvSpPr>
            <p:cNvPr id="19" name="object 19"/>
            <p:cNvSpPr/>
            <p:nvPr/>
          </p:nvSpPr>
          <p:spPr>
            <a:xfrm>
              <a:off x="6744699" y="1689100"/>
              <a:ext cx="0" cy="5918200"/>
            </a:xfrm>
            <a:custGeom>
              <a:avLst/>
              <a:gdLst/>
              <a:ahLst/>
              <a:cxnLst/>
              <a:rect l="l" t="t" r="r" b="b"/>
              <a:pathLst>
                <a:path h="5918200">
                  <a:moveTo>
                    <a:pt x="0" y="0"/>
                  </a:moveTo>
                  <a:lnTo>
                    <a:pt x="0" y="5918200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31990" y="1676399"/>
              <a:ext cx="25400" cy="5943600"/>
            </a:xfrm>
            <a:custGeom>
              <a:avLst/>
              <a:gdLst/>
              <a:ahLst/>
              <a:cxnLst/>
              <a:rect l="l" t="t" r="r" b="b"/>
              <a:pathLst>
                <a:path w="25400" h="5943600">
                  <a:moveTo>
                    <a:pt x="25400" y="5923889"/>
                  </a:moveTo>
                  <a:lnTo>
                    <a:pt x="19710" y="5918200"/>
                  </a:lnTo>
                  <a:lnTo>
                    <a:pt x="5689" y="5918200"/>
                  </a:lnTo>
                  <a:lnTo>
                    <a:pt x="0" y="5923889"/>
                  </a:lnTo>
                  <a:lnTo>
                    <a:pt x="0" y="5937910"/>
                  </a:lnTo>
                  <a:lnTo>
                    <a:pt x="5689" y="5943600"/>
                  </a:lnTo>
                  <a:lnTo>
                    <a:pt x="12700" y="5943600"/>
                  </a:lnTo>
                  <a:lnTo>
                    <a:pt x="19710" y="5943600"/>
                  </a:lnTo>
                  <a:lnTo>
                    <a:pt x="25400" y="5937910"/>
                  </a:lnTo>
                  <a:lnTo>
                    <a:pt x="25400" y="5923889"/>
                  </a:lnTo>
                  <a:close/>
                </a:path>
                <a:path w="25400" h="5943600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9299" y="2644775"/>
            <a:ext cx="2746505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mbria"/>
                <a:cs typeface="Cambria"/>
              </a:rPr>
              <a:t>Основная </a:t>
            </a:r>
            <a:r>
              <a:rPr sz="1000" spc="-25" dirty="0">
                <a:latin typeface="Cambria"/>
                <a:cs typeface="Cambria"/>
              </a:rPr>
              <a:t>специализация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«Русской 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гуманитарно</a:t>
            </a:r>
            <a:r>
              <a:rPr sz="1000" spc="-20" dirty="0">
                <a:latin typeface="Cambria"/>
                <a:cs typeface="Cambria"/>
              </a:rPr>
              <a:t>й</a:t>
            </a:r>
            <a:r>
              <a:rPr sz="1000" spc="-10" dirty="0">
                <a:latin typeface="Cambria"/>
                <a:cs typeface="Cambria"/>
              </a:rPr>
              <a:t> миссии</a:t>
            </a:r>
            <a:r>
              <a:rPr sz="1000" dirty="0">
                <a:latin typeface="Cambria"/>
                <a:cs typeface="Cambria"/>
              </a:rPr>
              <a:t>»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120" dirty="0">
                <a:latin typeface="Cambria"/>
                <a:cs typeface="Cambria"/>
              </a:rPr>
              <a:t>—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работ</a:t>
            </a:r>
            <a:r>
              <a:rPr sz="1000" spc="-15" dirty="0">
                <a:latin typeface="Cambria"/>
                <a:cs typeface="Cambria"/>
              </a:rPr>
              <a:t>а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25" dirty="0" err="1">
                <a:latin typeface="Cambria"/>
                <a:cs typeface="Cambria"/>
              </a:rPr>
              <a:t>в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25" dirty="0" err="1">
                <a:latin typeface="Cambria"/>
                <a:cs typeface="Cambria"/>
              </a:rPr>
              <a:t>кри</a:t>
            </a:r>
            <a:r>
              <a:rPr sz="1000" spc="-15" dirty="0" err="1">
                <a:latin typeface="Cambria"/>
                <a:cs typeface="Cambria"/>
              </a:rPr>
              <a:t>зисных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зонах </a:t>
            </a:r>
            <a:r>
              <a:rPr sz="1000" spc="-20" dirty="0">
                <a:latin typeface="Cambria"/>
                <a:cs typeface="Cambria"/>
              </a:rPr>
              <a:t>за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30" dirty="0">
                <a:latin typeface="Cambria"/>
                <a:cs typeface="Cambria"/>
              </a:rPr>
              <a:t>пределами</a:t>
            </a:r>
            <a:r>
              <a:rPr sz="1000" spc="-10" dirty="0">
                <a:latin typeface="Cambria"/>
                <a:cs typeface="Cambria"/>
              </a:rPr>
              <a:t> Российской 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Федерации. </a:t>
            </a:r>
            <a:r>
              <a:rPr sz="1000" spc="-10" dirty="0">
                <a:latin typeface="Cambria"/>
                <a:cs typeface="Cambria"/>
              </a:rPr>
              <a:t>Однако </a:t>
            </a:r>
            <a:r>
              <a:rPr sz="1000" spc="-25" dirty="0">
                <a:latin typeface="Cambria"/>
                <a:cs typeface="Cambria"/>
              </a:rPr>
              <a:t>в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период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пандемии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медицинские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30" dirty="0">
                <a:latin typeface="Cambria"/>
                <a:cs typeface="Cambria"/>
              </a:rPr>
              <a:t>проекты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30" dirty="0">
                <a:latin typeface="Cambria"/>
                <a:cs typeface="Cambria"/>
              </a:rPr>
              <a:t>стали</a:t>
            </a:r>
            <a:r>
              <a:rPr sz="1000" spc="-15" dirty="0">
                <a:latin typeface="Cambria"/>
                <a:cs typeface="Cambria"/>
              </a:rPr>
              <a:t> основными. </a:t>
            </a:r>
            <a:endParaRPr lang="ru-RU" sz="1000" spc="-15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800" spc="-15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35" dirty="0" err="1">
                <a:latin typeface="Cambria"/>
                <a:cs typeface="Cambria"/>
              </a:rPr>
              <a:t>В</a:t>
            </a:r>
            <a:r>
              <a:rPr sz="1000" spc="35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России </a:t>
            </a:r>
            <a:r>
              <a:rPr sz="1000" spc="-30" dirty="0">
                <a:latin typeface="Cambria"/>
                <a:cs typeface="Cambria"/>
              </a:rPr>
              <a:t>реализуется проект </a:t>
            </a:r>
            <a:r>
              <a:rPr sz="1000" spc="-5" dirty="0">
                <a:latin typeface="Cambria"/>
                <a:cs typeface="Cambria"/>
              </a:rPr>
              <a:t>по </a:t>
            </a:r>
            <a:r>
              <a:rPr sz="1000" spc="-30" dirty="0">
                <a:latin typeface="Cambria"/>
                <a:cs typeface="Cambria"/>
              </a:rPr>
              <a:t>передаче </a:t>
            </a:r>
            <a:r>
              <a:rPr sz="1000" spc="-210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медицинских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35" dirty="0">
                <a:latin typeface="Cambria"/>
                <a:cs typeface="Cambria"/>
              </a:rPr>
              <a:t>средств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30" dirty="0">
                <a:latin typeface="Cambria"/>
                <a:cs typeface="Cambria"/>
              </a:rPr>
              <a:t>защиты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0" dirty="0" err="1">
                <a:latin typeface="Cambria"/>
                <a:cs typeface="Cambria"/>
              </a:rPr>
              <a:t>врачам</a:t>
            </a:r>
            <a:r>
              <a:rPr sz="1000" spc="-10" dirty="0">
                <a:latin typeface="Cambria"/>
                <a:cs typeface="Cambria"/>
              </a:rPr>
              <a:t> </a:t>
            </a:r>
            <a:endParaRPr lang="ru-RU" sz="1000" spc="-1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15" dirty="0" err="1">
                <a:latin typeface="Cambria"/>
                <a:cs typeface="Cambria"/>
              </a:rPr>
              <a:t>мо</a:t>
            </a:r>
            <a:r>
              <a:rPr sz="1000" spc="-15" dirty="0" err="1">
                <a:latin typeface="Cambria"/>
                <a:cs typeface="Cambria"/>
              </a:rPr>
              <a:t>сковских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и</a:t>
            </a:r>
            <a:r>
              <a:rPr sz="1000" spc="-20" dirty="0">
                <a:latin typeface="Cambria"/>
                <a:cs typeface="Cambria"/>
              </a:rPr>
              <a:t> региональных </a:t>
            </a:r>
            <a:r>
              <a:rPr sz="1000" spc="-10" dirty="0">
                <a:latin typeface="Cambria"/>
                <a:cs typeface="Cambria"/>
              </a:rPr>
              <a:t>больниц.</a:t>
            </a:r>
            <a:r>
              <a:rPr sz="1000" spc="-20" dirty="0">
                <a:latin typeface="Cambria"/>
                <a:cs typeface="Cambria"/>
              </a:rPr>
              <a:t> </a:t>
            </a:r>
            <a:endParaRPr lang="ru-RU" sz="1000" spc="-2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800" spc="-2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-15" dirty="0">
                <a:latin typeface="Cambria"/>
                <a:cs typeface="Cambria"/>
              </a:rPr>
              <a:t>Более </a:t>
            </a:r>
            <a:r>
              <a:rPr lang="ru-RU" sz="1000" spc="-204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трех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лет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50" dirty="0">
                <a:latin typeface="Cambria"/>
                <a:cs typeface="Cambria"/>
              </a:rPr>
              <a:t>РГМ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принимает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участие</a:t>
            </a:r>
            <a:r>
              <a:rPr lang="ru-RU" sz="1000" spc="-15" dirty="0">
                <a:latin typeface="Cambria"/>
                <a:cs typeface="Cambria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5" dirty="0">
                <a:latin typeface="Cambria"/>
                <a:cs typeface="Cambria"/>
              </a:rPr>
              <a:t>про</a:t>
            </a:r>
            <a:r>
              <a:rPr lang="ru-RU" sz="1000" spc="-40" dirty="0">
                <a:latin typeface="Cambria"/>
                <a:cs typeface="Cambria"/>
              </a:rPr>
              <a:t>ект</a:t>
            </a:r>
            <a:r>
              <a:rPr lang="ru-RU" sz="1000" spc="-30" dirty="0">
                <a:latin typeface="Cambria"/>
                <a:cs typeface="Cambria"/>
              </a:rPr>
              <a:t>е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«Волонтер</a:t>
            </a:r>
            <a:r>
              <a:rPr lang="ru-RU" sz="1000" spc="-5" dirty="0">
                <a:latin typeface="Cambria"/>
                <a:cs typeface="Cambria"/>
              </a:rPr>
              <a:t>ы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медицине</a:t>
            </a:r>
            <a:r>
              <a:rPr lang="ru-RU" sz="1000" spc="-10" dirty="0">
                <a:latin typeface="Cambria"/>
                <a:cs typeface="Cambria"/>
              </a:rPr>
              <a:t>» </a:t>
            </a:r>
            <a:r>
              <a:rPr lang="ru-RU" sz="1000" spc="-120" dirty="0">
                <a:latin typeface="Cambria"/>
                <a:cs typeface="Cambria"/>
              </a:rPr>
              <a:t>—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сегодня  </a:t>
            </a:r>
            <a:r>
              <a:rPr lang="ru-RU" sz="1000" spc="-30" dirty="0">
                <a:latin typeface="Cambria"/>
                <a:cs typeface="Cambria"/>
              </a:rPr>
              <a:t>сотрудничает</a:t>
            </a:r>
            <a:r>
              <a:rPr lang="ru-RU" sz="1000" spc="-25" dirty="0">
                <a:latin typeface="Cambria"/>
                <a:cs typeface="Cambria"/>
              </a:rPr>
              <a:t> </a:t>
            </a:r>
            <a:r>
              <a:rPr lang="ru-RU" sz="1000" spc="-5" dirty="0">
                <a:latin typeface="Cambria"/>
                <a:cs typeface="Cambria"/>
              </a:rPr>
              <a:t>с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9</a:t>
            </a:r>
            <a:r>
              <a:rPr lang="ru-RU" sz="1000" spc="-2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московскими</a:t>
            </a:r>
            <a:r>
              <a:rPr lang="ru-RU" sz="1000" spc="-2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больницами,</a:t>
            </a:r>
            <a:endParaRPr lang="ru-RU" sz="100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8502" y="2644775"/>
            <a:ext cx="2744628" cy="2064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которые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0" dirty="0">
                <a:latin typeface="Cambria"/>
                <a:cs typeface="Cambria"/>
              </a:rPr>
              <a:t>до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карантина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5" dirty="0">
                <a:latin typeface="Cambria"/>
                <a:cs typeface="Cambria"/>
              </a:rPr>
              <a:t>с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10" dirty="0">
                <a:latin typeface="Cambria"/>
                <a:cs typeface="Cambria"/>
              </a:rPr>
              <a:t>помощью </a:t>
            </a:r>
            <a:r>
              <a:rPr lang="ru-RU" sz="1000" spc="-5" dirty="0">
                <a:latin typeface="Cambria"/>
                <a:cs typeface="Cambria"/>
              </a:rPr>
              <a:t> </a:t>
            </a:r>
            <a:r>
              <a:rPr lang="ru-RU" sz="1000" spc="40" dirty="0">
                <a:latin typeface="Cambria"/>
                <a:cs typeface="Cambria"/>
              </a:rPr>
              <a:t>РГ</a:t>
            </a:r>
            <a:r>
              <a:rPr lang="ru-RU" sz="1000" spc="75" dirty="0">
                <a:latin typeface="Cambria"/>
                <a:cs typeface="Cambria"/>
              </a:rPr>
              <a:t>М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5" dirty="0">
                <a:latin typeface="Cambria"/>
                <a:cs typeface="Cambria"/>
              </a:rPr>
              <a:t>«входили</a:t>
            </a:r>
            <a:r>
              <a:rPr lang="ru-RU" sz="1000" spc="5" dirty="0">
                <a:latin typeface="Cambria"/>
                <a:cs typeface="Cambria"/>
              </a:rPr>
              <a:t>»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30" dirty="0">
                <a:latin typeface="Cambria"/>
                <a:cs typeface="Cambria"/>
              </a:rPr>
              <a:t>волонтер</a:t>
            </a:r>
            <a:r>
              <a:rPr lang="ru-RU" sz="1000" spc="-25" dirty="0">
                <a:latin typeface="Cambria"/>
                <a:cs typeface="Cambria"/>
              </a:rPr>
              <a:t>ы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20" dirty="0">
                <a:latin typeface="Cambria"/>
                <a:cs typeface="Cambria"/>
              </a:rPr>
              <a:t>—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25" dirty="0">
                <a:latin typeface="Cambria"/>
                <a:cs typeface="Cambria"/>
              </a:rPr>
              <a:t>в</a:t>
            </a:r>
            <a:r>
              <a:rPr lang="ru-RU" sz="1000" spc="-10" dirty="0">
                <a:latin typeface="Cambria"/>
                <a:cs typeface="Cambria"/>
              </a:rPr>
              <a:t> </a:t>
            </a:r>
            <a:r>
              <a:rPr lang="ru-RU" sz="1000" spc="-15" dirty="0">
                <a:latin typeface="Cambria"/>
                <a:cs typeface="Cambria"/>
              </a:rPr>
              <a:t>основном  </a:t>
            </a:r>
            <a:r>
              <a:rPr lang="ru-RU" sz="1000" spc="-25" dirty="0">
                <a:latin typeface="Cambria"/>
                <a:cs typeface="Cambria"/>
              </a:rPr>
              <a:t>школьник</a:t>
            </a:r>
            <a:r>
              <a:rPr lang="ru-RU" sz="1000" spc="-15" dirty="0">
                <a:latin typeface="Cambria"/>
                <a:cs typeface="Cambria"/>
              </a:rPr>
              <a:t>и </a:t>
            </a:r>
            <a:r>
              <a:rPr lang="ru-RU" sz="1000" spc="-10" dirty="0">
                <a:latin typeface="Cambria"/>
                <a:cs typeface="Cambria"/>
              </a:rPr>
              <a:t>и</a:t>
            </a:r>
            <a:r>
              <a:rPr lang="ru-RU" sz="1000" spc="-15" dirty="0">
                <a:latin typeface="Cambria"/>
                <a:cs typeface="Cambria"/>
              </a:rPr>
              <a:t> </a:t>
            </a:r>
            <a:r>
              <a:rPr lang="ru-RU" sz="1000" spc="-40" dirty="0">
                <a:latin typeface="Cambria"/>
                <a:cs typeface="Cambria"/>
              </a:rPr>
              <a:t>студенты</a:t>
            </a:r>
            <a:r>
              <a:rPr lang="ru-RU" sz="1000" spc="-15" dirty="0">
                <a:latin typeface="Cambria"/>
                <a:cs typeface="Cambria"/>
              </a:rPr>
              <a:t> московски</a:t>
            </a:r>
            <a:r>
              <a:rPr lang="ru-RU" sz="1000" spc="-5" dirty="0">
                <a:latin typeface="Cambria"/>
                <a:cs typeface="Cambria"/>
              </a:rPr>
              <a:t>х</a:t>
            </a:r>
            <a:r>
              <a:rPr lang="ru-RU" sz="1000" spc="-15" dirty="0">
                <a:latin typeface="Cambria"/>
                <a:cs typeface="Cambria"/>
              </a:rPr>
              <a:t> вузов.  </a:t>
            </a:r>
            <a:endParaRPr lang="ru-RU" sz="1000" spc="35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800" spc="-2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35" dirty="0" err="1">
                <a:latin typeface="Cambria"/>
                <a:cs typeface="Cambria"/>
              </a:rPr>
              <a:t>На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регулярной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основе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совместно </a:t>
            </a:r>
            <a:r>
              <a:rPr sz="1000" spc="-204" dirty="0">
                <a:latin typeface="Cambria"/>
                <a:cs typeface="Cambria"/>
              </a:rPr>
              <a:t> </a:t>
            </a:r>
            <a:r>
              <a:rPr sz="1000" spc="-5" dirty="0">
                <a:latin typeface="Cambria"/>
                <a:cs typeface="Cambria"/>
              </a:rPr>
              <a:t>с </a:t>
            </a:r>
            <a:r>
              <a:rPr sz="1000" spc="55" dirty="0">
                <a:latin typeface="Cambria"/>
                <a:cs typeface="Cambria"/>
              </a:rPr>
              <a:t>МККК </a:t>
            </a:r>
            <a:r>
              <a:rPr sz="1000" spc="-5" dirty="0">
                <a:latin typeface="Cambria"/>
                <a:cs typeface="Cambria"/>
              </a:rPr>
              <a:t>«Русская </a:t>
            </a:r>
            <a:r>
              <a:rPr sz="1000" spc="-25" dirty="0">
                <a:latin typeface="Cambria"/>
                <a:cs typeface="Cambria"/>
              </a:rPr>
              <a:t>гуманитарная </a:t>
            </a:r>
            <a:r>
              <a:rPr sz="1000" spc="-10" dirty="0">
                <a:latin typeface="Cambria"/>
                <a:cs typeface="Cambria"/>
              </a:rPr>
              <a:t>миссия» 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spc="-30" dirty="0">
                <a:latin typeface="Cambria"/>
                <a:cs typeface="Cambria"/>
              </a:rPr>
              <a:t>организовывает</a:t>
            </a:r>
            <a:r>
              <a:rPr sz="1000" spc="-25" dirty="0">
                <a:latin typeface="Cambria"/>
                <a:cs typeface="Cambria"/>
              </a:rPr>
              <a:t> курсы</a:t>
            </a:r>
            <a:r>
              <a:rPr sz="1000" spc="170" dirty="0">
                <a:latin typeface="Cambria"/>
                <a:cs typeface="Cambria"/>
              </a:rPr>
              <a:t> </a:t>
            </a:r>
            <a:r>
              <a:rPr sz="1000" spc="-30" dirty="0">
                <a:latin typeface="Cambria"/>
                <a:cs typeface="Cambria"/>
              </a:rPr>
              <a:t>для</a:t>
            </a:r>
            <a:r>
              <a:rPr sz="1000" spc="160" dirty="0">
                <a:latin typeface="Cambria"/>
                <a:cs typeface="Cambria"/>
              </a:rPr>
              <a:t> </a:t>
            </a:r>
            <a:r>
              <a:rPr sz="1000" spc="-25" dirty="0" err="1">
                <a:latin typeface="Cambria"/>
                <a:cs typeface="Cambria"/>
              </a:rPr>
              <a:t>журналистов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spc="-210" dirty="0">
                <a:latin typeface="Cambria"/>
                <a:cs typeface="Cambria"/>
              </a:rPr>
              <a:t> </a:t>
            </a:r>
            <a:endParaRPr lang="ru-RU" sz="1000" spc="-21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 err="1">
                <a:latin typeface="Cambria"/>
                <a:cs typeface="Cambria"/>
              </a:rPr>
              <a:t>и</a:t>
            </a:r>
            <a:r>
              <a:rPr sz="1000" spc="-15" dirty="0">
                <a:latin typeface="Cambria"/>
                <a:cs typeface="Cambria"/>
              </a:rPr>
              <a:t> добровольцев, работающих </a:t>
            </a:r>
            <a:r>
              <a:rPr sz="1000" spc="-25" dirty="0" err="1">
                <a:latin typeface="Cambria"/>
                <a:cs typeface="Cambria"/>
              </a:rPr>
              <a:t>в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10" dirty="0" err="1">
                <a:latin typeface="Cambria"/>
                <a:cs typeface="Cambria"/>
              </a:rPr>
              <a:t>зонах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военных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35" dirty="0">
                <a:latin typeface="Cambria"/>
                <a:cs typeface="Cambria"/>
              </a:rPr>
              <a:t>действий</a:t>
            </a:r>
            <a:r>
              <a:rPr sz="1000" spc="-10" dirty="0">
                <a:latin typeface="Cambria"/>
                <a:cs typeface="Cambria"/>
              </a:rPr>
              <a:t> и </a:t>
            </a:r>
            <a:r>
              <a:rPr sz="1000" spc="-25" dirty="0" err="1">
                <a:latin typeface="Cambria"/>
                <a:cs typeface="Cambria"/>
              </a:rPr>
              <a:t>гуманитарных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15" dirty="0" err="1">
                <a:latin typeface="Cambria"/>
                <a:cs typeface="Cambria"/>
              </a:rPr>
              <a:t>ката</a:t>
            </a:r>
            <a:r>
              <a:rPr sz="1000" spc="-10" dirty="0" err="1">
                <a:latin typeface="Cambria"/>
                <a:cs typeface="Cambria"/>
              </a:rPr>
              <a:t>строф</a:t>
            </a:r>
            <a:r>
              <a:rPr sz="1000" spc="-10" dirty="0">
                <a:latin typeface="Cambria"/>
                <a:cs typeface="Cambria"/>
              </a:rPr>
              <a:t>.</a:t>
            </a:r>
            <a:r>
              <a:rPr sz="1000" spc="-15" dirty="0">
                <a:latin typeface="Cambria"/>
                <a:cs typeface="Cambria"/>
              </a:rPr>
              <a:t> </a:t>
            </a:r>
            <a:endParaRPr lang="ru-RU" sz="1000" spc="-15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800" spc="-15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0" dirty="0" err="1">
                <a:latin typeface="Cambria"/>
                <a:cs typeface="Cambria"/>
              </a:rPr>
              <a:t>Благодаря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0" dirty="0" err="1">
                <a:latin typeface="Cambria"/>
                <a:cs typeface="Cambria"/>
              </a:rPr>
              <a:t>библиотечному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10" dirty="0" err="1">
                <a:latin typeface="Cambria"/>
                <a:cs typeface="Cambria"/>
              </a:rPr>
              <a:t>проек</a:t>
            </a:r>
            <a:r>
              <a:rPr sz="1000" spc="-40" dirty="0" err="1">
                <a:latin typeface="Cambria"/>
                <a:cs typeface="Cambria"/>
              </a:rPr>
              <a:t>ту</a:t>
            </a:r>
            <a:r>
              <a:rPr sz="1000" spc="-40" dirty="0">
                <a:latin typeface="Cambria"/>
                <a:cs typeface="Cambria"/>
              </a:rPr>
              <a:t> </a:t>
            </a:r>
            <a:r>
              <a:rPr sz="1000" spc="50" dirty="0">
                <a:latin typeface="Cambria"/>
                <a:cs typeface="Cambria"/>
              </a:rPr>
              <a:t>РГМ </a:t>
            </a:r>
            <a:r>
              <a:rPr sz="1000" spc="-20" dirty="0">
                <a:latin typeface="Cambria"/>
                <a:cs typeface="Cambria"/>
              </a:rPr>
              <a:t>российские </a:t>
            </a:r>
            <a:r>
              <a:rPr sz="1000" spc="-25" dirty="0">
                <a:latin typeface="Cambria"/>
                <a:cs typeface="Cambria"/>
              </a:rPr>
              <a:t>сельские библиотеки </a:t>
            </a:r>
            <a:r>
              <a:rPr sz="1000" spc="-20" dirty="0">
                <a:latin typeface="Cambria"/>
                <a:cs typeface="Cambria"/>
              </a:rPr>
              <a:t> получили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более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10</a:t>
            </a:r>
            <a:r>
              <a:rPr sz="1000" spc="15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000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spc="-15" dirty="0">
                <a:latin typeface="Cambria"/>
                <a:cs typeface="Cambria"/>
              </a:rPr>
              <a:t>книг.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9300" y="5664201"/>
            <a:ext cx="8394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70" dirty="0">
                <a:latin typeface="Arial"/>
                <a:cs typeface="Arial"/>
              </a:rPr>
              <a:t>РАЗРАБОТАНЫ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9300" y="5765801"/>
            <a:ext cx="13081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40" dirty="0">
                <a:solidFill>
                  <a:srgbClr val="00417D"/>
                </a:solidFill>
                <a:latin typeface="Arial"/>
                <a:cs typeface="Arial"/>
              </a:rPr>
              <a:t>2</a:t>
            </a:r>
            <a:r>
              <a:rPr sz="2500" b="1" spc="-10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60" dirty="0">
                <a:solidFill>
                  <a:srgbClr val="00417D"/>
                </a:solidFill>
                <a:latin typeface="Arial"/>
                <a:cs typeface="Arial"/>
              </a:rPr>
              <a:t>КУРСА</a:t>
            </a:r>
            <a:endParaRPr sz="2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9300" y="6106199"/>
            <a:ext cx="168021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25" dirty="0">
                <a:latin typeface="Arial"/>
                <a:cs typeface="Arial"/>
              </a:rPr>
              <a:t>ПО </a:t>
            </a:r>
            <a:r>
              <a:rPr sz="900" b="1" spc="-25" dirty="0">
                <a:latin typeface="Arial"/>
                <a:cs typeface="Arial"/>
              </a:rPr>
              <a:t>БЕЗОПАСНОСТИ 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35" dirty="0">
                <a:latin typeface="Arial"/>
                <a:cs typeface="Arial"/>
              </a:rPr>
              <a:t>ДЕЯТЕЛЬНОСТИ 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40" dirty="0">
                <a:latin typeface="Arial"/>
                <a:cs typeface="Arial"/>
              </a:rPr>
              <a:t>ВОЛОНТЕРОВ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И 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ЖУРНАЛИСТОВ, 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65" dirty="0">
                <a:latin typeface="Arial"/>
                <a:cs typeface="Arial"/>
              </a:rPr>
              <a:t>Р</a:t>
            </a:r>
            <a:r>
              <a:rPr sz="900" b="1" spc="-40" dirty="0">
                <a:latin typeface="Arial"/>
                <a:cs typeface="Arial"/>
              </a:rPr>
              <a:t>АБ</a:t>
            </a:r>
            <a:r>
              <a:rPr sz="900" b="1" spc="-55" dirty="0">
                <a:latin typeface="Arial"/>
                <a:cs typeface="Arial"/>
              </a:rPr>
              <a:t>О</a:t>
            </a:r>
            <a:r>
              <a:rPr sz="900" b="1" spc="-85" dirty="0">
                <a:latin typeface="Arial"/>
                <a:cs typeface="Arial"/>
              </a:rPr>
              <a:t>Т</a:t>
            </a:r>
            <a:r>
              <a:rPr sz="900" b="1" spc="15" dirty="0">
                <a:latin typeface="Arial"/>
                <a:cs typeface="Arial"/>
              </a:rPr>
              <a:t>АЮЩИХ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ЗОНАХ  </a:t>
            </a:r>
            <a:r>
              <a:rPr sz="900" b="1" spc="-45" dirty="0">
                <a:latin typeface="Arial"/>
                <a:cs typeface="Arial"/>
              </a:rPr>
              <a:t>Г</a:t>
            </a:r>
            <a:r>
              <a:rPr sz="900" b="1" spc="-80" dirty="0">
                <a:latin typeface="Arial"/>
                <a:cs typeface="Arial"/>
              </a:rPr>
              <a:t>У</a:t>
            </a:r>
            <a:r>
              <a:rPr sz="900" b="1" spc="30" dirty="0">
                <a:latin typeface="Arial"/>
                <a:cs typeface="Arial"/>
              </a:rPr>
              <a:t>МАНИ</a:t>
            </a:r>
            <a:r>
              <a:rPr sz="900" b="1" spc="-30" dirty="0">
                <a:latin typeface="Arial"/>
                <a:cs typeface="Arial"/>
              </a:rPr>
              <a:t>Т</a:t>
            </a:r>
            <a:r>
              <a:rPr sz="900" b="1" spc="-45" dirty="0">
                <a:latin typeface="Arial"/>
                <a:cs typeface="Arial"/>
              </a:rPr>
              <a:t>АРНЫХ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К</a:t>
            </a:r>
            <a:r>
              <a:rPr sz="900" b="1" spc="-35" dirty="0">
                <a:latin typeface="Arial"/>
                <a:cs typeface="Arial"/>
              </a:rPr>
              <a:t>А</a:t>
            </a:r>
            <a:r>
              <a:rPr sz="900" b="1" spc="-85" dirty="0">
                <a:latin typeface="Arial"/>
                <a:cs typeface="Arial"/>
              </a:rPr>
              <a:t>Т</a:t>
            </a:r>
            <a:r>
              <a:rPr sz="900" b="1" spc="-35" dirty="0">
                <a:latin typeface="Arial"/>
                <a:cs typeface="Arial"/>
              </a:rPr>
              <a:t>А</a:t>
            </a:r>
            <a:r>
              <a:rPr sz="900" b="1" spc="-30" dirty="0">
                <a:latin typeface="Arial"/>
                <a:cs typeface="Arial"/>
              </a:rPr>
              <a:t>СТРОФ  </a:t>
            </a:r>
            <a:r>
              <a:rPr sz="900" b="1" spc="45" dirty="0">
                <a:latin typeface="Arial"/>
                <a:cs typeface="Arial"/>
              </a:rPr>
              <a:t>И </a:t>
            </a:r>
            <a:r>
              <a:rPr sz="900" b="1" spc="-20" dirty="0">
                <a:latin typeface="Arial"/>
                <a:cs typeface="Arial"/>
              </a:rPr>
              <a:t>КРИЗИСНЫХ </a:t>
            </a:r>
            <a:r>
              <a:rPr sz="900" b="1" spc="-35" dirty="0">
                <a:latin typeface="Arial"/>
                <a:cs typeface="Arial"/>
              </a:rPr>
              <a:t>БЕДСТВИЙ 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(ПРОВЕДЕНО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35" dirty="0">
                <a:latin typeface="Arial"/>
                <a:cs typeface="Arial"/>
              </a:rPr>
              <a:t>10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35" dirty="0">
                <a:latin typeface="Arial"/>
                <a:cs typeface="Arial"/>
              </a:rPr>
              <a:t>КУРСОВ</a:t>
            </a:r>
            <a:endParaRPr sz="900">
              <a:latin typeface="Arial"/>
              <a:cs typeface="Arial"/>
            </a:endParaRPr>
          </a:p>
          <a:p>
            <a:pPr marL="12700" marR="291465">
              <a:lnSpc>
                <a:spcPct val="111100"/>
              </a:lnSpc>
            </a:pPr>
            <a:r>
              <a:rPr sz="900" b="1" spc="-15" dirty="0">
                <a:latin typeface="Arial"/>
                <a:cs typeface="Arial"/>
              </a:rPr>
              <a:t>ДЛЯ</a:t>
            </a:r>
            <a:r>
              <a:rPr sz="900" b="1" spc="-30" dirty="0">
                <a:latin typeface="Arial"/>
                <a:cs typeface="Arial"/>
              </a:rPr>
              <a:t> 120 </a:t>
            </a:r>
            <a:r>
              <a:rPr sz="900" b="1" spc="-15" dirty="0">
                <a:latin typeface="Arial"/>
                <a:cs typeface="Arial"/>
              </a:rPr>
              <a:t>ЖУРНАЛИСТОВ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И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30" dirty="0">
                <a:latin typeface="Arial"/>
                <a:cs typeface="Arial"/>
              </a:rPr>
              <a:t>ВОЛОНТЕРОВ)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1300" y="4089401"/>
            <a:ext cx="19926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0"/>
              </a:spcBef>
            </a:pPr>
            <a:r>
              <a:rPr sz="2500" b="1" spc="50" dirty="0">
                <a:solidFill>
                  <a:srgbClr val="00417D"/>
                </a:solidFill>
                <a:latin typeface="Arial"/>
                <a:cs typeface="Arial"/>
              </a:rPr>
              <a:t>9</a:t>
            </a:r>
            <a:r>
              <a:rPr sz="2500" b="1" spc="-8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0417D"/>
                </a:solidFill>
                <a:latin typeface="Arial"/>
                <a:cs typeface="Arial"/>
              </a:rPr>
              <a:t>БОЛЬНИЦ,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700"/>
              </a:lnSpc>
            </a:pPr>
            <a:r>
              <a:rPr sz="2500" b="1" spc="-35" dirty="0">
                <a:solidFill>
                  <a:srgbClr val="00417D"/>
                </a:solidFill>
                <a:latin typeface="Arial"/>
                <a:cs typeface="Arial"/>
              </a:rPr>
              <a:t>32</a:t>
            </a:r>
            <a:r>
              <a:rPr sz="2500" b="1" spc="-60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80" dirty="0">
                <a:solidFill>
                  <a:srgbClr val="00417D"/>
                </a:solidFill>
                <a:latin typeface="Arial"/>
                <a:cs typeface="Arial"/>
              </a:rPr>
              <a:t>ШКОЛЫ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1300" y="4699001"/>
            <a:ext cx="31451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30" dirty="0">
                <a:solidFill>
                  <a:srgbClr val="00417D"/>
                </a:solidFill>
                <a:latin typeface="Arial"/>
                <a:cs typeface="Arial"/>
              </a:rPr>
              <a:t>И</a:t>
            </a:r>
            <a:r>
              <a:rPr sz="2500" b="1" spc="-5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90" dirty="0">
                <a:solidFill>
                  <a:srgbClr val="00417D"/>
                </a:solidFill>
                <a:latin typeface="Arial"/>
                <a:cs typeface="Arial"/>
              </a:rPr>
              <a:t>500</a:t>
            </a:r>
            <a:r>
              <a:rPr sz="2500" b="1" spc="-55" dirty="0">
                <a:solidFill>
                  <a:srgbClr val="00417D"/>
                </a:solidFill>
                <a:latin typeface="Arial"/>
                <a:cs typeface="Arial"/>
              </a:rPr>
              <a:t> </a:t>
            </a:r>
            <a:r>
              <a:rPr sz="2500" b="1" spc="-105" dirty="0">
                <a:solidFill>
                  <a:srgbClr val="00417D"/>
                </a:solidFill>
                <a:latin typeface="Arial"/>
                <a:cs typeface="Arial"/>
              </a:rPr>
              <a:t>ВОЛОНТЕРОВ</a:t>
            </a:r>
            <a:endParaRPr sz="2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81308" y="5039361"/>
            <a:ext cx="1765935" cy="330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10" dirty="0">
                <a:latin typeface="Arial"/>
                <a:cs typeface="Arial"/>
              </a:rPr>
              <a:t>ПРИНЯЛИ У</a:t>
            </a:r>
            <a:r>
              <a:rPr sz="900" b="1" spc="-60" dirty="0">
                <a:latin typeface="Arial"/>
                <a:cs typeface="Arial"/>
              </a:rPr>
              <a:t>Ч</a:t>
            </a:r>
            <a:r>
              <a:rPr sz="900" b="1" spc="-80" dirty="0">
                <a:latin typeface="Arial"/>
                <a:cs typeface="Arial"/>
              </a:rPr>
              <a:t>А</a:t>
            </a:r>
            <a:r>
              <a:rPr sz="900" b="1" spc="-30" dirty="0">
                <a:latin typeface="Arial"/>
                <a:cs typeface="Arial"/>
              </a:rPr>
              <a:t>СТИЕ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40" dirty="0">
                <a:latin typeface="Arial"/>
                <a:cs typeface="Arial"/>
              </a:rPr>
              <a:t>ПРОЕКТЕ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30" dirty="0">
                <a:latin typeface="Arial"/>
                <a:cs typeface="Arial"/>
              </a:rPr>
              <a:t>«В</a:t>
            </a:r>
            <a:r>
              <a:rPr sz="900" b="1" spc="-50" dirty="0">
                <a:latin typeface="Arial"/>
                <a:cs typeface="Arial"/>
              </a:rPr>
              <a:t>О</a:t>
            </a:r>
            <a:r>
              <a:rPr sz="900" b="1" spc="-45" dirty="0">
                <a:latin typeface="Arial"/>
                <a:cs typeface="Arial"/>
              </a:rPr>
              <a:t>ЛОНТЕРЫ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МЕДИЦИНЕ»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553300" y="2565401"/>
            <a:ext cx="5848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75" dirty="0">
                <a:solidFill>
                  <a:srgbClr val="00417D"/>
                </a:solidFill>
                <a:latin typeface="Arial"/>
                <a:cs typeface="Arial"/>
              </a:rPr>
              <a:t>200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553339" y="2905761"/>
            <a:ext cx="12249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700">
              <a:lnSpc>
                <a:spcPct val="111100"/>
              </a:lnSpc>
              <a:spcBef>
                <a:spcPts val="100"/>
              </a:spcBef>
            </a:pPr>
            <a:r>
              <a:rPr sz="900" b="1" spc="5" dirty="0">
                <a:latin typeface="Arial"/>
                <a:cs typeface="Arial"/>
              </a:rPr>
              <a:t>РОССИЙСКИХ 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Н</a:t>
            </a:r>
            <a:r>
              <a:rPr sz="900" b="1" spc="-5" dirty="0">
                <a:latin typeface="Arial"/>
                <a:cs typeface="Arial"/>
              </a:rPr>
              <a:t>К</a:t>
            </a:r>
            <a:r>
              <a:rPr sz="900" b="1" spc="25" dirty="0">
                <a:latin typeface="Arial"/>
                <a:cs typeface="Arial"/>
              </a:rPr>
              <a:t>О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П</a:t>
            </a:r>
            <a:r>
              <a:rPr sz="900" b="1" spc="20" dirty="0">
                <a:latin typeface="Arial"/>
                <a:cs typeface="Arial"/>
              </a:rPr>
              <a:t>О</a:t>
            </a:r>
            <a:r>
              <a:rPr sz="900" b="1" spc="-10" dirty="0">
                <a:latin typeface="Arial"/>
                <a:cs typeface="Arial"/>
              </a:rPr>
              <a:t>Л</a:t>
            </a:r>
            <a:r>
              <a:rPr sz="900" b="1" spc="10" dirty="0">
                <a:latin typeface="Arial"/>
                <a:cs typeface="Arial"/>
              </a:rPr>
              <a:t>У</a:t>
            </a:r>
            <a:r>
              <a:rPr sz="900" b="1" dirty="0">
                <a:latin typeface="Arial"/>
                <a:cs typeface="Arial"/>
              </a:rPr>
              <a:t>ЧИЛИ  </a:t>
            </a:r>
            <a:r>
              <a:rPr sz="900" b="1" spc="-45" dirty="0">
                <a:latin typeface="Arial"/>
                <a:cs typeface="Arial"/>
              </a:rPr>
              <a:t>ПРАВОВУЮ 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ПОМОЩЬ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900" b="1" spc="10" dirty="0">
                <a:latin typeface="Arial"/>
                <a:cs typeface="Arial"/>
              </a:rPr>
              <a:t>НА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35" dirty="0">
                <a:latin typeface="Arial"/>
                <a:cs typeface="Arial"/>
              </a:rPr>
              <a:t>БЕЗВОЗМЕЗДНОЙ </a:t>
            </a:r>
            <a:r>
              <a:rPr sz="900" b="1" spc="-240" dirty="0">
                <a:latin typeface="Arial"/>
                <a:cs typeface="Arial"/>
              </a:rPr>
              <a:t> </a:t>
            </a:r>
            <a:r>
              <a:rPr sz="900" b="1" spc="-30" dirty="0">
                <a:latin typeface="Arial"/>
                <a:cs typeface="Arial"/>
              </a:rPr>
              <a:t>ОСНОВЕ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35286" y="6715608"/>
            <a:ext cx="8407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20" dirty="0">
                <a:latin typeface="Arial"/>
                <a:cs typeface="Arial"/>
              </a:rPr>
              <a:t>ПОДШЕФНЫЙ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СОЦИАЛЬН</a:t>
            </a:r>
            <a:r>
              <a:rPr sz="900" b="1" spc="20" dirty="0">
                <a:latin typeface="Arial"/>
                <a:cs typeface="Arial"/>
              </a:rPr>
              <a:t>О</a:t>
            </a:r>
            <a:r>
              <a:rPr sz="900" b="1" spc="120" dirty="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35286" y="7035534"/>
            <a:ext cx="1324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latin typeface="Arial"/>
                <a:cs typeface="Arial"/>
              </a:rPr>
              <a:t>РЕАБИЛИ</a:t>
            </a:r>
            <a:r>
              <a:rPr sz="900" b="1" spc="-90" dirty="0">
                <a:latin typeface="Arial"/>
                <a:cs typeface="Arial"/>
              </a:rPr>
              <a:t>Т</a:t>
            </a:r>
            <a:r>
              <a:rPr sz="900" b="1" spc="10" dirty="0">
                <a:latin typeface="Arial"/>
                <a:cs typeface="Arial"/>
              </a:rPr>
              <a:t>АЦИОННЫЙ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35299" y="7137401"/>
            <a:ext cx="10553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80" dirty="0">
                <a:solidFill>
                  <a:srgbClr val="00417D"/>
                </a:solidFill>
                <a:latin typeface="Arial"/>
                <a:cs typeface="Arial"/>
              </a:rPr>
              <a:t>ЦЕНТР</a:t>
            </a:r>
            <a:endParaRPr sz="2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35298" y="7492962"/>
            <a:ext cx="7181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К</a:t>
            </a:r>
            <a:r>
              <a:rPr sz="900" b="1" spc="15" dirty="0">
                <a:latin typeface="Arial"/>
                <a:cs typeface="Arial"/>
              </a:rPr>
              <a:t>О</a:t>
            </a:r>
            <a:r>
              <a:rPr sz="900" b="1" spc="10" dirty="0">
                <a:latin typeface="Arial"/>
                <a:cs typeface="Arial"/>
              </a:rPr>
              <a:t>ЛОМНЕ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553350" y="4140201"/>
            <a:ext cx="967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latin typeface="Arial"/>
                <a:cs typeface="Arial"/>
              </a:rPr>
              <a:t>ОРГАНИЗОВАНЫ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53300" y="4241801"/>
            <a:ext cx="10864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30" dirty="0">
                <a:solidFill>
                  <a:srgbClr val="00417D"/>
                </a:solidFill>
                <a:latin typeface="Arial"/>
                <a:cs typeface="Arial"/>
              </a:rPr>
              <a:t>КУРСЫ</a:t>
            </a:r>
            <a:endParaRPr sz="2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53354" y="4582161"/>
            <a:ext cx="86804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15" dirty="0">
                <a:latin typeface="Arial"/>
                <a:cs typeface="Arial"/>
              </a:rPr>
              <a:t>ДЛЯ 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ПСИ</a:t>
            </a:r>
            <a:r>
              <a:rPr sz="900" b="1" spc="-15" dirty="0">
                <a:latin typeface="Arial"/>
                <a:cs typeface="Arial"/>
              </a:rPr>
              <a:t>Х</a:t>
            </a:r>
            <a:r>
              <a:rPr sz="900" b="1" spc="15" dirty="0">
                <a:latin typeface="Arial"/>
                <a:cs typeface="Arial"/>
              </a:rPr>
              <a:t>О</a:t>
            </a:r>
            <a:r>
              <a:rPr sz="900" b="1" spc="-10" dirty="0">
                <a:latin typeface="Arial"/>
                <a:cs typeface="Arial"/>
              </a:rPr>
              <a:t>ЛО</a:t>
            </a:r>
            <a:r>
              <a:rPr sz="900" b="1" spc="-35" dirty="0">
                <a:latin typeface="Arial"/>
                <a:cs typeface="Arial"/>
              </a:rPr>
              <a:t>Г</a:t>
            </a:r>
            <a:r>
              <a:rPr sz="900" b="1" spc="-20" dirty="0">
                <a:latin typeface="Arial"/>
                <a:cs typeface="Arial"/>
              </a:rPr>
              <a:t>ОВ,  </a:t>
            </a:r>
            <a:r>
              <a:rPr sz="900" b="1" spc="-165" dirty="0">
                <a:latin typeface="Arial"/>
                <a:cs typeface="Arial"/>
              </a:rPr>
              <a:t>Р</a:t>
            </a:r>
            <a:r>
              <a:rPr sz="900" b="1" spc="-40" dirty="0">
                <a:latin typeface="Arial"/>
                <a:cs typeface="Arial"/>
              </a:rPr>
              <a:t>АБ</a:t>
            </a:r>
            <a:r>
              <a:rPr sz="900" b="1" spc="-55" dirty="0">
                <a:latin typeface="Arial"/>
                <a:cs typeface="Arial"/>
              </a:rPr>
              <a:t>О</a:t>
            </a:r>
            <a:r>
              <a:rPr sz="900" b="1" spc="-85" dirty="0">
                <a:latin typeface="Arial"/>
                <a:cs typeface="Arial"/>
              </a:rPr>
              <a:t>Т</a:t>
            </a:r>
            <a:r>
              <a:rPr sz="900" b="1" spc="10" dirty="0">
                <a:latin typeface="Arial"/>
                <a:cs typeface="Arial"/>
              </a:rPr>
              <a:t>АЮЩИХ  </a:t>
            </a:r>
            <a:r>
              <a:rPr sz="900" b="1" spc="-130" dirty="0">
                <a:latin typeface="Arial"/>
                <a:cs typeface="Arial"/>
              </a:rPr>
              <a:t>В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КРИЗИСНЫХ  </a:t>
            </a:r>
            <a:r>
              <a:rPr sz="900" b="1" spc="-5" dirty="0">
                <a:latin typeface="Arial"/>
                <a:cs typeface="Arial"/>
              </a:rPr>
              <a:t>ЗОНАХ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12000" y="1676399"/>
            <a:ext cx="11016004" cy="5955602"/>
            <a:chOff x="612000" y="1676399"/>
            <a:chExt cx="11016004" cy="5955602"/>
          </a:xfrm>
        </p:grpSpPr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0001" y="1676400"/>
              <a:ext cx="3426002" cy="22860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545" y="5113747"/>
              <a:ext cx="140741" cy="23176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2000" y="4994909"/>
              <a:ext cx="415290" cy="273685"/>
            </a:xfrm>
            <a:custGeom>
              <a:avLst/>
              <a:gdLst/>
              <a:ahLst/>
              <a:cxnLst/>
              <a:rect l="l" t="t" r="r" b="b"/>
              <a:pathLst>
                <a:path w="415290" h="273685">
                  <a:moveTo>
                    <a:pt x="415061" y="62357"/>
                  </a:moveTo>
                  <a:lnTo>
                    <a:pt x="413397" y="54152"/>
                  </a:lnTo>
                  <a:lnTo>
                    <a:pt x="413219" y="53238"/>
                  </a:lnTo>
                  <a:lnTo>
                    <a:pt x="408190" y="45783"/>
                  </a:lnTo>
                  <a:lnTo>
                    <a:pt x="400748" y="40754"/>
                  </a:lnTo>
                  <a:lnTo>
                    <a:pt x="399808" y="40576"/>
                  </a:lnTo>
                  <a:lnTo>
                    <a:pt x="399808" y="57835"/>
                  </a:lnTo>
                  <a:lnTo>
                    <a:pt x="399808" y="117919"/>
                  </a:lnTo>
                  <a:lnTo>
                    <a:pt x="393065" y="118846"/>
                  </a:lnTo>
                  <a:lnTo>
                    <a:pt x="390664" y="118846"/>
                  </a:lnTo>
                  <a:lnTo>
                    <a:pt x="390283" y="119240"/>
                  </a:lnTo>
                  <a:lnTo>
                    <a:pt x="309943" y="127965"/>
                  </a:lnTo>
                  <a:lnTo>
                    <a:pt x="268274" y="129908"/>
                  </a:lnTo>
                  <a:lnTo>
                    <a:pt x="207276" y="130784"/>
                  </a:lnTo>
                  <a:lnTo>
                    <a:pt x="184353" y="130695"/>
                  </a:lnTo>
                  <a:lnTo>
                    <a:pt x="135750" y="129552"/>
                  </a:lnTo>
                  <a:lnTo>
                    <a:pt x="92151" y="127101"/>
                  </a:lnTo>
                  <a:lnTo>
                    <a:pt x="52374" y="123253"/>
                  </a:lnTo>
                  <a:lnTo>
                    <a:pt x="15240" y="117919"/>
                  </a:lnTo>
                  <a:lnTo>
                    <a:pt x="15240" y="57835"/>
                  </a:lnTo>
                  <a:lnTo>
                    <a:pt x="18910" y="54152"/>
                  </a:lnTo>
                  <a:lnTo>
                    <a:pt x="116166" y="54152"/>
                  </a:lnTo>
                  <a:lnTo>
                    <a:pt x="124587" y="54152"/>
                  </a:lnTo>
                  <a:lnTo>
                    <a:pt x="290449" y="54152"/>
                  </a:lnTo>
                  <a:lnTo>
                    <a:pt x="294665" y="54152"/>
                  </a:lnTo>
                  <a:lnTo>
                    <a:pt x="298881" y="54152"/>
                  </a:lnTo>
                  <a:lnTo>
                    <a:pt x="396138" y="54152"/>
                  </a:lnTo>
                  <a:lnTo>
                    <a:pt x="399808" y="57835"/>
                  </a:lnTo>
                  <a:lnTo>
                    <a:pt x="399808" y="40576"/>
                  </a:lnTo>
                  <a:lnTo>
                    <a:pt x="391629" y="38912"/>
                  </a:lnTo>
                  <a:lnTo>
                    <a:pt x="302285" y="38912"/>
                  </a:lnTo>
                  <a:lnTo>
                    <a:pt x="302285" y="26162"/>
                  </a:lnTo>
                  <a:lnTo>
                    <a:pt x="300228" y="15989"/>
                  </a:lnTo>
                  <a:lnTo>
                    <a:pt x="294627" y="7670"/>
                  </a:lnTo>
                  <a:lnTo>
                    <a:pt x="287045" y="2552"/>
                  </a:lnTo>
                  <a:lnTo>
                    <a:pt x="287045" y="20142"/>
                  </a:lnTo>
                  <a:lnTo>
                    <a:pt x="287045" y="38912"/>
                  </a:lnTo>
                  <a:lnTo>
                    <a:pt x="128003" y="38912"/>
                  </a:lnTo>
                  <a:lnTo>
                    <a:pt x="128003" y="20142"/>
                  </a:lnTo>
                  <a:lnTo>
                    <a:pt x="132892" y="15252"/>
                  </a:lnTo>
                  <a:lnTo>
                    <a:pt x="282155" y="15252"/>
                  </a:lnTo>
                  <a:lnTo>
                    <a:pt x="287045" y="20142"/>
                  </a:lnTo>
                  <a:lnTo>
                    <a:pt x="287045" y="2552"/>
                  </a:lnTo>
                  <a:lnTo>
                    <a:pt x="286321" y="2057"/>
                  </a:lnTo>
                  <a:lnTo>
                    <a:pt x="276148" y="0"/>
                  </a:lnTo>
                  <a:lnTo>
                    <a:pt x="138887" y="0"/>
                  </a:lnTo>
                  <a:lnTo>
                    <a:pt x="128727" y="2057"/>
                  </a:lnTo>
                  <a:lnTo>
                    <a:pt x="120421" y="7670"/>
                  </a:lnTo>
                  <a:lnTo>
                    <a:pt x="114820" y="15989"/>
                  </a:lnTo>
                  <a:lnTo>
                    <a:pt x="112763" y="26162"/>
                  </a:lnTo>
                  <a:lnTo>
                    <a:pt x="112763" y="38912"/>
                  </a:lnTo>
                  <a:lnTo>
                    <a:pt x="23418" y="38912"/>
                  </a:lnTo>
                  <a:lnTo>
                    <a:pt x="14312" y="40754"/>
                  </a:lnTo>
                  <a:lnTo>
                    <a:pt x="6870" y="45783"/>
                  </a:lnTo>
                  <a:lnTo>
                    <a:pt x="1841" y="53238"/>
                  </a:lnTo>
                  <a:lnTo>
                    <a:pt x="0" y="62357"/>
                  </a:lnTo>
                  <a:lnTo>
                    <a:pt x="0" y="125577"/>
                  </a:lnTo>
                  <a:lnTo>
                    <a:pt x="50050" y="138341"/>
                  </a:lnTo>
                  <a:lnTo>
                    <a:pt x="90525" y="142278"/>
                  </a:lnTo>
                  <a:lnTo>
                    <a:pt x="134835" y="144780"/>
                  </a:lnTo>
                  <a:lnTo>
                    <a:pt x="184213" y="145935"/>
                  </a:lnTo>
                  <a:lnTo>
                    <a:pt x="199402" y="146037"/>
                  </a:lnTo>
                  <a:lnTo>
                    <a:pt x="216903" y="146037"/>
                  </a:lnTo>
                  <a:lnTo>
                    <a:pt x="269011" y="145148"/>
                  </a:lnTo>
                  <a:lnTo>
                    <a:pt x="311340" y="143141"/>
                  </a:lnTo>
                  <a:lnTo>
                    <a:pt x="356425" y="139280"/>
                  </a:lnTo>
                  <a:lnTo>
                    <a:pt x="387261" y="135039"/>
                  </a:lnTo>
                  <a:lnTo>
                    <a:pt x="387261" y="269773"/>
                  </a:lnTo>
                  <a:lnTo>
                    <a:pt x="390664" y="273189"/>
                  </a:lnTo>
                  <a:lnTo>
                    <a:pt x="394881" y="273189"/>
                  </a:lnTo>
                  <a:lnTo>
                    <a:pt x="399097" y="273189"/>
                  </a:lnTo>
                  <a:lnTo>
                    <a:pt x="402501" y="269773"/>
                  </a:lnTo>
                  <a:lnTo>
                    <a:pt x="402501" y="132930"/>
                  </a:lnTo>
                  <a:lnTo>
                    <a:pt x="402831" y="132880"/>
                  </a:lnTo>
                  <a:lnTo>
                    <a:pt x="409917" y="131686"/>
                  </a:lnTo>
                  <a:lnTo>
                    <a:pt x="410679" y="130784"/>
                  </a:lnTo>
                  <a:lnTo>
                    <a:pt x="415061" y="125577"/>
                  </a:lnTo>
                  <a:lnTo>
                    <a:pt x="415061" y="62357"/>
                  </a:lnTo>
                  <a:close/>
                </a:path>
              </a:pathLst>
            </a:custGeom>
            <a:solidFill>
              <a:srgbClr val="94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1702" y="5185066"/>
              <a:ext cx="95885" cy="95885"/>
            </a:xfrm>
            <a:custGeom>
              <a:avLst/>
              <a:gdLst/>
              <a:ahLst/>
              <a:cxnLst/>
              <a:rect l="l" t="t" r="r" b="b"/>
              <a:pathLst>
                <a:path w="95884" h="95885">
                  <a:moveTo>
                    <a:pt x="95631" y="43599"/>
                  </a:moveTo>
                  <a:lnTo>
                    <a:pt x="92227" y="40182"/>
                  </a:lnTo>
                  <a:lnTo>
                    <a:pt x="55448" y="40182"/>
                  </a:lnTo>
                  <a:lnTo>
                    <a:pt x="55448" y="3416"/>
                  </a:lnTo>
                  <a:lnTo>
                    <a:pt x="52044" y="0"/>
                  </a:lnTo>
                  <a:lnTo>
                    <a:pt x="43611" y="0"/>
                  </a:lnTo>
                  <a:lnTo>
                    <a:pt x="40208" y="3416"/>
                  </a:lnTo>
                  <a:lnTo>
                    <a:pt x="40208" y="40182"/>
                  </a:lnTo>
                  <a:lnTo>
                    <a:pt x="3416" y="40182"/>
                  </a:lnTo>
                  <a:lnTo>
                    <a:pt x="0" y="43599"/>
                  </a:lnTo>
                  <a:lnTo>
                    <a:pt x="0" y="52019"/>
                  </a:lnTo>
                  <a:lnTo>
                    <a:pt x="3416" y="55435"/>
                  </a:lnTo>
                  <a:lnTo>
                    <a:pt x="40208" y="55435"/>
                  </a:lnTo>
                  <a:lnTo>
                    <a:pt x="40208" y="92214"/>
                  </a:lnTo>
                  <a:lnTo>
                    <a:pt x="43611" y="95631"/>
                  </a:lnTo>
                  <a:lnTo>
                    <a:pt x="47828" y="95631"/>
                  </a:lnTo>
                  <a:lnTo>
                    <a:pt x="52044" y="95631"/>
                  </a:lnTo>
                  <a:lnTo>
                    <a:pt x="55448" y="92214"/>
                  </a:lnTo>
                  <a:lnTo>
                    <a:pt x="55448" y="55435"/>
                  </a:lnTo>
                  <a:lnTo>
                    <a:pt x="88011" y="55435"/>
                  </a:lnTo>
                  <a:lnTo>
                    <a:pt x="92227" y="55435"/>
                  </a:lnTo>
                  <a:lnTo>
                    <a:pt x="95631" y="52019"/>
                  </a:lnTo>
                  <a:lnTo>
                    <a:pt x="95631" y="4359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4014" y="5269395"/>
              <a:ext cx="402590" cy="217170"/>
            </a:xfrm>
            <a:custGeom>
              <a:avLst/>
              <a:gdLst/>
              <a:ahLst/>
              <a:cxnLst/>
              <a:rect l="l" t="t" r="r" b="b"/>
              <a:pathLst>
                <a:path w="402590" h="217170">
                  <a:moveTo>
                    <a:pt x="402488" y="54546"/>
                  </a:moveTo>
                  <a:lnTo>
                    <a:pt x="396900" y="47574"/>
                  </a:lnTo>
                  <a:lnTo>
                    <a:pt x="388988" y="45897"/>
                  </a:lnTo>
                  <a:lnTo>
                    <a:pt x="387159" y="45466"/>
                  </a:lnTo>
                  <a:lnTo>
                    <a:pt x="387159" y="61087"/>
                  </a:lnTo>
                  <a:lnTo>
                    <a:pt x="387121" y="64198"/>
                  </a:lnTo>
                  <a:lnTo>
                    <a:pt x="386016" y="64401"/>
                  </a:lnTo>
                  <a:lnTo>
                    <a:pt x="338137" y="74536"/>
                  </a:lnTo>
                  <a:lnTo>
                    <a:pt x="332790" y="74536"/>
                  </a:lnTo>
                  <a:lnTo>
                    <a:pt x="331343" y="75984"/>
                  </a:lnTo>
                  <a:lnTo>
                    <a:pt x="329361" y="76415"/>
                  </a:lnTo>
                  <a:lnTo>
                    <a:pt x="329361" y="91973"/>
                  </a:lnTo>
                  <a:lnTo>
                    <a:pt x="329349" y="166509"/>
                  </a:lnTo>
                  <a:lnTo>
                    <a:pt x="265557" y="191998"/>
                  </a:lnTo>
                  <a:lnTo>
                    <a:pt x="217246" y="200698"/>
                  </a:lnTo>
                  <a:lnTo>
                    <a:pt x="172097" y="200723"/>
                  </a:lnTo>
                  <a:lnTo>
                    <a:pt x="126974" y="192074"/>
                  </a:lnTo>
                  <a:lnTo>
                    <a:pt x="78727" y="174752"/>
                  </a:lnTo>
                  <a:lnTo>
                    <a:pt x="73037" y="172326"/>
                  </a:lnTo>
                  <a:lnTo>
                    <a:pt x="69215" y="166293"/>
                  </a:lnTo>
                  <a:lnTo>
                    <a:pt x="69215" y="92240"/>
                  </a:lnTo>
                  <a:lnTo>
                    <a:pt x="74091" y="93230"/>
                  </a:lnTo>
                  <a:lnTo>
                    <a:pt x="194805" y="120218"/>
                  </a:lnTo>
                  <a:lnTo>
                    <a:pt x="195922" y="120218"/>
                  </a:lnTo>
                  <a:lnTo>
                    <a:pt x="197027" y="120002"/>
                  </a:lnTo>
                  <a:lnTo>
                    <a:pt x="269163" y="104724"/>
                  </a:lnTo>
                  <a:lnTo>
                    <a:pt x="329361" y="91973"/>
                  </a:lnTo>
                  <a:lnTo>
                    <a:pt x="329361" y="76415"/>
                  </a:lnTo>
                  <a:lnTo>
                    <a:pt x="195529" y="104724"/>
                  </a:lnTo>
                  <a:lnTo>
                    <a:pt x="90233" y="81165"/>
                  </a:lnTo>
                  <a:lnTo>
                    <a:pt x="70637" y="76911"/>
                  </a:lnTo>
                  <a:lnTo>
                    <a:pt x="15240" y="65633"/>
                  </a:lnTo>
                  <a:lnTo>
                    <a:pt x="15240" y="59613"/>
                  </a:lnTo>
                  <a:lnTo>
                    <a:pt x="15367" y="59461"/>
                  </a:lnTo>
                  <a:lnTo>
                    <a:pt x="195465" y="15544"/>
                  </a:lnTo>
                  <a:lnTo>
                    <a:pt x="385635" y="60769"/>
                  </a:lnTo>
                  <a:lnTo>
                    <a:pt x="387159" y="61087"/>
                  </a:lnTo>
                  <a:lnTo>
                    <a:pt x="387159" y="45466"/>
                  </a:lnTo>
                  <a:lnTo>
                    <a:pt x="261391" y="15544"/>
                  </a:lnTo>
                  <a:lnTo>
                    <a:pt x="196037" y="0"/>
                  </a:lnTo>
                  <a:lnTo>
                    <a:pt x="194818" y="0"/>
                  </a:lnTo>
                  <a:lnTo>
                    <a:pt x="12369" y="44500"/>
                  </a:lnTo>
                  <a:lnTo>
                    <a:pt x="5194" y="46024"/>
                  </a:lnTo>
                  <a:lnTo>
                    <a:pt x="0" y="52451"/>
                  </a:lnTo>
                  <a:lnTo>
                    <a:pt x="0" y="129882"/>
                  </a:lnTo>
                  <a:lnTo>
                    <a:pt x="3403" y="133299"/>
                  </a:lnTo>
                  <a:lnTo>
                    <a:pt x="11836" y="133299"/>
                  </a:lnTo>
                  <a:lnTo>
                    <a:pt x="15240" y="129882"/>
                  </a:lnTo>
                  <a:lnTo>
                    <a:pt x="15240" y="81165"/>
                  </a:lnTo>
                  <a:lnTo>
                    <a:pt x="53962" y="89115"/>
                  </a:lnTo>
                  <a:lnTo>
                    <a:pt x="53962" y="159740"/>
                  </a:lnTo>
                  <a:lnTo>
                    <a:pt x="55295" y="168986"/>
                  </a:lnTo>
                  <a:lnTo>
                    <a:pt x="106222" y="201498"/>
                  </a:lnTo>
                  <a:lnTo>
                    <a:pt x="167208" y="215265"/>
                  </a:lnTo>
                  <a:lnTo>
                    <a:pt x="195770" y="216877"/>
                  </a:lnTo>
                  <a:lnTo>
                    <a:pt x="227444" y="214934"/>
                  </a:lnTo>
                  <a:lnTo>
                    <a:pt x="291528" y="200545"/>
                  </a:lnTo>
                  <a:lnTo>
                    <a:pt x="333286" y="184442"/>
                  </a:lnTo>
                  <a:lnTo>
                    <a:pt x="344614" y="88747"/>
                  </a:lnTo>
                  <a:lnTo>
                    <a:pt x="388429" y="79463"/>
                  </a:lnTo>
                  <a:lnTo>
                    <a:pt x="396557" y="77939"/>
                  </a:lnTo>
                  <a:lnTo>
                    <a:pt x="402297" y="71081"/>
                  </a:lnTo>
                  <a:lnTo>
                    <a:pt x="402488" y="54546"/>
                  </a:lnTo>
                  <a:close/>
                </a:path>
              </a:pathLst>
            </a:custGeom>
            <a:solidFill>
              <a:srgbClr val="94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046" y="5387441"/>
              <a:ext cx="65100" cy="13324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1003" y="5791200"/>
              <a:ext cx="3087001" cy="184080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37400" y="4749801"/>
              <a:ext cx="10963275" cy="1333500"/>
            </a:xfrm>
            <a:custGeom>
              <a:avLst/>
              <a:gdLst/>
              <a:ahLst/>
              <a:cxnLst/>
              <a:rect l="l" t="t" r="r" b="b"/>
              <a:pathLst>
                <a:path w="10963275" h="1333500">
                  <a:moveTo>
                    <a:pt x="0" y="0"/>
                  </a:moveTo>
                  <a:lnTo>
                    <a:pt x="63636" y="148"/>
                  </a:lnTo>
                  <a:lnTo>
                    <a:pt x="126735" y="591"/>
                  </a:lnTo>
                  <a:lnTo>
                    <a:pt x="189305" y="1326"/>
                  </a:lnTo>
                  <a:lnTo>
                    <a:pt x="251351" y="2348"/>
                  </a:lnTo>
                  <a:lnTo>
                    <a:pt x="312881" y="3653"/>
                  </a:lnTo>
                  <a:lnTo>
                    <a:pt x="373902" y="5239"/>
                  </a:lnTo>
                  <a:lnTo>
                    <a:pt x="434420" y="7101"/>
                  </a:lnTo>
                  <a:lnTo>
                    <a:pt x="494441" y="9237"/>
                  </a:lnTo>
                  <a:lnTo>
                    <a:pt x="553974" y="11641"/>
                  </a:lnTo>
                  <a:lnTo>
                    <a:pt x="613023" y="14312"/>
                  </a:lnTo>
                  <a:lnTo>
                    <a:pt x="671597" y="17244"/>
                  </a:lnTo>
                  <a:lnTo>
                    <a:pt x="729702" y="20434"/>
                  </a:lnTo>
                  <a:lnTo>
                    <a:pt x="787344" y="23880"/>
                  </a:lnTo>
                  <a:lnTo>
                    <a:pt x="844531" y="27576"/>
                  </a:lnTo>
                  <a:lnTo>
                    <a:pt x="901269" y="31520"/>
                  </a:lnTo>
                  <a:lnTo>
                    <a:pt x="957565" y="35708"/>
                  </a:lnTo>
                  <a:lnTo>
                    <a:pt x="1013425" y="40136"/>
                  </a:lnTo>
                  <a:lnTo>
                    <a:pt x="1068857" y="44800"/>
                  </a:lnTo>
                  <a:lnTo>
                    <a:pt x="1123867" y="49698"/>
                  </a:lnTo>
                  <a:lnTo>
                    <a:pt x="1178462" y="54824"/>
                  </a:lnTo>
                  <a:lnTo>
                    <a:pt x="1232648" y="60177"/>
                  </a:lnTo>
                  <a:lnTo>
                    <a:pt x="1286433" y="65751"/>
                  </a:lnTo>
                  <a:lnTo>
                    <a:pt x="1339822" y="71544"/>
                  </a:lnTo>
                  <a:lnTo>
                    <a:pt x="1392824" y="77551"/>
                  </a:lnTo>
                  <a:lnTo>
                    <a:pt x="1445444" y="83770"/>
                  </a:lnTo>
                  <a:lnTo>
                    <a:pt x="1497690" y="90196"/>
                  </a:lnTo>
                  <a:lnTo>
                    <a:pt x="1549568" y="96826"/>
                  </a:lnTo>
                  <a:lnTo>
                    <a:pt x="1601084" y="103656"/>
                  </a:lnTo>
                  <a:lnTo>
                    <a:pt x="1652246" y="110683"/>
                  </a:lnTo>
                  <a:lnTo>
                    <a:pt x="1703061" y="117903"/>
                  </a:lnTo>
                  <a:lnTo>
                    <a:pt x="1753534" y="125312"/>
                  </a:lnTo>
                  <a:lnTo>
                    <a:pt x="1803674" y="132907"/>
                  </a:lnTo>
                  <a:lnTo>
                    <a:pt x="1853486" y="140684"/>
                  </a:lnTo>
                  <a:lnTo>
                    <a:pt x="1902977" y="148639"/>
                  </a:lnTo>
                  <a:lnTo>
                    <a:pt x="1952154" y="156769"/>
                  </a:lnTo>
                  <a:lnTo>
                    <a:pt x="2001025" y="165070"/>
                  </a:lnTo>
                  <a:lnTo>
                    <a:pt x="2049594" y="173538"/>
                  </a:lnTo>
                  <a:lnTo>
                    <a:pt x="2097870" y="182171"/>
                  </a:lnTo>
                  <a:lnTo>
                    <a:pt x="2145859" y="190963"/>
                  </a:lnTo>
                  <a:lnTo>
                    <a:pt x="2193568" y="199913"/>
                  </a:lnTo>
                  <a:lnTo>
                    <a:pt x="2241004" y="209015"/>
                  </a:lnTo>
                  <a:lnTo>
                    <a:pt x="2288173" y="218266"/>
                  </a:lnTo>
                  <a:lnTo>
                    <a:pt x="2335081" y="227664"/>
                  </a:lnTo>
                  <a:lnTo>
                    <a:pt x="2381737" y="237203"/>
                  </a:lnTo>
                  <a:lnTo>
                    <a:pt x="2428146" y="246881"/>
                  </a:lnTo>
                  <a:lnTo>
                    <a:pt x="2474316" y="256693"/>
                  </a:lnTo>
                  <a:lnTo>
                    <a:pt x="2520252" y="266637"/>
                  </a:lnTo>
                  <a:lnTo>
                    <a:pt x="2565962" y="276708"/>
                  </a:lnTo>
                  <a:lnTo>
                    <a:pt x="2611453" y="286903"/>
                  </a:lnTo>
                  <a:lnTo>
                    <a:pt x="2656731" y="297218"/>
                  </a:lnTo>
                  <a:lnTo>
                    <a:pt x="2701803" y="307650"/>
                  </a:lnTo>
                  <a:lnTo>
                    <a:pt x="2746676" y="318195"/>
                  </a:lnTo>
                  <a:lnTo>
                    <a:pt x="2791356" y="328849"/>
                  </a:lnTo>
                  <a:lnTo>
                    <a:pt x="2835851" y="339609"/>
                  </a:lnTo>
                  <a:lnTo>
                    <a:pt x="2880167" y="350471"/>
                  </a:lnTo>
                  <a:lnTo>
                    <a:pt x="2924310" y="361432"/>
                  </a:lnTo>
                  <a:lnTo>
                    <a:pt x="2968288" y="372487"/>
                  </a:lnTo>
                  <a:lnTo>
                    <a:pt x="3012107" y="383633"/>
                  </a:lnTo>
                  <a:lnTo>
                    <a:pt x="3055774" y="394867"/>
                  </a:lnTo>
                  <a:lnTo>
                    <a:pt x="3099296" y="406185"/>
                  </a:lnTo>
                  <a:lnTo>
                    <a:pt x="3142679" y="417583"/>
                  </a:lnTo>
                  <a:lnTo>
                    <a:pt x="3185931" y="429058"/>
                  </a:lnTo>
                  <a:lnTo>
                    <a:pt x="3229057" y="440606"/>
                  </a:lnTo>
                  <a:lnTo>
                    <a:pt x="3272066" y="452223"/>
                  </a:lnTo>
                  <a:lnTo>
                    <a:pt x="3314962" y="463906"/>
                  </a:lnTo>
                  <a:lnTo>
                    <a:pt x="3357754" y="475651"/>
                  </a:lnTo>
                  <a:lnTo>
                    <a:pt x="3400448" y="487454"/>
                  </a:lnTo>
                  <a:lnTo>
                    <a:pt x="3443051" y="499312"/>
                  </a:lnTo>
                  <a:lnTo>
                    <a:pt x="3485569" y="511221"/>
                  </a:lnTo>
                  <a:lnTo>
                    <a:pt x="3528010" y="523178"/>
                  </a:lnTo>
                  <a:lnTo>
                    <a:pt x="3570379" y="535179"/>
                  </a:lnTo>
                  <a:lnTo>
                    <a:pt x="3612684" y="547220"/>
                  </a:lnTo>
                  <a:lnTo>
                    <a:pt x="3654932" y="559298"/>
                  </a:lnTo>
                  <a:lnTo>
                    <a:pt x="3697128" y="571409"/>
                  </a:lnTo>
                  <a:lnTo>
                    <a:pt x="3739281" y="583549"/>
                  </a:lnTo>
                  <a:lnTo>
                    <a:pt x="3781396" y="595715"/>
                  </a:lnTo>
                  <a:lnTo>
                    <a:pt x="3823481" y="607903"/>
                  </a:lnTo>
                  <a:lnTo>
                    <a:pt x="3865542" y="620109"/>
                  </a:lnTo>
                  <a:lnTo>
                    <a:pt x="3907586" y="632330"/>
                  </a:lnTo>
                  <a:lnTo>
                    <a:pt x="3949620" y="644563"/>
                  </a:lnTo>
                  <a:lnTo>
                    <a:pt x="3991650" y="656803"/>
                  </a:lnTo>
                  <a:lnTo>
                    <a:pt x="4033683" y="669047"/>
                  </a:lnTo>
                  <a:lnTo>
                    <a:pt x="4075726" y="681291"/>
                  </a:lnTo>
                  <a:lnTo>
                    <a:pt x="4117786" y="693532"/>
                  </a:lnTo>
                  <a:lnTo>
                    <a:pt x="4159869" y="705766"/>
                  </a:lnTo>
                  <a:lnTo>
                    <a:pt x="4201983" y="717989"/>
                  </a:lnTo>
                  <a:lnTo>
                    <a:pt x="4244133" y="730198"/>
                  </a:lnTo>
                  <a:lnTo>
                    <a:pt x="4286327" y="742389"/>
                  </a:lnTo>
                  <a:lnTo>
                    <a:pt x="4328571" y="754559"/>
                  </a:lnTo>
                  <a:lnTo>
                    <a:pt x="4370873" y="766704"/>
                  </a:lnTo>
                  <a:lnTo>
                    <a:pt x="4413238" y="778819"/>
                  </a:lnTo>
                  <a:lnTo>
                    <a:pt x="4455674" y="790903"/>
                  </a:lnTo>
                  <a:lnTo>
                    <a:pt x="4498188" y="802950"/>
                  </a:lnTo>
                  <a:lnTo>
                    <a:pt x="4540785" y="814958"/>
                  </a:lnTo>
                  <a:lnTo>
                    <a:pt x="4583474" y="826922"/>
                  </a:lnTo>
                  <a:lnTo>
                    <a:pt x="4626260" y="838839"/>
                  </a:lnTo>
                  <a:lnTo>
                    <a:pt x="4669150" y="850706"/>
                  </a:lnTo>
                  <a:lnTo>
                    <a:pt x="4712152" y="862518"/>
                  </a:lnTo>
                  <a:lnTo>
                    <a:pt x="4755272" y="874273"/>
                  </a:lnTo>
                  <a:lnTo>
                    <a:pt x="4798516" y="885966"/>
                  </a:lnTo>
                  <a:lnTo>
                    <a:pt x="4841891" y="897594"/>
                  </a:lnTo>
                  <a:lnTo>
                    <a:pt x="4885405" y="909153"/>
                  </a:lnTo>
                  <a:lnTo>
                    <a:pt x="4929063" y="920640"/>
                  </a:lnTo>
                  <a:lnTo>
                    <a:pt x="4972873" y="932051"/>
                  </a:lnTo>
                  <a:lnTo>
                    <a:pt x="5016842" y="943382"/>
                  </a:lnTo>
                  <a:lnTo>
                    <a:pt x="5060975" y="954630"/>
                  </a:lnTo>
                  <a:lnTo>
                    <a:pt x="5105281" y="965791"/>
                  </a:lnTo>
                  <a:lnTo>
                    <a:pt x="5149765" y="976861"/>
                  </a:lnTo>
                  <a:lnTo>
                    <a:pt x="5194434" y="987837"/>
                  </a:lnTo>
                  <a:lnTo>
                    <a:pt x="5239296" y="998715"/>
                  </a:lnTo>
                  <a:lnTo>
                    <a:pt x="5284356" y="1009492"/>
                  </a:lnTo>
                  <a:lnTo>
                    <a:pt x="5329622" y="1020164"/>
                  </a:lnTo>
                  <a:lnTo>
                    <a:pt x="5375100" y="1030726"/>
                  </a:lnTo>
                  <a:lnTo>
                    <a:pt x="5420797" y="1041177"/>
                  </a:lnTo>
                  <a:lnTo>
                    <a:pt x="5466720" y="1051511"/>
                  </a:lnTo>
                  <a:lnTo>
                    <a:pt x="5512876" y="1061726"/>
                  </a:lnTo>
                  <a:lnTo>
                    <a:pt x="5559271" y="1071818"/>
                  </a:lnTo>
                  <a:lnTo>
                    <a:pt x="5605912" y="1081782"/>
                  </a:lnTo>
                  <a:lnTo>
                    <a:pt x="5652806" y="1091616"/>
                  </a:lnTo>
                  <a:lnTo>
                    <a:pt x="5699960" y="1101316"/>
                  </a:lnTo>
                  <a:lnTo>
                    <a:pt x="5747379" y="1110878"/>
                  </a:lnTo>
                  <a:lnTo>
                    <a:pt x="5795072" y="1120298"/>
                  </a:lnTo>
                  <a:lnTo>
                    <a:pt x="5843045" y="1129574"/>
                  </a:lnTo>
                  <a:lnTo>
                    <a:pt x="5891304" y="1138701"/>
                  </a:lnTo>
                  <a:lnTo>
                    <a:pt x="5939857" y="1147675"/>
                  </a:lnTo>
                  <a:lnTo>
                    <a:pt x="5988709" y="1156493"/>
                  </a:lnTo>
                  <a:lnTo>
                    <a:pt x="6037868" y="1165152"/>
                  </a:lnTo>
                  <a:lnTo>
                    <a:pt x="6087341" y="1173647"/>
                  </a:lnTo>
                  <a:lnTo>
                    <a:pt x="6137134" y="1181976"/>
                  </a:lnTo>
                  <a:lnTo>
                    <a:pt x="6187255" y="1190134"/>
                  </a:lnTo>
                  <a:lnTo>
                    <a:pt x="6237708" y="1198117"/>
                  </a:lnTo>
                  <a:lnTo>
                    <a:pt x="6288503" y="1205923"/>
                  </a:lnTo>
                  <a:lnTo>
                    <a:pt x="6339645" y="1213548"/>
                  </a:lnTo>
                  <a:lnTo>
                    <a:pt x="6391140" y="1220987"/>
                  </a:lnTo>
                  <a:lnTo>
                    <a:pt x="6442997" y="1228238"/>
                  </a:lnTo>
                  <a:lnTo>
                    <a:pt x="6495221" y="1235296"/>
                  </a:lnTo>
                  <a:lnTo>
                    <a:pt x="6547819" y="1242159"/>
                  </a:lnTo>
                  <a:lnTo>
                    <a:pt x="6600799" y="1248821"/>
                  </a:lnTo>
                  <a:lnTo>
                    <a:pt x="6654166" y="1255281"/>
                  </a:lnTo>
                  <a:lnTo>
                    <a:pt x="6707927" y="1261533"/>
                  </a:lnTo>
                  <a:lnTo>
                    <a:pt x="6762090" y="1267575"/>
                  </a:lnTo>
                  <a:lnTo>
                    <a:pt x="6816661" y="1273403"/>
                  </a:lnTo>
                  <a:lnTo>
                    <a:pt x="6867910" y="1278647"/>
                  </a:lnTo>
                  <a:lnTo>
                    <a:pt x="6919192" y="1283676"/>
                  </a:lnTo>
                  <a:lnTo>
                    <a:pt x="6970502" y="1288487"/>
                  </a:lnTo>
                  <a:lnTo>
                    <a:pt x="7021836" y="1293076"/>
                  </a:lnTo>
                  <a:lnTo>
                    <a:pt x="7073191" y="1297440"/>
                  </a:lnTo>
                  <a:lnTo>
                    <a:pt x="7124561" y="1301574"/>
                  </a:lnTo>
                  <a:lnTo>
                    <a:pt x="7175944" y="1305475"/>
                  </a:lnTo>
                  <a:lnTo>
                    <a:pt x="7227334" y="1309139"/>
                  </a:lnTo>
                  <a:lnTo>
                    <a:pt x="7278728" y="1312563"/>
                  </a:lnTo>
                  <a:lnTo>
                    <a:pt x="7330121" y="1315742"/>
                  </a:lnTo>
                  <a:lnTo>
                    <a:pt x="7381511" y="1318672"/>
                  </a:lnTo>
                  <a:lnTo>
                    <a:pt x="7432891" y="1321350"/>
                  </a:lnTo>
                  <a:lnTo>
                    <a:pt x="7484259" y="1323773"/>
                  </a:lnTo>
                  <a:lnTo>
                    <a:pt x="7535610" y="1325936"/>
                  </a:lnTo>
                  <a:lnTo>
                    <a:pt x="7586941" y="1327835"/>
                  </a:lnTo>
                  <a:lnTo>
                    <a:pt x="7638246" y="1329467"/>
                  </a:lnTo>
                  <a:lnTo>
                    <a:pt x="7689523" y="1330828"/>
                  </a:lnTo>
                  <a:lnTo>
                    <a:pt x="7740766" y="1331914"/>
                  </a:lnTo>
                  <a:lnTo>
                    <a:pt x="7791973" y="1332722"/>
                  </a:lnTo>
                  <a:lnTo>
                    <a:pt x="7843138" y="1333247"/>
                  </a:lnTo>
                  <a:lnTo>
                    <a:pt x="7894257" y="1333486"/>
                  </a:lnTo>
                  <a:lnTo>
                    <a:pt x="7945327" y="1333435"/>
                  </a:lnTo>
                  <a:lnTo>
                    <a:pt x="7996344" y="1333090"/>
                  </a:lnTo>
                  <a:lnTo>
                    <a:pt x="8047303" y="1332448"/>
                  </a:lnTo>
                  <a:lnTo>
                    <a:pt x="8098200" y="1331505"/>
                  </a:lnTo>
                  <a:lnTo>
                    <a:pt x="8149031" y="1330256"/>
                  </a:lnTo>
                  <a:lnTo>
                    <a:pt x="8199793" y="1328698"/>
                  </a:lnTo>
                  <a:lnTo>
                    <a:pt x="8250480" y="1326828"/>
                  </a:lnTo>
                  <a:lnTo>
                    <a:pt x="8301089" y="1324641"/>
                  </a:lnTo>
                  <a:lnTo>
                    <a:pt x="8351616" y="1322135"/>
                  </a:lnTo>
                  <a:lnTo>
                    <a:pt x="8402057" y="1319304"/>
                  </a:lnTo>
                  <a:lnTo>
                    <a:pt x="8452407" y="1316145"/>
                  </a:lnTo>
                  <a:lnTo>
                    <a:pt x="8502663" y="1312654"/>
                  </a:lnTo>
                  <a:lnTo>
                    <a:pt x="8552820" y="1308829"/>
                  </a:lnTo>
                  <a:lnTo>
                    <a:pt x="8602875" y="1304664"/>
                  </a:lnTo>
                  <a:lnTo>
                    <a:pt x="8652822" y="1300156"/>
                  </a:lnTo>
                  <a:lnTo>
                    <a:pt x="8702659" y="1295301"/>
                  </a:lnTo>
                  <a:lnTo>
                    <a:pt x="8752381" y="1290096"/>
                  </a:lnTo>
                  <a:lnTo>
                    <a:pt x="8801984" y="1284536"/>
                  </a:lnTo>
                  <a:lnTo>
                    <a:pt x="8851463" y="1278619"/>
                  </a:lnTo>
                  <a:lnTo>
                    <a:pt x="8900816" y="1272339"/>
                  </a:lnTo>
                  <a:lnTo>
                    <a:pt x="8950037" y="1265694"/>
                  </a:lnTo>
                  <a:lnTo>
                    <a:pt x="8999122" y="1258680"/>
                  </a:lnTo>
                  <a:lnTo>
                    <a:pt x="9048068" y="1251292"/>
                  </a:lnTo>
                  <a:lnTo>
                    <a:pt x="9096871" y="1243527"/>
                  </a:lnTo>
                  <a:lnTo>
                    <a:pt x="9145526" y="1235381"/>
                  </a:lnTo>
                  <a:lnTo>
                    <a:pt x="9194028" y="1226851"/>
                  </a:lnTo>
                  <a:lnTo>
                    <a:pt x="9242375" y="1217932"/>
                  </a:lnTo>
                  <a:lnTo>
                    <a:pt x="9290562" y="1208622"/>
                  </a:lnTo>
                  <a:lnTo>
                    <a:pt x="9338585" y="1198915"/>
                  </a:lnTo>
                  <a:lnTo>
                    <a:pt x="9386440" y="1188808"/>
                  </a:lnTo>
                  <a:lnTo>
                    <a:pt x="9434123" y="1178298"/>
                  </a:lnTo>
                  <a:lnTo>
                    <a:pt x="9481629" y="1167381"/>
                  </a:lnTo>
                  <a:lnTo>
                    <a:pt x="9528954" y="1156053"/>
                  </a:lnTo>
                  <a:lnTo>
                    <a:pt x="9576095" y="1144309"/>
                  </a:lnTo>
                  <a:lnTo>
                    <a:pt x="9623048" y="1132147"/>
                  </a:lnTo>
                  <a:lnTo>
                    <a:pt x="9669807" y="1119563"/>
                  </a:lnTo>
                  <a:lnTo>
                    <a:pt x="9716370" y="1106552"/>
                  </a:lnTo>
                  <a:lnTo>
                    <a:pt x="9762732" y="1093112"/>
                  </a:lnTo>
                  <a:lnTo>
                    <a:pt x="9808889" y="1079237"/>
                  </a:lnTo>
                  <a:lnTo>
                    <a:pt x="9854837" y="1064925"/>
                  </a:lnTo>
                  <a:lnTo>
                    <a:pt x="9900571" y="1050172"/>
                  </a:lnTo>
                  <a:lnTo>
                    <a:pt x="9946088" y="1034973"/>
                  </a:lnTo>
                  <a:lnTo>
                    <a:pt x="9991384" y="1019326"/>
                  </a:lnTo>
                  <a:lnTo>
                    <a:pt x="10036454" y="1003226"/>
                  </a:lnTo>
                  <a:lnTo>
                    <a:pt x="10081295" y="986669"/>
                  </a:lnTo>
                  <a:lnTo>
                    <a:pt x="10125902" y="969652"/>
                  </a:lnTo>
                  <a:lnTo>
                    <a:pt x="10170271" y="952171"/>
                  </a:lnTo>
                  <a:lnTo>
                    <a:pt x="10214399" y="934222"/>
                  </a:lnTo>
                  <a:lnTo>
                    <a:pt x="10258280" y="915801"/>
                  </a:lnTo>
                  <a:lnTo>
                    <a:pt x="10301912" y="896905"/>
                  </a:lnTo>
                  <a:lnTo>
                    <a:pt x="10345289" y="877530"/>
                  </a:lnTo>
                  <a:lnTo>
                    <a:pt x="10388408" y="857672"/>
                  </a:lnTo>
                  <a:lnTo>
                    <a:pt x="10431264" y="837327"/>
                  </a:lnTo>
                  <a:lnTo>
                    <a:pt x="10473854" y="816491"/>
                  </a:lnTo>
                  <a:lnTo>
                    <a:pt x="10516174" y="795161"/>
                  </a:lnTo>
                  <a:lnTo>
                    <a:pt x="10558219" y="773333"/>
                  </a:lnTo>
                  <a:lnTo>
                    <a:pt x="10599986" y="751003"/>
                  </a:lnTo>
                  <a:lnTo>
                    <a:pt x="10641469" y="728167"/>
                  </a:lnTo>
                  <a:lnTo>
                    <a:pt x="10682666" y="704822"/>
                  </a:lnTo>
                  <a:lnTo>
                    <a:pt x="10723571" y="680963"/>
                  </a:lnTo>
                  <a:lnTo>
                    <a:pt x="10764182" y="656588"/>
                  </a:lnTo>
                  <a:lnTo>
                    <a:pt x="10804493" y="631691"/>
                  </a:lnTo>
                  <a:lnTo>
                    <a:pt x="10844501" y="606270"/>
                  </a:lnTo>
                  <a:lnTo>
                    <a:pt x="10884202" y="580320"/>
                  </a:lnTo>
                  <a:lnTo>
                    <a:pt x="10923591" y="553839"/>
                  </a:lnTo>
                  <a:lnTo>
                    <a:pt x="10962665" y="526821"/>
                  </a:lnTo>
                </a:path>
              </a:pathLst>
            </a:custGeom>
            <a:ln w="254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2000" y="4724412"/>
              <a:ext cx="11014075" cy="577850"/>
            </a:xfrm>
            <a:custGeom>
              <a:avLst/>
              <a:gdLst/>
              <a:ahLst/>
              <a:cxnLst/>
              <a:rect l="l" t="t" r="r" b="b"/>
              <a:pathLst>
                <a:path w="11014075" h="577850">
                  <a:moveTo>
                    <a:pt x="50800" y="25400"/>
                  </a:moveTo>
                  <a:lnTo>
                    <a:pt x="48793" y="15506"/>
                  </a:lnTo>
                  <a:lnTo>
                    <a:pt x="43357" y="7429"/>
                  </a:lnTo>
                  <a:lnTo>
                    <a:pt x="35280" y="1993"/>
                  </a:lnTo>
                  <a:lnTo>
                    <a:pt x="25400" y="0"/>
                  </a:lnTo>
                  <a:lnTo>
                    <a:pt x="15506" y="1993"/>
                  </a:lnTo>
                  <a:lnTo>
                    <a:pt x="7429" y="7429"/>
                  </a:lnTo>
                  <a:lnTo>
                    <a:pt x="1993" y="15506"/>
                  </a:lnTo>
                  <a:lnTo>
                    <a:pt x="0" y="25400"/>
                  </a:lnTo>
                  <a:lnTo>
                    <a:pt x="1993" y="35280"/>
                  </a:lnTo>
                  <a:lnTo>
                    <a:pt x="7429" y="43357"/>
                  </a:lnTo>
                  <a:lnTo>
                    <a:pt x="15506" y="48793"/>
                  </a:lnTo>
                  <a:lnTo>
                    <a:pt x="25400" y="50800"/>
                  </a:lnTo>
                  <a:lnTo>
                    <a:pt x="35280" y="48793"/>
                  </a:lnTo>
                  <a:lnTo>
                    <a:pt x="43357" y="43357"/>
                  </a:lnTo>
                  <a:lnTo>
                    <a:pt x="48793" y="35280"/>
                  </a:lnTo>
                  <a:lnTo>
                    <a:pt x="50800" y="25400"/>
                  </a:lnTo>
                  <a:close/>
                </a:path>
                <a:path w="11014075" h="577850">
                  <a:moveTo>
                    <a:pt x="11013453" y="552208"/>
                  </a:moveTo>
                  <a:lnTo>
                    <a:pt x="11011459" y="542328"/>
                  </a:lnTo>
                  <a:lnTo>
                    <a:pt x="11006011" y="534250"/>
                  </a:lnTo>
                  <a:lnTo>
                    <a:pt x="10997946" y="528815"/>
                  </a:lnTo>
                  <a:lnTo>
                    <a:pt x="10988053" y="526808"/>
                  </a:lnTo>
                  <a:lnTo>
                    <a:pt x="10978159" y="528815"/>
                  </a:lnTo>
                  <a:lnTo>
                    <a:pt x="10970095" y="534250"/>
                  </a:lnTo>
                  <a:lnTo>
                    <a:pt x="10964647" y="542328"/>
                  </a:lnTo>
                  <a:lnTo>
                    <a:pt x="10962653" y="552208"/>
                  </a:lnTo>
                  <a:lnTo>
                    <a:pt x="10964647" y="562102"/>
                  </a:lnTo>
                  <a:lnTo>
                    <a:pt x="10970095" y="570179"/>
                  </a:lnTo>
                  <a:lnTo>
                    <a:pt x="10978159" y="575614"/>
                  </a:lnTo>
                  <a:lnTo>
                    <a:pt x="10988053" y="577608"/>
                  </a:lnTo>
                  <a:lnTo>
                    <a:pt x="10997946" y="575614"/>
                  </a:lnTo>
                  <a:lnTo>
                    <a:pt x="11006011" y="570179"/>
                  </a:lnTo>
                  <a:lnTo>
                    <a:pt x="11011459" y="562102"/>
                  </a:lnTo>
                  <a:lnTo>
                    <a:pt x="11013453" y="552208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9321" y="2000750"/>
              <a:ext cx="88531" cy="21555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566615" y="1850325"/>
              <a:ext cx="589915" cy="585470"/>
            </a:xfrm>
            <a:custGeom>
              <a:avLst/>
              <a:gdLst/>
              <a:ahLst/>
              <a:cxnLst/>
              <a:rect l="l" t="t" r="r" b="b"/>
              <a:pathLst>
                <a:path w="589915" h="585469">
                  <a:moveTo>
                    <a:pt x="103708" y="160235"/>
                  </a:moveTo>
                  <a:lnTo>
                    <a:pt x="95483" y="164683"/>
                  </a:lnTo>
                  <a:lnTo>
                    <a:pt x="88990" y="172472"/>
                  </a:lnTo>
                  <a:lnTo>
                    <a:pt x="84729" y="182899"/>
                  </a:lnTo>
                  <a:lnTo>
                    <a:pt x="83197" y="195262"/>
                  </a:lnTo>
                  <a:lnTo>
                    <a:pt x="85048" y="208777"/>
                  </a:lnTo>
                  <a:lnTo>
                    <a:pt x="90147" y="219857"/>
                  </a:lnTo>
                  <a:lnTo>
                    <a:pt x="97813" y="227568"/>
                  </a:lnTo>
                  <a:lnTo>
                    <a:pt x="107365" y="230974"/>
                  </a:lnTo>
                  <a:lnTo>
                    <a:pt x="114628" y="251963"/>
                  </a:lnTo>
                  <a:lnTo>
                    <a:pt x="124725" y="271011"/>
                  </a:lnTo>
                  <a:lnTo>
                    <a:pt x="137410" y="287735"/>
                  </a:lnTo>
                  <a:lnTo>
                    <a:pt x="152438" y="301752"/>
                  </a:lnTo>
                  <a:lnTo>
                    <a:pt x="148932" y="332143"/>
                  </a:lnTo>
                  <a:lnTo>
                    <a:pt x="136982" y="346265"/>
                  </a:lnTo>
                  <a:lnTo>
                    <a:pt x="60426" y="368490"/>
                  </a:lnTo>
                  <a:lnTo>
                    <a:pt x="26593" y="387527"/>
                  </a:lnTo>
                  <a:lnTo>
                    <a:pt x="1697" y="433215"/>
                  </a:lnTo>
                  <a:lnTo>
                    <a:pt x="0" y="450888"/>
                  </a:lnTo>
                  <a:lnTo>
                    <a:pt x="0" y="555980"/>
                  </a:lnTo>
                  <a:lnTo>
                    <a:pt x="2297" y="567349"/>
                  </a:lnTo>
                  <a:lnTo>
                    <a:pt x="8562" y="576633"/>
                  </a:lnTo>
                  <a:lnTo>
                    <a:pt x="17852" y="582894"/>
                  </a:lnTo>
                  <a:lnTo>
                    <a:pt x="29222" y="585190"/>
                  </a:lnTo>
                  <a:lnTo>
                    <a:pt x="326262" y="585190"/>
                  </a:lnTo>
                  <a:lnTo>
                    <a:pt x="337638" y="582894"/>
                  </a:lnTo>
                  <a:lnTo>
                    <a:pt x="346927" y="576633"/>
                  </a:lnTo>
                  <a:lnTo>
                    <a:pt x="353189" y="567349"/>
                  </a:lnTo>
                  <a:lnTo>
                    <a:pt x="355485" y="555980"/>
                  </a:lnTo>
                  <a:lnTo>
                    <a:pt x="355485" y="318757"/>
                  </a:lnTo>
                  <a:lnTo>
                    <a:pt x="359469" y="299029"/>
                  </a:lnTo>
                  <a:lnTo>
                    <a:pt x="370333" y="282917"/>
                  </a:lnTo>
                  <a:lnTo>
                    <a:pt x="386448" y="272055"/>
                  </a:lnTo>
                  <a:lnTo>
                    <a:pt x="406184" y="268071"/>
                  </a:lnTo>
                  <a:lnTo>
                    <a:pt x="589838" y="268071"/>
                  </a:lnTo>
                </a:path>
                <a:path w="589915" h="585469">
                  <a:moveTo>
                    <a:pt x="116916" y="94119"/>
                  </a:moveTo>
                  <a:lnTo>
                    <a:pt x="108021" y="114448"/>
                  </a:lnTo>
                  <a:lnTo>
                    <a:pt x="104240" y="136064"/>
                  </a:lnTo>
                  <a:lnTo>
                    <a:pt x="103494" y="153237"/>
                  </a:lnTo>
                  <a:lnTo>
                    <a:pt x="103708" y="160235"/>
                  </a:lnTo>
                </a:path>
                <a:path w="589915" h="585469">
                  <a:moveTo>
                    <a:pt x="320459" y="160045"/>
                  </a:moveTo>
                  <a:lnTo>
                    <a:pt x="321029" y="145609"/>
                  </a:lnTo>
                  <a:lnTo>
                    <a:pt x="320495" y="135428"/>
                  </a:lnTo>
                  <a:lnTo>
                    <a:pt x="318207" y="124667"/>
                  </a:lnTo>
                  <a:lnTo>
                    <a:pt x="313512" y="108496"/>
                  </a:lnTo>
                </a:path>
                <a:path w="589915" h="585469">
                  <a:moveTo>
                    <a:pt x="185864" y="194538"/>
                  </a:moveTo>
                  <a:lnTo>
                    <a:pt x="137706" y="194538"/>
                  </a:lnTo>
                  <a:lnTo>
                    <a:pt x="134315" y="194538"/>
                  </a:lnTo>
                  <a:lnTo>
                    <a:pt x="131559" y="191782"/>
                  </a:lnTo>
                  <a:lnTo>
                    <a:pt x="131559" y="188391"/>
                  </a:lnTo>
                  <a:lnTo>
                    <a:pt x="131559" y="161975"/>
                  </a:lnTo>
                  <a:lnTo>
                    <a:pt x="131559" y="158572"/>
                  </a:lnTo>
                  <a:lnTo>
                    <a:pt x="134315" y="155829"/>
                  </a:lnTo>
                  <a:lnTo>
                    <a:pt x="137706" y="155829"/>
                  </a:lnTo>
                  <a:lnTo>
                    <a:pt x="185864" y="155829"/>
                  </a:lnTo>
                  <a:lnTo>
                    <a:pt x="189255" y="155829"/>
                  </a:lnTo>
                  <a:lnTo>
                    <a:pt x="192011" y="158572"/>
                  </a:lnTo>
                  <a:lnTo>
                    <a:pt x="192011" y="161975"/>
                  </a:lnTo>
                  <a:lnTo>
                    <a:pt x="192011" y="188391"/>
                  </a:lnTo>
                  <a:lnTo>
                    <a:pt x="192011" y="191782"/>
                  </a:lnTo>
                  <a:lnTo>
                    <a:pt x="189255" y="194538"/>
                  </a:lnTo>
                  <a:lnTo>
                    <a:pt x="185864" y="194538"/>
                  </a:lnTo>
                  <a:close/>
                </a:path>
                <a:path w="589915" h="585469">
                  <a:moveTo>
                    <a:pt x="287070" y="194538"/>
                  </a:moveTo>
                  <a:lnTo>
                    <a:pt x="238912" y="194538"/>
                  </a:lnTo>
                  <a:lnTo>
                    <a:pt x="235521" y="194538"/>
                  </a:lnTo>
                  <a:lnTo>
                    <a:pt x="232765" y="191782"/>
                  </a:lnTo>
                  <a:lnTo>
                    <a:pt x="232765" y="188391"/>
                  </a:lnTo>
                  <a:lnTo>
                    <a:pt x="232765" y="161975"/>
                  </a:lnTo>
                  <a:lnTo>
                    <a:pt x="232765" y="158572"/>
                  </a:lnTo>
                  <a:lnTo>
                    <a:pt x="235521" y="155829"/>
                  </a:lnTo>
                  <a:lnTo>
                    <a:pt x="238912" y="155829"/>
                  </a:lnTo>
                  <a:lnTo>
                    <a:pt x="287070" y="155829"/>
                  </a:lnTo>
                  <a:lnTo>
                    <a:pt x="290461" y="155829"/>
                  </a:lnTo>
                  <a:lnTo>
                    <a:pt x="293217" y="158572"/>
                  </a:lnTo>
                  <a:lnTo>
                    <a:pt x="293217" y="161975"/>
                  </a:lnTo>
                  <a:lnTo>
                    <a:pt x="293217" y="188391"/>
                  </a:lnTo>
                  <a:lnTo>
                    <a:pt x="293217" y="191782"/>
                  </a:lnTo>
                  <a:lnTo>
                    <a:pt x="290461" y="194538"/>
                  </a:lnTo>
                  <a:lnTo>
                    <a:pt x="287070" y="194538"/>
                  </a:lnTo>
                  <a:close/>
                </a:path>
                <a:path w="589915" h="585469">
                  <a:moveTo>
                    <a:pt x="192011" y="170065"/>
                  </a:moveTo>
                  <a:lnTo>
                    <a:pt x="232765" y="170065"/>
                  </a:lnTo>
                </a:path>
                <a:path w="589915" h="585469">
                  <a:moveTo>
                    <a:pt x="103708" y="160235"/>
                  </a:moveTo>
                  <a:lnTo>
                    <a:pt x="131559" y="168287"/>
                  </a:lnTo>
                </a:path>
                <a:path w="589915" h="585469">
                  <a:moveTo>
                    <a:pt x="293217" y="168287"/>
                  </a:moveTo>
                  <a:lnTo>
                    <a:pt x="320459" y="160045"/>
                  </a:lnTo>
                </a:path>
                <a:path w="589915" h="585469">
                  <a:moveTo>
                    <a:pt x="275056" y="325031"/>
                  </a:moveTo>
                  <a:lnTo>
                    <a:pt x="212394" y="381114"/>
                  </a:lnTo>
                  <a:lnTo>
                    <a:pt x="149745" y="325031"/>
                  </a:lnTo>
                </a:path>
                <a:path w="589915" h="585469">
                  <a:moveTo>
                    <a:pt x="116916" y="94119"/>
                  </a:moveTo>
                  <a:lnTo>
                    <a:pt x="142319" y="37660"/>
                  </a:lnTo>
                  <a:lnTo>
                    <a:pt x="195859" y="13538"/>
                  </a:lnTo>
                  <a:lnTo>
                    <a:pt x="206455" y="12122"/>
                  </a:lnTo>
                  <a:lnTo>
                    <a:pt x="222267" y="9559"/>
                  </a:lnTo>
                  <a:lnTo>
                    <a:pt x="240334" y="5601"/>
                  </a:lnTo>
                  <a:lnTo>
                    <a:pt x="257695" y="0"/>
                  </a:lnTo>
                  <a:lnTo>
                    <a:pt x="257886" y="292"/>
                  </a:lnTo>
                  <a:lnTo>
                    <a:pt x="260680" y="4749"/>
                  </a:lnTo>
                  <a:lnTo>
                    <a:pt x="261162" y="10274"/>
                  </a:lnTo>
                  <a:lnTo>
                    <a:pt x="259168" y="15138"/>
                  </a:lnTo>
                  <a:lnTo>
                    <a:pt x="275679" y="18134"/>
                  </a:lnTo>
                  <a:lnTo>
                    <a:pt x="291107" y="18091"/>
                  </a:lnTo>
                  <a:lnTo>
                    <a:pt x="305905" y="15352"/>
                  </a:lnTo>
                  <a:lnTo>
                    <a:pt x="320522" y="10261"/>
                  </a:lnTo>
                  <a:lnTo>
                    <a:pt x="320628" y="22933"/>
                  </a:lnTo>
                  <a:lnTo>
                    <a:pt x="315518" y="65151"/>
                  </a:lnTo>
                  <a:lnTo>
                    <a:pt x="286118" y="93218"/>
                  </a:lnTo>
                  <a:lnTo>
                    <a:pt x="272872" y="95149"/>
                  </a:lnTo>
                  <a:lnTo>
                    <a:pt x="266119" y="94941"/>
                  </a:lnTo>
                  <a:lnTo>
                    <a:pt x="259397" y="94234"/>
                  </a:lnTo>
                  <a:lnTo>
                    <a:pt x="246026" y="91975"/>
                  </a:lnTo>
                  <a:lnTo>
                    <a:pt x="232776" y="89066"/>
                  </a:lnTo>
                  <a:lnTo>
                    <a:pt x="219562" y="85959"/>
                  </a:lnTo>
                  <a:lnTo>
                    <a:pt x="206298" y="83108"/>
                  </a:lnTo>
                  <a:lnTo>
                    <a:pt x="192839" y="80981"/>
                  </a:lnTo>
                  <a:lnTo>
                    <a:pt x="179257" y="80043"/>
                  </a:lnTo>
                  <a:lnTo>
                    <a:pt x="165765" y="80746"/>
                  </a:lnTo>
                  <a:lnTo>
                    <a:pt x="152577" y="83540"/>
                  </a:lnTo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729437" y="2247529"/>
              <a:ext cx="92710" cy="163830"/>
            </a:xfrm>
            <a:custGeom>
              <a:avLst/>
              <a:gdLst/>
              <a:ahLst/>
              <a:cxnLst/>
              <a:rect l="l" t="t" r="r" b="b"/>
              <a:pathLst>
                <a:path w="92709" h="163830">
                  <a:moveTo>
                    <a:pt x="69570" y="0"/>
                  </a:moveTo>
                  <a:lnTo>
                    <a:pt x="46189" y="30683"/>
                  </a:lnTo>
                  <a:lnTo>
                    <a:pt x="22809" y="0"/>
                  </a:lnTo>
                  <a:lnTo>
                    <a:pt x="0" y="117614"/>
                  </a:lnTo>
                  <a:lnTo>
                    <a:pt x="46189" y="163804"/>
                  </a:lnTo>
                  <a:lnTo>
                    <a:pt x="92379" y="117614"/>
                  </a:lnTo>
                  <a:lnTo>
                    <a:pt x="69570" y="0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121172" y="237802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0" y="40589"/>
                  </a:moveTo>
                  <a:lnTo>
                    <a:pt x="3189" y="24790"/>
                  </a:lnTo>
                  <a:lnTo>
                    <a:pt x="11888" y="11888"/>
                  </a:lnTo>
                  <a:lnTo>
                    <a:pt x="24790" y="3189"/>
                  </a:lnTo>
                  <a:lnTo>
                    <a:pt x="40589" y="0"/>
                  </a:lnTo>
                  <a:lnTo>
                    <a:pt x="56395" y="3189"/>
                  </a:lnTo>
                  <a:lnTo>
                    <a:pt x="69300" y="11888"/>
                  </a:lnTo>
                  <a:lnTo>
                    <a:pt x="78001" y="24790"/>
                  </a:lnTo>
                  <a:lnTo>
                    <a:pt x="81191" y="40589"/>
                  </a:lnTo>
                  <a:lnTo>
                    <a:pt x="78001" y="56387"/>
                  </a:lnTo>
                  <a:lnTo>
                    <a:pt x="69300" y="69289"/>
                  </a:lnTo>
                  <a:lnTo>
                    <a:pt x="56395" y="77988"/>
                  </a:lnTo>
                  <a:lnTo>
                    <a:pt x="40589" y="81178"/>
                  </a:lnTo>
                  <a:lnTo>
                    <a:pt x="24790" y="77988"/>
                  </a:lnTo>
                  <a:lnTo>
                    <a:pt x="11888" y="69289"/>
                  </a:lnTo>
                  <a:lnTo>
                    <a:pt x="3189" y="56387"/>
                  </a:lnTo>
                  <a:lnTo>
                    <a:pt x="0" y="40589"/>
                  </a:lnTo>
                  <a:close/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139415" y="2396265"/>
              <a:ext cx="45085" cy="36830"/>
            </a:xfrm>
            <a:custGeom>
              <a:avLst/>
              <a:gdLst/>
              <a:ahLst/>
              <a:cxnLst/>
              <a:rect l="l" t="t" r="r" b="b"/>
              <a:pathLst>
                <a:path w="45084" h="36830">
                  <a:moveTo>
                    <a:pt x="22351" y="0"/>
                  </a:moveTo>
                  <a:lnTo>
                    <a:pt x="13662" y="1760"/>
                  </a:lnTo>
                  <a:lnTo>
                    <a:pt x="6556" y="6556"/>
                  </a:lnTo>
                  <a:lnTo>
                    <a:pt x="1760" y="13662"/>
                  </a:lnTo>
                  <a:lnTo>
                    <a:pt x="0" y="22351"/>
                  </a:lnTo>
                  <a:lnTo>
                    <a:pt x="0" y="27901"/>
                  </a:lnTo>
                  <a:lnTo>
                    <a:pt x="2108" y="32918"/>
                  </a:lnTo>
                  <a:lnTo>
                    <a:pt x="5460" y="36829"/>
                  </a:lnTo>
                  <a:lnTo>
                    <a:pt x="9563" y="32054"/>
                  </a:lnTo>
                  <a:lnTo>
                    <a:pt x="15570" y="28955"/>
                  </a:lnTo>
                  <a:lnTo>
                    <a:pt x="22351" y="28955"/>
                  </a:lnTo>
                  <a:lnTo>
                    <a:pt x="29133" y="28955"/>
                  </a:lnTo>
                  <a:lnTo>
                    <a:pt x="35140" y="32054"/>
                  </a:lnTo>
                  <a:lnTo>
                    <a:pt x="39242" y="36829"/>
                  </a:lnTo>
                  <a:lnTo>
                    <a:pt x="42595" y="32918"/>
                  </a:lnTo>
                  <a:lnTo>
                    <a:pt x="44703" y="27901"/>
                  </a:lnTo>
                  <a:lnTo>
                    <a:pt x="44703" y="22351"/>
                  </a:lnTo>
                  <a:lnTo>
                    <a:pt x="42943" y="13662"/>
                  </a:lnTo>
                  <a:lnTo>
                    <a:pt x="38147" y="6556"/>
                  </a:lnTo>
                  <a:lnTo>
                    <a:pt x="31041" y="1760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068857" y="2422983"/>
              <a:ext cx="177800" cy="86995"/>
            </a:xfrm>
            <a:custGeom>
              <a:avLst/>
              <a:gdLst/>
              <a:ahLst/>
              <a:cxnLst/>
              <a:rect l="l" t="t" r="r" b="b"/>
              <a:pathLst>
                <a:path w="177800" h="86994">
                  <a:moveTo>
                    <a:pt x="88646" y="38671"/>
                  </a:moveTo>
                  <a:lnTo>
                    <a:pt x="42202" y="86804"/>
                  </a:lnTo>
                  <a:lnTo>
                    <a:pt x="36550" y="48920"/>
                  </a:lnTo>
                  <a:lnTo>
                    <a:pt x="0" y="43053"/>
                  </a:lnTo>
                  <a:lnTo>
                    <a:pt x="41541" y="0"/>
                  </a:lnTo>
                </a:path>
                <a:path w="177800" h="86994">
                  <a:moveTo>
                    <a:pt x="88646" y="38671"/>
                  </a:moveTo>
                  <a:lnTo>
                    <a:pt x="135089" y="86804"/>
                  </a:lnTo>
                  <a:lnTo>
                    <a:pt x="140741" y="48920"/>
                  </a:lnTo>
                  <a:lnTo>
                    <a:pt x="177292" y="43053"/>
                  </a:lnTo>
                  <a:lnTo>
                    <a:pt x="135737" y="50"/>
                  </a:lnTo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2648" y="2114900"/>
              <a:ext cx="240538" cy="2179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971893" y="2025536"/>
              <a:ext cx="171450" cy="367665"/>
            </a:xfrm>
            <a:custGeom>
              <a:avLst/>
              <a:gdLst/>
              <a:ahLst/>
              <a:cxnLst/>
              <a:rect l="l" t="t" r="r" b="b"/>
              <a:pathLst>
                <a:path w="171450" h="367664">
                  <a:moveTo>
                    <a:pt x="102895" y="55829"/>
                  </a:moveTo>
                  <a:lnTo>
                    <a:pt x="102895" y="0"/>
                  </a:lnTo>
                </a:path>
                <a:path w="171450" h="367664">
                  <a:moveTo>
                    <a:pt x="145364" y="55829"/>
                  </a:moveTo>
                  <a:lnTo>
                    <a:pt x="171056" y="4775"/>
                  </a:lnTo>
                </a:path>
                <a:path w="171450" h="367664">
                  <a:moveTo>
                    <a:pt x="60426" y="55829"/>
                  </a:moveTo>
                  <a:lnTo>
                    <a:pt x="34734" y="4775"/>
                  </a:lnTo>
                </a:path>
                <a:path w="171450" h="367664">
                  <a:moveTo>
                    <a:pt x="0" y="367410"/>
                  </a:moveTo>
                  <a:lnTo>
                    <a:pt x="103670" y="367410"/>
                  </a:lnTo>
                </a:path>
              </a:pathLst>
            </a:custGeom>
            <a:ln w="19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427299" y="1689100"/>
              <a:ext cx="0" cy="4154804"/>
            </a:xfrm>
            <a:custGeom>
              <a:avLst/>
              <a:gdLst/>
              <a:ahLst/>
              <a:cxnLst/>
              <a:rect l="l" t="t" r="r" b="b"/>
              <a:pathLst>
                <a:path h="4154804">
                  <a:moveTo>
                    <a:pt x="0" y="0"/>
                  </a:moveTo>
                  <a:lnTo>
                    <a:pt x="0" y="4154195"/>
                  </a:lnTo>
                </a:path>
              </a:pathLst>
            </a:custGeom>
            <a:ln w="12700">
              <a:solidFill>
                <a:srgbClr val="004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414597" y="1676399"/>
              <a:ext cx="25400" cy="4180204"/>
            </a:xfrm>
            <a:custGeom>
              <a:avLst/>
              <a:gdLst/>
              <a:ahLst/>
              <a:cxnLst/>
              <a:rect l="l" t="t" r="r" b="b"/>
              <a:pathLst>
                <a:path w="25400" h="4180204">
                  <a:moveTo>
                    <a:pt x="25400" y="4159897"/>
                  </a:moveTo>
                  <a:lnTo>
                    <a:pt x="19710" y="4154208"/>
                  </a:lnTo>
                  <a:lnTo>
                    <a:pt x="5689" y="4154208"/>
                  </a:lnTo>
                  <a:lnTo>
                    <a:pt x="0" y="4159897"/>
                  </a:lnTo>
                  <a:lnTo>
                    <a:pt x="0" y="4173918"/>
                  </a:lnTo>
                  <a:lnTo>
                    <a:pt x="5689" y="4179608"/>
                  </a:lnTo>
                  <a:lnTo>
                    <a:pt x="12700" y="4179608"/>
                  </a:lnTo>
                  <a:lnTo>
                    <a:pt x="19710" y="4179608"/>
                  </a:lnTo>
                  <a:lnTo>
                    <a:pt x="25400" y="4173918"/>
                  </a:lnTo>
                  <a:lnTo>
                    <a:pt x="25400" y="4159897"/>
                  </a:lnTo>
                  <a:close/>
                </a:path>
                <a:path w="25400" h="4180204">
                  <a:moveTo>
                    <a:pt x="25400" y="5689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2">
            <a:extLst>
              <a:ext uri="{FF2B5EF4-FFF2-40B4-BE49-F238E27FC236}">
                <a16:creationId xmlns:a16="http://schemas.microsoft.com/office/drawing/2014/main" id="{644E4F6F-AB80-3A45-95EE-57B1E33AE34B}"/>
              </a:ext>
            </a:extLst>
          </p:cNvPr>
          <p:cNvGrpSpPr/>
          <p:nvPr/>
        </p:nvGrpSpPr>
        <p:grpSpPr>
          <a:xfrm>
            <a:off x="11822430" y="347239"/>
            <a:ext cx="420370" cy="691985"/>
            <a:chOff x="11628005" y="527773"/>
            <a:chExt cx="420370" cy="691985"/>
          </a:xfrm>
        </p:grpSpPr>
        <p:sp>
          <p:nvSpPr>
            <p:cNvPr id="59" name="object 3">
              <a:extLst>
                <a:ext uri="{FF2B5EF4-FFF2-40B4-BE49-F238E27FC236}">
                  <a16:creationId xmlns:a16="http://schemas.microsoft.com/office/drawing/2014/main" id="{E1B42A40-250F-3F46-B088-24A754B10812}"/>
                </a:ext>
              </a:extLst>
            </p:cNvPr>
            <p:cNvSpPr/>
            <p:nvPr/>
          </p:nvSpPr>
          <p:spPr>
            <a:xfrm>
              <a:off x="11628005" y="527773"/>
              <a:ext cx="420370" cy="348615"/>
            </a:xfrm>
            <a:custGeom>
              <a:avLst/>
              <a:gdLst/>
              <a:ahLst/>
              <a:cxnLst/>
              <a:rect l="l" t="t" r="r" b="b"/>
              <a:pathLst>
                <a:path w="420370" h="348615">
                  <a:moveTo>
                    <a:pt x="0" y="348449"/>
                  </a:moveTo>
                  <a:lnTo>
                    <a:pt x="419988" y="348449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8449"/>
                  </a:lnTo>
                  <a:close/>
                </a:path>
              </a:pathLst>
            </a:custGeom>
            <a:solidFill>
              <a:srgbClr val="00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4">
              <a:extLst>
                <a:ext uri="{FF2B5EF4-FFF2-40B4-BE49-F238E27FC236}">
                  <a16:creationId xmlns:a16="http://schemas.microsoft.com/office/drawing/2014/main" id="{C609C6E7-8126-0A49-BBB1-FEB43FA6B51B}"/>
                </a:ext>
              </a:extLst>
            </p:cNvPr>
            <p:cNvSpPr/>
            <p:nvPr/>
          </p:nvSpPr>
          <p:spPr>
            <a:xfrm>
              <a:off x="11628005" y="876223"/>
              <a:ext cx="420370" cy="343535"/>
            </a:xfrm>
            <a:custGeom>
              <a:avLst/>
              <a:gdLst/>
              <a:ahLst/>
              <a:cxnLst/>
              <a:rect l="l" t="t" r="r" b="b"/>
              <a:pathLst>
                <a:path w="420370" h="343534">
                  <a:moveTo>
                    <a:pt x="0" y="342976"/>
                  </a:moveTo>
                  <a:lnTo>
                    <a:pt x="419988" y="342976"/>
                  </a:lnTo>
                  <a:lnTo>
                    <a:pt x="419988" y="0"/>
                  </a:lnTo>
                  <a:lnTo>
                    <a:pt x="0" y="0"/>
                  </a:lnTo>
                  <a:lnTo>
                    <a:pt x="0" y="342976"/>
                  </a:lnTo>
                  <a:close/>
                </a:path>
              </a:pathLst>
            </a:custGeom>
            <a:solidFill>
              <a:srgbClr val="E6584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3810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2045</Words>
  <Application>Microsoft Macintosh PowerPoint</Application>
  <PresentationFormat>Произвольный</PresentationFormat>
  <Paragraphs>246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Trebuchet MS</vt:lpstr>
      <vt:lpstr>Office Theme</vt:lpstr>
      <vt:lpstr>Презентация PowerPoint</vt:lpstr>
      <vt:lpstr>О НАС</vt:lpstr>
      <vt:lpstr>Презентация PowerPoint</vt:lpstr>
      <vt:lpstr>ПРОЕКТЫ ПО УЛУЧШЕНИЮ  КАЧЕСТВА ЖИЗНИ</vt:lpstr>
      <vt:lpstr>СОЛНЕЧНЫЕ БАТАРЕИ В ЖЕНСКОЙ  ОБЩЕОБРАЗОВАТЕЛЬНОЙ ШКОЛЕ</vt:lpstr>
      <vt:lpstr>Презентация PowerPoint</vt:lpstr>
      <vt:lpstr>МЕДИЦИНСКИЕ  ПРОЕКТЫ</vt:lpstr>
      <vt:lpstr>Презентация PowerPoint</vt:lpstr>
      <vt:lpstr>ВОЛОНТЕРСКИЕ  ПРОЕКТЫ В РОССИИ</vt:lpstr>
      <vt:lpstr>КУРСЫ ПО БЕЗОПАСНОСТИ</vt:lpstr>
      <vt:lpstr>Презентация PowerPoint</vt:lpstr>
      <vt:lpstr>ОБРАЗОВАТЕЛЬНЫЕ  ПРОЕКТЫ</vt:lpstr>
      <vt:lpstr>ПРОЕКТ «КАБИНЕТ  РУССКОГО ЯЗЫКА»</vt:lpstr>
      <vt:lpstr>НАШИ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НАС</dc:title>
  <cp:lastModifiedBy>mega_2003@rambler.ru</cp:lastModifiedBy>
  <cp:revision>25</cp:revision>
  <dcterms:created xsi:type="dcterms:W3CDTF">2021-06-01T10:32:32Z</dcterms:created>
  <dcterms:modified xsi:type="dcterms:W3CDTF">2021-06-22T12:09:10Z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2020-12-07T00:00:00Z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2021-06-01T00:00:00Z</vt:filetime>
  </property>
</Properties>
</file>