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0" d="100"/>
          <a:sy n="80" d="100"/>
        </p:scale>
        <p:origin x="754" y="58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071B31-8DBD-439A-8A20-DC90187A5F65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87D816A-A30F-49C0-9406-8504ADEDEA1A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7734643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99355919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520685286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Выстраивание партнерских отношений: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1. Определение целей сотрудничества</a:t>
            </a:r>
            <a:endParaRPr/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2. Поиск подходящих партнёров. </a:t>
            </a:r>
            <a:endParaRPr/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3. Установление контакта. </a:t>
            </a:r>
            <a:endParaRPr/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4. Формирование взаимовыгодных условий. </a:t>
            </a:r>
            <a:endParaRPr/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5. Заключение договора. </a:t>
            </a:r>
            <a:endParaRPr/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6. Реализация совместных проектов. </a:t>
            </a:r>
            <a:endParaRPr/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  <a:defRPr/>
            </a:pPr>
            <a:r>
              <a:rPr lang="ru-RU" sz="1800">
                <a:latin typeface="Times New Roman"/>
                <a:ea typeface="Calibri"/>
              </a:rPr>
              <a:t>7. Оценка результатов и обратная связь. 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100">
                <a:latin typeface="Times New Roman"/>
                <a:ea typeface="Calibri"/>
                <a:cs typeface="Times New Roman"/>
              </a:rPr>
              <a:t>Партнёрами некоммерческой организации могут стать различные субъекты, заинтересованные в совместной деятельности ради достижения общих целей.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1. Государственные органы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2. Коммерческие компании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3. Другие некоммерческие организации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  <a:cs typeface="Times New Roman"/>
              </a:rPr>
              <a:t>4. Благотворительные фонды. </a:t>
            </a:r>
            <a:endParaRPr/>
          </a:p>
          <a:p>
            <a:pPr algn="just">
              <a:lnSpc>
                <a:spcPct val="150000"/>
              </a:lnSpc>
              <a:spcAft>
                <a:spcPts val="800"/>
              </a:spcAft>
              <a:defRPr/>
            </a:pPr>
            <a:r>
              <a:rPr lang="ru-RU" sz="1800">
                <a:latin typeface="Times New Roman"/>
                <a:ea typeface="Calibri"/>
              </a:rPr>
              <a:t>5. Общественность. 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Принципы при выстраивании партнерских отношений: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1800">
                <a:latin typeface="Times New Roman"/>
                <a:ea typeface="Times New Roman"/>
              </a:rPr>
              <a:t>Свободный выбор и добровольное участие</a:t>
            </a:r>
            <a:endParaRPr/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1800">
                <a:latin typeface="Times New Roman"/>
                <a:ea typeface="Times New Roman"/>
              </a:rPr>
              <a:t>Равноправие</a:t>
            </a:r>
            <a:endParaRPr/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1800">
                <a:latin typeface="Times New Roman"/>
                <a:ea typeface="Times New Roman"/>
              </a:rPr>
              <a:t>Взаимный интерес</a:t>
            </a:r>
            <a:endParaRPr/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1800">
                <a:latin typeface="Times New Roman"/>
                <a:ea typeface="Times New Roman"/>
              </a:rPr>
              <a:t>Учёт интересов всех партнеров и общего дела, ради которого партнеры собрались</a:t>
            </a:r>
            <a:endParaRPr/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1800">
                <a:latin typeface="Times New Roman"/>
                <a:ea typeface="Times New Roman"/>
              </a:rPr>
              <a:t>Лояльность к партнёрству</a:t>
            </a:r>
            <a:endParaRPr/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1800">
                <a:latin typeface="Times New Roman"/>
                <a:ea typeface="Times New Roman"/>
              </a:rPr>
              <a:t>Доверие</a:t>
            </a:r>
            <a:endParaRPr/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1800">
                <a:latin typeface="Times New Roman"/>
                <a:ea typeface="Times New Roman"/>
              </a:rPr>
              <a:t>Открытость, честность и прозрачность</a:t>
            </a:r>
            <a:endParaRPr/>
          </a:p>
          <a:p>
            <a:pPr marL="342900" lvl="0" indent="-342900" algn="just">
              <a:lnSpc>
                <a:spcPct val="150000"/>
              </a:lnSpc>
              <a:buSzPts val="1000"/>
              <a:buFont typeface="Symbol"/>
              <a:buChar char=""/>
              <a:tabLst>
                <a:tab pos="457200" algn="l"/>
              </a:tabLst>
              <a:defRPr/>
            </a:pPr>
            <a:r>
              <a:rPr lang="ru-RU" sz="1800">
                <a:latin typeface="Times New Roman"/>
                <a:ea typeface="Times New Roman"/>
              </a:rPr>
              <a:t>Общее видение процесса партнерства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9493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/>
              <a:t>Перечень норм при подготовке этического кодекса: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838200" y="1314450"/>
            <a:ext cx="10953750" cy="4972050"/>
          </a:xfrm>
        </p:spPr>
        <p:txBody>
          <a:bodyPr>
            <a:noAutofit/>
          </a:bodyPr>
          <a:lstStyle/>
          <a:p>
            <a:pPr marL="742950" lvl="1" indent="-285750" algn="just">
              <a:lnSpc>
                <a:spcPct val="150000"/>
              </a:lnSpc>
              <a:buFont typeface="Times New Roman"/>
              <a:buAutoNum type="arabicPeriod"/>
              <a:defRPr/>
            </a:pPr>
            <a:r>
              <a:rPr lang="ru-RU" sz="1100" b="1">
                <a:latin typeface="Arial"/>
                <a:ea typeface="Times New Roman"/>
                <a:cs typeface="Arial"/>
              </a:rPr>
              <a:t>Законность</a:t>
            </a:r>
            <a:r>
              <a:rPr lang="ru-RU" sz="1100">
                <a:latin typeface="Arial"/>
                <a:ea typeface="Times New Roman"/>
                <a:cs typeface="Arial"/>
              </a:rPr>
              <a:t>. НКО обязана вести свою деятельность согласно законодательству Российской Федерации.</a:t>
            </a:r>
            <a:endParaRPr/>
          </a:p>
          <a:p>
            <a:pPr marL="742950" lvl="1" indent="-285750" algn="just">
              <a:lnSpc>
                <a:spcPct val="150000"/>
              </a:lnSpc>
              <a:buFont typeface="Times New Roman"/>
              <a:buAutoNum type="arabicPeriod"/>
              <a:defRPr/>
            </a:pPr>
            <a:r>
              <a:rPr lang="ru-RU" sz="1100" b="1">
                <a:latin typeface="Arial"/>
                <a:ea typeface="Times New Roman"/>
                <a:cs typeface="Arial"/>
              </a:rPr>
              <a:t>Некоммерческая деятельность. </a:t>
            </a:r>
            <a:r>
              <a:rPr lang="ru-RU" sz="1100">
                <a:latin typeface="Arial"/>
                <a:ea typeface="Times New Roman"/>
                <a:cs typeface="Arial"/>
              </a:rPr>
              <a:t> Деятельность, приносящая доход используется исключительно для достижения уставных целей организации. Исключением может быть вознаграждение членов организации за их работу.</a:t>
            </a:r>
            <a:endParaRPr/>
          </a:p>
          <a:p>
            <a:pPr marL="742950" lvl="1" indent="-285750" algn="just">
              <a:lnSpc>
                <a:spcPct val="150000"/>
              </a:lnSpc>
              <a:buFont typeface="Times New Roman"/>
              <a:buAutoNum type="arabicPeriod"/>
              <a:defRPr/>
            </a:pPr>
            <a:r>
              <a:rPr lang="ru-RU" sz="1100" b="1">
                <a:latin typeface="Arial"/>
                <a:ea typeface="Times New Roman"/>
                <a:cs typeface="Arial"/>
              </a:rPr>
              <a:t>Неподкупность.</a:t>
            </a:r>
            <a:r>
              <a:rPr lang="ru-RU" sz="1100">
                <a:latin typeface="Arial"/>
                <a:ea typeface="Times New Roman"/>
                <a:cs typeface="Arial"/>
              </a:rPr>
              <a:t> НКО важно иметь устойчивое мнение о противозаконности коррупции и логично ожидать такого же поведения от своих партнеров. На позицию организации и решения не могут влиять лица, не связанные с ней, в том числе доноры, другие НКО, политические партии, частные компании, органы государственной власти и </a:t>
            </a:r>
            <a:r>
              <a:rPr lang="ru-RU" sz="1100">
                <a:latin typeface="Arial"/>
                <a:ea typeface="Times New Roman"/>
                <a:cs typeface="Arial"/>
              </a:rPr>
              <a:t>тд</a:t>
            </a:r>
            <a:r>
              <a:rPr lang="ru-RU" sz="1100">
                <a:latin typeface="Arial"/>
                <a:ea typeface="Times New Roman"/>
                <a:cs typeface="Arial"/>
              </a:rPr>
              <a:t>. </a:t>
            </a:r>
            <a:endParaRPr/>
          </a:p>
          <a:p>
            <a:pPr marL="742950" lvl="1" indent="-285750" algn="just">
              <a:lnSpc>
                <a:spcPct val="150000"/>
              </a:lnSpc>
              <a:buFont typeface="Times New Roman"/>
              <a:buAutoNum type="arabicPeriod"/>
              <a:defRPr/>
            </a:pPr>
            <a:r>
              <a:rPr lang="ru-RU" sz="1100" b="1">
                <a:latin typeface="Arial"/>
                <a:ea typeface="Times New Roman"/>
                <a:cs typeface="Arial"/>
              </a:rPr>
              <a:t>Финансовая эффективность. </a:t>
            </a:r>
            <a:r>
              <a:rPr lang="ru-RU" sz="1100">
                <a:latin typeface="Arial"/>
                <a:ea typeface="Times New Roman"/>
                <a:cs typeface="Arial"/>
              </a:rPr>
              <a:t>Оптимальное и разумное расходование средств. Организация должна стараться минимизировать административные расходы по отношению к расходам на выполнение миссии.</a:t>
            </a:r>
            <a:endParaRPr/>
          </a:p>
          <a:p>
            <a:pPr marL="742950" lvl="1" indent="-285750" algn="just">
              <a:lnSpc>
                <a:spcPct val="150000"/>
              </a:lnSpc>
              <a:buFont typeface="Times New Roman"/>
              <a:buAutoNum type="arabicPeriod"/>
              <a:defRPr/>
            </a:pPr>
            <a:r>
              <a:rPr lang="ru-RU" sz="1100" b="1">
                <a:latin typeface="Arial"/>
                <a:ea typeface="Times New Roman"/>
                <a:cs typeface="Arial"/>
              </a:rPr>
              <a:t>Открытость и подотчетность.</a:t>
            </a:r>
            <a:r>
              <a:rPr lang="ru-RU" sz="1100">
                <a:latin typeface="Arial"/>
                <a:ea typeface="Times New Roman"/>
                <a:cs typeface="Arial"/>
              </a:rPr>
              <a:t> НКО должны предоставлять обществу отчеты о своей деятельности. Искренность и точность в подаче информации являются основой для формирования доверия к организации.</a:t>
            </a:r>
            <a:endParaRPr/>
          </a:p>
          <a:p>
            <a:pPr marL="742950" lvl="1" indent="-285750" algn="just">
              <a:lnSpc>
                <a:spcPct val="150000"/>
              </a:lnSpc>
              <a:buFont typeface="Times New Roman"/>
              <a:buAutoNum type="arabicPeriod"/>
              <a:defRPr/>
            </a:pPr>
            <a:r>
              <a:rPr lang="ru-RU" sz="1100" b="1">
                <a:latin typeface="Arial"/>
                <a:ea typeface="Times New Roman"/>
                <a:cs typeface="Arial"/>
              </a:rPr>
              <a:t>Стандарты качества.</a:t>
            </a:r>
            <a:r>
              <a:rPr lang="ru-RU" sz="1100">
                <a:latin typeface="Arial"/>
                <a:ea typeface="Times New Roman"/>
                <a:cs typeface="Arial"/>
              </a:rPr>
              <a:t> Стремиться регулярно проводить внутреннюю оценку деятельности и работы сотрудников.</a:t>
            </a:r>
            <a:endParaRPr/>
          </a:p>
          <a:p>
            <a:pPr marL="742950" lvl="1" indent="-285750" algn="just">
              <a:lnSpc>
                <a:spcPct val="150000"/>
              </a:lnSpc>
              <a:buFont typeface="Times New Roman"/>
              <a:buAutoNum type="arabicPeriod"/>
              <a:defRPr/>
            </a:pPr>
            <a:r>
              <a:rPr lang="ru-RU" sz="1100" b="1">
                <a:latin typeface="Arial"/>
                <a:ea typeface="Times New Roman"/>
                <a:cs typeface="Arial"/>
              </a:rPr>
              <a:t>Работа на пользу общества.</a:t>
            </a:r>
            <a:r>
              <a:rPr lang="ru-RU" sz="1100">
                <a:latin typeface="Arial"/>
                <a:ea typeface="Times New Roman"/>
                <a:cs typeface="Arial"/>
              </a:rPr>
              <a:t> Организации следует сохранять баланс между стремлением быть полезной обществу и поддержанием собственной жизнедеятельности.</a:t>
            </a:r>
            <a:endParaRPr/>
          </a:p>
          <a:p>
            <a:pPr marL="742950" lvl="1" indent="-285750" algn="just">
              <a:lnSpc>
                <a:spcPct val="150000"/>
              </a:lnSpc>
              <a:buFont typeface="Times New Roman"/>
              <a:buAutoNum type="arabicPeriod"/>
              <a:defRPr/>
            </a:pPr>
            <a:r>
              <a:rPr lang="ru-RU" sz="1100" b="1">
                <a:latin typeface="Arial"/>
                <a:ea typeface="Calibri"/>
                <a:cs typeface="Arial"/>
              </a:rPr>
              <a:t>Уважение к окружающим.</a:t>
            </a:r>
            <a:r>
              <a:rPr lang="ru-RU" sz="1100">
                <a:latin typeface="Arial"/>
                <a:ea typeface="Calibri"/>
                <a:cs typeface="Arial"/>
              </a:rPr>
              <a:t> </a:t>
            </a:r>
            <a:r>
              <a:rPr lang="ru-RU" sz="1100">
                <a:latin typeface="Arial"/>
                <a:ea typeface="Times New Roman"/>
                <a:cs typeface="Arial"/>
              </a:rPr>
              <a:t>НКО обязана с уважением относиться не только к членам коллектива организации, но и ко всем, с кем взаимодействует в ходе работы, без учета расы, гендера, языковой принадлежности, религиозных, политических либо иных убеждений, этнического происхождения, социально-экономического статуса, а также безотносительно имущественного или сословного положения.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latin typeface="Times New Roman"/>
                <a:ea typeface="Times New Roman"/>
              </a:rPr>
              <a:t>Примеры ниш для НКО: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  <a:defRPr/>
            </a:pPr>
            <a:r>
              <a:rPr lang="ru-RU" sz="1800">
                <a:latin typeface="Times New Roman"/>
                <a:ea typeface="Times New Roman"/>
              </a:rPr>
              <a:t>- Экология: защита окружающей среды, борьба с загрязнением, сохранение природных ресурсов.</a:t>
            </a:r>
            <a:endParaRPr/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ru-RU" sz="1800">
                <a:latin typeface="Times New Roman"/>
                <a:ea typeface="Times New Roman"/>
              </a:rPr>
              <a:t>- Образование: поддержка малообеспеченных студентов, развитие дополнительного образования, повышение квалификации учителей.</a:t>
            </a:r>
            <a:endParaRPr/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ru-RU" sz="1800">
                <a:latin typeface="Times New Roman"/>
                <a:ea typeface="Times New Roman"/>
              </a:rPr>
              <a:t>- Здравоохранение: помощь людям с хроническими заболеваниями, поддержка медицинских учреждений, пропаганда здорового образа жизни.</a:t>
            </a:r>
            <a:endParaRPr/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ru-RU" sz="1800">
                <a:latin typeface="Times New Roman"/>
                <a:ea typeface="Times New Roman"/>
              </a:rPr>
              <a:t>- Правозащитная деятельность: защита прав человека, юридическая помощь уязвимым группам населения.</a:t>
            </a:r>
            <a:endParaRPr/>
          </a:p>
          <a:p>
            <a:pPr marL="0" indent="0" algn="just">
              <a:lnSpc>
                <a:spcPct val="150000"/>
              </a:lnSpc>
              <a:buNone/>
              <a:defRPr/>
            </a:pPr>
            <a:r>
              <a:rPr lang="ru-RU" sz="1800">
                <a:latin typeface="Times New Roman"/>
                <a:ea typeface="Times New Roman"/>
              </a:rPr>
              <a:t>- Культура и искусство: поддержка молодых талантов, проведение культурных мероприятий, сохранение культурного наследия.</a:t>
            </a:r>
            <a:endParaRPr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3552806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650702105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580712852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Урок 3.5. Давать и брать: отношения с партнерами, этика и поиск своей ниши.</dc:title>
  <dc:subject/>
  <dc:creator>User</dc:creator>
  <cp:keywords/>
  <dc:description/>
  <dc:identifier/>
  <dc:language/>
  <cp:lastModifiedBy>Анастасия Чупрова</cp:lastModifiedBy>
  <cp:revision>4</cp:revision>
  <dcterms:created xsi:type="dcterms:W3CDTF">2024-11-24T10:02:00Z</dcterms:created>
  <dcterms:modified xsi:type="dcterms:W3CDTF">2025-01-13T08:04:15Z</dcterms:modified>
  <cp:category/>
  <cp:contentStatus/>
  <cp:version/>
</cp:coreProperties>
</file>