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0" d="100"/>
          <a:sy n="80" d="100"/>
        </p:scale>
        <p:origin x="754" y="5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9BF4279-DA72-4F3D-B94F-AB0CEF57790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B15389-686D-42EB-9D1E-539B56A53FD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955603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3394603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032045890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 sz="2400">
                <a:solidFill>
                  <a:srgbClr val="1C2226"/>
                </a:solidFill>
                <a:latin typeface="Arial"/>
                <a:ea typeface="Calibri"/>
                <a:cs typeface="Arial"/>
              </a:rPr>
              <a:t>Целевая аудитория обладает своими характеристиками – как социально-демографическими, так и поведенческими, психологическими.</a:t>
            </a:r>
            <a:endParaRPr lang="ru-RU" sz="5400">
              <a:latin typeface="Arial"/>
              <a:cs typeface="Arial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5600">
                <a:latin typeface="Arial"/>
                <a:ea typeface="Calibri"/>
                <a:cs typeface="Arial"/>
              </a:rPr>
              <a:t>К примеру, это могут быть: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5600">
                <a:latin typeface="Arial"/>
                <a:ea typeface="Calibri"/>
                <a:cs typeface="Arial"/>
              </a:rPr>
              <a:t>Пользователи ваших услуг. Общение с этой группой необходимо для выявления реальных потребностей, улучшения качества предоставляемых услуг и повышения их востребованности.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5600">
                <a:latin typeface="Arial"/>
                <a:ea typeface="Calibri"/>
                <a:cs typeface="Arial"/>
              </a:rPr>
              <a:t>Ближний круг. Сюда входят родственники и знакомые клиентов, сторонники и поклонники вашего дела. Они составляют вашу лояльную аудиторию. Эффективное общение с этим сегментом поможет укрепить доверие к вам, усилить влияние вашей философии и создать позитивный образ организации.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5600">
                <a:latin typeface="Arial"/>
                <a:ea typeface="Calibri"/>
                <a:cs typeface="Arial"/>
              </a:rPr>
              <a:t>Партнеры, доноры и спонсоры, включая </a:t>
            </a:r>
            <a:r>
              <a:rPr lang="ru-RU" sz="5600">
                <a:latin typeface="Arial"/>
                <a:ea typeface="Calibri"/>
                <a:cs typeface="Arial"/>
              </a:rPr>
              <a:t>грантодающих</a:t>
            </a:r>
            <a:r>
              <a:rPr lang="ru-RU" sz="5600">
                <a:latin typeface="Arial"/>
                <a:ea typeface="Calibri"/>
                <a:cs typeface="Arial"/>
              </a:rPr>
              <a:t> организаций. Здесь важна демонстрация проблемы, показ результатов, прозрачность использования средств и регулярная благодарность. Успешная коммуникация способствует длительному сотрудничеству и стабильным поступлениям финансовых ресурсов.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5600">
                <a:latin typeface="Arial"/>
                <a:ea typeface="Calibri"/>
                <a:cs typeface="Arial"/>
              </a:rPr>
              <a:t>Команда. Сотрудники и волонтёры являются лицом вашей организации. Для них важны ясность целей, осознание значимости их роли и участие в общем деле. Грамотное взаимодействие с коллективом повышает мотивацию и производительность труда</a:t>
            </a:r>
            <a:r>
              <a:rPr lang="ru-RU" sz="3700">
                <a:latin typeface="Arial"/>
                <a:ea typeface="Calibri"/>
                <a:cs typeface="Arial"/>
              </a:rPr>
              <a:t>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 algn="ctr">
              <a:defRPr/>
            </a:pPr>
            <a:r>
              <a:rPr lang="ru-RU" sz="3600">
                <a:latin typeface="Arial"/>
                <a:ea typeface="Calibri"/>
                <a:cs typeface="Arial"/>
              </a:rPr>
              <a:t>Методы исследования аудитории для выявления истинных потребностей:</a:t>
            </a:r>
            <a:br>
              <a:rPr lang="ru-RU" sz="3600">
                <a:latin typeface="Arial"/>
                <a:ea typeface="Calibri"/>
                <a:cs typeface="Arial"/>
              </a:rPr>
            </a:br>
            <a:endParaRPr lang="ru-RU" sz="3600">
              <a:latin typeface="Arial"/>
              <a:cs typeface="Arial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Анкетирование, опросы. В данном методе возможно использование опросов в формате личных бесед, телефонных обзвонов, с использованием электронные форм и бумажных анкет.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Фокус-группы. Проведение групповых дискуссий на актуальную тему среди представителей целевой аудитории.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Наблюдения. Прямые наблюдения за поведением аудитории позволят определить, что интересует их. 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Анализ данных конкурентов. Изучение стратегий других НКО, ведущих деятельность по схожему с вами направлению.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Количественные показатели. Например, число участников мероприятий, записей на курсы, оставленных отзывов.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Отзывы и комментарии. Сбор обратной связи через анкеты или открытые обсуждения.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Arial"/>
                <a:ea typeface="Calibri"/>
                <a:cs typeface="Arial"/>
              </a:rPr>
              <a:t>Правила проведения опросов: </a:t>
            </a:r>
            <a:endParaRPr lang="ru-RU">
              <a:latin typeface="Arial"/>
              <a:cs typeface="Arial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Объясните респондентам цель опроса и как будет использована собранная информация. </a:t>
            </a:r>
            <a:r>
              <a:rPr lang="ru-RU" sz="18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Это может замотивировать респондента отвечать. Также это сделает его ответы более искренними.</a:t>
            </a:r>
            <a:endParaRPr lang="ru-RU" sz="1800">
              <a:latin typeface="Arial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Начинайте с простых вопросов, постепенно переходя к сложным.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Позаботьтесь о комфортных условиях (удобное время и место) для респондентов, особенно, если опрос предполагает быть продолжительным.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Ограничьте длину анкеты в зависимости от формата общения (по телефону, онлайн, на мероприятии).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Сообщите примерное время заполнения анкеты, чтобы респондент мог планировать своё время.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Arial"/>
                <a:ea typeface="Calibri"/>
                <a:cs typeface="Arial"/>
              </a:rPr>
              <a:t>Предложите поделиться итогами опроса в качестве благодарности.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20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Для чего необходимо вовлекать вашу аудиторию?</a:t>
            </a:r>
            <a:endParaRPr lang="ru-RU" sz="3600">
              <a:latin typeface="Arial"/>
              <a:cs typeface="Arial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Чтобы повысить лояльность и доверие к вашей организации. Людям важно чувствовать, что их мнение значимо и учитывается.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Рост числа подписчиков в ваших медиа-каналах способствует увеличению числа клиентов, доноров и других участников.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Продукты, созданные при участии самих пользователей, обычно оцениваются выше.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Исследование мнений аудитории на начальных стадиях создания и подготовки проектов позволяет разрабатывать более успешные инициативы и улучшать их после запуска.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>
                <a:latin typeface="Arial"/>
                <a:ea typeface="Calibri"/>
                <a:cs typeface="Arial"/>
              </a:rPr>
              <a:t>Мониторинг и контроль результатов вовлеченности</a:t>
            </a:r>
            <a:br>
              <a:rPr lang="ru-RU">
                <a:latin typeface="Calibri"/>
                <a:ea typeface="Calibri"/>
                <a:cs typeface="Times New Roman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На данном этапе основным показателем оценки для НКО является уровень вовлеченности аудитории. 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Он охватывает такие аспекты, как: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Количество привлеченных волонтеров;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Объем собранных пожертвований;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Активность в виде комментариев и репостов в социальных сетях;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Участие вашей аудитории в различных мероприятиях и конкурсах.</a:t>
            </a:r>
            <a:endParaRPr lang="ru-RU" sz="180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787173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77614891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5121095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Урок 3.3. Диалог с аудиторией: выяснение потребностей, вовлечение, оценка</dc:title>
  <dc:subject/>
  <dc:creator>User</dc:creator>
  <cp:keywords/>
  <dc:description/>
  <dc:identifier/>
  <dc:language/>
  <cp:lastModifiedBy>Анастасия Чупрова</cp:lastModifiedBy>
  <cp:revision>4</cp:revision>
  <dcterms:created xsi:type="dcterms:W3CDTF">2024-11-24T09:32:03Z</dcterms:created>
  <dcterms:modified xsi:type="dcterms:W3CDTF">2025-01-13T08:01:14Z</dcterms:modified>
  <cp:category/>
  <cp:contentStatus/>
  <cp:version/>
</cp:coreProperties>
</file>