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eded30dca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g2eded30dca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7D5D3"/>
            </a:gs>
            <a:gs pos="38000">
              <a:srgbClr val="D7D5D3"/>
            </a:gs>
            <a:gs pos="48000">
              <a:schemeClr val="lt1"/>
            </a:gs>
            <a:gs pos="57000">
              <a:srgbClr val="D7D5D3"/>
            </a:gs>
            <a:gs pos="100000">
              <a:srgbClr val="D7D5D3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85300" y="804125"/>
            <a:ext cx="77073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520575"/>
                </a:solidFill>
              </a:rPr>
              <a:t>ПРОДВИЖЕНИЕ ИНТЕРЕСОВ НКО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F27300"/>
                </a:solidFill>
              </a:rPr>
              <a:t>УРОК </a:t>
            </a:r>
            <a:r>
              <a:rPr lang="ru" sz="1500" b="1">
                <a:solidFill>
                  <a:srgbClr val="F27300"/>
                </a:solidFill>
              </a:rPr>
              <a:t>5</a:t>
            </a:r>
            <a:endParaRPr sz="1300" b="1" i="0" u="none" strike="noStrike" cap="none">
              <a:solidFill>
                <a:srgbClr val="F273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418375" y="2591525"/>
            <a:ext cx="6459600" cy="93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1CFF3E6-3EA4-9092-3DC1-E308F42340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78925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39999">
            <a:off x="1188711" y="-309784"/>
            <a:ext cx="2479422" cy="2418281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>
            <a:off x="3396343" y="0"/>
            <a:ext cx="5760682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3552663" y="378278"/>
            <a:ext cx="5460710" cy="4458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Обращения к законодателям и государственным органам с предложениями, рекомендациями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и запросами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Ведение информационной, просветительской деятельности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Участие в общественных и публичных слушаниях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Сотрудничество с государственными органами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в рамках реализации нормативно-правовых решений и инициатив по улучшению деятельности исполнительной власти и местного самоуправления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Обращение в суд для защиты своих прав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и интересов</a:t>
            </a: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696995" y="1486050"/>
            <a:ext cx="2471805" cy="10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МЕРЫ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И ВИДЫ ДЕЯТЕЛЬНОСТИ НКО МОЖНО ВЫДЕЛИТЬ ДЛЯ ОТСТАИВАНИЯ ИНТЕРЕСОВ?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1FAB9E5E-B510-A11A-2A64-38B62FEC4C2E}"/>
              </a:ext>
            </a:extLst>
          </p:cNvPr>
          <p:cNvSpPr/>
          <p:nvPr/>
        </p:nvSpPr>
        <p:spPr>
          <a:xfrm>
            <a:off x="296870" y="16370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9C7529A-41A7-32B1-735B-C730DC09B4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514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r="10944"/>
          <a:stretch/>
        </p:blipFill>
        <p:spPr>
          <a:xfrm>
            <a:off x="5798259" y="3957350"/>
            <a:ext cx="3188988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6620537" y="1582467"/>
            <a:ext cx="2304898" cy="2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lang="ru-RU" sz="2000" b="1" dirty="0">
              <a:solidFill>
                <a:srgbClr val="F273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НАПРАВЛЕНИЯ РАБОТЫ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У КОАЛИЦИИ “ЗАБОТА РЯДОМ”?</a:t>
            </a:r>
          </a:p>
        </p:txBody>
      </p:sp>
      <p:sp>
        <p:nvSpPr>
          <p:cNvPr id="74" name="Google Shape;74;p15"/>
          <p:cNvSpPr/>
          <p:nvPr/>
        </p:nvSpPr>
        <p:spPr>
          <a:xfrm flipH="1">
            <a:off x="125" y="0"/>
            <a:ext cx="59472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5"/>
          <p:cNvSpPr txBox="1"/>
          <p:nvPr/>
        </p:nvSpPr>
        <p:spPr>
          <a:xfrm flipH="1">
            <a:off x="400593" y="382083"/>
            <a:ext cx="5293117" cy="4431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tx1"/>
                </a:solidFill>
              </a:rPr>
              <a:t>Крупнейшее в России объединение НКО и местных сообществ - </a:t>
            </a:r>
            <a:r>
              <a:rPr lang="ru" sz="1600" dirty="0">
                <a:solidFill>
                  <a:srgbClr val="7030A0"/>
                </a:solidFill>
              </a:rPr>
              <a:t>Коалиция «Забота рядом», занимающихся заботой о пожилых людях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chemeClr val="tx1"/>
                </a:solidFill>
              </a:rPr>
              <a:t>Входят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dirty="0">
                <a:solidFill>
                  <a:srgbClr val="7030A0"/>
                </a:solidFill>
              </a:rPr>
              <a:t>625 НКО </a:t>
            </a:r>
            <a:r>
              <a:rPr lang="ru" sz="1600" dirty="0">
                <a:solidFill>
                  <a:srgbClr val="7030A0"/>
                </a:solidFill>
              </a:rPr>
              <a:t>из 73 регионов.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tx1"/>
                </a:solidFill>
              </a:rPr>
              <a:t>Помощь от Коалиции получили </a:t>
            </a:r>
            <a:r>
              <a:rPr lang="ru" sz="1600" dirty="0">
                <a:solidFill>
                  <a:srgbClr val="7030A0"/>
                </a:solidFill>
              </a:rPr>
              <a:t>более 118 тысяч пожилых людей.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tx1"/>
                </a:solidFill>
              </a:rPr>
              <a:t>РАБОТАЕТ ПО НАПРАВЛЕНИЯМ: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Поддержка института заботы в ближайшем окружении</a:t>
            </a: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Развитие системного пространства доступной заботы</a:t>
            </a: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 2023 года – апробация базовых практик заботы о семьях с детьми в трудной жизненной ситуации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39999">
            <a:off x="7011339" y="-176999"/>
            <a:ext cx="2479422" cy="241828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94297314-E4FC-63FC-88F8-A8F769ED3B9D}"/>
              </a:ext>
            </a:extLst>
          </p:cNvPr>
          <p:cNvSpPr/>
          <p:nvPr/>
        </p:nvSpPr>
        <p:spPr>
          <a:xfrm>
            <a:off x="6252766" y="2033240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A0482B5-956F-AEDB-E2F2-5571FFF093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8509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4086375" y="0"/>
            <a:ext cx="50577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477525" y="1516650"/>
            <a:ext cx="39153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>
              <a:solidFill>
                <a:srgbClr val="F27300"/>
              </a:solidFill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 l="1350" t="8820" r="-1349" b="-8819"/>
          <a:stretch/>
        </p:blipFill>
        <p:spPr>
          <a:xfrm rot="540000">
            <a:off x="1504465" y="2168084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6870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4392824" y="426249"/>
            <a:ext cx="4675200" cy="412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Коалиция «Семья с рождения» </a:t>
            </a:r>
            <a:r>
              <a:rPr lang="ru" sz="1600" dirty="0">
                <a:solidFill>
                  <a:schemeClr val="tx1"/>
                </a:solidFill>
              </a:rPr>
              <a:t>- это объединение профильных НКО, созданное в январе 2022 года, с целью прекратить размещение детей до четырех лет в детских домах к 2027 году. Инициатором создания коалиции выступил Николай Слабжанин, директор Российского комитета «Детские деревни — SOS».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Основные цели коалиции </a:t>
            </a:r>
            <a:br>
              <a:rPr lang="ru" sz="1600" b="1" dirty="0">
                <a:solidFill>
                  <a:srgbClr val="7030A0"/>
                </a:solidFill>
              </a:rPr>
            </a:br>
            <a:r>
              <a:rPr lang="ru" sz="1600" b="1" dirty="0">
                <a:solidFill>
                  <a:srgbClr val="7030A0"/>
                </a:solidFill>
              </a:rPr>
              <a:t>«Семья с рождения»: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7030A0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Поддержка кровных семей для профилактики сиротства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Развитие приемных семей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Просвещение общества</a:t>
            </a: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754251" y="1516650"/>
            <a:ext cx="2961462" cy="110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ЧТО ТАКОЕ КОАЛИЦИЯ «СЕМЬЯ С РОЖДЕНИЯ»?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DE6C91EF-F76A-AD68-A408-38411A9A0474}"/>
              </a:ext>
            </a:extLst>
          </p:cNvPr>
          <p:cNvSpPr/>
          <p:nvPr/>
        </p:nvSpPr>
        <p:spPr>
          <a:xfrm>
            <a:off x="296870" y="16370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F8D215E-629B-AECF-41CB-763108CAFA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859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/>
        </p:nvSpPr>
        <p:spPr>
          <a:xfrm flipH="1">
            <a:off x="4740625" y="1232700"/>
            <a:ext cx="4040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/>
          <p:nvPr/>
        </p:nvSpPr>
        <p:spPr>
          <a:xfrm>
            <a:off x="0" y="0"/>
            <a:ext cx="5469046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7"/>
          <p:cNvSpPr txBox="1"/>
          <p:nvPr/>
        </p:nvSpPr>
        <p:spPr>
          <a:xfrm flipH="1">
            <a:off x="452846" y="386555"/>
            <a:ext cx="4504368" cy="39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chemeClr val="tx1"/>
                </a:solidFill>
              </a:rPr>
              <a:t>Готовность государства к изменениям в системе профилактики сиротства значительно выше, чем 10-15 лет назад. 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rgbClr val="7030A0"/>
                </a:solidFill>
              </a:rPr>
              <a:t>Благодаря</a:t>
            </a:r>
            <a:r>
              <a:rPr lang="ru" sz="1900" dirty="0">
                <a:solidFill>
                  <a:schemeClr val="tx1"/>
                </a:solidFill>
              </a:rPr>
              <a:t> уполномоченному при президенте РФ по правам ребенка, </a:t>
            </a:r>
            <a:r>
              <a:rPr lang="ru" sz="1900" dirty="0">
                <a:solidFill>
                  <a:srgbClr val="7030A0"/>
                </a:solidFill>
              </a:rPr>
              <a:t>Марии Львовой-Беловой</a:t>
            </a:r>
            <a:r>
              <a:rPr lang="ru" sz="1900" dirty="0">
                <a:solidFill>
                  <a:schemeClr val="tx1"/>
                </a:solidFill>
              </a:rPr>
              <a:t>, губернаторам предложено принять участие в апробации комплекса мер по сохранению детей в кровных семьях и привлечению НКО к деятельности в сфере профилактики социального сиротства.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273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2"/>
              </a:solidFill>
            </a:endParaRPr>
          </a:p>
        </p:txBody>
      </p:sp>
      <p:pic>
        <p:nvPicPr>
          <p:cNvPr id="94" name="Google Shape;9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574627" y="-320798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7"/>
          <p:cNvSpPr txBox="1"/>
          <p:nvPr/>
        </p:nvSpPr>
        <p:spPr>
          <a:xfrm>
            <a:off x="6123920" y="1791605"/>
            <a:ext cx="2913973" cy="11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 ПРОИСХОДИТ ВЗАИМОДЕЙСТВИЕ КОАЛИЦИИ «СЕМЬЯ С РОЖДЕНИЯ» С ГОСУДАРСТВОМ?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9E73A649-60F8-CC86-587F-58CD7120189A}"/>
              </a:ext>
            </a:extLst>
          </p:cNvPr>
          <p:cNvSpPr/>
          <p:nvPr/>
        </p:nvSpPr>
        <p:spPr>
          <a:xfrm>
            <a:off x="5724789" y="195410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D89B063-4595-FD33-301F-D7F229A72B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134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/>
          <p:nvPr/>
        </p:nvSpPr>
        <p:spPr>
          <a:xfrm>
            <a:off x="4127863" y="0"/>
            <a:ext cx="5016487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 flipH="1">
            <a:off x="638514" y="2142099"/>
            <a:ext cx="3341281" cy="1938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СУЩЕСТВУЮТ УСЛОВИЯ ВСТУПЛЕНИЯ В КОАЛИЦИЮ?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700" b="1" dirty="0">
              <a:solidFill>
                <a:srgbClr val="F273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dirty="0">
              <a:solidFill>
                <a:srgbClr val="F27300"/>
              </a:solidFill>
            </a:endParaRPr>
          </a:p>
        </p:txBody>
      </p:sp>
      <p:pic>
        <p:nvPicPr>
          <p:cNvPr id="103" name="Google Shape;10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">
            <a:off x="1629411" y="-155992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220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8"/>
          <p:cNvSpPr txBox="1"/>
          <p:nvPr/>
        </p:nvSpPr>
        <p:spPr>
          <a:xfrm>
            <a:off x="4219391" y="559054"/>
            <a:ext cx="4476409" cy="42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Организации и физические лица могут подписывать меморандум коалиции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Только НКО могут вступить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в коалицию, указав представителя в рабочей группе по одному из трех направлений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Участие в регулярных онлайн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и офлайн встречах обязательно, при несоблюдении условий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из коалиции могут исключить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DD413456-9482-98CB-6863-4B885108EC8B}"/>
              </a:ext>
            </a:extLst>
          </p:cNvPr>
          <p:cNvSpPr/>
          <p:nvPr/>
        </p:nvSpPr>
        <p:spPr>
          <a:xfrm>
            <a:off x="296870" y="2255340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5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85952E-464E-F4ED-1896-4286CEE9F7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209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347</Words>
  <Application>Microsoft Office PowerPoint</Application>
  <PresentationFormat>Экран (16:9)</PresentationFormat>
  <Paragraphs>47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Courier New</vt:lpstr>
      <vt:lpstr>Simple Light</vt:lpstr>
      <vt:lpstr>ПРОДВИЖЕНИЕ ИНТЕРЕСОВ НКО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ПРОДВИЖЕНИЕ ИНТЕРЕСОВ НКО.</dc:title>
  <cp:lastModifiedBy>Кирилл</cp:lastModifiedBy>
  <cp:revision>5</cp:revision>
  <dcterms:modified xsi:type="dcterms:W3CDTF">2024-08-19T10:03:13Z</dcterms:modified>
</cp:coreProperties>
</file>