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2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Q5e6BN/9GlZrPL6HQA7C3IRcN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customschemas.google.com/relationships/presentationmetadata" Target="meta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e326435fce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g2e326435fce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e326435fce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g2e326435fce_0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e326435fce_0_1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g2e326435fce_0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e326435fce_0_1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g2e326435fce_0_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e326435fce_0_2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g2e326435fce_0_2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e326435fce_0_1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g2e326435fce_0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e326435fce_0_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g2e326435fce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e326435fce_0_1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7" name="Google Shape;487;g2e326435fce_0_1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e326435fce_0_2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g2e326435fce_0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e326435fce_0_2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g2e326435fce_0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0ddda02c5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0ddda02c5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e326435fce_0_2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8" name="Google Shape;528;g2e326435fce_0_2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0ddda02c59_0_5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2" name="Google Shape;542;g20ddda02c59_0_5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e326435fce_0_2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7" name="Google Shape;557;g2e326435fce_0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e326435fce_0_3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1" name="Google Shape;571;g2e326435fce_0_3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e326435fce_0_3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7" name="Google Shape;587;g2e326435fce_0_3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0ddda02c59_0_6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20ddda02c59_0_6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c90ac76a32_0_58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6" name="Google Shape;626;g2c90ac76a32_0_5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c90ac76a32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2c90ac76a32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2c90ac76a32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90ac76a32_0_5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g2c90ac76a32_0_5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326435fc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g2e326435fc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e326435fce_0_1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g2e326435fce_0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e326435fce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g2e326435fce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e326435fce_0_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g2e326435fce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e326435fce_0_3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2e326435fce_0_3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90ac76a32_0_32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g2c90ac76a32_0_32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c90ac76a32_0_322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90ac76a32_0_32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90ac76a32_0_3229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04" name="Google Shape;104;g2c90ac76a32_0_3229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05" name="Google Shape;105;g2c90ac76a32_0_3229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90ac76a32_0_3233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8" name="Google Shape;108;g2c90ac76a32_0_3233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g2c90ac76a32_0_323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90ac76a32_0_32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12" name="Google Shape;112;g2c90ac76a32_0_323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13" name="Google Shape;113;g2c90ac76a32_0_3237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90ac76a32_0_32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16" name="Google Shape;116;g2c90ac76a32_0_324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17" name="Google Shape;117;g2c90ac76a32_0_324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90ac76a32_0_324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0" name="Google Shape;120;g2c90ac76a32_0_3245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2c90ac76a32_0_324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90ac76a32_0_32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4" name="Google Shape;124;g2c90ac76a32_0_324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2c90ac76a32_0_324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90ac76a32_0_3253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8" name="Google Shape;128;g2c90ac76a32_0_3253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g2c90ac76a32_0_3253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g2c90ac76a32_0_325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90ac76a32_0_32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3" name="Google Shape;133;g2c90ac76a32_0_325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90ac76a32_0_3261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6" name="Google Shape;136;g2c90ac76a32_0_3261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g2c90ac76a32_0_3261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g2c90ac76a32_0_326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90ac76a32_0_3266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1" name="Google Shape;141;g2c90ac76a32_0_3266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g2c90ac76a32_0_3266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g2c90ac76a32_0_326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90ac76a32_0_32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6" name="Google Shape;146;g2c90ac76a32_0_32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g2c90ac76a32_0_327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90ac76a32_0_3275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0" name="Google Shape;150;g2c90ac76a32_0_3275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g2c90ac76a32_0_327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90ac76a32_0_59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58" name="Google Shape;158;g2c90ac76a32_0_59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59" name="Google Shape;159;g2c90ac76a32_0_593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90ac76a32_0_5935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62" name="Google Shape;162;g2c90ac76a32_0_5935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3" name="Google Shape;163;g2c90ac76a32_0_593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90ac76a32_0_593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90ac76a32_0_5941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68" name="Google Shape;168;g2c90ac76a32_0_5941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69" name="Google Shape;169;g2c90ac76a32_0_594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2c90ac76a32_0_594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2c90ac76a32_0_59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90ac76a32_0_594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74" name="Google Shape;174;g2c90ac76a32_0_594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75" name="Google Shape;175;g2c90ac76a32_0_594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90ac76a32_0_5951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78" name="Google Shape;178;g2c90ac76a32_0_5951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79" name="Google Shape;179;g2c90ac76a32_0_5951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80" name="Google Shape;180;g2c90ac76a32_0_595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g2c90ac76a32_0_595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g2c90ac76a32_0_595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c90ac76a32_0_5958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85" name="Google Shape;185;g2c90ac76a32_0_595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90ac76a32_0_59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88" name="Google Shape;188;g2c90ac76a32_0_5961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89" name="Google Shape;189;g2c90ac76a32_0_5961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0" name="Google Shape;190;g2c90ac76a32_0_59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90ac76a32_0_5966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93" name="Google Shape;193;g2c90ac76a32_0_596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90ac76a32_0_5969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96" name="Google Shape;196;g2c90ac76a32_0_5969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7" name="Google Shape;197;g2c90ac76a32_0_596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90ac76a32_0_5973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00" name="Google Shape;200;g2c90ac76a32_0_597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90ac76a32_0_597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25" lIns="60925" spcFirstLastPara="1" rIns="6092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c90ac76a32_0_597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04" name="Google Shape;204;g2c90ac76a32_0_5976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05" name="Google Shape;205;g2c90ac76a32_0_5976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06" name="Google Shape;206;g2c90ac76a32_0_59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c90ac76a32_0_5982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209" name="Google Shape;209;g2c90ac76a32_0_59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90ac76a32_0_5985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12" name="Google Shape;212;g2c90ac76a32_0_5985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3" name="Google Shape;213;g2c90ac76a32_0_598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90ac76a32_0_59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16" name="Google Shape;216;g2c90ac76a32_0_59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7" name="Google Shape;217;g2c90ac76a32_0_5989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90ac76a32_0_599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20" name="Google Shape;220;g2c90ac76a32_0_5993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1" name="Google Shape;221;g2c90ac76a32_0_5993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2" name="Google Shape;222;g2c90ac76a32_0_599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90ac76a32_0_32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c90ac76a32_0_32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c90ac76a32_0_321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90ac76a32_0_592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2c90ac76a32_0_592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g2c90ac76a32_0_59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9.png"/><Relationship Id="rId6" Type="http://schemas.openxmlformats.org/officeDocument/2006/relationships/hyperlink" Target="https://reg.rsbor.ru/" TargetMode="External"/><Relationship Id="rId7" Type="http://schemas.openxmlformats.org/officeDocument/2006/relationships/image" Target="../media/image25.png"/><Relationship Id="rId8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5.png"/><Relationship Id="rId6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6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7.png"/><Relationship Id="rId6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4.png"/><Relationship Id="rId6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8.png"/><Relationship Id="rId6" Type="http://schemas.openxmlformats.org/officeDocument/2006/relationships/image" Target="../media/image58.png"/><Relationship Id="rId7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0.png"/><Relationship Id="rId7" Type="http://schemas.openxmlformats.org/officeDocument/2006/relationships/image" Target="../media/image63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hyperlink" Target="https://dvizhenie-razdelnyy-event.timepad.ru/event/2899823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9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hyperlink" Target="https://dvizhenie-razdelnyy-event.timepad.ru/event/2856964/" TargetMode="External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hyperlink" Target="https://journal.tinkoff.ru/short/volunteering-offers/" TargetMode="External"/><Relationship Id="rId6" Type="http://schemas.openxmlformats.org/officeDocument/2006/relationships/hyperlink" Target="https://mosvolonter.ru/" TargetMode="External"/><Relationship Id="rId7" Type="http://schemas.openxmlformats.org/officeDocument/2006/relationships/image" Target="../media/image39.png"/><Relationship Id="rId8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7.png"/><Relationship Id="rId6" Type="http://schemas.openxmlformats.org/officeDocument/2006/relationships/image" Target="../media/image42.png"/><Relationship Id="rId7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0" Type="http://schemas.openxmlformats.org/officeDocument/2006/relationships/hyperlink" Target="https://dvizhenie-razdelnyy-event.timepad.ru/event/2899823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9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hyperlink" Target="https://dvizhenie-razdelnyy-event.timepad.ru/event/2856964/" TargetMode="External"/><Relationship Id="rId8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9" Type="http://schemas.openxmlformats.org/officeDocument/2006/relationships/image" Target="../media/image51.png"/><Relationship Id="rId5" Type="http://schemas.openxmlformats.org/officeDocument/2006/relationships/image" Target="../media/image54.png"/><Relationship Id="rId6" Type="http://schemas.openxmlformats.org/officeDocument/2006/relationships/image" Target="../media/image52.png"/><Relationship Id="rId7" Type="http://schemas.openxmlformats.org/officeDocument/2006/relationships/image" Target="../media/image50.png"/><Relationship Id="rId8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reo.ru/tpost/atzcgj2f61-reo-vipustil-albom-luchshih-praktik-razd" TargetMode="External"/><Relationship Id="rId10" Type="http://schemas.openxmlformats.org/officeDocument/2006/relationships/image" Target="../media/image15.png"/><Relationship Id="rId13" Type="http://schemas.openxmlformats.org/officeDocument/2006/relationships/image" Target="../media/image61.jp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hyperlink" Target="https://rsbor.ru/projects/actions/" TargetMode="External"/><Relationship Id="rId5" Type="http://schemas.openxmlformats.org/officeDocument/2006/relationships/hyperlink" Target="https://sobirator.ru/zero-waste-goroda/" TargetMode="External"/><Relationship Id="rId6" Type="http://schemas.openxmlformats.org/officeDocument/2006/relationships/hyperlink" Target="https://gorod.plus-one.ru/" TargetMode="External"/><Relationship Id="rId7" Type="http://schemas.openxmlformats.org/officeDocument/2006/relationships/hyperlink" Target="https://recyclemap.ru/" TargetMode="External"/><Relationship Id="rId8" Type="http://schemas.openxmlformats.org/officeDocument/2006/relationships/hyperlink" Target="https://kapoosta.ru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s://nuzhnapomosh.ru/funds/" TargetMode="External"/><Relationship Id="rId7" Type="http://schemas.openxmlformats.org/officeDocument/2006/relationships/hyperlink" Target="https://www.blago.ru/companies" TargetMode="External"/><Relationship Id="rId8" Type="http://schemas.openxmlformats.org/officeDocument/2006/relationships/hyperlink" Target="https://xn--80afcdbalict6afooklqi5o.xn--p1ai/public/application/cards?SearchString=%D0%B2%D0%B5%D1%89%D0%B8&amp;Statuses%5B0%5D.Name=%D0%BF%D0%BE%D0%B1%D0%B5%D0%B4%D0%B8%D1%82%D0%B5%D0%BB%D1%8C+%D0%BA%D0%BE%D0%BD%D0%BA%D1%83%D1%80%D1%81%D0%B0&amp;Statuses%5B1%5D.Name=%D0%BD%D0%B0+%D0%BD%D0%B5%D0%B7%D0%B0%D0%B2%D0%B8%D1%81%D0%B8%D0%BC%D0%BE%D0%B9+%D1%8D%D0%BA%D1%81%D0%BF%D0%B5%D1%80%D1%82%D0%B8%D0%B7%D0%B5&amp;Statuses%5B2%5D.Name=%D0%BF%D1%80%D0%BE%D0%B5%D0%BA%D1%82+%D0%BD%D0%B5+%D0%BF%D0%BE%D0%BB%D1%83%D1%87%D0%B8%D0%BB+%D0%BF%D0%BE%D0%B4%D0%B4%D0%B5%D1%80%D0%B6%D0%BA%D1%83&amp;RegionId=&amp;AreaCityId=&amp;ContestDirectionTenantId=&amp;IsNormalTermProjects=true&amp;IsLongTermProjects=true&amp;CompetitionId=&amp;DateFrom=&amp;DateTo=&amp;Statuses%5B0%5D.Selected=false&amp;Statuses%5B1%5D.Selected=false&amp;Statuses%5B2%5D.Selected=false&amp;IsNormalTermProjects=false&amp;IsLongTermProjects=fal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1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1" name="Google Shape;231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2" name="Google Shape;232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3" name="Google Shape;23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235" name="Google Shape;235;p1"/>
          <p:cNvSpPr txBox="1"/>
          <p:nvPr/>
        </p:nvSpPr>
        <p:spPr>
          <a:xfrm>
            <a:off x="604150" y="4859700"/>
            <a:ext cx="54288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None/>
            </a:pPr>
            <a:r>
              <a:rPr b="0" i="0" lang="ru-RU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экологического просвещения для государственных, некоммерческих и благотворительных организаций в различных регионах России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"/>
          <p:cNvSpPr txBox="1"/>
          <p:nvPr/>
        </p:nvSpPr>
        <p:spPr>
          <a:xfrm>
            <a:off x="604150" y="1789300"/>
            <a:ext cx="6060600" cy="3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37" name="Google Shape;23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e326435fce_0_41"/>
          <p:cNvSpPr/>
          <p:nvPr/>
        </p:nvSpPr>
        <p:spPr>
          <a:xfrm>
            <a:off x="0" y="3682775"/>
            <a:ext cx="12192000" cy="31752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g2e326435fce_0_4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81" name="Google Shape;381;g2e326435fce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g2e326435fce_0_4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83" name="Google Shape;383;g2e326435fce_0_4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84" name="Google Shape;384;g2e326435fce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2e326435fce_0_41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Как вывозить</a:t>
            </a:r>
            <a:r>
              <a:rPr lang="ru-RU" sz="3000">
                <a:solidFill>
                  <a:srgbClr val="0070B6"/>
                </a:solidFill>
              </a:rPr>
              <a:t>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2e326435fce_0_41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2e326435fce_0_41"/>
          <p:cNvSpPr/>
          <p:nvPr/>
        </p:nvSpPr>
        <p:spPr>
          <a:xfrm>
            <a:off x="365025" y="1845800"/>
            <a:ext cx="115827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узнать цены у коммерческих заготовителей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идеальный сценарий: оплата за вычетом транспортных расходов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найти спонсоров-партнеров для компенсации транспортных затрат (местную транспортную компанию, такси, администрацию города и социально ориентированный бизнес и т.д.)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краудфандинг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88" name="Google Shape;388;g2e326435fce_0_41"/>
          <p:cNvPicPr preferRelativeResize="0"/>
          <p:nvPr/>
        </p:nvPicPr>
        <p:blipFill rotWithShape="1">
          <a:blip r:embed="rId5">
            <a:alphaModFix/>
          </a:blip>
          <a:srcRect b="797" l="0" r="0" t="787"/>
          <a:stretch/>
        </p:blipFill>
        <p:spPr>
          <a:xfrm>
            <a:off x="244295" y="3682770"/>
            <a:ext cx="11703424" cy="304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e326435fce_0_62"/>
          <p:cNvSpPr/>
          <p:nvPr/>
        </p:nvSpPr>
        <p:spPr>
          <a:xfrm>
            <a:off x="5371450" y="1958900"/>
            <a:ext cx="6821100" cy="47643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g2e326435fce_0_6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95" name="Google Shape;395;g2e326435fce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g2e326435fce_0_6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97" name="Google Shape;397;g2e326435fce_0_6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98" name="Google Shape;398;g2e326435fce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2e326435fce_0_62"/>
          <p:cNvSpPr txBox="1"/>
          <p:nvPr/>
        </p:nvSpPr>
        <p:spPr>
          <a:xfrm>
            <a:off x="446791" y="958988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 партнёрах поподробнее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2e326435fce_0_62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g2e326435fce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8250" y="2407500"/>
            <a:ext cx="6708975" cy="402538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2e326435fce_0_62"/>
          <p:cNvSpPr/>
          <p:nvPr/>
        </p:nvSpPr>
        <p:spPr>
          <a:xfrm>
            <a:off x="707350" y="2172975"/>
            <a:ext cx="4813200" cy="3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Кому ещё может быть актуальна ваша акция? Всем, кому нужна реклама: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магазины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производители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образовательные проекты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кафе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общественные пространства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администрация / депутаты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общественные движения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благотворительные организации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и т.д.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7" name="Google Shape;407;g2e326435fce_0_15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08" name="Google Shape;408;g2e326435fce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g2e326435fce_0_15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10" name="Google Shape;410;g2e326435fce_0_15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11" name="Google Shape;411;g2e326435fce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2e326435fce_0_158"/>
          <p:cNvSpPr txBox="1"/>
          <p:nvPr/>
        </p:nvSpPr>
        <p:spPr>
          <a:xfrm>
            <a:off x="446802" y="959000"/>
            <a:ext cx="115638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П</a:t>
            </a:r>
            <a:r>
              <a:rPr lang="ru-RU" sz="3000">
                <a:solidFill>
                  <a:srgbClr val="0070B6"/>
                </a:solidFill>
              </a:rPr>
              <a:t>артнёры могут помочь с оформлением и расходными материалами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2e326435fce_0_15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g2e326435fce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-59026" y="1958900"/>
            <a:ext cx="881775" cy="524562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2e326435fce_0_158"/>
          <p:cNvSpPr/>
          <p:nvPr/>
        </p:nvSpPr>
        <p:spPr>
          <a:xfrm>
            <a:off x="707350" y="2172975"/>
            <a:ext cx="67644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распечатать и заламинировать таблички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сверстать и распространить афишу акции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мешки и коробки для сбора от 50 л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рабочие перчатки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бумажный скотч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маркеры или фломастеры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канцелярские зажимы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верёвка или шпагат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ножницы и канцелярские ножи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аптечка (мирамистин, перекись водорода, пластырь, бинт)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отличительные знаки оргкоманде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бонусы и поощрения посетителям и волонтёрам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16" name="Google Shape;416;g2e326435fce_0_1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23763" y="3386977"/>
            <a:ext cx="897950" cy="12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e326435fce_0_1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52700" y="1958900"/>
            <a:ext cx="1808850" cy="20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e326435fce_0_1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81867" y="4096024"/>
            <a:ext cx="1227775" cy="132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e326435fce_0_1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53723" y="3879825"/>
            <a:ext cx="3114974" cy="360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2e326435fce_0_15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-977034">
            <a:off x="7920428" y="1711260"/>
            <a:ext cx="883593" cy="13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5" name="Google Shape;425;g2e326435fce_0_11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26" name="Google Shape;426;g2e326435fce_0_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g2e326435fce_0_11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28" name="Google Shape;428;g2e326435fce_0_119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29" name="Google Shape;429;g2e326435fce_0_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2e326435fce_0_119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g2e326435fce_0_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8577" y="1510875"/>
            <a:ext cx="8431923" cy="4594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2" name="Google Shape;432;g2e326435fce_0_119"/>
          <p:cNvSpPr/>
          <p:nvPr/>
        </p:nvSpPr>
        <p:spPr>
          <a:xfrm rot="-2219819">
            <a:off x="160317" y="2449038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2e326435fce_0_119"/>
          <p:cNvSpPr txBox="1"/>
          <p:nvPr/>
        </p:nvSpPr>
        <p:spPr>
          <a:xfrm>
            <a:off x="1637400" y="3670600"/>
            <a:ext cx="150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ССЫЛКА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g2e326435fce_0_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325" y="3205213"/>
            <a:ext cx="1206075" cy="12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2e326435fce_0_1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393813">
            <a:off x="2250732" y="4119563"/>
            <a:ext cx="549132" cy="872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g2e326435fce_0_24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41" name="Google Shape;441;g2e326435fce_0_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e326435fce_0_24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43" name="Google Shape;443;g2e326435fce_0_24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44" name="Google Shape;444;g2e326435fce_0_2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2e326435fce_0_242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e326435fce_0_242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Организация точки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2e326435fce_0_242"/>
          <p:cNvSpPr/>
          <p:nvPr/>
        </p:nvSpPr>
        <p:spPr>
          <a:xfrm>
            <a:off x="589175" y="2409050"/>
            <a:ext cx="7956900" cy="3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расположение фракций для удобной погрузки от тяжёлых к лёгким</a:t>
            </a:r>
            <a:endParaRPr sz="1800"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(макулатура и стекло → мелочи)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макулатуру удобно собирать в принесённые же коробки, мелочи - в 5л бутылки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мелочи удобно собирать на возвышении (например, столе)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таблички для каждой фракции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волонтёр у каждой зоны сбора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по мере заполнения ёмкостей меняем их и подписываем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информационно-просветительская зона</a:t>
            </a:r>
            <a:endParaRPr sz="1800"/>
          </a:p>
        </p:txBody>
      </p:sp>
      <p:sp>
        <p:nvSpPr>
          <p:cNvPr id="448" name="Google Shape;448;g2e326435fce_0_242"/>
          <p:cNvSpPr/>
          <p:nvPr/>
        </p:nvSpPr>
        <p:spPr>
          <a:xfrm>
            <a:off x="7470525" y="2034650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g2e326435fce_0_242"/>
          <p:cNvGrpSpPr/>
          <p:nvPr/>
        </p:nvGrpSpPr>
        <p:grpSpPr>
          <a:xfrm>
            <a:off x="8798600" y="2296350"/>
            <a:ext cx="2086788" cy="2117975"/>
            <a:chOff x="6955725" y="1210400"/>
            <a:chExt cx="2086788" cy="2117975"/>
          </a:xfrm>
        </p:grpSpPr>
        <p:pic>
          <p:nvPicPr>
            <p:cNvPr id="450" name="Google Shape;450;g2e326435fce_0_242"/>
            <p:cNvPicPr preferRelativeResize="0"/>
            <p:nvPr/>
          </p:nvPicPr>
          <p:blipFill rotWithShape="1">
            <a:blip r:embed="rId5">
              <a:alphaModFix/>
            </a:blip>
            <a:srcRect b="17796" l="0" r="6594" t="0"/>
            <a:stretch/>
          </p:blipFill>
          <p:spPr>
            <a:xfrm>
              <a:off x="7243313" y="1210400"/>
              <a:ext cx="1799200" cy="198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g2e326435fce_0_242"/>
            <p:cNvSpPr/>
            <p:nvPr/>
          </p:nvSpPr>
          <p:spPr>
            <a:xfrm>
              <a:off x="6955725" y="3009475"/>
              <a:ext cx="1164600" cy="31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g2e326435fce_0_242"/>
            <p:cNvSpPr/>
            <p:nvPr/>
          </p:nvSpPr>
          <p:spPr>
            <a:xfrm>
              <a:off x="8716225" y="2947375"/>
              <a:ext cx="212400" cy="225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g2e326435fce_0_242"/>
            <p:cNvSpPr/>
            <p:nvPr/>
          </p:nvSpPr>
          <p:spPr>
            <a:xfrm>
              <a:off x="8396050" y="3009475"/>
              <a:ext cx="463200" cy="31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54" name="Google Shape;454;g2e326435fce_0_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3975" y="3386681"/>
            <a:ext cx="3336035" cy="24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g2e326435fce_0_178"/>
          <p:cNvPicPr preferRelativeResize="0"/>
          <p:nvPr/>
        </p:nvPicPr>
        <p:blipFill rotWithShape="1">
          <a:blip r:embed="rId3">
            <a:alphaModFix/>
          </a:blip>
          <a:srcRect b="9789" l="0" r="0" t="14147"/>
          <a:stretch/>
        </p:blipFill>
        <p:spPr>
          <a:xfrm>
            <a:off x="259675" y="3222425"/>
            <a:ext cx="7197592" cy="363557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2e326435fce_0_178"/>
          <p:cNvSpPr/>
          <p:nvPr/>
        </p:nvSpPr>
        <p:spPr>
          <a:xfrm>
            <a:off x="6940625" y="862000"/>
            <a:ext cx="4624800" cy="47424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1" name="Google Shape;461;g2e326435fce_0_17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62" name="Google Shape;462;g2e326435fce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g2e326435fce_0_17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64" name="Google Shape;464;g2e326435fce_0_17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65" name="Google Shape;465;g2e326435fce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2e326435fce_0_17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e326435fce_0_17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Визуальное оформление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2e326435fce_0_178"/>
          <p:cNvSpPr/>
          <p:nvPr/>
        </p:nvSpPr>
        <p:spPr>
          <a:xfrm>
            <a:off x="524800" y="2172975"/>
            <a:ext cx="2957400" cy="3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/>
              <a:t>упоминание партнёров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нужные вам ссылки и другая информация</a:t>
            </a:r>
            <a:endParaRPr sz="1800"/>
          </a:p>
        </p:txBody>
      </p:sp>
      <p:pic>
        <p:nvPicPr>
          <p:cNvPr id="469" name="Google Shape;469;g2e326435fce_0_178"/>
          <p:cNvPicPr preferRelativeResize="0"/>
          <p:nvPr/>
        </p:nvPicPr>
        <p:blipFill rotWithShape="1">
          <a:blip r:embed="rId6">
            <a:alphaModFix/>
          </a:blip>
          <a:srcRect b="1733" l="22464" r="8009" t="313"/>
          <a:stretch/>
        </p:blipFill>
        <p:spPr>
          <a:xfrm>
            <a:off x="7065900" y="862000"/>
            <a:ext cx="4944600" cy="4645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e326435fce_0_98"/>
          <p:cNvSpPr/>
          <p:nvPr/>
        </p:nvSpPr>
        <p:spPr>
          <a:xfrm>
            <a:off x="7590200" y="2254525"/>
            <a:ext cx="4506600" cy="42426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5" name="Google Shape;475;g2e326435fce_0_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76" name="Google Shape;476;g2e326435fce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g2e326435fce_0_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78" name="Google Shape;478;g2e326435fce_0_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79" name="Google Shape;479;g2e326435fce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2e326435fce_0_9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2e326435fce_0_9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Анонсы</a:t>
            </a:r>
            <a:r>
              <a:rPr lang="ru-RU" sz="3000">
                <a:solidFill>
                  <a:srgbClr val="0070B6"/>
                </a:solidFill>
              </a:rPr>
              <a:t>: продвигать важно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2e326435fce_0_98"/>
          <p:cNvSpPr/>
          <p:nvPr/>
        </p:nvSpPr>
        <p:spPr>
          <a:xfrm>
            <a:off x="524800" y="2172975"/>
            <a:ext cx="8021100" cy="3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/>
              <a:t>подогревайте аудиторию в течение нескольких недель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/>
              <a:t>дайте исчерпывающую информацию о правилах сбора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>
                <a:solidFill>
                  <a:srgbClr val="000000"/>
                </a:solidFill>
              </a:rPr>
              <a:t>публикуйте анонсы сразу с формой регистрации</a:t>
            </a:r>
            <a:endParaRPr sz="1800">
              <a:solidFill>
                <a:srgbClr val="000000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>
                <a:solidFill>
                  <a:srgbClr val="000000"/>
                </a:solidFill>
              </a:rPr>
              <a:t>распространяйте через информационных партнёров: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>
                <a:solidFill>
                  <a:srgbClr val="000000"/>
                </a:solidFill>
              </a:rPr>
              <a:t>паблики об экологии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>
                <a:solidFill>
                  <a:srgbClr val="000000"/>
                </a:solidFill>
              </a:rPr>
              <a:t>паблики местного сообщества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>
                <a:solidFill>
                  <a:srgbClr val="000000"/>
                </a:solidFill>
              </a:rPr>
              <a:t>СМИ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>
                <a:solidFill>
                  <a:srgbClr val="000000"/>
                </a:solidFill>
              </a:rPr>
              <a:t>местные органы власти</a:t>
            </a:r>
            <a:endParaRPr sz="1800">
              <a:solidFill>
                <a:srgbClr val="000000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ru-RU" sz="1800">
                <a:solidFill>
                  <a:srgbClr val="000000"/>
                </a:solidFill>
              </a:rPr>
              <a:t>стимулируйте участие (конкурсы, сертификаты </a:t>
            </a:r>
            <a:r>
              <a:rPr lang="ru-RU" sz="1800"/>
              <a:t>от партнеров</a:t>
            </a:r>
            <a:r>
              <a:rPr lang="ru-RU" sz="1800">
                <a:solidFill>
                  <a:srgbClr val="000000"/>
                </a:solidFill>
              </a:rPr>
              <a:t>)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83" name="Google Shape;483;g2e326435fce_0_98"/>
          <p:cNvPicPr preferRelativeResize="0"/>
          <p:nvPr/>
        </p:nvPicPr>
        <p:blipFill rotWithShape="1">
          <a:blip r:embed="rId5">
            <a:alphaModFix/>
          </a:blip>
          <a:srcRect b="26323" l="23971" r="25403" t="29330"/>
          <a:stretch/>
        </p:blipFill>
        <p:spPr>
          <a:xfrm>
            <a:off x="7876959" y="2337025"/>
            <a:ext cx="4219981" cy="369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2e326435fce_0_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0356" y="5732300"/>
            <a:ext cx="2686369" cy="30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e326435fce_0_196"/>
          <p:cNvSpPr/>
          <p:nvPr/>
        </p:nvSpPr>
        <p:spPr>
          <a:xfrm>
            <a:off x="7996900" y="959000"/>
            <a:ext cx="4013700" cy="53442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Google Shape;490;g2e326435fce_0_19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91" name="Google Shape;491;g2e326435fce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2" name="Google Shape;492;g2e326435fce_0_19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93" name="Google Shape;493;g2e326435fce_0_196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94" name="Google Shape;494;g2e326435fce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e326435fce_0_196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g2e326435fce_0_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938849"/>
            <a:ext cx="7756524" cy="54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2e326435fce_0_1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6900" y="1795314"/>
            <a:ext cx="4013600" cy="370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e326435fce_0_213"/>
          <p:cNvSpPr/>
          <p:nvPr/>
        </p:nvSpPr>
        <p:spPr>
          <a:xfrm>
            <a:off x="0" y="1322025"/>
            <a:ext cx="12192000" cy="49221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3" name="Google Shape;503;g2e326435fce_0_21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04" name="Google Shape;504;g2e326435fce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5" name="Google Shape;505;g2e326435fce_0_21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06" name="Google Shape;506;g2e326435fce_0_21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07" name="Google Shape;507;g2e326435fce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2e326435fce_0_213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g2e326435fce_0_213"/>
          <p:cNvPicPr preferRelativeResize="0"/>
          <p:nvPr/>
        </p:nvPicPr>
        <p:blipFill rotWithShape="1">
          <a:blip r:embed="rId5">
            <a:alphaModFix/>
          </a:blip>
          <a:srcRect b="0" l="20325" r="0" t="25289"/>
          <a:stretch/>
        </p:blipFill>
        <p:spPr>
          <a:xfrm>
            <a:off x="63300" y="1322025"/>
            <a:ext cx="3937074" cy="49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e326435fce_0_213"/>
          <p:cNvPicPr preferRelativeResize="0"/>
          <p:nvPr/>
        </p:nvPicPr>
        <p:blipFill rotWithShape="1">
          <a:blip r:embed="rId6">
            <a:alphaModFix/>
          </a:blip>
          <a:srcRect b="4058" l="27477" r="14964" t="0"/>
          <a:stretch/>
        </p:blipFill>
        <p:spPr>
          <a:xfrm>
            <a:off x="4127463" y="1322025"/>
            <a:ext cx="3937075" cy="49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2e326435fce_0_213"/>
          <p:cNvPicPr preferRelativeResize="0"/>
          <p:nvPr/>
        </p:nvPicPr>
        <p:blipFill rotWithShape="1">
          <a:blip r:embed="rId7">
            <a:alphaModFix/>
          </a:blip>
          <a:srcRect b="0" l="35930" r="11737" t="12762"/>
          <a:stretch/>
        </p:blipFill>
        <p:spPr>
          <a:xfrm>
            <a:off x="8191650" y="1322025"/>
            <a:ext cx="3937075" cy="49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e326435fce_0_227"/>
          <p:cNvSpPr/>
          <p:nvPr/>
        </p:nvSpPr>
        <p:spPr>
          <a:xfrm>
            <a:off x="0" y="3682775"/>
            <a:ext cx="12192000" cy="31752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g2e326435fce_0_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398" y="1685174"/>
            <a:ext cx="4395599" cy="420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8" name="Google Shape;518;g2e326435fce_0_22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19" name="Google Shape;519;g2e326435fce_0_2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g2e326435fce_0_22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21" name="Google Shape;521;g2e326435fce_0_22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22" name="Google Shape;522;g2e326435fce_0_2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2e326435fce_0_227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2e326435fce_0_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3475" y="1685175"/>
            <a:ext cx="5616749" cy="4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e326435fce_0_2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" y="1685175"/>
            <a:ext cx="2403475" cy="420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20ddda02c5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g20ddda02c59_0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5" name="Google Shape;245;g20ddda02c5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g20ddda02c59_0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7" name="Google Shape;247;g20ddda02c59_0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9 июня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48" name="Google Shape;248;g20ddda02c5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0ddda02c59_0_0"/>
          <p:cNvSpPr/>
          <p:nvPr/>
        </p:nvSpPr>
        <p:spPr>
          <a:xfrm flipH="1" rot="2539346">
            <a:off x="1885398" y="2148199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0ddda02c59_0_0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0ddda02c59_0_0"/>
          <p:cNvSpPr txBox="1"/>
          <p:nvPr/>
        </p:nvSpPr>
        <p:spPr>
          <a:xfrm>
            <a:off x="483975" y="3537825"/>
            <a:ext cx="1950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июне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252" name="Google Shape;252;g20ddda02c5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0ddda02c59_0_0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g20ddda02c59_0_0"/>
          <p:cNvPicPr preferRelativeResize="0"/>
          <p:nvPr/>
        </p:nvPicPr>
        <p:blipFill rotWithShape="1">
          <a:blip r:embed="rId8">
            <a:alphaModFix/>
          </a:blip>
          <a:srcRect b="9064" l="9371" r="9208" t="9561"/>
          <a:stretch/>
        </p:blipFill>
        <p:spPr>
          <a:xfrm>
            <a:off x="2846425" y="3643276"/>
            <a:ext cx="1485575" cy="14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0ddda02c59_0_0"/>
          <p:cNvSpPr/>
          <p:nvPr/>
        </p:nvSpPr>
        <p:spPr>
          <a:xfrm>
            <a:off x="6113100" y="2072350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0ddda02c59_0_0"/>
          <p:cNvSpPr txBox="1"/>
          <p:nvPr/>
        </p:nvSpPr>
        <p:spPr>
          <a:xfrm>
            <a:off x="6778950" y="2904275"/>
            <a:ext cx="3316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ДОПОЛНИТЕЛЬНАЯ ДАТА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 июня 15.00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20ddda02c59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35325" y="3874700"/>
            <a:ext cx="1376175" cy="137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 2.png" id="258" name="Google Shape;258;g20ddda02c5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9049466" y="43546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0ddda02c59_0_0"/>
          <p:cNvSpPr txBox="1"/>
          <p:nvPr/>
        </p:nvSpPr>
        <p:spPr>
          <a:xfrm>
            <a:off x="79461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e326435fce_0_270"/>
          <p:cNvSpPr/>
          <p:nvPr/>
        </p:nvSpPr>
        <p:spPr>
          <a:xfrm>
            <a:off x="8132800" y="824325"/>
            <a:ext cx="4059300" cy="60339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1" name="Google Shape;531;g2e326435fce_0_27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32" name="Google Shape;532;g2e326435fce_0_2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3" name="Google Shape;533;g2e326435fce_0_27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34" name="Google Shape;534;g2e326435fce_0_270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35" name="Google Shape;535;g2e326435fce_0_2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2e326435fce_0_270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g2e326435fce_0_270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Задачи волонтёров на площадке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2e326435fce_0_270"/>
          <p:cNvSpPr/>
          <p:nvPr/>
        </p:nvSpPr>
        <p:spPr>
          <a:xfrm>
            <a:off x="506525" y="2704175"/>
            <a:ext cx="7224900" cy="3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помочь с организацией площадки за час до акции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следить за качеством сдаваемого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менять пакеты/ёмкости по мере наполнения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помогать посетителям с навигацией на площадке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отвечать на вопросы посетителей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фиксировать количество посетителей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фиксировать количество собранного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фото и видео фиксация (и другие СММ задачи)</a:t>
            </a:r>
            <a:endParaRPr sz="1800"/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помочь с отгрузкой собранного</a:t>
            </a:r>
            <a:endParaRPr sz="1800"/>
          </a:p>
        </p:txBody>
      </p:sp>
      <p:pic>
        <p:nvPicPr>
          <p:cNvPr id="539" name="Google Shape;539;g2e326435fce_0_2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5625" y="824225"/>
            <a:ext cx="3996375" cy="603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4" name="Google Shape;544;g20ddda02c59_0_57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45" name="Google Shape;545;g20ddda02c59_0_5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6" name="Google Shape;546;g20ddda02c59_0_57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47" name="Google Shape;547;g20ddda02c59_0_5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20ddda02c59_0_575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3000">
                <a:solidFill>
                  <a:srgbClr val="0070B6"/>
                </a:solidFill>
              </a:rPr>
              <a:t>организовать работу волонтёров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20ddda02c59_0_575"/>
          <p:cNvSpPr/>
          <p:nvPr/>
        </p:nvSpPr>
        <p:spPr>
          <a:xfrm>
            <a:off x="660125" y="1958900"/>
            <a:ext cx="6941400" cy="50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</a:rPr>
              <a:t>Поиск</a:t>
            </a:r>
            <a:r>
              <a:rPr b="1" lang="ru-RU" sz="1800">
                <a:solidFill>
                  <a:schemeClr val="dk1"/>
                </a:solidFill>
              </a:rPr>
              <a:t>: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сделайте форму для сбора заявок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сделайте объявление на свою аудиторию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разместите объявление у партнёров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разместите вакансию на ДОБРО и </a:t>
            </a:r>
            <a:r>
              <a:rPr lang="ru-RU" sz="1800" u="sng">
                <a:solidFill>
                  <a:srgbClr val="1B65AD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других сервисах</a:t>
            </a:r>
            <a:r>
              <a:rPr lang="ru-RU" sz="1800">
                <a:solidFill>
                  <a:schemeClr val="dk1"/>
                </a:solidFill>
              </a:rPr>
              <a:t> поиска волонтёров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обратитесь к волонтёрскому центру (например, </a:t>
            </a:r>
            <a:r>
              <a:rPr lang="ru-RU" sz="1800" u="sng">
                <a:solidFill>
                  <a:srgbClr val="1B65AD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Мосволонтёр</a:t>
            </a:r>
            <a:r>
              <a:rPr lang="ru-RU" sz="1800">
                <a:solidFill>
                  <a:schemeClr val="dk1"/>
                </a:solidFill>
              </a:rPr>
              <a:t>)</a:t>
            </a:r>
            <a:endParaRPr sz="18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ru-RU" sz="1800">
                <a:solidFill>
                  <a:schemeClr val="dk1"/>
                </a:solidFill>
              </a:rPr>
              <a:t>Подготовка</a:t>
            </a:r>
            <a:r>
              <a:rPr b="1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пообщайтесь с волонтёрами лично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проведите общий сбор-инструктаж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проведите инструктаж перед мероприятием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создайте методическую справку о вас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создайте чек-лист для конкретного </a:t>
            </a:r>
            <a:r>
              <a:rPr lang="ru-RU" sz="1800">
                <a:solidFill>
                  <a:schemeClr val="dk1"/>
                </a:solidFill>
              </a:rPr>
              <a:t>мероприятия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ведите базу с данными и обратной связью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50" name="Google Shape;550;g20ddda02c59_0_57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551" name="Google Shape;551;g20ddda02c59_0_575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20ddda02c59_0_575"/>
          <p:cNvSpPr/>
          <p:nvPr/>
        </p:nvSpPr>
        <p:spPr>
          <a:xfrm>
            <a:off x="8130500" y="2236213"/>
            <a:ext cx="3641100" cy="38328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g20ddda02c59_0_575"/>
          <p:cNvPicPr preferRelativeResize="0"/>
          <p:nvPr/>
        </p:nvPicPr>
        <p:blipFill rotWithShape="1">
          <a:blip r:embed="rId7">
            <a:alphaModFix/>
          </a:blip>
          <a:srcRect b="3567" l="0" r="0" t="0"/>
          <a:stretch/>
        </p:blipFill>
        <p:spPr>
          <a:xfrm>
            <a:off x="8007975" y="2093687"/>
            <a:ext cx="3641100" cy="383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554" name="Google Shape;554;g20ddda02c59_0_5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393813">
            <a:off x="7243057" y="3080838"/>
            <a:ext cx="549132" cy="872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e326435fce_0_292"/>
          <p:cNvSpPr/>
          <p:nvPr/>
        </p:nvSpPr>
        <p:spPr>
          <a:xfrm>
            <a:off x="8173100" y="2462775"/>
            <a:ext cx="3825600" cy="37731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g2e326435fce_0_29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61" name="Google Shape;561;g2e326435fce_0_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2" name="Google Shape;562;g2e326435fce_0_29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63" name="Google Shape;563;g2e326435fce_0_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2e326435fce_0_292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Мотивация</a:t>
            </a:r>
            <a:r>
              <a:rPr lang="ru-RU" sz="3000">
                <a:solidFill>
                  <a:srgbClr val="0070B6"/>
                </a:solidFill>
              </a:rPr>
              <a:t> волонтёров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2e326435fce_0_29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id="566" name="Google Shape;566;g2e326435fce_0_2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71300" y="2011051"/>
            <a:ext cx="3153399" cy="437297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2e326435fce_0_292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2e326435fce_0_292"/>
          <p:cNvSpPr/>
          <p:nvPr/>
        </p:nvSpPr>
        <p:spPr>
          <a:xfrm>
            <a:off x="540200" y="2397400"/>
            <a:ext cx="6941400" cy="50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волонтёрская книжка и рекомендация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благодарность: устно на мероприятии, в личном сообщении после мероприятия, благодарственное письмо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публичное признание: пост о помощи волонтёров после мероприятия, интервью с волонтёром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статус и эксклюзивность мероприятия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сувениры 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другие поощрения от партнёров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спрашивать мнение, давать ответственность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неформальная программа для сообщества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платформа для общения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e326435fce_0_308"/>
          <p:cNvSpPr/>
          <p:nvPr/>
        </p:nvSpPr>
        <p:spPr>
          <a:xfrm>
            <a:off x="7715200" y="2236225"/>
            <a:ext cx="4080000" cy="38328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g2e326435fce_0_30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75" name="Google Shape;575;g2e326435fce_0_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6" name="Google Shape;576;g2e326435fce_0_30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77" name="Google Shape;577;g2e326435fce_0_3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2e326435fce_0_30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После акции не забудьте отчитаться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2e326435fce_0_30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580" name="Google Shape;580;g2e326435fce_0_30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2e326435fce_0_308"/>
          <p:cNvSpPr/>
          <p:nvPr/>
        </p:nvSpPr>
        <p:spPr>
          <a:xfrm>
            <a:off x="640625" y="2716100"/>
            <a:ext cx="6941400" cy="50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фото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сколько было посетителей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сколько удалось собрать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куда отправилось собранное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как и кому это помогло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благодарность партнёрам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82" name="Google Shape;582;g2e326435fce_0_308"/>
          <p:cNvPicPr preferRelativeResize="0"/>
          <p:nvPr/>
        </p:nvPicPr>
        <p:blipFill rotWithShape="1">
          <a:blip r:embed="rId5">
            <a:alphaModFix/>
          </a:blip>
          <a:srcRect b="0" l="9240" r="20653" t="0"/>
          <a:stretch/>
        </p:blipFill>
        <p:spPr>
          <a:xfrm>
            <a:off x="7582025" y="2093675"/>
            <a:ext cx="4080000" cy="387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83" name="Google Shape;583;g2e326435fce_0_308"/>
          <p:cNvSpPr/>
          <p:nvPr/>
        </p:nvSpPr>
        <p:spPr>
          <a:xfrm rot="-2219819">
            <a:off x="101292" y="4231413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2e326435fce_0_308"/>
          <p:cNvSpPr txBox="1"/>
          <p:nvPr/>
        </p:nvSpPr>
        <p:spPr>
          <a:xfrm>
            <a:off x="119825" y="5429750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Пресс-релиз</a:t>
            </a: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9" name="Google Shape;589;g2e326435fce_0_32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90" name="Google Shape;590;g2e326435fce_0_3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1" name="Google Shape;591;g2e326435fce_0_32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92" name="Google Shape;592;g2e326435fce_0_3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2e326435fce_0_325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Сочетаются ли акции с другими активностями?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g2e326435fce_0_32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595" name="Google Shape;595;g2e326435fce_0_325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e326435fce_0_325"/>
          <p:cNvSpPr/>
          <p:nvPr/>
        </p:nvSpPr>
        <p:spPr>
          <a:xfrm>
            <a:off x="529900" y="2093675"/>
            <a:ext cx="3825600" cy="37731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g2e326435fce_0_3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4514" y="2431847"/>
            <a:ext cx="2397924" cy="309677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2e326435fce_0_325"/>
          <p:cNvSpPr/>
          <p:nvPr/>
        </p:nvSpPr>
        <p:spPr>
          <a:xfrm>
            <a:off x="5841750" y="2660850"/>
            <a:ext cx="5527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Лекция / урок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Викторина / квиз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Беседа с экспертом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Паблик-ток / дискуссия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Дебаты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2e326435fce_0_325"/>
          <p:cNvSpPr/>
          <p:nvPr/>
        </p:nvSpPr>
        <p:spPr>
          <a:xfrm>
            <a:off x="8746625" y="2660850"/>
            <a:ext cx="52758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Субботник / посадка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Квест / забег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Настольные игры</a:t>
            </a:r>
            <a:endParaRPr sz="1800"/>
          </a:p>
        </p:txBody>
      </p:sp>
      <p:sp>
        <p:nvSpPr>
          <p:cNvPr id="600" name="Google Shape;600;g2e326435fce_0_325"/>
          <p:cNvSpPr/>
          <p:nvPr/>
        </p:nvSpPr>
        <p:spPr>
          <a:xfrm>
            <a:off x="5841750" y="5185800"/>
            <a:ext cx="52758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Своп / гаражная распродажа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Мастер-класс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Выставка</a:t>
            </a:r>
            <a:endParaRPr sz="1800"/>
          </a:p>
        </p:txBody>
      </p:sp>
      <p:pic>
        <p:nvPicPr>
          <p:cNvPr id="601" name="Google Shape;601;g2e326435fce_0_3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8425" y="5185800"/>
            <a:ext cx="653650" cy="6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2e326435fce_0_3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51211" y="2635950"/>
            <a:ext cx="653650" cy="6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g20ddda02c59_0_6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g20ddda02c59_0_61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9" name="Google Shape;609;g20ddda02c59_0_6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g20ddda02c59_0_611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1" name="Google Shape;611;g20ddda02c59_0_611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9 июня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612" name="Google Shape;612;g20ddda02c59_0_6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20ddda02c59_0_611"/>
          <p:cNvSpPr/>
          <p:nvPr/>
        </p:nvSpPr>
        <p:spPr>
          <a:xfrm flipH="1" rot="2539346">
            <a:off x="1885398" y="2148199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20ddda02c59_0_611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20ddda02c59_0_611"/>
          <p:cNvSpPr txBox="1"/>
          <p:nvPr/>
        </p:nvSpPr>
        <p:spPr>
          <a:xfrm>
            <a:off x="483975" y="3537825"/>
            <a:ext cx="1950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июне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616" name="Google Shape;616;g20ddda02c59_0_6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20ddda02c59_0_611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Google Shape;618;g20ddda02c59_0_611"/>
          <p:cNvPicPr preferRelativeResize="0"/>
          <p:nvPr/>
        </p:nvPicPr>
        <p:blipFill rotWithShape="1">
          <a:blip r:embed="rId8">
            <a:alphaModFix/>
          </a:blip>
          <a:srcRect b="9064" l="9371" r="9208" t="9561"/>
          <a:stretch/>
        </p:blipFill>
        <p:spPr>
          <a:xfrm>
            <a:off x="2846425" y="3643276"/>
            <a:ext cx="1485575" cy="14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20ddda02c59_0_611"/>
          <p:cNvSpPr/>
          <p:nvPr/>
        </p:nvSpPr>
        <p:spPr>
          <a:xfrm>
            <a:off x="6113100" y="2072350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20ddda02c59_0_611"/>
          <p:cNvSpPr txBox="1"/>
          <p:nvPr/>
        </p:nvSpPr>
        <p:spPr>
          <a:xfrm>
            <a:off x="6778950" y="2904275"/>
            <a:ext cx="3316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ДОПОЛНИТЕЛЬНАЯ ДАТА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 июня 15.00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g20ddda02c59_0_6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35325" y="3874700"/>
            <a:ext cx="1376175" cy="137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 2.png" id="622" name="Google Shape;622;g20ddda02c59_0_6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9049466" y="43546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20ddda02c59_0_611"/>
          <p:cNvSpPr txBox="1"/>
          <p:nvPr/>
        </p:nvSpPr>
        <p:spPr>
          <a:xfrm>
            <a:off x="79461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8" name="Google Shape;628;g2c90ac76a32_0_58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629" name="Google Shape;629;g2c90ac76a32_0_5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g2c90ac76a32_0_58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704;p11" id="631" name="Google Shape;631;g2c90ac76a32_0_5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9756" y="4056629"/>
            <a:ext cx="813724" cy="81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07;p11" id="632" name="Google Shape;632;g2c90ac76a32_0_58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748" y="5142707"/>
            <a:ext cx="813724" cy="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2c90ac76a32_0_5898"/>
          <p:cNvSpPr txBox="1"/>
          <p:nvPr/>
        </p:nvSpPr>
        <p:spPr>
          <a:xfrm>
            <a:off x="770564" y="1461661"/>
            <a:ext cx="38598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Наши 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2c90ac76a32_0_5898"/>
          <p:cNvSpPr txBox="1"/>
          <p:nvPr/>
        </p:nvSpPr>
        <p:spPr>
          <a:xfrm>
            <a:off x="1175276" y="3584116"/>
            <a:ext cx="3455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Участие в проекте</a:t>
            </a:r>
            <a:endParaRPr b="1" i="0" sz="1400" u="none" cap="none" strike="noStrike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2c90ac76a32_0_5898"/>
          <p:cNvSpPr txBox="1"/>
          <p:nvPr/>
        </p:nvSpPr>
        <p:spPr>
          <a:xfrm>
            <a:off x="7690027" y="4825525"/>
            <a:ext cx="2340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6" name="Google Shape;636;g2c90ac76a32_0_5898"/>
          <p:cNvCxnSpPr/>
          <p:nvPr/>
        </p:nvCxnSpPr>
        <p:spPr>
          <a:xfrm rot="10800000">
            <a:off x="7512382" y="4197952"/>
            <a:ext cx="0" cy="13827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cxnSp>
        <p:nvCxnSpPr>
          <p:cNvPr id="637" name="Google Shape;637;g2c90ac76a32_0_5898"/>
          <p:cNvCxnSpPr/>
          <p:nvPr/>
        </p:nvCxnSpPr>
        <p:spPr>
          <a:xfrm>
            <a:off x="7511114" y="5580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38" name="Google Shape;638;g2c90ac76a32_0_5898"/>
          <p:cNvCxnSpPr/>
          <p:nvPr/>
        </p:nvCxnSpPr>
        <p:spPr>
          <a:xfrm>
            <a:off x="7511114" y="4818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39" name="Google Shape;639;g2c90ac76a32_0_5898"/>
          <p:cNvSpPr txBox="1"/>
          <p:nvPr/>
        </p:nvSpPr>
        <p:spPr>
          <a:xfrm>
            <a:off x="7674200" y="4056650"/>
            <a:ext cx="2622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shop.sobirator.ru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g2c90ac76a32_0_58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269750" y="5143275"/>
            <a:ext cx="813726" cy="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c90ac76a32_0_58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4750" y="4057201"/>
            <a:ext cx="813726" cy="812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g2c90ac76a32_0_5898"/>
          <p:cNvGrpSpPr/>
          <p:nvPr/>
        </p:nvGrpSpPr>
        <p:grpSpPr>
          <a:xfrm>
            <a:off x="10045517" y="1531028"/>
            <a:ext cx="666998" cy="1792503"/>
            <a:chOff x="11060225" y="1385100"/>
            <a:chExt cx="618450" cy="1100438"/>
          </a:xfrm>
        </p:grpSpPr>
        <p:cxnSp>
          <p:nvCxnSpPr>
            <p:cNvPr id="643" name="Google Shape;643;g2c90ac76a32_0_5898"/>
            <p:cNvCxnSpPr/>
            <p:nvPr/>
          </p:nvCxnSpPr>
          <p:spPr>
            <a:xfrm flipH="1" rot="10800000">
              <a:off x="11060225" y="1385100"/>
              <a:ext cx="336600" cy="181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4" name="Google Shape;644;g2c90ac76a32_0_5898"/>
            <p:cNvCxnSpPr/>
            <p:nvPr/>
          </p:nvCxnSpPr>
          <p:spPr>
            <a:xfrm flipH="1" rot="10800000">
              <a:off x="11245475" y="1657975"/>
              <a:ext cx="369600" cy="106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5" name="Google Shape;645;g2c90ac76a32_0_5898"/>
            <p:cNvCxnSpPr/>
            <p:nvPr/>
          </p:nvCxnSpPr>
          <p:spPr>
            <a:xfrm>
              <a:off x="11245475" y="2053163"/>
              <a:ext cx="433200" cy="315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6" name="Google Shape;646;g2c90ac76a32_0_5898"/>
            <p:cNvCxnSpPr/>
            <p:nvPr/>
          </p:nvCxnSpPr>
          <p:spPr>
            <a:xfrm>
              <a:off x="11181875" y="2278838"/>
              <a:ext cx="324000" cy="206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647" name="Google Shape;647;g2c90ac76a32_0_5898"/>
          <p:cNvPicPr preferRelativeResize="0"/>
          <p:nvPr/>
        </p:nvPicPr>
        <p:blipFill rotWithShape="1">
          <a:blip r:embed="rId8">
            <a:alphaModFix/>
          </a:blip>
          <a:srcRect b="0" l="71335" r="534" t="0"/>
          <a:stretch/>
        </p:blipFill>
        <p:spPr>
          <a:xfrm>
            <a:off x="7640501" y="1410834"/>
            <a:ext cx="2340900" cy="22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8" name="Google Shape;648;g2c90ac76a32_0_58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6675" y="3939110"/>
            <a:ext cx="2017350" cy="201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649" name="Google Shape;649;g2c90ac76a32_0_58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2c90ac76a32_0_58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651" name="Google Shape;651;g2c90ac76a32_0_589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g2c90ac76a32_0_210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g2c90ac76a32_0_210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g2c90ac76a32_0_210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8" name="Google Shape;268;g2c90ac76a32_0_210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9" name="Google Shape;269;g2c90ac76a32_0_210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0" name="Google Shape;270;g2c90ac76a3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g2c90ac76a32_0_210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272" name="Google Shape;272;g2c90ac76a32_0_210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Методология проведения акций по сбору вторсырья и вещей на благотворительность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73" name="Google Shape;273;g2c90ac76a3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c90ac76a32_0_210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c90ac76a32_0_210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c90ac76a32_0_210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руководитель отдела просвещения компании Собиратор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c90ac76a32_0_210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c90ac76a32_0_210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90ac76a32_0_528"/>
          <p:cNvSpPr/>
          <p:nvPr/>
        </p:nvSpPr>
        <p:spPr>
          <a:xfrm>
            <a:off x="0" y="1774925"/>
            <a:ext cx="5043900" cy="47643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g2c90ac76a32_0_5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285" name="Google Shape;285;g2c90ac76a32_0_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g2c90ac76a32_0_5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87" name="Google Shape;287;g2c90ac76a32_0_52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288" name="Google Shape;288;g2c90ac76a32_0_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c90ac76a32_0_52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Цель акции не в объёмах собранного!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90ac76a32_0_52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c90ac76a32_0_528"/>
          <p:cNvSpPr/>
          <p:nvPr/>
        </p:nvSpPr>
        <p:spPr>
          <a:xfrm>
            <a:off x="376875" y="2586100"/>
            <a:ext cx="44508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просвещать о проблеме отходов и способах её решения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не только говорить о проблеме, но и делать на практике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создавать общественный спрос на на раздельный сбор и переработку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продвигать существующие рядом пункты приёма, про которые жители могут не знать 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создать экосообщество, инициативную группу в районе/городе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92" name="Google Shape;292;g2c90ac76a32_0_5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3785" y="1774925"/>
            <a:ext cx="7148216" cy="476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e326435fce_0_1"/>
          <p:cNvSpPr/>
          <p:nvPr/>
        </p:nvSpPr>
        <p:spPr>
          <a:xfrm>
            <a:off x="529900" y="2093675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8" name="Google Shape;298;g2e326435fce_0_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299" name="Google Shape;299;g2e326435fce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g2e326435fce_0_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01" name="Google Shape;301;g2e326435fce_0_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02" name="Google Shape;302;g2e326435fce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e326435fce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397231">
            <a:off x="383027" y="1572835"/>
            <a:ext cx="11067577" cy="434698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2e326435fce_0_1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lang="ru-RU" sz="3000">
                <a:solidFill>
                  <a:srgbClr val="0070B6"/>
                </a:solidFill>
              </a:rPr>
              <a:t>ыбираем время и место</a:t>
            </a: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e326435fce_0_1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e326435fce_0_1"/>
          <p:cNvSpPr/>
          <p:nvPr/>
        </p:nvSpPr>
        <p:spPr>
          <a:xfrm>
            <a:off x="5629550" y="3202025"/>
            <a:ext cx="64989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Акция одного дня / акция в течение периода времени</a:t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Разовая / регулярная</a:t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Внутри вашего помещения / сторонняя площадка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07" name="Google Shape;307;g2e326435fce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2223995" y="1608809"/>
            <a:ext cx="2954414" cy="263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e326435fce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350" y="3953256"/>
            <a:ext cx="3336035" cy="24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e326435fce_0_1"/>
          <p:cNvSpPr/>
          <p:nvPr/>
        </p:nvSpPr>
        <p:spPr>
          <a:xfrm flipH="1" rot="2219764">
            <a:off x="9014457" y="4324874"/>
            <a:ext cx="2972046" cy="2747869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e326435fce_0_1"/>
          <p:cNvSpPr txBox="1"/>
          <p:nvPr/>
        </p:nvSpPr>
        <p:spPr>
          <a:xfrm>
            <a:off x="9190825" y="5182088"/>
            <a:ext cx="24759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Стремимся к регулярности - на том же месте в тот же час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e326435fce_0_138"/>
          <p:cNvSpPr/>
          <p:nvPr/>
        </p:nvSpPr>
        <p:spPr>
          <a:xfrm>
            <a:off x="0" y="2301225"/>
            <a:ext cx="7161000" cy="37692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g2e326435fce_0_13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17" name="Google Shape;317;g2e326435fce_0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g2e326435fce_0_13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19" name="Google Shape;319;g2e326435fce_0_13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20" name="Google Shape;320;g2e326435fce_0_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2e326435fce_0_138"/>
          <p:cNvSpPr txBox="1"/>
          <p:nvPr/>
        </p:nvSpPr>
        <p:spPr>
          <a:xfrm>
            <a:off x="819891" y="1020538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Сторонняя площадка</a:t>
            </a: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2e326435fce_0_13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2e326435fce_0_138"/>
          <p:cNvSpPr/>
          <p:nvPr/>
        </p:nvSpPr>
        <p:spPr>
          <a:xfrm>
            <a:off x="671975" y="2800725"/>
            <a:ext cx="64989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уведомление в префектуру за 15-3 дней до акции (ответ не позднее чем за 2 дня до акции) 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обращение в управу (ответ в течение 30 дней, но если есть устная 	договорённость, могут ускорить процесс)	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если акция проходит в библиотеке, культурном центре, парке или «под крылом» совета депутатов, то достаточно разрешения руководства учреждения (или совета)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если акция проходит на частной территории, достаточно разрешения собственника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24" name="Google Shape;324;g2e326435fce_0_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0962" y="2301225"/>
            <a:ext cx="5031037" cy="376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e326435fce_0_20"/>
          <p:cNvSpPr/>
          <p:nvPr/>
        </p:nvSpPr>
        <p:spPr>
          <a:xfrm>
            <a:off x="8132700" y="862000"/>
            <a:ext cx="4059300" cy="60339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e326435fce_0_20"/>
          <p:cNvSpPr/>
          <p:nvPr/>
        </p:nvSpPr>
        <p:spPr>
          <a:xfrm rot="-2219819">
            <a:off x="172117" y="4438463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g2e326435fce_0_2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32" name="Google Shape;332;g2e326435fce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g2e326435fce_0_2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34" name="Google Shape;334;g2e326435fce_0_20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35" name="Google Shape;335;g2e326435fce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2e326435fce_0_20"/>
          <p:cNvSpPr txBox="1"/>
          <p:nvPr/>
        </p:nvSpPr>
        <p:spPr>
          <a:xfrm>
            <a:off x="701866" y="94087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Что собирать? 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2500">
                <a:solidFill>
                  <a:srgbClr val="0070B6"/>
                </a:solidFill>
              </a:rPr>
              <a:t>Поиск заготовителя</a:t>
            </a: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e326435fce_0_20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e326435fce_0_20"/>
          <p:cNvSpPr/>
          <p:nvPr/>
        </p:nvSpPr>
        <p:spPr>
          <a:xfrm>
            <a:off x="369950" y="2346063"/>
            <a:ext cx="72819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если в городе есть сеть пунктов приёма или инфраструктура для раздельного сбора, то делайте упор на них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найдите контакт территориального оператора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обратитесь к </a:t>
            </a:r>
            <a:r>
              <a:rPr lang="ru-RU" sz="1600">
                <a:solidFill>
                  <a:schemeClr val="dk1"/>
                </a:solidFill>
              </a:rPr>
              <a:t>известным</a:t>
            </a:r>
            <a:r>
              <a:rPr lang="ru-RU" sz="1600">
                <a:solidFill>
                  <a:schemeClr val="dk1"/>
                </a:solidFill>
              </a:rPr>
              <a:t> агрегаторам (</a:t>
            </a:r>
            <a:r>
              <a:rPr lang="ru-RU" sz="1600" u="sng">
                <a:solidFill>
                  <a:srgbClr val="1B65AD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Zero Waste гид по городам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1B65AD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+1 Город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1B65AD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Recyclemap</a:t>
            </a:r>
            <a:r>
              <a:rPr lang="ru-RU" sz="1600">
                <a:solidFill>
                  <a:schemeClr val="dk1"/>
                </a:solidFill>
              </a:rPr>
              <a:t>,  </a:t>
            </a:r>
            <a:r>
              <a:rPr lang="ru-RU" sz="1600" u="sng">
                <a:solidFill>
                  <a:srgbClr val="1B65AD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Kapoosta</a:t>
            </a:r>
            <a:r>
              <a:rPr lang="ru-RU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найдите заготовителей прямым поиском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привлеките опыт местных активистов (например, </a:t>
            </a:r>
            <a:r>
              <a:rPr lang="ru-RU" sz="1600" u="sng">
                <a:solidFill>
                  <a:srgbClr val="1B65AD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Движение РазДельный сбор</a:t>
            </a:r>
            <a:r>
              <a:rPr lang="ru-RU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39" name="Google Shape;339;g2e326435fce_0_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9150" y="5203562"/>
            <a:ext cx="1150050" cy="11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e326435fce_0_20"/>
          <p:cNvSpPr txBox="1"/>
          <p:nvPr/>
        </p:nvSpPr>
        <p:spPr>
          <a:xfrm>
            <a:off x="1649200" y="5601000"/>
            <a:ext cx="150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 u="sng">
                <a:solidFill>
                  <a:schemeClr val="lt1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ССЫЛКА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2e326435fce_0_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2393813">
            <a:off x="2392382" y="5949163"/>
            <a:ext cx="549132" cy="87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e326435fce_0_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2393813">
            <a:off x="7023607" y="3530151"/>
            <a:ext cx="549132" cy="87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e326435fce_0_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86825" y="862000"/>
            <a:ext cx="4005176" cy="6009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e326435fce_0_78"/>
          <p:cNvSpPr/>
          <p:nvPr/>
        </p:nvSpPr>
        <p:spPr>
          <a:xfrm>
            <a:off x="0" y="824225"/>
            <a:ext cx="1605300" cy="59865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6_2.png" id="349" name="Google Shape;349;g2e326435fce_0_78"/>
          <p:cNvPicPr preferRelativeResize="0"/>
          <p:nvPr/>
        </p:nvPicPr>
        <p:blipFill rotWithShape="1">
          <a:blip r:embed="rId3">
            <a:alphaModFix/>
          </a:blip>
          <a:srcRect b="0" l="45755" r="0" t="0"/>
          <a:stretch/>
        </p:blipFill>
        <p:spPr>
          <a:xfrm>
            <a:off x="-47228" y="1204950"/>
            <a:ext cx="1858701" cy="574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2e326435fce_0_78"/>
          <p:cNvSpPr/>
          <p:nvPr/>
        </p:nvSpPr>
        <p:spPr>
          <a:xfrm>
            <a:off x="6928850" y="1680038"/>
            <a:ext cx="4910400" cy="47934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g2e326435fce_0_7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52" name="Google Shape;352;g2e326435fce_0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g2e326435fce_0_7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54" name="Google Shape;354;g2e326435fce_0_7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55" name="Google Shape;355;g2e326435fce_0_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e326435fce_0_78"/>
          <p:cNvSpPr txBox="1"/>
          <p:nvPr/>
        </p:nvSpPr>
        <p:spPr>
          <a:xfrm>
            <a:off x="1713621" y="3299538"/>
            <a:ext cx="55929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Имеет смысл делать акцию</a:t>
            </a: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даже для одно</a:t>
            </a:r>
            <a:r>
              <a:rPr lang="ru-RU" sz="3000">
                <a:solidFill>
                  <a:srgbClr val="0070B6"/>
                </a:solidFill>
              </a:rPr>
              <a:t>й фракции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e326435fce_0_7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g2e326435fce_0_78"/>
          <p:cNvPicPr preferRelativeResize="0"/>
          <p:nvPr/>
        </p:nvPicPr>
        <p:blipFill rotWithShape="1">
          <a:blip r:embed="rId6">
            <a:alphaModFix/>
          </a:blip>
          <a:srcRect b="0" l="17956" r="10985" t="0"/>
          <a:stretch/>
        </p:blipFill>
        <p:spPr>
          <a:xfrm>
            <a:off x="6834375" y="1680038"/>
            <a:ext cx="4910400" cy="46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e326435fce_0_351"/>
          <p:cNvSpPr/>
          <p:nvPr/>
        </p:nvSpPr>
        <p:spPr>
          <a:xfrm>
            <a:off x="7578000" y="862000"/>
            <a:ext cx="4059300" cy="60339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e326435fce_0_351"/>
          <p:cNvSpPr/>
          <p:nvPr/>
        </p:nvSpPr>
        <p:spPr>
          <a:xfrm rot="-2219819">
            <a:off x="172117" y="4438463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g2e326435fce_0_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675" y="862000"/>
            <a:ext cx="4533325" cy="59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g2e326435fce_0_35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67" name="Google Shape;367;g2e326435fce_0_3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g2e326435fce_0_35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69" name="Google Shape;369;g2e326435fce_0_35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70" name="Google Shape;370;g2e326435fce_0_3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2e326435fce_0_351"/>
          <p:cNvSpPr txBox="1"/>
          <p:nvPr/>
        </p:nvSpPr>
        <p:spPr>
          <a:xfrm>
            <a:off x="701866" y="94087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Что собирать? 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2500">
                <a:solidFill>
                  <a:srgbClr val="0070B6"/>
                </a:solidFill>
              </a:rPr>
              <a:t>Поиск фонда</a:t>
            </a: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2e326435fce_0_351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акций по сбору вторсырья и вещей на благотворительность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2e326435fce_0_351"/>
          <p:cNvSpPr/>
          <p:nvPr/>
        </p:nvSpPr>
        <p:spPr>
          <a:xfrm>
            <a:off x="369950" y="2346063"/>
            <a:ext cx="72819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организации, </a:t>
            </a:r>
            <a:r>
              <a:rPr lang="ru-RU" sz="1600" u="sng">
                <a:solidFill>
                  <a:srgbClr val="1B65AD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верифицирующие фонды</a:t>
            </a:r>
            <a:endParaRPr sz="1600">
              <a:solidFill>
                <a:srgbClr val="1B65AD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 u="sng">
                <a:solidFill>
                  <a:srgbClr val="1B65AD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платформы по сбору</a:t>
            </a:r>
            <a:r>
              <a:rPr lang="ru-RU" sz="1600">
                <a:solidFill>
                  <a:schemeClr val="dk1"/>
                </a:solidFill>
              </a:rPr>
              <a:t> средств для фондов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грантовые </a:t>
            </a:r>
            <a:r>
              <a:rPr lang="ru-RU" sz="1600" u="sng">
                <a:solidFill>
                  <a:srgbClr val="1B65AD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проекты по сбору</a:t>
            </a:r>
            <a:r>
              <a:rPr lang="ru-RU" sz="1600">
                <a:solidFill>
                  <a:schemeClr val="dk1"/>
                </a:solidFill>
              </a:rPr>
              <a:t> вещевой помощи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спросите подписчиков, каким фондам они доверяют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найдите фонд прямым поиском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74" name="Google Shape;374;g2e326435fce_0_351"/>
          <p:cNvSpPr txBox="1"/>
          <p:nvPr/>
        </p:nvSpPr>
        <p:spPr>
          <a:xfrm>
            <a:off x="119825" y="5370725"/>
            <a:ext cx="2475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Вещевой сбор может быть календарным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2021-04-08T06:59:07Z</dcterms:created>
  <dc:creator>Елена Баграмян</dc:creator>
</cp:coreProperties>
</file>