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7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/>
    <p:restoredTop sz="94707"/>
  </p:normalViewPr>
  <p:slideViewPr>
    <p:cSldViewPr snapToGrid="0">
      <p:cViewPr varScale="1">
        <p:scale>
          <a:sx n="90" d="100"/>
          <a:sy n="90" d="100"/>
        </p:scale>
        <p:origin x="816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e26f1144c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1" name="Google Shape;61;g2ee26f1144c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1" name="Google Shape;7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9" name="Google Shape;8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E4D9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7D5D3"/>
            </a:gs>
            <a:gs pos="38000">
              <a:srgbClr val="D7D5D3"/>
            </a:gs>
            <a:gs pos="48000">
              <a:schemeClr val="lt1"/>
            </a:gs>
            <a:gs pos="57000">
              <a:srgbClr val="D7D5D3"/>
            </a:gs>
            <a:gs pos="100000">
              <a:srgbClr val="D7D5D3"/>
            </a:gs>
          </a:gsLst>
          <a:lin ang="0" scaled="0"/>
        </a:gra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01849" y="1486877"/>
            <a:ext cx="8576687" cy="178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ru" sz="4300" b="1" dirty="0">
                <a:solidFill>
                  <a:srgbClr val="F27300"/>
                </a:solidFill>
              </a:rPr>
              <a:t>МОНИТОРИНГ И ОЦЕНКА </a:t>
            </a:r>
            <a:r>
              <a:rPr lang="ru" sz="4300" b="1" dirty="0">
                <a:solidFill>
                  <a:srgbClr val="520575"/>
                </a:solidFill>
              </a:rPr>
              <a:t>РЕЗУЛЬТАТОВ ПАРТНЕРСТВА</a:t>
            </a:r>
            <a:endParaRPr sz="4300" b="1" dirty="0">
              <a:solidFill>
                <a:srgbClr val="520575"/>
              </a:solidFill>
            </a:endParaRPr>
          </a:p>
        </p:txBody>
      </p:sp>
      <p:sp>
        <p:nvSpPr>
          <p:cNvPr id="55" name="Google Shape;55;p13"/>
          <p:cNvSpPr/>
          <p:nvPr/>
        </p:nvSpPr>
        <p:spPr>
          <a:xfrm>
            <a:off x="510973" y="418625"/>
            <a:ext cx="1240500" cy="461700"/>
          </a:xfrm>
          <a:prstGeom prst="roundRect">
            <a:avLst>
              <a:gd name="adj" fmla="val 16667"/>
            </a:avLst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highlight>
                <a:schemeClr val="lt1"/>
              </a:highlight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743761" y="441725"/>
            <a:ext cx="1026000" cy="41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lang="ru" sz="1500" b="1" i="0" u="none" strike="noStrike" cap="none">
                <a:solidFill>
                  <a:srgbClr val="F27300"/>
                </a:solidFill>
              </a:rPr>
              <a:t>УРОК </a:t>
            </a:r>
            <a:r>
              <a:rPr lang="ru" sz="1500" b="1">
                <a:solidFill>
                  <a:srgbClr val="F27300"/>
                </a:solidFill>
              </a:rPr>
              <a:t>7</a:t>
            </a:r>
            <a:endParaRPr sz="1300" b="1" i="0" u="none" strike="noStrike" cap="none">
              <a:solidFill>
                <a:srgbClr val="F27300"/>
              </a:solidFill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24F7DEE-F384-8669-CD15-FE77541E08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7743" y="4404621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/>
          <p:nvPr/>
        </p:nvSpPr>
        <p:spPr>
          <a:xfrm flipH="1">
            <a:off x="-1" y="0"/>
            <a:ext cx="5428843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" name="Google Shape;64;p14"/>
          <p:cNvSpPr txBox="1"/>
          <p:nvPr/>
        </p:nvSpPr>
        <p:spPr>
          <a:xfrm flipH="1">
            <a:off x="344609" y="101594"/>
            <a:ext cx="4793448" cy="48628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b="1" dirty="0">
                <a:solidFill>
                  <a:srgbClr val="7030A0"/>
                </a:solidFill>
              </a:rPr>
              <a:t>Оценка может проводиться на уровне непосредственных результатов:</a:t>
            </a:r>
            <a:endParaRPr sz="1900" b="1" dirty="0">
              <a:solidFill>
                <a:srgbClr val="7030A0"/>
              </a:solidFill>
            </a:endParaRPr>
          </a:p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количество участников, мероприятий и т.п.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-RU" sz="1900" dirty="0">
                <a:solidFill>
                  <a:schemeClr val="tx1"/>
                </a:solidFill>
              </a:rPr>
              <a:t>у</a:t>
            </a:r>
            <a:r>
              <a:rPr lang="ru" sz="1900" dirty="0">
                <a:solidFill>
                  <a:schemeClr val="tx1"/>
                </a:solidFill>
              </a:rPr>
              <a:t>довлетворенность участников</a:t>
            </a:r>
          </a:p>
          <a:p>
            <a:pPr marL="91440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b="1" dirty="0">
                <a:solidFill>
                  <a:srgbClr val="7030A0"/>
                </a:solidFill>
              </a:rPr>
              <a:t>и на более глубоком уровне социальных эффектов и воздействия (импакта):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b="1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изменение в жизни людей </a:t>
            </a: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-RU" sz="1900" dirty="0">
                <a:solidFill>
                  <a:schemeClr val="tx1"/>
                </a:solidFill>
              </a:rPr>
              <a:t>и</a:t>
            </a:r>
            <a:r>
              <a:rPr lang="ru" sz="1900" dirty="0">
                <a:solidFill>
                  <a:schemeClr val="tx1"/>
                </a:solidFill>
              </a:rPr>
              <a:t>зменения в жизни сообщества</a:t>
            </a: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dirty="0">
                <a:solidFill>
                  <a:schemeClr val="tx1"/>
                </a:solidFill>
              </a:rPr>
              <a:t>изменения в жизни общества </a:t>
            </a:r>
            <a:br>
              <a:rPr lang="ru" sz="1900" dirty="0">
                <a:solidFill>
                  <a:schemeClr val="tx1"/>
                </a:solidFill>
              </a:rPr>
            </a:br>
            <a:r>
              <a:rPr lang="ru" sz="1900" dirty="0">
                <a:solidFill>
                  <a:schemeClr val="tx1"/>
                </a:solidFill>
              </a:rPr>
              <a:t>в целом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rgbClr val="F27300"/>
              </a:solidFill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7065855" y="-291852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4"/>
          <p:cNvSpPr txBox="1"/>
          <p:nvPr/>
        </p:nvSpPr>
        <p:spPr>
          <a:xfrm>
            <a:off x="5602900" y="1454575"/>
            <a:ext cx="4348500" cy="2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endParaRPr sz="1800">
              <a:solidFill>
                <a:schemeClr val="dk2"/>
              </a:solidFill>
            </a:endParaRPr>
          </a:p>
        </p:txBody>
      </p:sp>
      <p:sp>
        <p:nvSpPr>
          <p:cNvPr id="68" name="Google Shape;68;p14"/>
          <p:cNvSpPr txBox="1"/>
          <p:nvPr/>
        </p:nvSpPr>
        <p:spPr>
          <a:xfrm>
            <a:off x="6235432" y="1490375"/>
            <a:ext cx="2996618" cy="33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 МОЖЕТ ПРОВОДИТСЯ ОЦЕНКА ЭФФЕКТИВНОСТИ ПРОЕКТОВ </a:t>
            </a:r>
            <a:br>
              <a:rPr lang="ru-RU" sz="2000" b="1" dirty="0">
                <a:solidFill>
                  <a:srgbClr val="F27300"/>
                </a:solidFill>
              </a:rPr>
            </a:br>
            <a:r>
              <a:rPr lang="ru-RU" sz="2000" b="1" dirty="0">
                <a:solidFill>
                  <a:srgbClr val="F27300"/>
                </a:solidFill>
              </a:rPr>
              <a:t>И ПРОГРАММ?</a:t>
            </a: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B88F2F7D-FDB0-DD1C-56FC-9299042E071E}"/>
              </a:ext>
            </a:extLst>
          </p:cNvPr>
          <p:cNvSpPr/>
          <p:nvPr/>
        </p:nvSpPr>
        <p:spPr>
          <a:xfrm>
            <a:off x="5876466" y="164110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1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3F15595-FBA5-08BE-E268-7EC4E12835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2172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5"/>
          <p:cNvSpPr txBox="1"/>
          <p:nvPr/>
        </p:nvSpPr>
        <p:spPr>
          <a:xfrm>
            <a:off x="624431" y="1510582"/>
            <a:ext cx="2867563" cy="1704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СУЩЕСТВУЮТ КАЧЕСТВЕННЫЕ ИНДИКАТОРЫ ПАРТНЕРСТВА?</a:t>
            </a:r>
            <a:endParaRPr lang="ru-RU" sz="2000" b="1" i="0" u="none" strike="noStrike" cap="none" dirty="0">
              <a:solidFill>
                <a:srgbClr val="F273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4" name="Google Shape;74;p15"/>
          <p:cNvPicPr preferRelativeResize="0"/>
          <p:nvPr/>
        </p:nvPicPr>
        <p:blipFill rotWithShape="1">
          <a:blip r:embed="rId3">
            <a:alphaModFix/>
          </a:blip>
          <a:srcRect l="3147"/>
          <a:stretch/>
        </p:blipFill>
        <p:spPr>
          <a:xfrm>
            <a:off x="0" y="3957350"/>
            <a:ext cx="3468189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75" name="Google Shape;75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1083986" y="-181226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76" name="Google Shape;76;p15"/>
          <p:cNvSpPr/>
          <p:nvPr/>
        </p:nvSpPr>
        <p:spPr>
          <a:xfrm>
            <a:off x="3280900" y="0"/>
            <a:ext cx="58764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" name="Google Shape;77;p15"/>
          <p:cNvSpPr txBox="1"/>
          <p:nvPr/>
        </p:nvSpPr>
        <p:spPr>
          <a:xfrm>
            <a:off x="3280900" y="378278"/>
            <a:ext cx="5756700" cy="331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b="1" dirty="0">
                <a:solidFill>
                  <a:srgbClr val="7030A0"/>
                </a:solidFill>
              </a:rPr>
              <a:t>Доверие:</a:t>
            </a:r>
            <a:r>
              <a:rPr lang="ru" sz="1800" dirty="0">
                <a:solidFill>
                  <a:srgbClr val="7030A0"/>
                </a:solidFill>
              </a:rPr>
              <a:t> </a:t>
            </a:r>
            <a:r>
              <a:rPr lang="ru" sz="1800" dirty="0">
                <a:solidFill>
                  <a:schemeClr val="tx1"/>
                </a:solidFill>
              </a:rPr>
              <a:t>степень доверия между сторонами, выражающаяся в открытости и честности при обмене информацией и принятии решений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b="1" dirty="0">
                <a:solidFill>
                  <a:srgbClr val="7030A0"/>
                </a:solidFill>
              </a:rPr>
              <a:t>Совместная работа:</a:t>
            </a:r>
            <a:r>
              <a:rPr lang="ru" sz="1800" dirty="0">
                <a:solidFill>
                  <a:srgbClr val="7030A0"/>
                </a:solidFill>
              </a:rPr>
              <a:t> </a:t>
            </a:r>
            <a:r>
              <a:rPr lang="ru" sz="1800" dirty="0">
                <a:solidFill>
                  <a:schemeClr val="tx1"/>
                </a:solidFill>
              </a:rPr>
              <a:t>степень участия каждой стороны в процессе принятия решений и реализации проектов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b="1" dirty="0">
                <a:solidFill>
                  <a:srgbClr val="7030A0"/>
                </a:solidFill>
              </a:rPr>
              <a:t>Общие цели:</a:t>
            </a:r>
            <a:r>
              <a:rPr lang="ru" sz="1800" dirty="0">
                <a:solidFill>
                  <a:srgbClr val="7030A0"/>
                </a:solidFill>
              </a:rPr>
              <a:t> </a:t>
            </a:r>
            <a:r>
              <a:rPr lang="ru" sz="1800" dirty="0">
                <a:solidFill>
                  <a:schemeClr val="tx1"/>
                </a:solidFill>
              </a:rPr>
              <a:t>наличие общих целей и ценностей, которые разделяются обеими сторонами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b="1" dirty="0">
                <a:solidFill>
                  <a:srgbClr val="7030A0"/>
                </a:solidFill>
              </a:rPr>
              <a:t>Прозрачность:</a:t>
            </a:r>
            <a:r>
              <a:rPr lang="ru" sz="1800" dirty="0">
                <a:solidFill>
                  <a:srgbClr val="7030A0"/>
                </a:solidFill>
              </a:rPr>
              <a:t> </a:t>
            </a:r>
            <a:r>
              <a:rPr lang="ru" sz="1800" dirty="0">
                <a:solidFill>
                  <a:schemeClr val="tx1"/>
                </a:solidFill>
              </a:rPr>
              <a:t>степень прозрачности отношений, включая доступность информации о финансовых потоках и результатах работы</a:t>
            </a:r>
            <a:endParaRPr sz="18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520575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800" b="1" dirty="0">
                <a:solidFill>
                  <a:srgbClr val="7030A0"/>
                </a:solidFill>
              </a:rPr>
              <a:t>Уровень удовлетворенности:</a:t>
            </a:r>
            <a:r>
              <a:rPr lang="ru" sz="1800" dirty="0">
                <a:solidFill>
                  <a:srgbClr val="7030A0"/>
                </a:solidFill>
              </a:rPr>
              <a:t> </a:t>
            </a:r>
            <a:r>
              <a:rPr lang="ru" sz="1800" dirty="0">
                <a:solidFill>
                  <a:schemeClr val="tx1"/>
                </a:solidFill>
              </a:rPr>
              <a:t>степень удовлетворенности обеих сторон результатами сотрудничества</a:t>
            </a:r>
            <a:endParaRPr sz="18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rgbClr val="520575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rgbClr val="520575"/>
              </a:solidFill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800" dirty="0">
              <a:solidFill>
                <a:srgbClr val="520575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969D8A3D-0ED1-DC97-5391-A458BF5D2ABB}"/>
              </a:ext>
            </a:extLst>
          </p:cNvPr>
          <p:cNvSpPr/>
          <p:nvPr/>
        </p:nvSpPr>
        <p:spPr>
          <a:xfrm>
            <a:off x="296870" y="1637031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2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A93CCCC2-49A0-67A9-FFBA-6EBEDA51F28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8001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/>
          <p:nvPr/>
        </p:nvSpPr>
        <p:spPr>
          <a:xfrm flipH="1">
            <a:off x="-1" y="-31190"/>
            <a:ext cx="5460937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" name="Google Shape;83;p16"/>
          <p:cNvSpPr txBox="1"/>
          <p:nvPr/>
        </p:nvSpPr>
        <p:spPr>
          <a:xfrm flipH="1">
            <a:off x="132199" y="323065"/>
            <a:ext cx="4944897" cy="45704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b="1" dirty="0">
                <a:solidFill>
                  <a:srgbClr val="7030A0"/>
                </a:solidFill>
              </a:rPr>
              <a:t>Количество совместных проектов: </a:t>
            </a:r>
            <a:r>
              <a:rPr lang="ru" sz="1900" dirty="0">
                <a:solidFill>
                  <a:schemeClr val="tx1"/>
                </a:solidFill>
              </a:rPr>
              <a:t>число проектов, реализуемых совместно НКО и органами государственной власти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b="1" dirty="0">
                <a:solidFill>
                  <a:srgbClr val="7030A0"/>
                </a:solidFill>
              </a:rPr>
              <a:t>Финансовые ресурсы: </a:t>
            </a:r>
            <a:r>
              <a:rPr lang="ru" sz="1900" dirty="0">
                <a:solidFill>
                  <a:schemeClr val="tx1"/>
                </a:solidFill>
              </a:rPr>
              <a:t>объем финансовых ресурсов, привлекаемых обеими сторонами для реализации совместных проектов</a:t>
            </a:r>
            <a:endParaRPr sz="1900" dirty="0">
              <a:solidFill>
                <a:schemeClr val="tx1"/>
              </a:solidFill>
            </a:endParaRPr>
          </a:p>
          <a:p>
            <a:pPr marL="8001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  <a:p>
            <a:pPr marL="457200" lvl="0" indent="-34925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900"/>
              <a:buFont typeface="Courier New" panose="02070309020205020404" pitchFamily="49" charset="0"/>
              <a:buChar char="o"/>
            </a:pPr>
            <a:r>
              <a:rPr lang="ru" sz="1900" b="1" dirty="0">
                <a:solidFill>
                  <a:srgbClr val="7030A0"/>
                </a:solidFill>
              </a:rPr>
              <a:t>Продолжительность партнерства: </a:t>
            </a:r>
            <a:r>
              <a:rPr lang="ru" sz="1900" dirty="0">
                <a:solidFill>
                  <a:schemeClr val="tx1"/>
                </a:solidFill>
              </a:rPr>
              <a:t>продолжительность сотрудничества между НКО и органами государственной власти</a:t>
            </a:r>
            <a:endParaRPr sz="1900" dirty="0">
              <a:solidFill>
                <a:schemeClr val="tx1"/>
              </a:solidFill>
            </a:endParaRP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Font typeface="Courier New" panose="02070309020205020404" pitchFamily="49" charset="0"/>
              <a:buChar char="o"/>
            </a:pPr>
            <a:endParaRPr sz="1900" dirty="0">
              <a:solidFill>
                <a:schemeClr val="tx1"/>
              </a:solidFill>
            </a:endParaRPr>
          </a:p>
        </p:txBody>
      </p:sp>
      <p:pic>
        <p:nvPicPr>
          <p:cNvPr id="84" name="Google Shape;84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5631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rot="540000">
            <a:off x="6466993" y="-82082"/>
            <a:ext cx="2628000" cy="2563200"/>
          </a:xfrm>
          <a:prstGeom prst="rect">
            <a:avLst/>
          </a:prstGeom>
          <a:noFill/>
          <a:ln>
            <a:noFill/>
          </a:ln>
        </p:spPr>
      </p:pic>
      <p:sp>
        <p:nvSpPr>
          <p:cNvPr id="86" name="Google Shape;86;p16"/>
          <p:cNvSpPr txBox="1"/>
          <p:nvPr/>
        </p:nvSpPr>
        <p:spPr>
          <a:xfrm>
            <a:off x="6148441" y="2100118"/>
            <a:ext cx="3580878" cy="2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КАКИЕ СУЩЕСТВУЮТ КОЛИЧЕСТВЕННЫЕ ИНДИКАТОРЫ ПАРТНЕРСТВА?</a:t>
            </a:r>
            <a:endParaRPr lang="ru-RU" sz="2000" dirty="0">
              <a:solidFill>
                <a:srgbClr val="F27300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006563F2-A492-04AE-EA5F-961B6B6034DA}"/>
              </a:ext>
            </a:extLst>
          </p:cNvPr>
          <p:cNvSpPr/>
          <p:nvPr/>
        </p:nvSpPr>
        <p:spPr>
          <a:xfrm>
            <a:off x="5806797" y="2230106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3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8A957683-381E-20D0-FD54-D13C190687A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282683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7D5D3"/>
        </a:solidFill>
        <a:effectLst/>
      </p:bgPr>
    </p:bg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7"/>
          <p:cNvSpPr/>
          <p:nvPr/>
        </p:nvSpPr>
        <p:spPr>
          <a:xfrm>
            <a:off x="3876550" y="0"/>
            <a:ext cx="5267400" cy="5143500"/>
          </a:xfrm>
          <a:prstGeom prst="rect">
            <a:avLst/>
          </a:prstGeom>
          <a:solidFill>
            <a:schemeClr val="lt2"/>
          </a:solidFill>
          <a:ln w="9525" cap="flat" cmpd="sng">
            <a:solidFill>
              <a:schemeClr val="l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dk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" name="Google Shape;92;p17"/>
          <p:cNvSpPr txBox="1"/>
          <p:nvPr/>
        </p:nvSpPr>
        <p:spPr>
          <a:xfrm flipH="1">
            <a:off x="678051" y="1592850"/>
            <a:ext cx="3081124" cy="14157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700"/>
              <a:buFont typeface="Arial"/>
              <a:buNone/>
            </a:pPr>
            <a:r>
              <a:rPr lang="ru-RU" sz="2000" b="1" dirty="0">
                <a:solidFill>
                  <a:srgbClr val="F27300"/>
                </a:solidFill>
              </a:rPr>
              <a:t>КАК ИСПОЛЬЗОВАТЬ ИНДИКАТОРЫ ДЛЯ ОЦЕНКИ ПАРТНЕРСТВА?</a:t>
            </a:r>
          </a:p>
        </p:txBody>
      </p:sp>
      <p:pic>
        <p:nvPicPr>
          <p:cNvPr id="94" name="Google Shape;9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5" y="3957350"/>
            <a:ext cx="3580877" cy="1186150"/>
          </a:xfrm>
          <a:prstGeom prst="rect">
            <a:avLst/>
          </a:prstGeom>
          <a:noFill/>
          <a:ln>
            <a:noFill/>
          </a:ln>
        </p:spPr>
      </p:pic>
      <p:sp>
        <p:nvSpPr>
          <p:cNvPr id="95" name="Google Shape;95;p17"/>
          <p:cNvSpPr txBox="1"/>
          <p:nvPr/>
        </p:nvSpPr>
        <p:spPr>
          <a:xfrm>
            <a:off x="4189000" y="757150"/>
            <a:ext cx="4458611" cy="399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rgbClr val="7030A0"/>
                </a:solidFill>
              </a:rPr>
              <a:t>Следует понимать, что качественные и количественные индикаторы не являются исчерпывающими </a:t>
            </a:r>
            <a:r>
              <a:rPr lang="ru" sz="1900" dirty="0">
                <a:solidFill>
                  <a:schemeClr val="tx1"/>
                </a:solidFill>
              </a:rPr>
              <a:t>и могут изменяться в зависимости от конкретных условий и потребностей. 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 dirty="0">
              <a:solidFill>
                <a:schemeClr val="tx1"/>
              </a:solidFill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ru" sz="1900" dirty="0">
                <a:solidFill>
                  <a:srgbClr val="7030A0"/>
                </a:solidFill>
              </a:rPr>
              <a:t>Они могут служить основой для оценки эффективности партнерства и определения направлений </a:t>
            </a:r>
            <a:r>
              <a:rPr lang="ru" sz="1900" dirty="0">
                <a:solidFill>
                  <a:schemeClr val="tx1"/>
                </a:solidFill>
              </a:rPr>
              <a:t>его дальнейшего развития. </a:t>
            </a:r>
            <a:endParaRPr sz="1900" dirty="0">
              <a:solidFill>
                <a:schemeClr val="tx1"/>
              </a:solidFill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2600" b="1" dirty="0">
              <a:solidFill>
                <a:srgbClr val="520575"/>
              </a:solidFill>
            </a:endParaRPr>
          </a:p>
          <a:p>
            <a:pPr marL="0" lvl="0" indent="0" algn="l" rtl="0"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900" dirty="0">
              <a:solidFill>
                <a:srgbClr val="520575"/>
              </a:solidFill>
            </a:endParaRPr>
          </a:p>
        </p:txBody>
      </p:sp>
      <p:sp>
        <p:nvSpPr>
          <p:cNvPr id="3" name="Овал 2">
            <a:extLst>
              <a:ext uri="{FF2B5EF4-FFF2-40B4-BE49-F238E27FC236}">
                <a16:creationId xmlns:a16="http://schemas.microsoft.com/office/drawing/2014/main" id="{A92B522B-944A-1238-721F-5573847D5245}"/>
              </a:ext>
            </a:extLst>
          </p:cNvPr>
          <p:cNvSpPr/>
          <p:nvPr/>
        </p:nvSpPr>
        <p:spPr>
          <a:xfrm>
            <a:off x="277720" y="1750242"/>
            <a:ext cx="341644" cy="341644"/>
          </a:xfrm>
          <a:prstGeom prst="ellipse">
            <a:avLst/>
          </a:prstGeom>
          <a:noFill/>
          <a:ln w="28575">
            <a:solidFill>
              <a:srgbClr val="F27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rgbClr val="F27300"/>
                </a:solidFill>
              </a:rPr>
              <a:t>4</a:t>
            </a:r>
          </a:p>
        </p:txBody>
      </p:sp>
      <p:pic>
        <p:nvPicPr>
          <p:cNvPr id="93" name="Google Shape;93;p17"/>
          <p:cNvPicPr preferRelativeResize="0"/>
          <p:nvPr/>
        </p:nvPicPr>
        <p:blipFill rotWithShape="1">
          <a:blip r:embed="rId4">
            <a:alphaModFix/>
          </a:blip>
          <a:srcRect l="1350" t="8820" r="-1349" b="-8819"/>
          <a:stretch/>
        </p:blipFill>
        <p:spPr>
          <a:xfrm rot="540000">
            <a:off x="1533617" y="2586598"/>
            <a:ext cx="2628000" cy="2563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C1C30AAB-45DE-75EE-32FA-2B2DE39AA6F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051" y="250633"/>
            <a:ext cx="2304898" cy="440367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233</Words>
  <Application>Microsoft Office PowerPoint</Application>
  <PresentationFormat>Экран (16:9)</PresentationFormat>
  <Paragraphs>35</Paragraphs>
  <Slides>5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Calibri</vt:lpstr>
      <vt:lpstr>Courier New</vt:lpstr>
      <vt:lpstr>Simple Light</vt:lpstr>
      <vt:lpstr>МОНИТОРИНГ И ОЦЕНКА РЕЗУЛЬТАТОВ ПАРТНЕРСТВА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И ОЦЕНКА РЕЗУЛЬТАТОВ ПАРТНЕРСТВА</dc:title>
  <cp:lastModifiedBy>Кирилл</cp:lastModifiedBy>
  <cp:revision>3</cp:revision>
  <dcterms:modified xsi:type="dcterms:W3CDTF">2024-08-19T10:02:10Z</dcterms:modified>
</cp:coreProperties>
</file>