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Roboto" panose="02000000000000000000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7D5D3"/>
            </a:gs>
            <a:gs pos="38000">
              <a:srgbClr val="D7D5D3"/>
            </a:gs>
            <a:gs pos="48000">
              <a:schemeClr val="lt1"/>
            </a:gs>
            <a:gs pos="57000">
              <a:srgbClr val="D7D5D3"/>
            </a:gs>
            <a:gs pos="100000">
              <a:srgbClr val="D7D5D3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85300" y="1261325"/>
            <a:ext cx="88380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F27300"/>
                </a:solidFill>
              </a:rPr>
              <a:t>ПЛАНИРОВАНИЕ СТРАТЕГИИ ВЗАИМОДЕЙСТВИЯ </a:t>
            </a:r>
            <a:br>
              <a:rPr lang="ru" sz="4300" b="1" dirty="0">
                <a:solidFill>
                  <a:srgbClr val="F27300"/>
                </a:solidFill>
              </a:rPr>
            </a:br>
            <a:r>
              <a:rPr lang="ru" sz="4300" b="1" dirty="0">
                <a:solidFill>
                  <a:srgbClr val="520575"/>
                </a:solidFill>
              </a:rPr>
              <a:t>С ОРГАНАМИ ВЛАСТИ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60586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F27300"/>
                </a:solidFill>
              </a:rPr>
              <a:t>УРОК </a:t>
            </a:r>
            <a:r>
              <a:rPr lang="ru" sz="1500" b="1">
                <a:solidFill>
                  <a:srgbClr val="F27300"/>
                </a:solidFill>
              </a:rPr>
              <a:t>10</a:t>
            </a:r>
            <a:endParaRPr sz="1300" b="1" i="0" u="none" strike="noStrike" cap="none">
              <a:solidFill>
                <a:srgbClr val="F273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34EBD79-FB4E-CCEA-2821-D2F00D3B90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404622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4023050" y="0"/>
            <a:ext cx="51342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900225" y="915600"/>
            <a:ext cx="5134200" cy="3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По вопросам поддержки деятельности НКО</a:t>
            </a:r>
            <a:endParaRPr sz="19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914400" lvl="0" indent="-349250" algn="l" rtl="0">
              <a:spcBef>
                <a:spcPts val="260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По вопросам решения задач социально-экономического развития территорий и отдельных социальных задач</a:t>
            </a:r>
            <a:endParaRPr sz="19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914400" lvl="0" indent="-349250" algn="l" rtl="0">
              <a:spcBef>
                <a:spcPts val="260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В рамках реализации механизмов общественного контроля</a:t>
            </a:r>
            <a:endParaRPr sz="19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914400" lvl="0" indent="0" algn="l" rtl="0">
              <a:spcBef>
                <a:spcPts val="2600"/>
              </a:spcBef>
              <a:spcAft>
                <a:spcPts val="0"/>
              </a:spcAft>
              <a:buNone/>
            </a:pPr>
            <a:endParaRPr sz="1900" dirty="0">
              <a:solidFill>
                <a:srgbClr val="520575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2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3077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1759692" y="-480809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728026" y="1412436"/>
            <a:ext cx="3153875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НАПРАВЛЕНИЯ ВЗАИМОДЕЙСТВИЯ СО НКО С ОРГАНАМИ ГОСУДАРСТВЕННОЙ ВЛАСТИ И МЕСТНОГО САМОУПРАВЛЕНИЯ СУЩЕСТВУЮТ?</a:t>
            </a:r>
            <a:endParaRPr lang="ru-RU" sz="2000" dirty="0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83D2C4E0-470A-3B6B-F7EC-AB89ED4D54FE}"/>
              </a:ext>
            </a:extLst>
          </p:cNvPr>
          <p:cNvSpPr/>
          <p:nvPr/>
        </p:nvSpPr>
        <p:spPr>
          <a:xfrm>
            <a:off x="296870" y="16370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0119D9-5BB2-429F-6E4F-CBC1A432C9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9092" y="299464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3786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331690" y="-67561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5764517" y="2038760"/>
            <a:ext cx="3379483" cy="2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ЧТО ДЛЯ РАЗВИТИЯ МЕХАНИЗМОВ ВЗАИМОДЕЙСТВИЯ ПРЕДУСМАТРИВАЕТСЯ?</a:t>
            </a:r>
          </a:p>
        </p:txBody>
      </p:sp>
      <p:sp>
        <p:nvSpPr>
          <p:cNvPr id="75" name="Google Shape;75;p15"/>
          <p:cNvSpPr/>
          <p:nvPr/>
        </p:nvSpPr>
        <p:spPr>
          <a:xfrm flipH="1">
            <a:off x="-75" y="0"/>
            <a:ext cx="5172135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5"/>
          <p:cNvSpPr txBox="1"/>
          <p:nvPr/>
        </p:nvSpPr>
        <p:spPr>
          <a:xfrm flipH="1">
            <a:off x="161635" y="94862"/>
            <a:ext cx="4958171" cy="557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b="1" dirty="0">
                <a:solidFill>
                  <a:srgbClr val="7030A0"/>
                </a:solidFill>
              </a:rPr>
              <a:t>Создание консультативных органов</a:t>
            </a:r>
            <a:r>
              <a:rPr lang="ru" dirty="0">
                <a:solidFill>
                  <a:srgbClr val="7030A0"/>
                </a:solidFill>
              </a:rPr>
              <a:t> </a:t>
            </a:r>
            <a:r>
              <a:rPr lang="ru" dirty="0">
                <a:solidFill>
                  <a:schemeClr val="tx1"/>
                </a:solidFill>
              </a:rPr>
              <a:t>с участием представителей благотворительных организаций </a:t>
            </a:r>
            <a:br>
              <a:rPr lang="ru" dirty="0">
                <a:solidFill>
                  <a:schemeClr val="tx1"/>
                </a:solidFill>
              </a:rPr>
            </a:br>
            <a:r>
              <a:rPr lang="ru" dirty="0">
                <a:solidFill>
                  <a:schemeClr val="tx1"/>
                </a:solidFill>
              </a:rPr>
              <a:t>и органов власти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lang="ru" sz="12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b="1" dirty="0">
                <a:solidFill>
                  <a:srgbClr val="7030A0"/>
                </a:solidFill>
              </a:rPr>
              <a:t>Включение участников благотворительной деятельности</a:t>
            </a:r>
            <a:r>
              <a:rPr lang="ru" dirty="0">
                <a:solidFill>
                  <a:srgbClr val="7030A0"/>
                </a:solidFill>
              </a:rPr>
              <a:t> </a:t>
            </a:r>
            <a:r>
              <a:rPr lang="ru" dirty="0">
                <a:solidFill>
                  <a:schemeClr val="tx1"/>
                </a:solidFill>
              </a:rPr>
              <a:t>в общественные советы и попечительские советы учреждений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2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b="1" dirty="0">
                <a:solidFill>
                  <a:srgbClr val="7030A0"/>
                </a:solidFill>
              </a:rPr>
              <a:t>Привлечение благотворительных организаций</a:t>
            </a:r>
            <a:r>
              <a:rPr lang="ru" dirty="0">
                <a:solidFill>
                  <a:srgbClr val="7030A0"/>
                </a:solidFill>
              </a:rPr>
              <a:t> </a:t>
            </a:r>
            <a:br>
              <a:rPr lang="ru" dirty="0">
                <a:solidFill>
                  <a:srgbClr val="7030A0"/>
                </a:solidFill>
              </a:rPr>
            </a:br>
            <a:r>
              <a:rPr lang="ru" dirty="0">
                <a:solidFill>
                  <a:schemeClr val="tx1"/>
                </a:solidFill>
              </a:rPr>
              <a:t>к разработке и мониторингу стратегических документов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2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b="1" dirty="0">
                <a:solidFill>
                  <a:srgbClr val="7030A0"/>
                </a:solidFill>
              </a:rPr>
              <a:t>Координация государственных и муниципальных программ</a:t>
            </a:r>
            <a:r>
              <a:rPr lang="ru" dirty="0">
                <a:solidFill>
                  <a:srgbClr val="7030A0"/>
                </a:solidFill>
              </a:rPr>
              <a:t> </a:t>
            </a:r>
            <a:r>
              <a:rPr lang="ru" dirty="0">
                <a:solidFill>
                  <a:schemeClr val="tx1"/>
                </a:solidFill>
              </a:rPr>
              <a:t>с мероприятиями в сфере благотворительности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lang="ru" sz="12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b="1" dirty="0">
                <a:solidFill>
                  <a:srgbClr val="7030A0"/>
                </a:solidFill>
              </a:rPr>
              <a:t>Подготовка методических материалов</a:t>
            </a:r>
            <a:r>
              <a:rPr lang="ru" dirty="0">
                <a:solidFill>
                  <a:srgbClr val="7030A0"/>
                </a:solidFill>
              </a:rPr>
              <a:t> </a:t>
            </a:r>
            <a:br>
              <a:rPr lang="ru" dirty="0">
                <a:solidFill>
                  <a:srgbClr val="7030A0"/>
                </a:solidFill>
              </a:rPr>
            </a:br>
            <a:r>
              <a:rPr lang="ru" dirty="0">
                <a:solidFill>
                  <a:schemeClr val="tx1"/>
                </a:solidFill>
              </a:rPr>
              <a:t>по взаимодействию органов власти с благотворительными организациями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lang="ru" sz="12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b="1" dirty="0">
                <a:solidFill>
                  <a:srgbClr val="7030A0"/>
                </a:solidFill>
              </a:rPr>
              <a:t>Включение вопросов поддержки благотворительности</a:t>
            </a:r>
            <a:r>
              <a:rPr lang="ru" dirty="0">
                <a:solidFill>
                  <a:srgbClr val="7030A0"/>
                </a:solidFill>
              </a:rPr>
              <a:t> </a:t>
            </a:r>
            <a:r>
              <a:rPr lang="ru" dirty="0">
                <a:solidFill>
                  <a:schemeClr val="tx1"/>
                </a:solidFill>
              </a:rPr>
              <a:t>в программы подготовки </a:t>
            </a:r>
            <a:br>
              <a:rPr lang="ru" dirty="0">
                <a:solidFill>
                  <a:schemeClr val="tx1"/>
                </a:solidFill>
              </a:rPr>
            </a:br>
            <a:r>
              <a:rPr lang="ru" dirty="0">
                <a:solidFill>
                  <a:schemeClr val="tx1"/>
                </a:solidFill>
              </a:rPr>
              <a:t>и повышения квалификации служащих</a:t>
            </a:r>
            <a:endParaRPr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77FB369B-1B4A-35D4-597D-A40F559109B8}"/>
              </a:ext>
            </a:extLst>
          </p:cNvPr>
          <p:cNvSpPr/>
          <p:nvPr/>
        </p:nvSpPr>
        <p:spPr>
          <a:xfrm>
            <a:off x="5373463" y="2174510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D513977-BAAD-A688-FAC0-6A9182EAF4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61775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4773500" y="0"/>
            <a:ext cx="43704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720365" y="1486832"/>
            <a:ext cx="3556161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ЦЕЛИ МОГУТ БЫТЬ ПОСТАВЛЕНЫ ПРИ РАЗРАБОТКЕ СТРАТЕГИИ ВЗАИМОДЕЙСТВИЯ НКО С ОРГАНАМИ ВЛАСТИ?</a:t>
            </a:r>
          </a:p>
        </p:txBody>
      </p:sp>
      <p:pic>
        <p:nvPicPr>
          <p:cNvPr id="84" name="Google Shape;8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221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4971650" y="899875"/>
            <a:ext cx="3974100" cy="4578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Внесение изменений в нормативные правовые акты.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Участие в разработке и реализации государственных программ и проектов.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Получение поддержки в реализации проектов и деятельности НКО.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F26E1DAB-24F2-E237-48AA-DA81F41FEE81}"/>
              </a:ext>
            </a:extLst>
          </p:cNvPr>
          <p:cNvSpPr/>
          <p:nvPr/>
        </p:nvSpPr>
        <p:spPr>
          <a:xfrm>
            <a:off x="296870" y="16370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3</a:t>
            </a: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4">
            <a:alphaModFix/>
          </a:blip>
          <a:srcRect l="1350" t="8820" r="-1349" b="-8819"/>
          <a:stretch/>
        </p:blipFill>
        <p:spPr>
          <a:xfrm rot="540000">
            <a:off x="2398256" y="2839123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F9CF7DC-EB47-D283-CA1A-287390BD38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8826" y="299464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4740625" y="1232700"/>
            <a:ext cx="4040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 txBox="1"/>
          <p:nvPr/>
        </p:nvSpPr>
        <p:spPr>
          <a:xfrm>
            <a:off x="6155499" y="2166754"/>
            <a:ext cx="2856875" cy="1824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СЛЕДУЮЩИЕ СТРАТЕГИЧЕСКИЕ ШАГИ?</a:t>
            </a: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4">
            <a:alphaModFix/>
          </a:blip>
          <a:srcRect l="1350" t="8820" r="-1349" b="-8819"/>
          <a:stretch/>
        </p:blipFill>
        <p:spPr>
          <a:xfrm rot="540000">
            <a:off x="6742992" y="189776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7"/>
          <p:cNvSpPr/>
          <p:nvPr/>
        </p:nvSpPr>
        <p:spPr>
          <a:xfrm>
            <a:off x="0" y="0"/>
            <a:ext cx="5612572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7"/>
          <p:cNvSpPr txBox="1"/>
          <p:nvPr/>
        </p:nvSpPr>
        <p:spPr>
          <a:xfrm flipH="1">
            <a:off x="119799" y="125544"/>
            <a:ext cx="5250552" cy="38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rgbClr val="7030A0"/>
                </a:solidFill>
              </a:rPr>
              <a:t>Определить ключевые органы исполнительной </a:t>
            </a:r>
            <a:br>
              <a:rPr lang="ru" sz="1600" dirty="0">
                <a:solidFill>
                  <a:srgbClr val="7030A0"/>
                </a:solidFill>
              </a:rPr>
            </a:br>
            <a:r>
              <a:rPr lang="ru" sz="1600" dirty="0">
                <a:solidFill>
                  <a:srgbClr val="7030A0"/>
                </a:solidFill>
              </a:rPr>
              <a:t>и законодательной власти и местного самоуправления </a:t>
            </a:r>
            <a:br>
              <a:rPr lang="ru" sz="1600" dirty="0">
                <a:solidFill>
                  <a:srgbClr val="7030A0"/>
                </a:solidFill>
              </a:rPr>
            </a:br>
            <a:r>
              <a:rPr lang="ru" sz="1600" dirty="0">
                <a:solidFill>
                  <a:schemeClr val="bg1">
                    <a:lumMod val="50000"/>
                  </a:schemeClr>
                </a:solidFill>
              </a:rPr>
              <a:t>(и их структурные подразделения), </a:t>
            </a:r>
            <a:r>
              <a:rPr lang="ru" sz="1600" dirty="0">
                <a:solidFill>
                  <a:schemeClr val="tx1"/>
                </a:solidFill>
              </a:rPr>
              <a:t>с которыми целесообразно установить взаимодействие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rgbClr val="7030A0"/>
                </a:solidFill>
              </a:rPr>
              <a:t>Установить ключевые профильные совещательные органы, </a:t>
            </a:r>
            <a:r>
              <a:rPr lang="ru" sz="1600" dirty="0">
                <a:solidFill>
                  <a:schemeClr val="tx1"/>
                </a:solidFill>
              </a:rPr>
              <a:t>в т.ч. общественные советы при органах власти федерального и муниципального уровня, органах местного самоуправления, рабочие группы, создаваемых при отдельных органах власти и др.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rgbClr val="7030A0"/>
                </a:solidFill>
              </a:rPr>
              <a:t>Определить профильные </a:t>
            </a:r>
            <a:r>
              <a:rPr lang="ru" sz="1600" dirty="0">
                <a:solidFill>
                  <a:schemeClr val="tx1"/>
                </a:solidFill>
              </a:rPr>
              <a:t>для взаимодействия комиссии федеральной и региональных общественных палат.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Разработке программы взаимодействия с ними,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с учетом всех аспектов и особенной взаимодействия.</a:t>
            </a: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EAAA1230-0335-712B-C1A5-1506F9E97D97}"/>
              </a:ext>
            </a:extLst>
          </p:cNvPr>
          <p:cNvSpPr/>
          <p:nvPr/>
        </p:nvSpPr>
        <p:spPr>
          <a:xfrm>
            <a:off x="5798652" y="2320858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D1652BB-F3CA-3377-F661-348D4DC10B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7241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253</Words>
  <Application>Microsoft Office PowerPoint</Application>
  <PresentationFormat>Экран (16:9)</PresentationFormat>
  <Paragraphs>38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Courier New</vt:lpstr>
      <vt:lpstr>Arial</vt:lpstr>
      <vt:lpstr>Roboto</vt:lpstr>
      <vt:lpstr>Simple Light</vt:lpstr>
      <vt:lpstr>ПЛАНИРОВАНИЕ СТРАТЕГИИ ВЗАИМОДЕЙСТВИЯ  С ОРГАНАМИ ВЛАСТИ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СТРАТЕГИИ ВЗАИМОДЕЙСТВИЯ С ОРГАНАМИ ВЛАСТИ.</dc:title>
  <cp:lastModifiedBy>Кирилл</cp:lastModifiedBy>
  <cp:revision>3</cp:revision>
  <dcterms:modified xsi:type="dcterms:W3CDTF">2024-08-19T10:00:48Z</dcterms:modified>
</cp:coreProperties>
</file>