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D9FF"/>
            </a:gs>
            <a:gs pos="38000">
              <a:srgbClr val="E4D9FF"/>
            </a:gs>
            <a:gs pos="48000">
              <a:schemeClr val="lt1"/>
            </a:gs>
            <a:gs pos="58000">
              <a:srgbClr val="E4D9FF"/>
            </a:gs>
            <a:gs pos="100000">
              <a:srgbClr val="E4D9FF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8825" y="844925"/>
            <a:ext cx="75576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520575"/>
                </a:solidFill>
              </a:rPr>
              <a:t>ПРИВЛЕЧЕНИЕ ВОЛОНТЕРОВ В ПРОЕКТЫ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70300"/>
            <a:ext cx="1240500" cy="461700"/>
          </a:xfrm>
          <a:prstGeom prst="roundRect">
            <a:avLst>
              <a:gd name="adj" fmla="val 16667"/>
            </a:avLst>
          </a:prstGeom>
          <a:solidFill>
            <a:srgbClr val="F27300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chemeClr val="accen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93400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УРОК </a:t>
            </a:r>
            <a:r>
              <a:rPr lang="ru" sz="1500" b="1">
                <a:solidFill>
                  <a:schemeClr val="lt1"/>
                </a:solidFill>
              </a:rPr>
              <a:t>8</a:t>
            </a: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l="11476"/>
          <a:stretch/>
        </p:blipFill>
        <p:spPr>
          <a:xfrm>
            <a:off x="5974080" y="3957325"/>
            <a:ext cx="3169922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418825" y="2701737"/>
            <a:ext cx="7105381" cy="1186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ru" sz="2232" dirty="0">
                <a:solidFill>
                  <a:srgbClr val="F27300"/>
                </a:solidFill>
              </a:rPr>
              <a:t>Особенности понимания и формирования волонтерства в локальных соседских сообществах и добрососедских проектах</a:t>
            </a:r>
            <a:endParaRPr sz="1800" dirty="0">
              <a:solidFill>
                <a:srgbClr val="F273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FE809C-86EB-B6D2-B111-0098E0237D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407282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87045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020400" y="402336"/>
            <a:ext cx="5014200" cy="4581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ГЛАВНАЯ МОТИВАЦИЯ - </a:t>
            </a:r>
            <a:r>
              <a:rPr lang="ru" sz="1900" dirty="0">
                <a:solidFill>
                  <a:schemeClr val="tx1"/>
                </a:solidFill>
              </a:rPr>
              <a:t>добрососедство и взаимопомощь.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Волонтёры активно участвуют в развитии институтов местного самоуправления.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Они поддерживают участие граждан в осуществлении местного самоуправления.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rgbClr val="7030A0"/>
                </a:solidFill>
              </a:rPr>
              <a:t>Добрососедство способствует популяризации идей волонтёрства </a:t>
            </a:r>
            <a:br>
              <a:rPr lang="ru" sz="1900" dirty="0">
                <a:solidFill>
                  <a:srgbClr val="7030A0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и информированию граждан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о деятельности органов местного самоуправления.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84900" y="1274451"/>
            <a:ext cx="3235500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ЧТО ПРИВЛЕКАЕТ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ЛЮДЕЙ И ДЕЛАЕТ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ИХ ВОЛОНТЁРАМИ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В ЛОКАЛЬНЫХ СООБЩЕСТВАХ?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969269" y="2316434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4C1140A6-62D9-7C30-BAC3-E47CCDC8519F}"/>
              </a:ext>
            </a:extLst>
          </p:cNvPr>
          <p:cNvSpPr/>
          <p:nvPr/>
        </p:nvSpPr>
        <p:spPr>
          <a:xfrm>
            <a:off x="380427" y="1434550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A40CBA4-C289-AF96-8C3B-F5E5A8F9BA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690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 flipH="1">
            <a:off x="6279173" y="1920935"/>
            <a:ext cx="3139636" cy="183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МОГУТ РАЗВИВАТЬСЯ ВОЛОНТЁРСКИЕ ПРОЕКТЫ?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/>
          <p:nvPr/>
        </p:nvSpPr>
        <p:spPr>
          <a:xfrm flipH="1">
            <a:off x="0" y="0"/>
            <a:ext cx="5636674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 flipH="1">
            <a:off x="378600" y="140330"/>
            <a:ext cx="4806300" cy="4862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chemeClr val="tx1"/>
                </a:solidFill>
              </a:rPr>
              <a:t>Волонтёры играют </a:t>
            </a:r>
            <a:r>
              <a:rPr lang="ru" sz="1900" dirty="0">
                <a:solidFill>
                  <a:srgbClr val="7030A0"/>
                </a:solidFill>
              </a:rPr>
              <a:t>ключевую роль в благоустройстве и улучшении городской среды.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chemeClr val="tx1"/>
                </a:solidFill>
              </a:rPr>
              <a:t>Волонтерские проекты могут быть </a:t>
            </a:r>
            <a:r>
              <a:rPr lang="ru" sz="1900" dirty="0">
                <a:solidFill>
                  <a:srgbClr val="7030A0"/>
                </a:solidFill>
              </a:rPr>
              <a:t>направлены на популяризацию идей, вовлечения граждан в общественно- значимые проекты и инициативы.</a:t>
            </a:r>
            <a:endParaRPr sz="1900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НАПРИМЕР, </a:t>
            </a:r>
            <a:r>
              <a:rPr lang="ru" sz="1900" dirty="0">
                <a:solidFill>
                  <a:schemeClr val="tx1"/>
                </a:solidFill>
              </a:rPr>
              <a:t>самый крупный проект </a:t>
            </a:r>
            <a:r>
              <a:rPr lang="ru" sz="1900" dirty="0">
                <a:solidFill>
                  <a:srgbClr val="7030A0"/>
                </a:solidFill>
              </a:rPr>
              <a:t>"Комфортная городская среда" </a:t>
            </a:r>
            <a:r>
              <a:rPr lang="ru" sz="1900" dirty="0">
                <a:solidFill>
                  <a:schemeClr val="tx1"/>
                </a:solidFill>
              </a:rPr>
              <a:t>предлагает множество возможностей для участия граждан.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rgbClr val="7030A0"/>
                </a:solidFill>
              </a:rPr>
              <a:t>Волонтёры могут быть вовлечены в планирование, реализацию и поддержание благоустройства.</a:t>
            </a:r>
            <a:endParaRPr sz="1900" dirty="0">
              <a:solidFill>
                <a:srgbClr val="7030A0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17">
            <a:off x="6332831" y="-136868"/>
            <a:ext cx="2626800" cy="2563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 r="5336"/>
          <a:stretch/>
        </p:blipFill>
        <p:spPr>
          <a:xfrm>
            <a:off x="5632271" y="3957325"/>
            <a:ext cx="3389810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24977B36-8E3C-85CE-6BB0-F85F3F19243D}"/>
              </a:ext>
            </a:extLst>
          </p:cNvPr>
          <p:cNvSpPr/>
          <p:nvPr/>
        </p:nvSpPr>
        <p:spPr>
          <a:xfrm>
            <a:off x="5911482" y="2063887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D5FE7FC-CC34-C25B-410D-16797F448D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917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6102292" y="1123179"/>
            <a:ext cx="3421500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КАЧЕСТВА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И УМЕНИЯ НУЖНЫ ЛИДЕРАМ МЕСТНЫХ СООБЩЕСТВ ДЛЯ ЭФФЕКТИВНОГО ВОЛОНТЁРСТВА?</a:t>
            </a:r>
            <a:endParaRPr lang="ru-RU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0" y="0"/>
            <a:ext cx="5382026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373560" y="231422"/>
            <a:ext cx="4487100" cy="35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rgbClr val="7030A0"/>
                </a:solidFill>
              </a:rPr>
              <a:t>Лидеры должны обладать навыками организации и коммуникации.</a:t>
            </a:r>
            <a:endParaRPr sz="1900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</a:pPr>
            <a:r>
              <a:rPr lang="ru" sz="1900" b="1" dirty="0">
                <a:solidFill>
                  <a:srgbClr val="7030A0"/>
                </a:solidFill>
              </a:rPr>
              <a:t>Важны такие качества, как: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доброжелательность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-RU" sz="1900" dirty="0">
                <a:solidFill>
                  <a:schemeClr val="tx1"/>
                </a:solidFill>
              </a:rPr>
              <a:t>п</a:t>
            </a:r>
            <a:r>
              <a:rPr lang="ru" sz="1900" dirty="0">
                <a:solidFill>
                  <a:schemeClr val="tx1"/>
                </a:solidFill>
              </a:rPr>
              <a:t>риветливость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настойчивость и терпение</a:t>
            </a: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умение слушать, объяснять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-RU" sz="1900" dirty="0">
                <a:solidFill>
                  <a:schemeClr val="tx1"/>
                </a:solidFill>
              </a:rPr>
              <a:t>м</a:t>
            </a:r>
            <a:r>
              <a:rPr lang="ru" sz="1900" dirty="0">
                <a:solidFill>
                  <a:schemeClr val="tx1"/>
                </a:solidFill>
              </a:rPr>
              <a:t>ирить и даже уступать в нужный момент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Примеры людей, ставших признанными лидерами в своих сообществах, демонстрируют широкий спектр компетенций.</a:t>
            </a: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20">
            <a:off x="6982731" y="2431990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F63BE709-2569-5E57-BB80-0E1BE6E77A0D}"/>
              </a:ext>
            </a:extLst>
          </p:cNvPr>
          <p:cNvSpPr/>
          <p:nvPr/>
        </p:nvSpPr>
        <p:spPr>
          <a:xfrm>
            <a:off x="5720809" y="1294908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FE91767-4B1D-69E3-8852-5EB8F91C0C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917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 flipH="1">
            <a:off x="746625" y="1321793"/>
            <a:ext cx="3517800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ОЦЕНИВАТЬ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И ДЕМОНСТРИРОВАТЬ РЕЗУЛЬТАТЫ ВОЛОНТЁРСКИХ ПРОЕКТОВ?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3509" y="3971259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298231" y="2259472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8"/>
          <p:cNvSpPr/>
          <p:nvPr/>
        </p:nvSpPr>
        <p:spPr>
          <a:xfrm flipH="1">
            <a:off x="4171406" y="0"/>
            <a:ext cx="4972594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4571850" y="488650"/>
            <a:ext cx="4109700" cy="4193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Важно, чтобы каждый проект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был осознанным и продуманным.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rgbClr val="7030A0"/>
                </a:solidFill>
              </a:rPr>
              <a:t>Результаты проектов должны становиться достоянием всех </a:t>
            </a:r>
            <a:br>
              <a:rPr lang="ru" sz="1900" dirty="0">
                <a:solidFill>
                  <a:srgbClr val="7030A0"/>
                </a:solidFill>
              </a:rPr>
            </a:br>
            <a:r>
              <a:rPr lang="ru" sz="1900" dirty="0">
                <a:solidFill>
                  <a:srgbClr val="7030A0"/>
                </a:solidFill>
              </a:rPr>
              <a:t>и каждого, вдохновлять </a:t>
            </a:r>
            <a:br>
              <a:rPr lang="ru" sz="1900" dirty="0">
                <a:solidFill>
                  <a:srgbClr val="7030A0"/>
                </a:solidFill>
              </a:rPr>
            </a:br>
            <a:r>
              <a:rPr lang="ru" sz="1900" dirty="0">
                <a:solidFill>
                  <a:srgbClr val="7030A0"/>
                </a:solidFill>
              </a:rPr>
              <a:t>и показывать реальные изменения.</a:t>
            </a:r>
            <a:endParaRPr sz="1900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Примеры успешных проектов, такие как </a:t>
            </a:r>
            <a:r>
              <a:rPr lang="ru" sz="1900" b="1" dirty="0">
                <a:solidFill>
                  <a:srgbClr val="7030A0"/>
                </a:solidFill>
              </a:rPr>
              <a:t>"Том Сойер Фест", </a:t>
            </a:r>
            <a:r>
              <a:rPr lang="ru" sz="1900" dirty="0">
                <a:solidFill>
                  <a:schemeClr val="tx1"/>
                </a:solidFill>
              </a:rPr>
              <a:t>служат отличным примером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для подражания.</a:t>
            </a:r>
            <a:endParaRPr sz="1900" dirty="0">
              <a:solidFill>
                <a:schemeClr val="tx1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78495201-6288-8BEB-55A9-112A1BA0423B}"/>
              </a:ext>
            </a:extLst>
          </p:cNvPr>
          <p:cNvSpPr/>
          <p:nvPr/>
        </p:nvSpPr>
        <p:spPr>
          <a:xfrm>
            <a:off x="380427" y="1434550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67F7120-F3E3-9B93-F299-DAD7BC996A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690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254</Words>
  <Application>Microsoft Office PowerPoint</Application>
  <PresentationFormat>Экран (16:9)</PresentationFormat>
  <Paragraphs>39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Courier New</vt:lpstr>
      <vt:lpstr>Simple Light</vt:lpstr>
      <vt:lpstr>ПРИВЛЕЧЕНИЕ ВОЛОНТЕРОВ В ПРОЕКТЫ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ПРИВЛЕЧЕНИЕ ВОЛОНТЕРОВ В ПРОЕКТЫ. </dc:title>
  <cp:lastModifiedBy>Кирилл</cp:lastModifiedBy>
  <cp:revision>5</cp:revision>
  <dcterms:modified xsi:type="dcterms:W3CDTF">2024-08-19T09:58:00Z</dcterms:modified>
</cp:coreProperties>
</file>