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4" r:id="rId2"/>
    <p:sldId id="287" r:id="rId3"/>
    <p:sldId id="288" r:id="rId4"/>
    <p:sldId id="295" r:id="rId5"/>
    <p:sldId id="296" r:id="rId6"/>
    <p:sldId id="293" r:id="rId7"/>
    <p:sldId id="298" r:id="rId8"/>
    <p:sldId id="289" r:id="rId9"/>
    <p:sldId id="300" r:id="rId10"/>
    <p:sldId id="301" r:id="rId11"/>
    <p:sldId id="290" r:id="rId12"/>
    <p:sldId id="303" r:id="rId13"/>
    <p:sldId id="292" r:id="rId14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ormular" panose="02000000000000000000" pitchFamily="2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52C"/>
    <a:srgbClr val="51624F"/>
    <a:srgbClr val="5D7261"/>
    <a:srgbClr val="93A496"/>
    <a:srgbClr val="16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070" y="3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2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3DB-8AD7-4799-B18C-52B35F1DC49E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E122-131A-455F-951D-034BFB701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301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47B3-6046-4C23-84D0-BF3CCA422B7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C40F-81BF-4A9D-90BD-00C5C8D07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07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080488-4F5E-4C18-A421-C93ABFCDBA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1CCE2-660A-4BBD-94F9-1E0869E08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79" y="2893847"/>
            <a:ext cx="2505075" cy="15621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9DE3-CA05-4E1D-9835-C112CE084225}"/>
              </a:ext>
            </a:extLst>
          </p:cNvPr>
          <p:cNvSpPr txBox="1"/>
          <p:nvPr userDrawn="1"/>
        </p:nvSpPr>
        <p:spPr>
          <a:xfrm>
            <a:off x="9211463" y="1582315"/>
            <a:ext cx="2884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ЦЕНТР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ВОЕННО-СПОРТИВНОЙ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ПОДГОТОВКИ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И ПАТРИОТИЧЕСКОГО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ВОСПИТАНИЯ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51588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64BBB76A-49F0-4F27-A63B-7D4850373736}"/>
              </a:ext>
            </a:extLst>
          </p:cNvPr>
          <p:cNvSpPr/>
          <p:nvPr userDrawn="1"/>
        </p:nvSpPr>
        <p:spPr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32B57C2-45B7-4071-B5C4-D729B50F2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E67CA8-89FD-40FF-B4AD-62A49AC2E7F5}"/>
              </a:ext>
            </a:extLst>
          </p:cNvPr>
          <p:cNvGrpSpPr/>
          <p:nvPr userDrawn="1"/>
        </p:nvGrpSpPr>
        <p:grpSpPr>
          <a:xfrm>
            <a:off x="843387" y="6170934"/>
            <a:ext cx="458790" cy="458791"/>
            <a:chOff x="5932278" y="3898403"/>
            <a:chExt cx="560887" cy="560888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881B57F-61CE-48C0-8F30-5D3C8EB05D2A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1" name="Graphic 48">
              <a:extLst>
                <a:ext uri="{FF2B5EF4-FFF2-40B4-BE49-F238E27FC236}">
                  <a16:creationId xmlns:a16="http://schemas.microsoft.com/office/drawing/2014/main" id="{2F3DB51B-78C8-45FF-AA4F-4C98DC0F169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929F21-7D7B-4FF9-B002-7D28E7BD3E36}"/>
              </a:ext>
            </a:extLst>
          </p:cNvPr>
          <p:cNvGrpSpPr/>
          <p:nvPr userDrawn="1"/>
        </p:nvGrpSpPr>
        <p:grpSpPr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BB2D2F60-E17C-41B9-A230-699B091C4008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4" name="Graphic 48">
              <a:extLst>
                <a:ext uri="{FF2B5EF4-FFF2-40B4-BE49-F238E27FC236}">
                  <a16:creationId xmlns:a16="http://schemas.microsoft.com/office/drawing/2014/main" id="{2F10B6FC-48A2-4E07-80E8-B51B05C5C20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5B31874-58D0-4BC8-8A2B-483FBC49D620}"/>
              </a:ext>
            </a:extLst>
          </p:cNvPr>
          <p:cNvGrpSpPr/>
          <p:nvPr userDrawn="1"/>
        </p:nvGrpSpPr>
        <p:grpSpPr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18D850E4-AE92-4F80-B51E-F63BFF6886D6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Graphic 48">
              <a:extLst>
                <a:ext uri="{FF2B5EF4-FFF2-40B4-BE49-F238E27FC236}">
                  <a16:creationId xmlns:a16="http://schemas.microsoft.com/office/drawing/2014/main" id="{30524FB4-DEF8-4C72-9596-8EEE23A3B448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1803457-040C-47B8-BECA-362C2CBA008D}"/>
              </a:ext>
            </a:extLst>
          </p:cNvPr>
          <p:cNvGrpSpPr/>
          <p:nvPr userDrawn="1"/>
        </p:nvGrpSpPr>
        <p:grpSpPr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9631FEF9-0695-49AA-8212-FE0F9DA78A19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Graphic 48">
              <a:extLst>
                <a:ext uri="{FF2B5EF4-FFF2-40B4-BE49-F238E27FC236}">
                  <a16:creationId xmlns:a16="http://schemas.microsoft.com/office/drawing/2014/main" id="{359FC855-526B-4BE0-86EE-1C4DAFD127C2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4C285C-38B5-4D94-BF8D-8BBD117EF1D7}"/>
              </a:ext>
            </a:extLst>
          </p:cNvPr>
          <p:cNvGrpSpPr/>
          <p:nvPr userDrawn="1"/>
        </p:nvGrpSpPr>
        <p:grpSpPr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657E1ABF-B40C-488D-9CDF-52FB3CBE7771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3" name="Graphic 48">
              <a:extLst>
                <a:ext uri="{FF2B5EF4-FFF2-40B4-BE49-F238E27FC236}">
                  <a16:creationId xmlns:a16="http://schemas.microsoft.com/office/drawing/2014/main" id="{ED9EBB38-CB88-45E5-B58C-852A51FEAC25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5" name="Picture Placeholder 1">
            <a:extLst>
              <a:ext uri="{FF2B5EF4-FFF2-40B4-BE49-F238E27FC236}">
                <a16:creationId xmlns:a16="http://schemas.microsoft.com/office/drawing/2014/main" id="{0E926900-CDEE-418D-994C-0D6AA4E8A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36" name="Picture Placeholder 1">
            <a:extLst>
              <a:ext uri="{FF2B5EF4-FFF2-40B4-BE49-F238E27FC236}">
                <a16:creationId xmlns:a16="http://schemas.microsoft.com/office/drawing/2014/main" id="{9FEE02A8-F6B3-44C7-B13A-E45FC76FE6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80469BD-7AF3-408B-B959-565CFE893FDC}"/>
              </a:ext>
            </a:extLst>
          </p:cNvPr>
          <p:cNvGrpSpPr/>
          <p:nvPr userDrawn="1"/>
        </p:nvGrpSpPr>
        <p:grpSpPr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8A13FC6D-0E85-4FFA-B670-7F1F7ECFA11C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D83AEB86-F3CD-4E45-BA70-6043042456F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C95D82-005A-4C98-857D-31AA8FFE4B6E}"/>
              </a:ext>
            </a:extLst>
          </p:cNvPr>
          <p:cNvGrpSpPr/>
          <p:nvPr userDrawn="1"/>
        </p:nvGrpSpPr>
        <p:grpSpPr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95D7CED7-3CFD-4227-BCC0-6C43A024187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42B5CB59-22F8-4F80-8EC8-F0D9085157D0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9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8">
            <a:extLst>
              <a:ext uri="{FF2B5EF4-FFF2-40B4-BE49-F238E27FC236}">
                <a16:creationId xmlns:a16="http://schemas.microsoft.com/office/drawing/2014/main" id="{C08F6F0D-6F9B-4D9E-B010-5519B45626EE}"/>
              </a:ext>
            </a:extLst>
          </p:cNvPr>
          <p:cNvSpPr/>
          <p:nvPr userDrawn="1"/>
        </p:nvSpPr>
        <p:spPr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6656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0BA7511-0E1B-4173-A380-5E1AF41A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98AA769-A0CB-42DB-85F5-9E0554E4E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36B6E0F-D4FC-4354-933F-BD5B82E2CA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43B99D-A66D-4DC9-B872-F31E9F159E47}"/>
              </a:ext>
            </a:extLst>
          </p:cNvPr>
          <p:cNvGrpSpPr/>
          <p:nvPr userDrawn="1"/>
        </p:nvGrpSpPr>
        <p:grpSpPr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0CF09AB-379D-4672-883C-F8B6569291D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B0520816-4CDD-400E-9108-989FBBF8315B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6655A66-F93D-494A-9222-2FF06F7326C2}"/>
              </a:ext>
            </a:extLst>
          </p:cNvPr>
          <p:cNvGrpSpPr/>
          <p:nvPr userDrawn="1"/>
        </p:nvGrpSpPr>
        <p:grpSpPr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FEC9C4DC-2052-49AA-B4C7-CC59B270E24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DDAFAAA0-A960-4E09-BD33-560FB63955D9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2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09FDAC3C-253C-4F81-93C6-AF6B97AC25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CBC10744-2D14-4311-9257-A296902907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C4A6884E-0384-437C-A500-97D15307F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55C8F3A4-B7CD-4061-8CEB-B67F4FAB8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727FFBDC-C7FE-43E9-9B6A-F7E4AE41E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2840A872-AAFE-44C6-8DBB-8A7F1BF382B3}"/>
              </a:ext>
            </a:extLst>
          </p:cNvPr>
          <p:cNvSpPr/>
          <p:nvPr userDrawn="1"/>
        </p:nvSpPr>
        <p:spPr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B4619D-BC72-4DFC-BD54-9DCCC0CB5A82}"/>
              </a:ext>
            </a:extLst>
          </p:cNvPr>
          <p:cNvGrpSpPr/>
          <p:nvPr userDrawn="1"/>
        </p:nvGrpSpPr>
        <p:grpSpPr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0711CEF3-C5EC-492F-9A88-66CEEEE1520E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8C2ED7AA-3BE7-431A-BEEB-3132E908D096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1ACD2-D84B-456E-B257-D959FBA5DBE3}"/>
              </a:ext>
            </a:extLst>
          </p:cNvPr>
          <p:cNvGrpSpPr/>
          <p:nvPr userDrawn="1"/>
        </p:nvGrpSpPr>
        <p:grpSpPr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BFD12614-6F1A-42D7-96FD-583A6C43D57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96338D75-40B3-41C0-BB79-748B3CC037DA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8127852-467E-46F7-8C30-B30DB5460DFF}"/>
              </a:ext>
            </a:extLst>
          </p:cNvPr>
          <p:cNvGrpSpPr/>
          <p:nvPr userDrawn="1"/>
        </p:nvGrpSpPr>
        <p:grpSpPr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9FB7169A-4C81-40D8-ADEB-31ECBB39935B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18BDB52-3319-47A9-83D0-8204C865301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C0AC91-2159-4D1B-8B25-795DDF530EE5}"/>
              </a:ext>
            </a:extLst>
          </p:cNvPr>
          <p:cNvGrpSpPr/>
          <p:nvPr userDrawn="1"/>
        </p:nvGrpSpPr>
        <p:grpSpPr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59FCAC91-324E-4BB4-B79B-F3AF78543FB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F5E9CC8A-B75F-452D-9988-8472FF3BEB3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CEFD0EC-D93C-46AC-A2F7-D2181540FEEA}"/>
              </a:ext>
            </a:extLst>
          </p:cNvPr>
          <p:cNvGrpSpPr/>
          <p:nvPr userDrawn="1"/>
        </p:nvGrpSpPr>
        <p:grpSpPr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E881C552-5B41-436D-94EA-2044AAC7AE2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64991266-B7FB-4760-AEBB-F04A985E26A3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3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0F63B8-8FB7-433F-BC03-F755CF117A9C}"/>
              </a:ext>
            </a:extLst>
          </p:cNvPr>
          <p:cNvSpPr/>
          <p:nvPr userDrawn="1"/>
        </p:nvSpPr>
        <p:spPr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7DFE0-2C5F-46CD-AF1C-F00B15660CB3}"/>
              </a:ext>
            </a:extLst>
          </p:cNvPr>
          <p:cNvSpPr/>
          <p:nvPr userDrawn="1"/>
        </p:nvSpPr>
        <p:spPr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925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1937289"/>
            <a:ext cx="2808596" cy="2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CA6B944-7CA4-444F-A24D-C0FF6CE1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RU" dirty="0"/>
          </a:p>
        </p:txBody>
      </p:sp>
      <p:grpSp>
        <p:nvGrpSpPr>
          <p:cNvPr id="41" name="object 11">
            <a:extLst>
              <a:ext uri="{FF2B5EF4-FFF2-40B4-BE49-F238E27FC236}">
                <a16:creationId xmlns:a16="http://schemas.microsoft.com/office/drawing/2014/main" id="{047664D9-E68F-4C60-8945-4C1D817B352C}"/>
              </a:ext>
            </a:extLst>
          </p:cNvPr>
          <p:cNvGrpSpPr/>
          <p:nvPr userDrawn="1"/>
        </p:nvGrpSpPr>
        <p:grpSpPr>
          <a:xfrm>
            <a:off x="740227" y="799514"/>
            <a:ext cx="6157687" cy="1651232"/>
            <a:chOff x="516528" y="1249671"/>
            <a:chExt cx="6043930" cy="849630"/>
          </a:xfrm>
        </p:grpSpPr>
        <p:pic>
          <p:nvPicPr>
            <p:cNvPr id="42" name="object 12">
              <a:extLst>
                <a:ext uri="{FF2B5EF4-FFF2-40B4-BE49-F238E27FC236}">
                  <a16:creationId xmlns:a16="http://schemas.microsoft.com/office/drawing/2014/main" id="{43D611B6-0D86-4123-9AAB-570B03B2F2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A5CF8A79-674D-4410-B33B-C5EA6ABEB919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1">
            <a:extLst>
              <a:ext uri="{FF2B5EF4-FFF2-40B4-BE49-F238E27FC236}">
                <a16:creationId xmlns:a16="http://schemas.microsoft.com/office/drawing/2014/main" id="{C259C2DE-294A-4DDF-9EDB-8F959674894F}"/>
              </a:ext>
            </a:extLst>
          </p:cNvPr>
          <p:cNvGrpSpPr/>
          <p:nvPr userDrawn="1"/>
        </p:nvGrpSpPr>
        <p:grpSpPr>
          <a:xfrm>
            <a:off x="740226" y="2159160"/>
            <a:ext cx="6157687" cy="1651232"/>
            <a:chOff x="516528" y="1249671"/>
            <a:chExt cx="6043930" cy="849630"/>
          </a:xfrm>
        </p:grpSpPr>
        <p:pic>
          <p:nvPicPr>
            <p:cNvPr id="45" name="object 12">
              <a:extLst>
                <a:ext uri="{FF2B5EF4-FFF2-40B4-BE49-F238E27FC236}">
                  <a16:creationId xmlns:a16="http://schemas.microsoft.com/office/drawing/2014/main" id="{2C1ACA13-3A32-4867-81F2-292AAFBDFB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332F96D7-0FFD-4E1F-83CB-1A3BB1DA130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15FAD82C-5D9A-4F10-88B0-13ECF877B9D2}"/>
              </a:ext>
            </a:extLst>
          </p:cNvPr>
          <p:cNvGrpSpPr/>
          <p:nvPr userDrawn="1"/>
        </p:nvGrpSpPr>
        <p:grpSpPr>
          <a:xfrm>
            <a:off x="740226" y="3508031"/>
            <a:ext cx="6157687" cy="1651232"/>
            <a:chOff x="516528" y="1249671"/>
            <a:chExt cx="6043930" cy="849630"/>
          </a:xfrm>
        </p:grpSpPr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9D3AD6ED-6DFE-41B3-8939-85FAB532B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8959F7F-A218-450D-BCBC-9E914B8101FD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11336F1C-668E-4653-9FFA-81425EBF38A5}"/>
              </a:ext>
            </a:extLst>
          </p:cNvPr>
          <p:cNvGrpSpPr/>
          <p:nvPr userDrawn="1"/>
        </p:nvGrpSpPr>
        <p:grpSpPr>
          <a:xfrm>
            <a:off x="740225" y="4867678"/>
            <a:ext cx="6157687" cy="1651232"/>
            <a:chOff x="516528" y="1249671"/>
            <a:chExt cx="6043930" cy="849630"/>
          </a:xfrm>
        </p:grpSpPr>
        <p:pic>
          <p:nvPicPr>
            <p:cNvPr id="51" name="object 12">
              <a:extLst>
                <a:ext uri="{FF2B5EF4-FFF2-40B4-BE49-F238E27FC236}">
                  <a16:creationId xmlns:a16="http://schemas.microsoft.com/office/drawing/2014/main" id="{17AD2C25-8B05-4228-9FD3-953AA01BAC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292364F6-CD10-446B-AC2F-84AF8CC491B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0A81969-F57B-4CCE-8123-C37CC55DF436}"/>
              </a:ext>
            </a:extLst>
          </p:cNvPr>
          <p:cNvGrpSpPr/>
          <p:nvPr userDrawn="1"/>
        </p:nvGrpSpPr>
        <p:grpSpPr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E17BDD1E-FC77-4BFE-A937-E9718ABEB3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F8F1743D-BE2A-4D90-ABF3-3A3441F815A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130156E-D436-4EB1-A9B7-70DF7D991840}"/>
              </a:ext>
            </a:extLst>
          </p:cNvPr>
          <p:cNvGrpSpPr/>
          <p:nvPr userDrawn="1"/>
        </p:nvGrpSpPr>
        <p:grpSpPr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2F791EEE-AC54-419E-9D25-8585F8388A86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698A2B3F-D8BD-45B8-8373-88AE3852BA1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4592D49-4EAE-4192-AA32-71E16CEF1F11}"/>
              </a:ext>
            </a:extLst>
          </p:cNvPr>
          <p:cNvGrpSpPr/>
          <p:nvPr userDrawn="1"/>
        </p:nvGrpSpPr>
        <p:grpSpPr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329D34EA-696B-42A1-B1DD-7FD05300DB1E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35A195D-1418-49E0-A2C9-7E6C36335B5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FCEC048-D16D-42A4-91D8-BD94FA48D77A}"/>
              </a:ext>
            </a:extLst>
          </p:cNvPr>
          <p:cNvGrpSpPr/>
          <p:nvPr userDrawn="1"/>
        </p:nvGrpSpPr>
        <p:grpSpPr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1261801D-30A2-40BC-9796-3A2DB17FC73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C8AB70B7-89F1-4C46-B118-B4F5ED66E904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Заголовок 7">
            <a:extLst>
              <a:ext uri="{FF2B5EF4-FFF2-40B4-BE49-F238E27FC236}">
                <a16:creationId xmlns:a16="http://schemas.microsoft.com/office/drawing/2014/main" id="{C6BB62D8-F9FD-4F8C-995B-6038EB986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ОСНОВНЫЕ НАПРАВЛЕНИЯ ВОЕННО-СПОРТИВНОГО ОБУЧЕНИЯ КУРСАНТОВ ЛЕТНЕГО ЛАГЕРЯ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D1C14-9B17-4381-87A6-3FC08BB1F0FE}"/>
              </a:ext>
            </a:extLst>
          </p:cNvPr>
          <p:cNvGrpSpPr/>
          <p:nvPr userDrawn="1"/>
        </p:nvGrpSpPr>
        <p:grpSpPr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39A0C198-9D06-4B56-965A-FE025618D0E7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6E9E4935-21A7-4C29-90B6-EE7C168ED65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3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339D1298-C9DF-4B3F-B7B3-D177266FD3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CE3F9AFA-E8B3-42BB-A854-5E3974FCD33A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13">
            <a:extLst>
              <a:ext uri="{FF2B5EF4-FFF2-40B4-BE49-F238E27FC236}">
                <a16:creationId xmlns:a16="http://schemas.microsoft.com/office/drawing/2014/main" id="{9D117046-16D7-4792-926E-582F639C7E3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63C08CE8-3E12-47C0-9005-C77B1C0E3CE5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2" name="object 13">
            <a:extLst>
              <a:ext uri="{FF2B5EF4-FFF2-40B4-BE49-F238E27FC236}">
                <a16:creationId xmlns:a16="http://schemas.microsoft.com/office/drawing/2014/main" id="{C39D6188-660F-4EAC-AF1D-0696ADBE6147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FAAF20A-CCBE-485A-B5C2-1A1FA3BC066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CCE24F9F-7467-4817-9145-02BA9997573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4A3A1F6-AE3D-4E9C-BD83-C701967B7383}"/>
              </a:ext>
            </a:extLst>
          </p:cNvPr>
          <p:cNvGrpSpPr/>
          <p:nvPr userDrawn="1"/>
        </p:nvGrpSpPr>
        <p:grpSpPr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091CF6-A883-41DB-9EBA-A71EF2E1DC31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B8359DB-67F9-4D63-A81C-F0198DA4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AC472DD-D3B0-4B7A-A46A-8DFD9D00E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BEB813-AE03-4F46-9BFC-3EAD08143B66}"/>
              </a:ext>
            </a:extLst>
          </p:cNvPr>
          <p:cNvSpPr/>
          <p:nvPr userDrawn="1"/>
        </p:nvSpPr>
        <p:spPr>
          <a:xfrm>
            <a:off x="3496236" y="1427010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18AFD14-6E44-4383-A8F9-25CD74045FE8}"/>
              </a:ext>
            </a:extLst>
          </p:cNvPr>
          <p:cNvSpPr/>
          <p:nvPr userDrawn="1"/>
        </p:nvSpPr>
        <p:spPr>
          <a:xfrm>
            <a:off x="3494364" y="2293525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43CAE15-D04F-4735-9661-7A0F0E832045}"/>
              </a:ext>
            </a:extLst>
          </p:cNvPr>
          <p:cNvSpPr/>
          <p:nvPr userDrawn="1"/>
        </p:nvSpPr>
        <p:spPr>
          <a:xfrm>
            <a:off x="3518631" y="319955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4B10468-126D-4BE3-99A1-F21ED5535B40}"/>
              </a:ext>
            </a:extLst>
          </p:cNvPr>
          <p:cNvSpPr/>
          <p:nvPr userDrawn="1"/>
        </p:nvSpPr>
        <p:spPr>
          <a:xfrm>
            <a:off x="3516759" y="4066071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A169B9D-E50F-4151-A928-AE7E94054D26}"/>
              </a:ext>
            </a:extLst>
          </p:cNvPr>
          <p:cNvSpPr/>
          <p:nvPr userDrawn="1"/>
        </p:nvSpPr>
        <p:spPr>
          <a:xfrm>
            <a:off x="3516759" y="500959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A7FF78-CEF6-44F5-BAA5-71A312BA5369}"/>
              </a:ext>
            </a:extLst>
          </p:cNvPr>
          <p:cNvSpPr/>
          <p:nvPr userDrawn="1"/>
        </p:nvSpPr>
        <p:spPr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8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1852C5D-74C5-4B19-AF8E-954EE3A2FC96}"/>
              </a:ext>
            </a:extLst>
          </p:cNvPr>
          <p:cNvGrpSpPr/>
          <p:nvPr userDrawn="1"/>
        </p:nvGrpSpPr>
        <p:grpSpPr>
          <a:xfrm>
            <a:off x="432224" y="939155"/>
            <a:ext cx="2779062" cy="686192"/>
            <a:chOff x="740226" y="2159160"/>
            <a:chExt cx="6157687" cy="1651232"/>
          </a:xfrm>
        </p:grpSpPr>
        <p:grpSp>
          <p:nvGrpSpPr>
            <p:cNvPr id="110" name="object 11">
              <a:extLst>
                <a:ext uri="{FF2B5EF4-FFF2-40B4-BE49-F238E27FC236}">
                  <a16:creationId xmlns:a16="http://schemas.microsoft.com/office/drawing/2014/main" id="{05E2C810-08B1-4B68-A7D5-E9FE1EE20697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11" name="object 12">
                <a:extLst>
                  <a:ext uri="{FF2B5EF4-FFF2-40B4-BE49-F238E27FC236}">
                    <a16:creationId xmlns:a16="http://schemas.microsoft.com/office/drawing/2014/main" id="{AA4E98A0-8496-432B-B374-8B576B5B642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12" name="object 13">
                <a:extLst>
                  <a:ext uri="{FF2B5EF4-FFF2-40B4-BE49-F238E27FC236}">
                    <a16:creationId xmlns:a16="http://schemas.microsoft.com/office/drawing/2014/main" id="{1E4C876C-BA8D-4319-A0E0-67AB65D80F26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BBD5420C-FBF9-4174-AA02-4A6A80A7CF63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14" name="object 8">
                <a:extLst>
                  <a:ext uri="{FF2B5EF4-FFF2-40B4-BE49-F238E27FC236}">
                    <a16:creationId xmlns:a16="http://schemas.microsoft.com/office/drawing/2014/main" id="{5B28E001-C65A-41DC-9087-968719AF1F7A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8">
                <a:extLst>
                  <a:ext uri="{FF2B5EF4-FFF2-40B4-BE49-F238E27FC236}">
                    <a16:creationId xmlns:a16="http://schemas.microsoft.com/office/drawing/2014/main" id="{1EE13987-C6A0-432D-A161-B19F687FD57E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1888132-2BD2-4764-8004-339A96BA111D}"/>
              </a:ext>
            </a:extLst>
          </p:cNvPr>
          <p:cNvGrpSpPr/>
          <p:nvPr userDrawn="1"/>
        </p:nvGrpSpPr>
        <p:grpSpPr>
          <a:xfrm>
            <a:off x="3377166" y="939155"/>
            <a:ext cx="2779062" cy="686192"/>
            <a:chOff x="740226" y="2159160"/>
            <a:chExt cx="6157687" cy="1651232"/>
          </a:xfrm>
        </p:grpSpPr>
        <p:grpSp>
          <p:nvGrpSpPr>
            <p:cNvPr id="121" name="object 11">
              <a:extLst>
                <a:ext uri="{FF2B5EF4-FFF2-40B4-BE49-F238E27FC236}">
                  <a16:creationId xmlns:a16="http://schemas.microsoft.com/office/drawing/2014/main" id="{0A7D910F-7457-4915-A36D-3840B2AA6CF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25" name="object 12">
                <a:extLst>
                  <a:ext uri="{FF2B5EF4-FFF2-40B4-BE49-F238E27FC236}">
                    <a16:creationId xmlns:a16="http://schemas.microsoft.com/office/drawing/2014/main" id="{80FDD49E-7212-4253-9BC8-6F9DF879C81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26" name="object 13">
                <a:extLst>
                  <a:ext uri="{FF2B5EF4-FFF2-40B4-BE49-F238E27FC236}">
                    <a16:creationId xmlns:a16="http://schemas.microsoft.com/office/drawing/2014/main" id="{50BBFCF1-B5CF-4317-9C3A-6281693A9D9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F09934C-0070-482D-901B-1613DF0BCC60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23" name="object 8">
                <a:extLst>
                  <a:ext uri="{FF2B5EF4-FFF2-40B4-BE49-F238E27FC236}">
                    <a16:creationId xmlns:a16="http://schemas.microsoft.com/office/drawing/2014/main" id="{DA757E44-D30D-49C3-BDE6-05C135640F57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8">
                <a:extLst>
                  <a:ext uri="{FF2B5EF4-FFF2-40B4-BE49-F238E27FC236}">
                    <a16:creationId xmlns:a16="http://schemas.microsoft.com/office/drawing/2014/main" id="{1FFE395A-C292-4973-A5BB-628EB8EAF117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E1567-80DB-4969-841A-2A93ED6FDA46}"/>
              </a:ext>
            </a:extLst>
          </p:cNvPr>
          <p:cNvSpPr/>
          <p:nvPr userDrawn="1"/>
        </p:nvSpPr>
        <p:spPr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6AB9B8BF-60D6-428A-A0D6-F9546C1BBDB6}"/>
              </a:ext>
            </a:extLst>
          </p:cNvPr>
          <p:cNvSpPr/>
          <p:nvPr userDrawn="1"/>
        </p:nvSpPr>
        <p:spPr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A13718-6E7F-44AE-B4BE-CC86C6FA0967}"/>
              </a:ext>
            </a:extLst>
          </p:cNvPr>
          <p:cNvSpPr/>
          <p:nvPr userDrawn="1"/>
        </p:nvSpPr>
        <p:spPr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id="{B8B08CD4-536E-49C7-A8E9-6B21DC4F8F7A}"/>
              </a:ext>
            </a:extLst>
          </p:cNvPr>
          <p:cNvGrpSpPr/>
          <p:nvPr userDrawn="1"/>
        </p:nvGrpSpPr>
        <p:grpSpPr>
          <a:xfrm>
            <a:off x="6322244" y="939155"/>
            <a:ext cx="2779062" cy="686192"/>
            <a:chOff x="740226" y="2159160"/>
            <a:chExt cx="6157687" cy="1651232"/>
          </a:xfrm>
        </p:grpSpPr>
        <p:grpSp>
          <p:nvGrpSpPr>
            <p:cNvPr id="166" name="object 11">
              <a:extLst>
                <a:ext uri="{FF2B5EF4-FFF2-40B4-BE49-F238E27FC236}">
                  <a16:creationId xmlns:a16="http://schemas.microsoft.com/office/drawing/2014/main" id="{9DCA3700-102B-4850-8940-4A614628FBB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0" name="object 12">
                <a:extLst>
                  <a:ext uri="{FF2B5EF4-FFF2-40B4-BE49-F238E27FC236}">
                    <a16:creationId xmlns:a16="http://schemas.microsoft.com/office/drawing/2014/main" id="{BB844C54-49ED-48BF-8247-2BFD50AE220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1" name="object 13">
                <a:extLst>
                  <a:ext uri="{FF2B5EF4-FFF2-40B4-BE49-F238E27FC236}">
                    <a16:creationId xmlns:a16="http://schemas.microsoft.com/office/drawing/2014/main" id="{B1C860A6-65D6-4290-A91D-06DB91BC0ED7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id="{6B684B73-586C-4439-A9B6-EEDC3ECC6426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68" name="object 8">
                <a:extLst>
                  <a:ext uri="{FF2B5EF4-FFF2-40B4-BE49-F238E27FC236}">
                    <a16:creationId xmlns:a16="http://schemas.microsoft.com/office/drawing/2014/main" id="{281D8313-CEB8-425F-ACE7-6B4470E57300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8">
                <a:extLst>
                  <a:ext uri="{FF2B5EF4-FFF2-40B4-BE49-F238E27FC236}">
                    <a16:creationId xmlns:a16="http://schemas.microsoft.com/office/drawing/2014/main" id="{EF1D3B76-1635-40D1-AE96-FCED236B0718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8B4015CE-E939-4B55-B72C-EF1F00AE20A9}"/>
              </a:ext>
            </a:extLst>
          </p:cNvPr>
          <p:cNvSpPr/>
          <p:nvPr userDrawn="1"/>
        </p:nvSpPr>
        <p:spPr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64198F00-CE4C-4321-AC5D-24E4642295A6}"/>
              </a:ext>
            </a:extLst>
          </p:cNvPr>
          <p:cNvGrpSpPr/>
          <p:nvPr userDrawn="1"/>
        </p:nvGrpSpPr>
        <p:grpSpPr>
          <a:xfrm>
            <a:off x="9192782" y="939155"/>
            <a:ext cx="2779062" cy="686192"/>
            <a:chOff x="740226" y="2159160"/>
            <a:chExt cx="6157687" cy="1651232"/>
          </a:xfrm>
        </p:grpSpPr>
        <p:grpSp>
          <p:nvGrpSpPr>
            <p:cNvPr id="174" name="object 11">
              <a:extLst>
                <a:ext uri="{FF2B5EF4-FFF2-40B4-BE49-F238E27FC236}">
                  <a16:creationId xmlns:a16="http://schemas.microsoft.com/office/drawing/2014/main" id="{0C150142-B7DD-4E0C-A6AE-DD154DD7D6E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8" name="object 12">
                <a:extLst>
                  <a:ext uri="{FF2B5EF4-FFF2-40B4-BE49-F238E27FC236}">
                    <a16:creationId xmlns:a16="http://schemas.microsoft.com/office/drawing/2014/main" id="{01792D71-E8DF-4826-8AA1-928912B5611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9" name="object 13">
                <a:extLst>
                  <a:ext uri="{FF2B5EF4-FFF2-40B4-BE49-F238E27FC236}">
                    <a16:creationId xmlns:a16="http://schemas.microsoft.com/office/drawing/2014/main" id="{DC140EF4-5A96-487A-9935-840E2179257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191A3C56-6A63-4539-999D-41335EBBDFFC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76" name="object 8">
                <a:extLst>
                  <a:ext uri="{FF2B5EF4-FFF2-40B4-BE49-F238E27FC236}">
                    <a16:creationId xmlns:a16="http://schemas.microsoft.com/office/drawing/2014/main" id="{022E0523-7348-4F1C-9EE3-5006320F8025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8">
                <a:extLst>
                  <a:ext uri="{FF2B5EF4-FFF2-40B4-BE49-F238E27FC236}">
                    <a16:creationId xmlns:a16="http://schemas.microsoft.com/office/drawing/2014/main" id="{6732FAAE-27D7-4CB2-9CE6-5DBC2FE6738C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80" name="Прямоугольник 8">
            <a:extLst>
              <a:ext uri="{FF2B5EF4-FFF2-40B4-BE49-F238E27FC236}">
                <a16:creationId xmlns:a16="http://schemas.microsoft.com/office/drawing/2014/main" id="{4A53F3A6-B66B-46D1-9998-D13A19BDCCDF}"/>
              </a:ext>
            </a:extLst>
          </p:cNvPr>
          <p:cNvSpPr/>
          <p:nvPr userDrawn="1"/>
        </p:nvSpPr>
        <p:spPr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F4776-F08F-421E-9DE6-6FA148547FE1}"/>
              </a:ext>
            </a:extLst>
          </p:cNvPr>
          <p:cNvSpPr/>
          <p:nvPr userDrawn="1"/>
        </p:nvSpPr>
        <p:spPr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9C39A479-2EDA-4FFC-B6C9-67F4BA8F4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29" name="Picture Placeholder 1">
            <a:extLst>
              <a:ext uri="{FF2B5EF4-FFF2-40B4-BE49-F238E27FC236}">
                <a16:creationId xmlns:a16="http://schemas.microsoft.com/office/drawing/2014/main" id="{E450ACF7-6753-4C39-8F6F-68C052A47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1F0E06F6-F6A2-43C9-AF89-7B2EF97D4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9C114C0F-A321-47EB-A7F7-CB3617917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1AB4B4-CA21-4520-932C-94B30DCC8A9A}"/>
              </a:ext>
            </a:extLst>
          </p:cNvPr>
          <p:cNvGrpSpPr/>
          <p:nvPr userDrawn="1"/>
        </p:nvGrpSpPr>
        <p:grpSpPr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3E003C1D-119F-4F04-BCB5-613CFF0BB28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04D773B-254E-4B9A-9C68-E87E0D36E1C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FA70A4-C012-4E5E-BA1D-24B23710BD2D}"/>
              </a:ext>
            </a:extLst>
          </p:cNvPr>
          <p:cNvGrpSpPr/>
          <p:nvPr userDrawn="1"/>
        </p:nvGrpSpPr>
        <p:grpSpPr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F64CF76-D316-4462-B562-C02C943A9CA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206D66FA-FC85-4D0B-B416-A72ACADCD7D2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A1F2C6D-1C23-445F-84B0-37448FC0E570}"/>
              </a:ext>
            </a:extLst>
          </p:cNvPr>
          <p:cNvGrpSpPr/>
          <p:nvPr userDrawn="1"/>
        </p:nvGrpSpPr>
        <p:grpSpPr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37E46D56-C3D1-49CA-9C53-68344E5F814D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FB5C3B75-4600-4E5C-9764-054F62220CEE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7301C1-1E2D-4F9A-A7DF-3B37CF384EA0}"/>
              </a:ext>
            </a:extLst>
          </p:cNvPr>
          <p:cNvGrpSpPr/>
          <p:nvPr userDrawn="1"/>
        </p:nvGrpSpPr>
        <p:grpSpPr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E8766A6-47A3-4343-9348-0090F9C48E59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BD99204E-446D-48B6-BDC8-D605531A137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0831C89B-A648-493C-AF4A-845CF8A41935}" type="datetime1">
              <a:rPr lang="ru-RU" smtClean="0"/>
              <a:t>11.06.2024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6C8389E8-A320-4789-ABC2-EDE266FD48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3" r:id="rId3"/>
    <p:sldLayoutId id="2147483692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A496"/>
          </a:solidFill>
          <a:latin typeface="Formular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nio.ru/05KN121.html" TargetMode="External"/><Relationship Id="rId3" Type="http://schemas.openxmlformats.org/officeDocument/2006/relationships/hyperlink" Target="http://government.ru/docs/all/99850/" TargetMode="External"/><Relationship Id="rId7" Type="http://schemas.openxmlformats.org/officeDocument/2006/relationships/hyperlink" Target="https://politbook.online/images/pdf/PolitBook2023_Issue_3.pdf" TargetMode="External"/><Relationship Id="rId2" Type="http://schemas.openxmlformats.org/officeDocument/2006/relationships/hyperlink" Target="http://publication.pravo.gov.ru/Document/View/0001202107030001?ysclid=lx4fls18iy148612180&amp;index=2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sc.isert-ran.ru/article/29601" TargetMode="External"/><Relationship Id="rId11" Type="http://schemas.openxmlformats.org/officeDocument/2006/relationships/hyperlink" Target="https://ligainternet.ru/" TargetMode="External"/><Relationship Id="rId5" Type="http://schemas.openxmlformats.org/officeDocument/2006/relationships/hyperlink" Target="http://static.government.ru/media/files/ceFXleNUqOU.pdf" TargetMode="External"/><Relationship Id="rId10" Type="http://schemas.openxmlformats.org/officeDocument/2006/relationships/hyperlink" Target="https://vestnik.socio.msu.ru/jour/article/view/986/494" TargetMode="External"/><Relationship Id="rId4" Type="http://schemas.openxmlformats.org/officeDocument/2006/relationships/hyperlink" Target="http://publication.pravo.gov.ru/Document/View/0001202012300003?ysclid=lx6v1ibb5l888775966&amp;index=1" TargetMode="External"/><Relationship Id="rId9" Type="http://schemas.openxmlformats.org/officeDocument/2006/relationships/hyperlink" Target="https://www.rcoit.ru/lib/gvv/2020_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6B77C47-1B73-4D16-8055-061A329F032C}"/>
              </a:ext>
            </a:extLst>
          </p:cNvPr>
          <p:cNvSpPr txBox="1">
            <a:spLocks/>
          </p:cNvSpPr>
          <p:nvPr/>
        </p:nvSpPr>
        <p:spPr>
          <a:xfrm>
            <a:off x="755361" y="2560675"/>
            <a:ext cx="8341986" cy="134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Активная молодежь как главный защитник интересов России в информационном пространстве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8836B2-0AE7-40F3-8DC8-C4C916E7F558}"/>
              </a:ext>
            </a:extLst>
          </p:cNvPr>
          <p:cNvSpPr txBox="1">
            <a:spLocks/>
          </p:cNvSpPr>
          <p:nvPr/>
        </p:nvSpPr>
        <p:spPr>
          <a:xfrm>
            <a:off x="877079" y="4732661"/>
            <a:ext cx="757946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endParaRPr lang="ru-RU" sz="1600" b="0" i="1" dirty="0">
              <a:solidFill>
                <a:schemeClr val="tx1"/>
              </a:solidFill>
            </a:endParaRP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«Завтрашний день страны определят устремления нынешнего молодого поколения. Его становление, его успехи, жизненные ориентиры, которые пройдут любую проверку на прочность, это важнейший залог </a:t>
            </a:r>
            <a:br>
              <a:rPr lang="ru-RU" sz="1600" b="0" i="1" dirty="0">
                <a:solidFill>
                  <a:schemeClr val="tx1"/>
                </a:solidFill>
              </a:rPr>
            </a:br>
            <a:r>
              <a:rPr lang="ru-RU" sz="1600" b="0" i="1" dirty="0">
                <a:solidFill>
                  <a:schemeClr val="tx1"/>
                </a:solidFill>
              </a:rPr>
              <a:t>и гарантия суверенитета России, продолжения нашей истории».</a:t>
            </a:r>
          </a:p>
          <a:p>
            <a:pPr algn="r"/>
            <a:endParaRPr lang="ru-RU" sz="1600" b="0" i="1" dirty="0">
              <a:solidFill>
                <a:schemeClr val="tx1"/>
              </a:solidFill>
            </a:endParaRP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В.В. Путин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16C7-1ABC-4255-9738-61F1B4C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09E9A0-A795-4A07-9A72-74669FB1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C6F9B-D661-4E0A-9076-E4B4C63F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42B3D-BFAE-4259-A66C-B6AB196DC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59963-7B50-49BD-ACA5-2B1355F7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29F49C-6923-D27D-20EB-F2D1064FE5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75" b="3075"/>
          <a:stretch/>
        </p:blipFill>
        <p:spPr>
          <a:xfrm>
            <a:off x="9097347" y="4808418"/>
            <a:ext cx="2974441" cy="1816655"/>
          </a:xfrm>
          <a:prstGeom prst="roundRect">
            <a:avLst>
              <a:gd name="adj" fmla="val 5293"/>
            </a:avLst>
          </a:prstGeom>
        </p:spPr>
      </p:pic>
    </p:spTree>
    <p:extLst>
      <p:ext uri="{BB962C8B-B14F-4D97-AF65-F5344CB8AC3E}">
        <p14:creationId xmlns:p14="http://schemas.microsoft.com/office/powerpoint/2010/main" val="368524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AFB06A-0D08-22D4-034D-E0CAEBC43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859" y="1256016"/>
            <a:ext cx="2543530" cy="2657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C3699-5CC9-C09C-DCCC-82475BF05BD5}"/>
              </a:ext>
            </a:extLst>
          </p:cNvPr>
          <p:cNvSpPr txBox="1"/>
          <p:nvPr/>
        </p:nvSpPr>
        <p:spPr>
          <a:xfrm>
            <a:off x="190190" y="179182"/>
            <a:ext cx="9289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Социальная активность молодежи</a:t>
            </a:r>
            <a:endParaRPr lang="ru-RU" sz="2800" b="1" dirty="0"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B45588-BABB-4440-8641-F9226E78D076}"/>
              </a:ext>
            </a:extLst>
          </p:cNvPr>
          <p:cNvSpPr/>
          <p:nvPr/>
        </p:nvSpPr>
        <p:spPr>
          <a:xfrm>
            <a:off x="8610600" y="-20119"/>
            <a:ext cx="3668486" cy="6889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F9BA1C29-B8F6-9761-43AB-7726212E9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/>
          <a:stretch/>
        </p:blipFill>
        <p:spPr bwMode="auto">
          <a:xfrm>
            <a:off x="419877" y="769353"/>
            <a:ext cx="8164481" cy="60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2481F65F-E4B0-4C58-8D93-D472ECAA6372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10</a:t>
            </a:fld>
            <a:endParaRPr lang="ru-RU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4FE31E3-A344-4EB0-AEF6-E9F705341F18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31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A49D28-8FB3-3D32-9532-BA029E4A17D2}"/>
              </a:ext>
            </a:extLst>
          </p:cNvPr>
          <p:cNvSpPr txBox="1"/>
          <p:nvPr/>
        </p:nvSpPr>
        <p:spPr>
          <a:xfrm>
            <a:off x="190190" y="179182"/>
            <a:ext cx="9289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Критическое</a:t>
            </a:r>
            <a:r>
              <a:rPr lang="ru-RU" dirty="0"/>
              <a:t> </a:t>
            </a:r>
            <a:r>
              <a:rPr lang="ru-RU" sz="2800" b="1" dirty="0">
                <a:latin typeface="Formular" panose="02000000000000000000" pitchFamily="2" charset="-52"/>
                <a:ea typeface="+mj-ea"/>
                <a:cs typeface="+mj-cs"/>
              </a:rPr>
              <a:t>мышление</a:t>
            </a:r>
            <a:r>
              <a:rPr lang="ru-RU" dirty="0"/>
              <a:t> </a:t>
            </a:r>
            <a:r>
              <a:rPr lang="ru-RU" sz="2800" b="1" dirty="0">
                <a:latin typeface="Formular" panose="02000000000000000000" pitchFamily="2" charset="-52"/>
                <a:ea typeface="+mj-ea"/>
                <a:cs typeface="+mj-cs"/>
              </a:rPr>
              <a:t>и </a:t>
            </a:r>
            <a:r>
              <a:rPr lang="ru-RU" sz="2800" b="1" dirty="0" err="1">
                <a:latin typeface="Formular" panose="02000000000000000000" pitchFamily="2" charset="-52"/>
                <a:ea typeface="+mj-ea"/>
                <a:cs typeface="+mj-cs"/>
              </a:rPr>
              <a:t>медиаграмотность</a:t>
            </a:r>
            <a:endParaRPr lang="ru-RU" sz="2800" b="1" dirty="0"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4CFFB-61EF-822F-E7F9-EE57F994B786}"/>
              </a:ext>
            </a:extLst>
          </p:cNvPr>
          <p:cNvSpPr txBox="1"/>
          <p:nvPr/>
        </p:nvSpPr>
        <p:spPr>
          <a:xfrm>
            <a:off x="914400" y="1527572"/>
            <a:ext cx="770708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Критическое мышление – это способность анализировать информацию, оценивать ее достоверность, делать обоснованные выводы.</a:t>
            </a:r>
          </a:p>
          <a:p>
            <a:endParaRPr lang="ru-RU" sz="1600" dirty="0">
              <a:latin typeface="Formular" panose="02000000000000000000" pitchFamily="2" charset="-52"/>
            </a:endParaRPr>
          </a:p>
          <a:p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2000" dirty="0" err="1">
                <a:latin typeface="Formular" panose="02000000000000000000" pitchFamily="2" charset="-52"/>
              </a:rPr>
              <a:t>Медиаграмотность</a:t>
            </a:r>
            <a:r>
              <a:rPr lang="ru-RU" sz="2000" dirty="0">
                <a:latin typeface="Formular" panose="02000000000000000000" pitchFamily="2" charset="-52"/>
              </a:rPr>
              <a:t> помогает молодым людям развивать критическое мышление, поскольку она учит их оценивать информацию, получаемую из СМИ.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A580611-EA19-3CD3-1B71-6E78EA31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0" y="4107068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31015F7-14DE-8C1F-5CFC-6EA06F309BEA}"/>
              </a:ext>
            </a:extLst>
          </p:cNvPr>
          <p:cNvGrpSpPr/>
          <p:nvPr/>
        </p:nvGrpSpPr>
        <p:grpSpPr>
          <a:xfrm>
            <a:off x="524502" y="152757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45E1C22-C316-54FD-8E5F-69066050D505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1B62413F-A9CF-F5B1-5588-1ADC89AA44B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3CF628-4CA3-4F3E-8649-D76BBEA5B82A}"/>
              </a:ext>
            </a:extLst>
          </p:cNvPr>
          <p:cNvSpPr/>
          <p:nvPr/>
        </p:nvSpPr>
        <p:spPr>
          <a:xfrm>
            <a:off x="8871857" y="3254829"/>
            <a:ext cx="3320143" cy="3603171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071D6-7091-5D49-ECC6-0EEAEFA9502F}"/>
              </a:ext>
            </a:extLst>
          </p:cNvPr>
          <p:cNvSpPr txBox="1"/>
          <p:nvPr/>
        </p:nvSpPr>
        <p:spPr>
          <a:xfrm>
            <a:off x="9057148" y="2013305"/>
            <a:ext cx="2949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Ключевые навыки современной молодежи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8DC0476-450A-4E79-9FC1-E222A6F491C2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895F290F-8481-459E-BAE5-4202CEE67F4A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74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34FD58-87E8-4A73-B936-157FEDDE4101}"/>
              </a:ext>
            </a:extLst>
          </p:cNvPr>
          <p:cNvSpPr/>
          <p:nvPr/>
        </p:nvSpPr>
        <p:spPr>
          <a:xfrm>
            <a:off x="8871857" y="3254829"/>
            <a:ext cx="3320143" cy="3603171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49D28-8FB3-3D32-9532-BA029E4A17D2}"/>
              </a:ext>
            </a:extLst>
          </p:cNvPr>
          <p:cNvSpPr txBox="1"/>
          <p:nvPr/>
        </p:nvSpPr>
        <p:spPr>
          <a:xfrm>
            <a:off x="1135070" y="1586342"/>
            <a:ext cx="75618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В информационном поле, где недоброжелателями очень активно используются все виды воздействия на общественное мнение, направленные на дестабилизацию общества, просто необходимо противопоставлять контент транслирующий наши национальные ценности. </a:t>
            </a:r>
          </a:p>
          <a:p>
            <a:endParaRPr lang="ru-RU" sz="2000" dirty="0">
              <a:latin typeface="Formular" panose="02000000000000000000" pitchFamily="2" charset="-52"/>
            </a:endParaRPr>
          </a:p>
          <a:p>
            <a:endParaRPr lang="ru-RU" sz="2000" dirty="0">
              <a:latin typeface="Formular" panose="02000000000000000000" pitchFamily="2" charset="-52"/>
            </a:endParaRPr>
          </a:p>
          <a:p>
            <a:r>
              <a:rPr lang="ru-RU" sz="2000" dirty="0">
                <a:latin typeface="Formular" panose="02000000000000000000" pitchFamily="2" charset="-52"/>
              </a:rPr>
              <a:t>Наша молодежь с активной гражданской позицией </a:t>
            </a:r>
            <a:br>
              <a:rPr lang="en-US" sz="2000" dirty="0">
                <a:latin typeface="Formular" panose="02000000000000000000" pitchFamily="2" charset="-52"/>
              </a:rPr>
            </a:br>
            <a:r>
              <a:rPr lang="ru-RU" sz="2000" dirty="0">
                <a:latin typeface="Formular" panose="02000000000000000000" pitchFamily="2" charset="-52"/>
              </a:rPr>
              <a:t>и ответственностью выступает главным защитником </a:t>
            </a:r>
            <a:r>
              <a:rPr lang="ru-RU" sz="2000" dirty="0">
                <a:solidFill>
                  <a:schemeClr val="tx1"/>
                </a:solidFill>
                <a:latin typeface="Formular" panose="02000000000000000000" pitchFamily="2" charset="-52"/>
              </a:rPr>
              <a:t>интересов России в информационном пространстве.</a:t>
            </a:r>
            <a:endParaRPr lang="ru-RU" sz="2000" dirty="0">
              <a:latin typeface="Formular" panose="020000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5C99350-FD9E-5192-6DA3-1C83FEF35B4F}"/>
              </a:ext>
            </a:extLst>
          </p:cNvPr>
          <p:cNvGrpSpPr/>
          <p:nvPr/>
        </p:nvGrpSpPr>
        <p:grpSpPr>
          <a:xfrm>
            <a:off x="522278" y="158634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" name="object 8">
              <a:extLst>
                <a:ext uri="{FF2B5EF4-FFF2-40B4-BE49-F238E27FC236}">
                  <a16:creationId xmlns:a16="http://schemas.microsoft.com/office/drawing/2014/main" id="{5AEE0632-1156-221F-6623-F264C183C173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99FEA4D9-CC81-E442-53EA-AA1FFAB8509D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247781-B1C2-B25B-19D0-CD5442CD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0" y="3089962"/>
            <a:ext cx="323895" cy="118126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1CFD9DC-02D2-ACF6-D96A-A8F99C2E96FF}"/>
              </a:ext>
            </a:extLst>
          </p:cNvPr>
          <p:cNvGrpSpPr/>
          <p:nvPr/>
        </p:nvGrpSpPr>
        <p:grpSpPr>
          <a:xfrm>
            <a:off x="522278" y="3619820"/>
            <a:ext cx="117475" cy="1191096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A9A1F9F7-E2DD-BF4B-A526-1200D6A3963F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28D91E7C-AC79-176C-F805-32ABA9C0F9F8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2B3C5B6-E4E7-4082-587B-96A1FC505E18}"/>
              </a:ext>
            </a:extLst>
          </p:cNvPr>
          <p:cNvSpPr txBox="1"/>
          <p:nvPr/>
        </p:nvSpPr>
        <p:spPr>
          <a:xfrm>
            <a:off x="190190" y="179182"/>
            <a:ext cx="9289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Активная молодежь – будущее страны!</a:t>
            </a:r>
            <a:endParaRPr lang="ru-RU" sz="2800" b="1" dirty="0">
              <a:latin typeface="Formular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C7634-0F9B-6828-B5D5-BB8BAA5D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78" y="2671524"/>
            <a:ext cx="3285249" cy="21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46EEE1F6-71EA-19FC-D7C1-73F1AF839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5419" r="6245"/>
          <a:stretch/>
        </p:blipFill>
        <p:spPr bwMode="auto">
          <a:xfrm>
            <a:off x="8906751" y="401216"/>
            <a:ext cx="3286905" cy="18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older 6">
            <a:extLst>
              <a:ext uri="{FF2B5EF4-FFF2-40B4-BE49-F238E27FC236}">
                <a16:creationId xmlns:a16="http://schemas.microsoft.com/office/drawing/2014/main" id="{C89710A0-528B-493B-B850-12CA11910762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BF6DEBB3-7B46-406C-A39F-061508F7B75C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32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00A6B3-1324-4FBD-A949-CEEDD7633DAC}"/>
              </a:ext>
            </a:extLst>
          </p:cNvPr>
          <p:cNvSpPr/>
          <p:nvPr/>
        </p:nvSpPr>
        <p:spPr>
          <a:xfrm>
            <a:off x="76200" y="1"/>
            <a:ext cx="1215172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ACA42-5F49-6065-D83A-966B1074D80C}"/>
              </a:ext>
            </a:extLst>
          </p:cNvPr>
          <p:cNvSpPr txBox="1"/>
          <p:nvPr/>
        </p:nvSpPr>
        <p:spPr>
          <a:xfrm>
            <a:off x="736963" y="307910"/>
            <a:ext cx="10050780" cy="611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rgbClr val="FF0000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ИСТОЧНИКИ ПО ТЕМЕ: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Стратегия национальной безопасности Российской Федерации. Глава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Указ Президента Российской Федерации от 2 июля 2021 г. № 400.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publication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pravo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gov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Document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View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/0001202107030001?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ysclid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lx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4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fls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18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iy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148612180&amp;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index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=20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07.06.2024);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защите детей от информации, причиняющей вред их здоровью и развитию: Федеральный закон Российской Федерации от 29 декабря 2010 г. № 436-ФЗ.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http://government.ru/docs/all/99850/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(дата обращения 09.06.2024);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 молодежной политике в Российской Федерации: Федеральный закон Российской Федерации от 30 декабря 2020 г. № 489-ФЗ.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http://publication.pravo.gov.ru/Document/View/0001202012300003?ysclid=lx6v1ibb5l888775966&amp;index=1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09.06.2024);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Основы государственной молодежной политики Российской Федерации на период до 2025 года: распоряжение Правительства Российской Федерации от 29 ноября 2014 г. № 2403-р.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http://static.government.ru/media/files/ceFXleNUqOU.pd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(дата обращения 07.06.2024);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Абрамова, С.Б. Вовлечение молодежи в цифровой гражданский активизм: от онлайн-столкновения к участию / С.Б. Абрамова, Н.Л. Антонова // Экономические и социальные перемены: факты, тенденции, прогноз. – 2023. – том 16. – № 2. – С. 149-165.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http://esc.isert-ran.ru/article/29601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09.06.2024);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 err="1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Авцинова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Г.И. Масс-медиа как институт социализации российской молодежи в условиях информационной войны / Г.И. </a:t>
            </a:r>
            <a:r>
              <a:rPr lang="ru-RU" sz="1200" kern="100" dirty="0" err="1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Авцинова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М.А Кожевникова // </a:t>
            </a:r>
            <a:r>
              <a:rPr lang="en-US" sz="1200" kern="100" dirty="0" err="1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PolitBook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– 2023. – № 3. – С. 25-49.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politbook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online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images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pdf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PolitBook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2023_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Issue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_3.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pdf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(дата обращения 07.06.2024);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 err="1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Башурина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К.А. Политическая активность российской молодежи в условиях распространения информационных технологий / К.А. </a:t>
            </a:r>
            <a:r>
              <a:rPr lang="ru-RU" sz="1200" kern="100" dirty="0" err="1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Башурина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// Когнитивные науки в современном обществе. – 2021. – том 1. – № 1.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https://knio.ru/05KN121.htm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l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(дата обращения 07.06.2024);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Деревянченко, А.А. Политическая активность молодежи в цифровом обществе / А.А. Деревянченко, Д.В. Калинин // Гражданин. Выборы. Власть. – 2020. – № 2 (16). – С. 155-173.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https://www.rcoit.ru/lib/gvv/2020_2/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07.06.2024);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Самсонова, Г.Н. Роль интернета в политической социализации современной российской молодежи / Г.Н. Самсонова, Е.К. Леонов // Вестник Московского университета. Серия 18. Социология и политология. – 2022. – том 28. – № 2. – С. 67-85.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https://vestnik.socio.msu.ru/jour/article/view/986/494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09.06.2024);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Лига безопасного интернета: официальный сайт. 2024. – </a:t>
            </a:r>
            <a:r>
              <a:rPr lang="en-US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://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ligainternet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.</a:t>
            </a:r>
            <a:r>
              <a:rPr lang="en-US" sz="1200" u="sng" kern="100" dirty="0" err="1">
                <a:solidFill>
                  <a:srgbClr val="0563C1"/>
                </a:solidFill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ru</a:t>
            </a:r>
            <a:r>
              <a:rPr lang="ru-RU" sz="1200" kern="100" dirty="0">
                <a:effectLst/>
                <a:latin typeface="Formular" panose="020000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07.06.2024);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3CE36E7F-5720-4C17-B37F-6464888C96A8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13</a:t>
            </a:fld>
            <a:endParaRPr lang="ru-RU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9E56DC0-530F-412F-ADA7-01E89A20596C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14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3F9BAB-F059-4F11-AEC7-AC7D0C24B4EC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57392-5A1F-65FB-0617-D7C82EB7CF4D}"/>
              </a:ext>
            </a:extLst>
          </p:cNvPr>
          <p:cNvSpPr txBox="1"/>
          <p:nvPr/>
        </p:nvSpPr>
        <p:spPr>
          <a:xfrm>
            <a:off x="864332" y="2564446"/>
            <a:ext cx="64254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Formular" panose="02000000000000000000" pitchFamily="2" charset="-52"/>
                <a:ea typeface="+mj-ea"/>
                <a:cs typeface="+mj-cs"/>
              </a:rPr>
              <a:t>Современная реальность </a:t>
            </a:r>
          </a:p>
          <a:p>
            <a:r>
              <a:rPr lang="ru-RU" sz="3200" b="1" dirty="0">
                <a:latin typeface="Formular" panose="02000000000000000000" pitchFamily="2" charset="-52"/>
                <a:ea typeface="+mj-ea"/>
                <a:cs typeface="+mj-cs"/>
              </a:rPr>
              <a:t>молодого поколения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49D28-8FB3-3D32-9532-BA029E4A17D2}"/>
              </a:ext>
            </a:extLst>
          </p:cNvPr>
          <p:cNvSpPr txBox="1"/>
          <p:nvPr/>
        </p:nvSpPr>
        <p:spPr>
          <a:xfrm>
            <a:off x="926064" y="4346408"/>
            <a:ext cx="7920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62626"/>
                </a:solidFill>
                <a:effectLst/>
                <a:latin typeface="Formular" panose="02000000000000000000" pitchFamily="2" charset="-52"/>
              </a:rPr>
              <a:t>Молодежь как носитель образа и идеала будущего нации всегда являлась и является приоритетным объектом влияния со стороны страны-противника.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05AA4B9-A006-F79D-0507-CD515D50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3" y="480409"/>
            <a:ext cx="2439370" cy="16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79CBFC56-8F34-DB36-A1BD-33CF2657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30" y="471208"/>
            <a:ext cx="2439370" cy="16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бъектив Andoer 25 мм F1.8 с ручной фокусировкой и большой апертурой, совместимый с Fujifilm Fuji X-A1/X-A10/X-A2/X-A3/X-AT/X-M1">
            <a:extLst>
              <a:ext uri="{FF2B5EF4-FFF2-40B4-BE49-F238E27FC236}">
                <a16:creationId xmlns:a16="http://schemas.microsoft.com/office/drawing/2014/main" id="{64280F31-221F-4467-76D1-11EAA4A4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17" y="480409"/>
            <a:ext cx="2892717" cy="16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11CE0C-43B5-D093-496D-571C3E9A69C3}"/>
              </a:ext>
            </a:extLst>
          </p:cNvPr>
          <p:cNvSpPr txBox="1"/>
          <p:nvPr/>
        </p:nvSpPr>
        <p:spPr>
          <a:xfrm>
            <a:off x="9069355" y="390281"/>
            <a:ext cx="299929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Участие молодежи в жизни общества заменяется ее активностью в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виртуальном мире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7AFFA-6242-928F-B0D5-7752798575AB}"/>
              </a:ext>
            </a:extLst>
          </p:cNvPr>
          <p:cNvSpPr txBox="1"/>
          <p:nvPr/>
        </p:nvSpPr>
        <p:spPr>
          <a:xfrm>
            <a:off x="926064" y="5450530"/>
            <a:ext cx="7920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E2252C"/>
                </a:solidFill>
                <a:effectLst/>
                <a:latin typeface="Formular" panose="02000000000000000000" pitchFamily="2" charset="-52"/>
              </a:rPr>
              <a:t>Защитить интересы нашей страны способна активная молодежь!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FAE3B2E5-53C0-47EA-B324-2025D34763CE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8FB2514-7DE1-45E0-9F82-07C91C602DB1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19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1B5F2-46AB-4B74-E321-9680DEA3049D}"/>
              </a:ext>
            </a:extLst>
          </p:cNvPr>
          <p:cNvSpPr txBox="1"/>
          <p:nvPr/>
        </p:nvSpPr>
        <p:spPr>
          <a:xfrm>
            <a:off x="4634871" y="363047"/>
            <a:ext cx="41121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Formular" panose="02000000000000000000" pitchFamily="2" charset="-52"/>
              </a:rPr>
              <a:t>Активная гражданская позиция молодежи помогает очищать информационное пространство от опасного </a:t>
            </a:r>
            <a:endParaRPr lang="en-US" sz="2000" b="1" dirty="0">
              <a:latin typeface="Formular" panose="02000000000000000000" pitchFamily="2" charset="-52"/>
            </a:endParaRPr>
          </a:p>
          <a:p>
            <a:r>
              <a:rPr lang="ru-RU" sz="2000" b="1" dirty="0">
                <a:latin typeface="Formular" panose="02000000000000000000" pitchFamily="2" charset="-52"/>
              </a:rPr>
              <a:t>и вредоносного контента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80FCE43-98BE-5EAD-A6EE-2334D391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6" y="248695"/>
            <a:ext cx="3660418" cy="18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Picture background">
            <a:extLst>
              <a:ext uri="{FF2B5EF4-FFF2-40B4-BE49-F238E27FC236}">
                <a16:creationId xmlns:a16="http://schemas.microsoft.com/office/drawing/2014/main" id="{154F301D-3943-28BF-2CE3-5A14CB610F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C08C5138-A512-8E55-D682-2D99EDF6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86" y="4349606"/>
            <a:ext cx="3540369" cy="19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C6448B-7A44-9EA2-8365-B9523F8FA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859" y="1256016"/>
            <a:ext cx="2543530" cy="2657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E40C36-731A-14EE-85FB-1000AEF8CD9E}"/>
              </a:ext>
            </a:extLst>
          </p:cNvPr>
          <p:cNvSpPr txBox="1"/>
          <p:nvPr/>
        </p:nvSpPr>
        <p:spPr>
          <a:xfrm>
            <a:off x="957908" y="2886522"/>
            <a:ext cx="76431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Formular" panose="02000000000000000000" pitchFamily="2" charset="-52"/>
              </a:rPr>
              <a:t>Такая активность совершает большой вклад в формирование спокойного и дружелюбного информационного пространства, выступая против распространения опасной информации в сети.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126020-C338-13BC-ED6A-6E3F8CDF5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59" y="2430684"/>
            <a:ext cx="179909" cy="1545099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225EDF7-B500-BD3C-77F5-C863EED69C37}"/>
              </a:ext>
            </a:extLst>
          </p:cNvPr>
          <p:cNvGrpSpPr/>
          <p:nvPr/>
        </p:nvGrpSpPr>
        <p:grpSpPr>
          <a:xfrm>
            <a:off x="697012" y="278632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88AAA259-0B7B-32F9-2B03-ADE911DF147B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0B919C19-4040-4B70-011D-379AF42D0300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DFC5F9C-E420-633E-4ECF-19A3FDF23D81}"/>
              </a:ext>
            </a:extLst>
          </p:cNvPr>
          <p:cNvGrpSpPr/>
          <p:nvPr/>
        </p:nvGrpSpPr>
        <p:grpSpPr>
          <a:xfrm>
            <a:off x="4343249" y="43189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4C9D6B4E-6645-FC61-5783-3929A0D8D019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E96D2ACD-9B90-CC61-A172-D2AA628B93C0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20A0CD-7CBD-4797-A21C-0A530ECD6099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79F78660-0190-4224-B979-7FCD3D541E5F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CAFB0689-5782-4D7A-9163-8A2E5A4CA2A4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00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BCF6B-6F2B-854A-500A-B69E65BE9F17}"/>
              </a:ext>
            </a:extLst>
          </p:cNvPr>
          <p:cNvSpPr txBox="1"/>
          <p:nvPr/>
        </p:nvSpPr>
        <p:spPr>
          <a:xfrm>
            <a:off x="964248" y="2740536"/>
            <a:ext cx="3419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Formular" panose="02000000000000000000" pitchFamily="2" charset="-52"/>
              </a:rPr>
              <a:t>Организуют сообщества, группы для противостояния опасному контенту в сети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452EC-E30A-4254-E240-50A7C6CB6BF8}"/>
              </a:ext>
            </a:extLst>
          </p:cNvPr>
          <p:cNvSpPr txBox="1"/>
          <p:nvPr/>
        </p:nvSpPr>
        <p:spPr>
          <a:xfrm>
            <a:off x="3759706" y="689833"/>
            <a:ext cx="4100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Formular" panose="02000000000000000000" pitchFamily="2" charset="-52"/>
              </a:rPr>
              <a:t>Сообщают об опасном контенте в службы поддержки социальных сетей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013C9-E52A-9248-B7EA-5A959BF127A3}"/>
              </a:ext>
            </a:extLst>
          </p:cNvPr>
          <p:cNvSpPr txBox="1"/>
          <p:nvPr/>
        </p:nvSpPr>
        <p:spPr>
          <a:xfrm>
            <a:off x="3938954" y="5325083"/>
            <a:ext cx="4543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Formular" panose="02000000000000000000" pitchFamily="2" charset="-52"/>
              </a:rPr>
              <a:t>Обращаются в правоохранительные органы</a:t>
            </a:r>
          </a:p>
        </p:txBody>
      </p:sp>
      <p:pic>
        <p:nvPicPr>
          <p:cNvPr id="3076" name="Picture 4" descr="Support chat icon from Business Bicolor Set. Стоковое фото № 22418883, фотограф Zoonar/V.Ivlichev / easy Fotostock / Фотобанк Ло">
            <a:extLst>
              <a:ext uri="{FF2B5EF4-FFF2-40B4-BE49-F238E27FC236}">
                <a16:creationId xmlns:a16="http://schemas.microsoft.com/office/drawing/2014/main" id="{7D24B88D-EAC3-533A-D54E-05D69870E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colorTemperature colorTemp="8908"/>
                    </a14:imgEffect>
                    <a14:imgEffect>
                      <a14:saturation sat="93000"/>
                    </a14:imgEffect>
                    <a14:imgEffect>
                      <a14:brightnessContrast bright="-8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1407893" y="386452"/>
            <a:ext cx="1619250" cy="1594338"/>
          </a:xfrm>
          <a:prstGeom prst="rect">
            <a:avLst/>
          </a:prstGeom>
          <a:solidFill>
            <a:srgbClr val="E2252C"/>
          </a:solidFill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E05B5860-9F76-5B8C-24B4-E1DEDE0F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92" y="2497015"/>
            <a:ext cx="2987528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40E0CBE6-03FE-29A6-27AC-880FD2BD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5" y="4607580"/>
            <a:ext cx="1922216" cy="18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CC5A3F-3093-0C54-EBF7-BAB64EAE8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593" y="5135883"/>
            <a:ext cx="1390705" cy="10247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23D6B9-23CF-34B8-5688-758B3A5DE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859" y="1256016"/>
            <a:ext cx="2543530" cy="265784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093633-6DFB-B045-8BAE-1420B1095E00}"/>
              </a:ext>
            </a:extLst>
          </p:cNvPr>
          <p:cNvGrpSpPr/>
          <p:nvPr/>
        </p:nvGrpSpPr>
        <p:grpSpPr>
          <a:xfrm>
            <a:off x="3521288" y="436861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3B7E0727-35ED-94E6-8324-02EFB2653B95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198DE616-095B-FCDF-D260-E0A3D9FE2161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2D05B44-FC7C-053E-1F98-DFDDAF0E2094}"/>
              </a:ext>
            </a:extLst>
          </p:cNvPr>
          <p:cNvGrpSpPr/>
          <p:nvPr/>
        </p:nvGrpSpPr>
        <p:grpSpPr>
          <a:xfrm>
            <a:off x="3580025" y="490148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6711E4CB-D7A0-3651-7DDF-C23844C67F2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40DADF1B-4B65-E62B-32A4-1E1DE9AEAC37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F361D4-DDEC-4393-84CE-500C48CED52F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DB8FF666-FAE9-4377-BDA8-B99AE87317E3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87F48D93-9DD3-4B56-86AD-7D38DBE685A6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8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0B801F-3BC1-479C-ABDE-9491DD97B30F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49D28-8FB3-3D32-9532-BA029E4A17D2}"/>
              </a:ext>
            </a:extLst>
          </p:cNvPr>
          <p:cNvSpPr txBox="1"/>
          <p:nvPr/>
        </p:nvSpPr>
        <p:spPr>
          <a:xfrm>
            <a:off x="646626" y="262956"/>
            <a:ext cx="7375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Formular" panose="02000000000000000000" pitchFamily="2" charset="-52"/>
                <a:ea typeface="+mj-ea"/>
                <a:cs typeface="+mj-cs"/>
              </a:rPr>
              <a:t>Лига</a:t>
            </a:r>
            <a:r>
              <a:rPr lang="ru-RU" dirty="0"/>
              <a:t> </a:t>
            </a:r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безопасного</a:t>
            </a:r>
            <a:r>
              <a:rPr lang="ru-RU" sz="3200" b="1" dirty="0">
                <a:latin typeface="Formular" panose="02000000000000000000" pitchFamily="2" charset="-52"/>
                <a:ea typeface="+mj-ea"/>
                <a:cs typeface="+mj-cs"/>
              </a:rPr>
              <a:t> интернета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8E66C-9669-B35E-2D6B-7539FFCAF00E}"/>
              </a:ext>
            </a:extLst>
          </p:cNvPr>
          <p:cNvSpPr txBox="1"/>
          <p:nvPr/>
        </p:nvSpPr>
        <p:spPr>
          <a:xfrm>
            <a:off x="9020175" y="262956"/>
            <a:ext cx="30025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95 % обращений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в Лигу безопасного интернета поступает от школьников и студентов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3BCA-ADA7-93FA-A844-F32735E24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08"/>
          <a:stretch/>
        </p:blipFill>
        <p:spPr>
          <a:xfrm>
            <a:off x="253227" y="1375692"/>
            <a:ext cx="7603148" cy="2833331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98B3BE44-0AC9-4616-8ED7-CD67C6C64BF4}"/>
              </a:ext>
            </a:extLst>
          </p:cNvPr>
          <p:cNvSpPr txBox="1">
            <a:spLocks/>
          </p:cNvSpPr>
          <p:nvPr/>
        </p:nvSpPr>
        <p:spPr>
          <a:xfrm>
            <a:off x="1258855" y="864350"/>
            <a:ext cx="7496175" cy="511342"/>
          </a:xfrm>
          <a:prstGeom prst="roundRect">
            <a:avLst/>
          </a:prstGeom>
          <a:ln>
            <a:solidFill>
              <a:srgbClr val="E225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rgbClr val="E2252C"/>
                </a:solidFill>
              </a:rPr>
              <a:t>учреждена в 2011 году при поддержке МВД России, Минкомсвязи и Комитета Государственной Думы по вопросам семьи, женщин и детей.</a:t>
            </a:r>
            <a:endParaRPr lang="ru-RU" sz="1600" b="0" i="1" dirty="0">
              <a:solidFill>
                <a:srgbClr val="E2252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A7B90D-E8C0-7EB2-BE20-7E3D1D2B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5" t="6689" r="11634" b="43702"/>
          <a:stretch/>
        </p:blipFill>
        <p:spPr>
          <a:xfrm>
            <a:off x="117239" y="4648804"/>
            <a:ext cx="5618050" cy="1946240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7135ACD-2994-7630-3A9A-2EAABD4F2A72}"/>
              </a:ext>
            </a:extLst>
          </p:cNvPr>
          <p:cNvSpPr txBox="1">
            <a:spLocks/>
          </p:cNvSpPr>
          <p:nvPr/>
        </p:nvSpPr>
        <p:spPr>
          <a:xfrm>
            <a:off x="4492397" y="4225889"/>
            <a:ext cx="5901905" cy="511342"/>
          </a:xfrm>
          <a:prstGeom prst="roundRect">
            <a:avLst/>
          </a:prstGeom>
          <a:ln>
            <a:solidFill>
              <a:srgbClr val="E225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rgbClr val="E2252C"/>
                </a:solidFill>
              </a:rPr>
              <a:t>– инструмент для борьбы с опасным контентом.</a:t>
            </a:r>
            <a:endParaRPr lang="ru-RU" sz="1600" b="0" i="1" dirty="0">
              <a:solidFill>
                <a:srgbClr val="E2252C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96E2D9-5851-87A4-EA60-F70D0B60F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5" t="56124" r="11634" b="3087"/>
          <a:stretch/>
        </p:blipFill>
        <p:spPr>
          <a:xfrm>
            <a:off x="5632652" y="5009521"/>
            <a:ext cx="5618050" cy="1600200"/>
          </a:xfrm>
          <a:prstGeom prst="rect">
            <a:avLst/>
          </a:prstGeom>
        </p:spPr>
      </p:pic>
      <p:sp>
        <p:nvSpPr>
          <p:cNvPr id="12" name="Holder 6">
            <a:extLst>
              <a:ext uri="{FF2B5EF4-FFF2-40B4-BE49-F238E27FC236}">
                <a16:creationId xmlns:a16="http://schemas.microsoft.com/office/drawing/2014/main" id="{AB14E5D3-29D4-412E-9424-16BF9F2DF79D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9B1C6D0-CD71-4A2A-BF0A-37F5EEBF6F22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50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EBF9A-DFCD-8D3F-6C12-F8A2EF292D50}"/>
              </a:ext>
            </a:extLst>
          </p:cNvPr>
          <p:cNvSpPr txBox="1"/>
          <p:nvPr/>
        </p:nvSpPr>
        <p:spPr>
          <a:xfrm>
            <a:off x="212444" y="176"/>
            <a:ext cx="8650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Благодаря</a:t>
            </a:r>
            <a:r>
              <a:rPr lang="ru-RU" dirty="0">
                <a:solidFill>
                  <a:srgbClr val="E2252C"/>
                </a:solidFill>
              </a:rPr>
              <a:t> </a:t>
            </a:r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обращениям </a:t>
            </a:r>
            <a:r>
              <a:rPr lang="ru-RU" sz="3200" b="1" dirty="0">
                <a:latin typeface="Formular" panose="02000000000000000000" pitchFamily="2" charset="-52"/>
                <a:ea typeface="+mj-ea"/>
                <a:cs typeface="+mj-cs"/>
              </a:rPr>
              <a:t>в Лигу безопасного интернета в 2023 году: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D218A17-DD65-DE30-0AB7-AFE2A063E6DE}"/>
              </a:ext>
            </a:extLst>
          </p:cNvPr>
          <p:cNvGrpSpPr/>
          <p:nvPr/>
        </p:nvGrpSpPr>
        <p:grpSpPr>
          <a:xfrm>
            <a:off x="526032" y="1305341"/>
            <a:ext cx="114048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A336896-670C-204E-BE80-079E8A973016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AA3A5353-6381-7C31-EF0F-15A45EB11F80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2194376-8B34-86D9-3CD6-792244E256F3}"/>
              </a:ext>
            </a:extLst>
          </p:cNvPr>
          <p:cNvGrpSpPr/>
          <p:nvPr/>
        </p:nvGrpSpPr>
        <p:grpSpPr>
          <a:xfrm>
            <a:off x="526031" y="3940216"/>
            <a:ext cx="114047" cy="1612441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A9312B8E-0C31-65E1-4202-43F5BF1DF833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0CCE2425-5D62-9FAC-859B-80E4505ED05E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B09657F-892D-1D80-EA30-FA09365D8863}"/>
              </a:ext>
            </a:extLst>
          </p:cNvPr>
          <p:cNvSpPr txBox="1"/>
          <p:nvPr/>
        </p:nvSpPr>
        <p:spPr>
          <a:xfrm>
            <a:off x="849620" y="1305340"/>
            <a:ext cx="73758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Formular" panose="02000000000000000000" pitchFamily="2" charset="-52"/>
              </a:rPr>
              <a:t>17 педофилов </a:t>
            </a:r>
            <a:r>
              <a:rPr lang="ru-RU" dirty="0">
                <a:latin typeface="Formular" panose="02000000000000000000" pitchFamily="2" charset="-52"/>
              </a:rPr>
              <a:t>задержаны и привлечены к ответственности</a:t>
            </a:r>
          </a:p>
          <a:p>
            <a:endParaRPr lang="ru-RU" b="1" dirty="0">
              <a:latin typeface="Formular" panose="02000000000000000000" pitchFamily="2" charset="-52"/>
            </a:endParaRPr>
          </a:p>
          <a:p>
            <a:r>
              <a:rPr lang="ru-RU" b="1" dirty="0">
                <a:latin typeface="Formular" panose="02000000000000000000" pitchFamily="2" charset="-52"/>
              </a:rPr>
              <a:t>36 онлайн-живодеров </a:t>
            </a:r>
            <a:r>
              <a:rPr lang="ru-RU" dirty="0">
                <a:latin typeface="Formular" panose="02000000000000000000" pitchFamily="2" charset="-52"/>
              </a:rPr>
              <a:t>найдены и привлечены к ответственности</a:t>
            </a:r>
          </a:p>
          <a:p>
            <a:endParaRPr lang="ru-RU" b="1" dirty="0">
              <a:latin typeface="Formular" panose="02000000000000000000" pitchFamily="2" charset="-52"/>
            </a:endParaRPr>
          </a:p>
          <a:p>
            <a:r>
              <a:rPr lang="ru-RU" b="1" dirty="0">
                <a:latin typeface="Formular" panose="02000000000000000000" pitchFamily="2" charset="-52"/>
              </a:rPr>
              <a:t>137 подростков ставшими жертвами </a:t>
            </a:r>
            <a:r>
              <a:rPr lang="ru-RU" b="1" dirty="0" err="1">
                <a:latin typeface="Formular" panose="02000000000000000000" pitchFamily="2" charset="-52"/>
              </a:rPr>
              <a:t>буллинга</a:t>
            </a:r>
            <a:r>
              <a:rPr lang="ru-RU" b="1" dirty="0">
                <a:latin typeface="Formular" panose="02000000000000000000" pitchFamily="2" charset="-52"/>
              </a:rPr>
              <a:t> </a:t>
            </a:r>
            <a:r>
              <a:rPr lang="ru-RU" dirty="0">
                <a:latin typeface="Formular" panose="02000000000000000000" pitchFamily="2" charset="-52"/>
              </a:rPr>
              <a:t>онлайн и офлайн продолжают учиться в дружелюбной атмосфере</a:t>
            </a:r>
          </a:p>
          <a:p>
            <a:endParaRPr lang="ru-RU" b="1" dirty="0">
              <a:latin typeface="Formular" panose="02000000000000000000" pitchFamily="2" charset="-52"/>
            </a:endParaRPr>
          </a:p>
          <a:p>
            <a:r>
              <a:rPr lang="ru-RU" b="1" dirty="0">
                <a:latin typeface="Formular" panose="02000000000000000000" pitchFamily="2" charset="-52"/>
              </a:rPr>
              <a:t>16 ребят отказались от </a:t>
            </a:r>
            <a:r>
              <a:rPr lang="ru-RU" dirty="0">
                <a:latin typeface="Formular" panose="02000000000000000000" pitchFamily="2" charset="-52"/>
              </a:rPr>
              <a:t>совершения</a:t>
            </a:r>
            <a:r>
              <a:rPr lang="ru-RU" b="1" dirty="0">
                <a:latin typeface="Formular" panose="02000000000000000000" pitchFamily="2" charset="-52"/>
              </a:rPr>
              <a:t> суицида</a:t>
            </a:r>
          </a:p>
          <a:p>
            <a:endParaRPr lang="ru-RU" b="1" dirty="0">
              <a:latin typeface="Formular" panose="02000000000000000000" pitchFamily="2" charset="-52"/>
            </a:endParaRPr>
          </a:p>
          <a:p>
            <a:r>
              <a:rPr lang="ru-RU" b="1" dirty="0">
                <a:latin typeface="Formular" panose="02000000000000000000" pitchFamily="2" charset="-52"/>
              </a:rPr>
              <a:t>21 </a:t>
            </a:r>
            <a:r>
              <a:rPr lang="ru-RU" b="1" dirty="0" err="1">
                <a:latin typeface="Formular" panose="02000000000000000000" pitchFamily="2" charset="-52"/>
              </a:rPr>
              <a:t>треш</a:t>
            </a:r>
            <a:r>
              <a:rPr lang="ru-RU" b="1" dirty="0">
                <a:latin typeface="Formular" panose="02000000000000000000" pitchFamily="2" charset="-52"/>
              </a:rPr>
              <a:t>-блогер </a:t>
            </a:r>
            <a:r>
              <a:rPr lang="ru-RU" dirty="0">
                <a:latin typeface="Formular" panose="02000000000000000000" pitchFamily="2" charset="-52"/>
              </a:rPr>
              <a:t>привлечен к ответственности, некоторые прекратили эту опасную деятельность совсем</a:t>
            </a:r>
          </a:p>
          <a:p>
            <a:endParaRPr lang="ru-RU" b="1" dirty="0">
              <a:latin typeface="Formular" panose="02000000000000000000" pitchFamily="2" charset="-52"/>
            </a:endParaRPr>
          </a:p>
          <a:p>
            <a:r>
              <a:rPr lang="ru-RU" b="1" dirty="0">
                <a:latin typeface="Formular" panose="02000000000000000000" pitchFamily="2" charset="-52"/>
              </a:rPr>
              <a:t>С 1662 ресурсов </a:t>
            </a:r>
            <a:r>
              <a:rPr lang="ru-RU" dirty="0">
                <a:latin typeface="Formular" panose="02000000000000000000" pitchFamily="2" charset="-52"/>
              </a:rPr>
              <a:t>сети</a:t>
            </a:r>
            <a:r>
              <a:rPr lang="ru-RU" b="1" dirty="0">
                <a:latin typeface="Formular" panose="02000000000000000000" pitchFamily="2" charset="-52"/>
              </a:rPr>
              <a:t> </a:t>
            </a:r>
            <a:r>
              <a:rPr lang="ru-RU" dirty="0">
                <a:latin typeface="Formular" panose="02000000000000000000" pitchFamily="2" charset="-52"/>
              </a:rPr>
              <a:t>удалена информация о продаже</a:t>
            </a:r>
            <a:r>
              <a:rPr lang="ru-RU" b="1" dirty="0">
                <a:latin typeface="Formular" panose="02000000000000000000" pitchFamily="2" charset="-52"/>
              </a:rPr>
              <a:t> наркотиков</a:t>
            </a:r>
          </a:p>
          <a:p>
            <a:endParaRPr lang="ru-RU" b="1" dirty="0">
              <a:latin typeface="Formular" panose="02000000000000000000" pitchFamily="2" charset="-52"/>
            </a:endParaRPr>
          </a:p>
          <a:p>
            <a:r>
              <a:rPr lang="ru-RU" b="1" dirty="0">
                <a:latin typeface="Formular" panose="02000000000000000000" pitchFamily="2" charset="-52"/>
              </a:rPr>
              <a:t>С 18977 ресурсов </a:t>
            </a:r>
            <a:r>
              <a:rPr lang="ru-RU" dirty="0">
                <a:latin typeface="Formular" panose="02000000000000000000" pitchFamily="2" charset="-52"/>
              </a:rPr>
              <a:t>удалены материалы с </a:t>
            </a:r>
            <a:r>
              <a:rPr lang="ru-RU" b="1" dirty="0">
                <a:latin typeface="Formular" panose="02000000000000000000" pitchFamily="2" charset="-52"/>
              </a:rPr>
              <a:t>детской порнографией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1A5443-0EC2-4340-88B9-C9B42E58A026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49D28-8FB3-3D32-9532-BA029E4A17D2}"/>
              </a:ext>
            </a:extLst>
          </p:cNvPr>
          <p:cNvSpPr txBox="1"/>
          <p:nvPr/>
        </p:nvSpPr>
        <p:spPr>
          <a:xfrm>
            <a:off x="8971270" y="2052101"/>
            <a:ext cx="32207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Результат гражданской активности молодежи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в 2023 году</a:t>
            </a:r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6619DECF-6A15-4C1F-BDD6-3D22EEEA77D9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9A124B6-2137-46D3-95EC-EC76F8EEC8EA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99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54CECD-FEC8-604C-95CB-F4FE73E06A1C}"/>
              </a:ext>
            </a:extLst>
          </p:cNvPr>
          <p:cNvSpPr txBox="1"/>
          <p:nvPr/>
        </p:nvSpPr>
        <p:spPr>
          <a:xfrm>
            <a:off x="232751" y="382601"/>
            <a:ext cx="8650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Опасный контент, </a:t>
            </a:r>
            <a:r>
              <a:rPr lang="ru-RU" sz="3200" b="1" dirty="0">
                <a:latin typeface="Formular" panose="02000000000000000000" pitchFamily="2" charset="-52"/>
                <a:ea typeface="+mj-ea"/>
                <a:cs typeface="+mj-cs"/>
              </a:rPr>
              <a:t>который особенно беспокоит молодежь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E3AD0-A32F-116D-9506-FA23A141C1D9}"/>
              </a:ext>
            </a:extLst>
          </p:cNvPr>
          <p:cNvSpPr txBox="1"/>
          <p:nvPr/>
        </p:nvSpPr>
        <p:spPr>
          <a:xfrm>
            <a:off x="689976" y="1591783"/>
            <a:ext cx="8060484" cy="390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2252C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Formular" panose="02000000000000000000" pitchFamily="2" charset="-52"/>
              </a:rPr>
              <a:t>Драки, избиение, насилие</a:t>
            </a:r>
          </a:p>
          <a:p>
            <a:pPr marL="285750" indent="-285750">
              <a:lnSpc>
                <a:spcPct val="150000"/>
              </a:lnSpc>
              <a:buClr>
                <a:srgbClr val="E2252C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Formular" panose="02000000000000000000" pitchFamily="2" charset="-52"/>
              </a:rPr>
              <a:t>Живодерство</a:t>
            </a:r>
          </a:p>
          <a:p>
            <a:pPr marL="285750" indent="-285750">
              <a:lnSpc>
                <a:spcPct val="150000"/>
              </a:lnSpc>
              <a:buClr>
                <a:srgbClr val="E2252C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 err="1">
                <a:latin typeface="Formular" panose="02000000000000000000" pitchFamily="2" charset="-52"/>
              </a:rPr>
              <a:t>Треш</a:t>
            </a:r>
            <a:r>
              <a:rPr lang="ru-RU" sz="2400" dirty="0">
                <a:latin typeface="Formular" panose="02000000000000000000" pitchFamily="2" charset="-52"/>
              </a:rPr>
              <a:t>-контент</a:t>
            </a:r>
          </a:p>
          <a:p>
            <a:pPr marL="285750" indent="-285750">
              <a:lnSpc>
                <a:spcPct val="150000"/>
              </a:lnSpc>
              <a:buClr>
                <a:srgbClr val="E2252C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Formular" panose="02000000000000000000" pitchFamily="2" charset="-52"/>
              </a:rPr>
              <a:t>Детская порнография и насилие над детьми</a:t>
            </a:r>
          </a:p>
          <a:p>
            <a:pPr marL="285750" indent="-285750">
              <a:lnSpc>
                <a:spcPct val="150000"/>
              </a:lnSpc>
              <a:buClr>
                <a:srgbClr val="E2252C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>
                <a:latin typeface="Formular" panose="02000000000000000000" pitchFamily="2" charset="-52"/>
              </a:rPr>
              <a:t>Травля</a:t>
            </a:r>
          </a:p>
          <a:p>
            <a:pPr marL="285750" indent="-285750">
              <a:lnSpc>
                <a:spcPct val="150000"/>
              </a:lnSpc>
              <a:buClr>
                <a:srgbClr val="E2252C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400" dirty="0" err="1">
                <a:latin typeface="Formular" panose="02000000000000000000" pitchFamily="2" charset="-52"/>
              </a:rPr>
              <a:t>Деанон</a:t>
            </a:r>
            <a:r>
              <a:rPr lang="ru-RU" sz="2400" dirty="0">
                <a:latin typeface="Formular" panose="02000000000000000000" pitchFamily="2" charset="-52"/>
              </a:rPr>
              <a:t>, </a:t>
            </a:r>
            <a:r>
              <a:rPr lang="ru-RU" sz="2400" dirty="0" err="1">
                <a:latin typeface="Formular" panose="02000000000000000000" pitchFamily="2" charset="-52"/>
              </a:rPr>
              <a:t>сватинг</a:t>
            </a:r>
            <a:r>
              <a:rPr lang="ru-RU" sz="2400" dirty="0">
                <a:latin typeface="Formular" panose="02000000000000000000" pitchFamily="2" charset="-52"/>
              </a:rPr>
              <a:t>, распространение персональных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02904-207A-CA18-3920-4AFF6BB3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2" y="2413583"/>
            <a:ext cx="282260" cy="156810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7BB6CE6-2F12-4327-E49C-4FFBB2DD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45" y="2438400"/>
            <a:ext cx="3176555" cy="1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3A44D0-36D2-48CA-B3BD-117C13EB6319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CDE515DE-B486-4323-9247-3C22BCF3472D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410B617-01D7-4C62-B515-5307257E6D48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22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D2A6C9-B5FD-4A8E-8D6D-AD0FD17F07E1}"/>
              </a:ext>
            </a:extLst>
          </p:cNvPr>
          <p:cNvSpPr/>
          <p:nvPr/>
        </p:nvSpPr>
        <p:spPr>
          <a:xfrm>
            <a:off x="8610600" y="-20119"/>
            <a:ext cx="3668486" cy="6889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FC9EDF-DCE8-C7D2-014D-1FC24262C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" r="1254"/>
          <a:stretch/>
        </p:blipFill>
        <p:spPr>
          <a:xfrm>
            <a:off x="4259837" y="821802"/>
            <a:ext cx="7453743" cy="5908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2B1C9-1F37-2A07-3183-BDE80278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1" y="705702"/>
            <a:ext cx="3848589" cy="6163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49D28-8FB3-3D32-9532-BA029E4A17D2}"/>
              </a:ext>
            </a:extLst>
          </p:cNvPr>
          <p:cNvSpPr txBox="1"/>
          <p:nvPr/>
        </p:nvSpPr>
        <p:spPr>
          <a:xfrm>
            <a:off x="294401" y="-20119"/>
            <a:ext cx="9717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28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Угрозы</a:t>
            </a:r>
            <a:r>
              <a:rPr lang="ru-RU" sz="1600" dirty="0"/>
              <a:t> </a:t>
            </a:r>
            <a:r>
              <a:rPr lang="ru-RU" sz="2800" b="1" dirty="0">
                <a:latin typeface="Formular" panose="02000000000000000000" pitchFamily="2" charset="-52"/>
                <a:ea typeface="+mj-ea"/>
                <a:cs typeface="+mj-cs"/>
              </a:rPr>
              <a:t>информационной безопасности в современном мире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C63FE-ADA6-B51A-935C-65B8A25339C8}"/>
              </a:ext>
            </a:extLst>
          </p:cNvPr>
          <p:cNvSpPr txBox="1"/>
          <p:nvPr/>
        </p:nvSpPr>
        <p:spPr>
          <a:xfrm>
            <a:off x="607543" y="1057099"/>
            <a:ext cx="2980998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ru-RU" b="1" dirty="0">
                <a:latin typeface="Formular" panose="02000000000000000000" pitchFamily="2" charset="-52"/>
              </a:rPr>
              <a:t>WEB</a:t>
            </a:r>
            <a:r>
              <a:rPr lang="ru-R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  <a:t> </a:t>
            </a:r>
            <a:r>
              <a:rPr lang="ru-RU" b="1" dirty="0">
                <a:latin typeface="Formular" panose="02000000000000000000" pitchFamily="2" charset="-52"/>
              </a:rPr>
              <a:t>– угрозы:</a:t>
            </a:r>
            <a:br>
              <a:rPr lang="en-US" dirty="0">
                <a:latin typeface="Formular" panose="02000000000000000000" pitchFamily="2" charset="-52"/>
              </a:rPr>
            </a:br>
            <a:endParaRPr lang="ru-RU" dirty="0">
              <a:latin typeface="Formular" panose="02000000000000000000" pitchFamily="2" charset="-52"/>
            </a:endParaRPr>
          </a:p>
          <a:p>
            <a:pPr algn="l">
              <a:lnSpc>
                <a:spcPts val="1800"/>
              </a:lnSpc>
            </a:pPr>
            <a:endParaRPr lang="ru-RU" dirty="0">
              <a:latin typeface="Formular" panose="02000000000000000000" pitchFamily="2" charset="-52"/>
            </a:endParaRP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уязвимости мобильного кода (может быть загружен посредством HTML5, JavaScript, Adobe Flash);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посещение зараженного </a:t>
            </a:r>
            <a:r>
              <a:rPr lang="ru-RU" dirty="0" err="1">
                <a:latin typeface="Formular" panose="02000000000000000000" pitchFamily="2" charset="-52"/>
              </a:rPr>
              <a:t>web</a:t>
            </a:r>
            <a:r>
              <a:rPr lang="ru-RU" dirty="0">
                <a:latin typeface="Formular" panose="02000000000000000000" pitchFamily="2" charset="-52"/>
              </a:rPr>
              <a:t>-сайта;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угрозы со стороны браузера.</a:t>
            </a:r>
          </a:p>
          <a:p>
            <a:pPr algn="l">
              <a:lnSpc>
                <a:spcPts val="1800"/>
              </a:lnSpc>
            </a:pPr>
            <a:endParaRPr lang="ru-RU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Formular" panose="020000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75BBC-96E3-49EE-CE3B-9936C216397F}"/>
              </a:ext>
            </a:extLst>
          </p:cNvPr>
          <p:cNvSpPr txBox="1"/>
          <p:nvPr/>
        </p:nvSpPr>
        <p:spPr>
          <a:xfrm>
            <a:off x="4432427" y="1070659"/>
            <a:ext cx="3550964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ru-RU" b="1" dirty="0">
                <a:latin typeface="Formular" panose="02000000000000000000" pitchFamily="2" charset="-52"/>
              </a:rPr>
              <a:t>Уязвимости оператора связи:</a:t>
            </a:r>
            <a:br>
              <a:rPr lang="en-US" dirty="0">
                <a:latin typeface="Formular" panose="02000000000000000000" pitchFamily="2" charset="-52"/>
              </a:rPr>
            </a:br>
            <a:endParaRPr lang="ru-RU" dirty="0">
              <a:latin typeface="Formular" panose="02000000000000000000" pitchFamily="2" charset="-52"/>
            </a:endParaRPr>
          </a:p>
          <a:p>
            <a:pPr algn="l">
              <a:lnSpc>
                <a:spcPts val="1800"/>
              </a:lnSpc>
            </a:pPr>
            <a:endParaRPr lang="ru-RU" dirty="0">
              <a:latin typeface="Formular" panose="02000000000000000000" pitchFamily="2" charset="-52"/>
            </a:endParaRP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перехват данных в беспроводных протоколах;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утечка данных через точки доступа </a:t>
            </a:r>
            <a:r>
              <a:rPr lang="ru-RU" dirty="0" err="1">
                <a:latin typeface="Formular" panose="02000000000000000000" pitchFamily="2" charset="-52"/>
              </a:rPr>
              <a:t>Wi</a:t>
            </a:r>
            <a:r>
              <a:rPr lang="ru-RU" dirty="0">
                <a:latin typeface="Formular" panose="02000000000000000000" pitchFamily="2" charset="-52"/>
              </a:rPr>
              <a:t>-Fi;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электронное прослушивание;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искажение голоса и данных при передаче;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декодирование электромагнитных излучений и наводок;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постановка помех. Затор/</a:t>
            </a:r>
            <a:r>
              <a:rPr lang="ru-RU" dirty="0" err="1">
                <a:latin typeface="Formular" panose="02000000000000000000" pitchFamily="2" charset="-52"/>
              </a:rPr>
              <a:t>Jamming</a:t>
            </a:r>
            <a:r>
              <a:rPr lang="ru-RU" dirty="0">
                <a:latin typeface="Formular" panose="02000000000000000000" pitchFamily="2" charset="-52"/>
              </a:rPr>
              <a:t>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переполнение канала данными. Затопление/</a:t>
            </a:r>
            <a:r>
              <a:rPr lang="ru-RU" dirty="0" err="1">
                <a:latin typeface="Formular" panose="02000000000000000000" pitchFamily="2" charset="-52"/>
              </a:rPr>
              <a:t>Flooding</a:t>
            </a:r>
            <a:r>
              <a:rPr lang="ru-RU" dirty="0">
                <a:latin typeface="Formular" panose="02000000000000000000" pitchFamily="2" charset="-52"/>
              </a:rPr>
              <a:t>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раскрытие местоположения устройства через службы геолокации.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E3D44-9627-86C0-A418-FDA45F792816}"/>
              </a:ext>
            </a:extLst>
          </p:cNvPr>
          <p:cNvSpPr txBox="1"/>
          <p:nvPr/>
        </p:nvSpPr>
        <p:spPr>
          <a:xfrm>
            <a:off x="8344304" y="1057099"/>
            <a:ext cx="3103058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ru-RU" b="1" dirty="0">
                <a:latin typeface="Formular" panose="02000000000000000000" pitchFamily="2" charset="-52"/>
              </a:rPr>
              <a:t>Физические угрозы:</a:t>
            </a:r>
            <a:br>
              <a:rPr lang="en-US" dirty="0">
                <a:latin typeface="Formular" panose="02000000000000000000" pitchFamily="2" charset="-52"/>
              </a:rPr>
            </a:br>
            <a:endParaRPr lang="ru-RU" dirty="0">
              <a:latin typeface="Formular" panose="02000000000000000000" pitchFamily="2" charset="-52"/>
            </a:endParaRPr>
          </a:p>
          <a:p>
            <a:pPr algn="l">
              <a:lnSpc>
                <a:spcPts val="1800"/>
              </a:lnSpc>
            </a:pPr>
            <a:endParaRPr lang="ru-RU" dirty="0">
              <a:latin typeface="Formular" panose="02000000000000000000" pitchFamily="2" charset="-52"/>
            </a:endParaRP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потеря устройства;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ущерб от доступа посторонних лиц;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сбор информации через камеру, микрофон или акселерометр;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вмешательство в комплектацию устройства на пути его доставки;</a:t>
            </a:r>
          </a:p>
          <a:p>
            <a:pPr algn="l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Formular" panose="02000000000000000000" pitchFamily="2" charset="-52"/>
              </a:rPr>
              <a:t>стороннее оборудование: периферия, док-станции.</a:t>
            </a:r>
          </a:p>
          <a:p>
            <a:pPr algn="l">
              <a:lnSpc>
                <a:spcPts val="1800"/>
              </a:lnSpc>
            </a:pPr>
            <a:endParaRPr lang="ru-RU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Formular" panose="020000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33DF7A-BD5C-6D0D-CAA0-46BB2E4DF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600" y="4781195"/>
            <a:ext cx="2411165" cy="179193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45A723F3-F124-43A1-99EE-0BDF395E1DB6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0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6F64E3-CB0A-477E-9F7B-678C57EC9B6F}"/>
              </a:ext>
            </a:extLst>
          </p:cNvPr>
          <p:cNvSpPr/>
          <p:nvPr/>
        </p:nvSpPr>
        <p:spPr>
          <a:xfrm>
            <a:off x="8610600" y="-20119"/>
            <a:ext cx="3668486" cy="6889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FC5740-5D8E-C1AF-B5C3-456D6F46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1" y="1539270"/>
            <a:ext cx="3195559" cy="5117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18752-2627-9D54-0070-8F770D4C4E76}"/>
              </a:ext>
            </a:extLst>
          </p:cNvPr>
          <p:cNvSpPr txBox="1"/>
          <p:nvPr/>
        </p:nvSpPr>
        <p:spPr>
          <a:xfrm>
            <a:off x="294401" y="1769656"/>
            <a:ext cx="28450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Formular" panose="02000000000000000000" pitchFamily="2" charset="-52"/>
              </a:rPr>
              <a:t>Фейк </a:t>
            </a:r>
          </a:p>
          <a:p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- это специально искажена новость, событие или журналистский материал, содержащий ложную или искаженную информацию, дискриминирует определенного человека или группу лиц в глазах аудитории.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E5CEA-4B56-56AD-48E4-668D99B51D89}"/>
              </a:ext>
            </a:extLst>
          </p:cNvPr>
          <p:cNvSpPr txBox="1"/>
          <p:nvPr/>
        </p:nvSpPr>
        <p:spPr>
          <a:xfrm>
            <a:off x="294401" y="223303"/>
            <a:ext cx="9717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28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УГРОЗЫ</a:t>
            </a:r>
            <a:r>
              <a:rPr lang="ru-RU" sz="1600" dirty="0"/>
              <a:t> </a:t>
            </a:r>
            <a:r>
              <a:rPr lang="ru-RU" sz="2800" b="1" dirty="0">
                <a:latin typeface="Formular" panose="02000000000000000000" pitchFamily="2" charset="-52"/>
                <a:ea typeface="+mj-ea"/>
                <a:cs typeface="+mj-cs"/>
              </a:rPr>
              <a:t>ИНФОРМАЦИОННОЙ </a:t>
            </a:r>
            <a:br>
              <a:rPr lang="en-US" sz="2800" b="1" dirty="0">
                <a:latin typeface="Formular" panose="02000000000000000000" pitchFamily="2" charset="-52"/>
                <a:ea typeface="+mj-ea"/>
                <a:cs typeface="+mj-cs"/>
              </a:rPr>
            </a:br>
            <a:r>
              <a:rPr lang="ru-RU" sz="2800" b="1" dirty="0">
                <a:latin typeface="Formular" panose="02000000000000000000" pitchFamily="2" charset="-52"/>
                <a:ea typeface="+mj-ea"/>
                <a:cs typeface="+mj-cs"/>
              </a:rPr>
              <a:t>БЕЗОПАСНОСТИ В СОВРЕМЕННОМ МИРЕ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4F164E-5234-3B04-8F3D-817F142AF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0" r="1254"/>
          <a:stretch/>
        </p:blipFill>
        <p:spPr>
          <a:xfrm>
            <a:off x="3322320" y="1658171"/>
            <a:ext cx="6156960" cy="4880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BAF87A-D1CB-9576-F8AD-4CAB7430ECCE}"/>
              </a:ext>
            </a:extLst>
          </p:cNvPr>
          <p:cNvSpPr txBox="1"/>
          <p:nvPr/>
        </p:nvSpPr>
        <p:spPr>
          <a:xfrm>
            <a:off x="3493456" y="1769656"/>
            <a:ext cx="27487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Formular" panose="02000000000000000000" pitchFamily="2" charset="-52"/>
              </a:rPr>
              <a:t>Дезинформация</a:t>
            </a:r>
          </a:p>
          <a:p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- это заведомо ложная или искажённая информация, предоставляемая противнику, жертве или деловому партнёру для более эффективного ведения боевых действий, сотрудничества, проверки на утечку информации и направления её утечки, выявления потенциальных клиентов чёрного рынка.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6B217F-9C0A-FF8C-72E9-D216FAFB38CB}"/>
              </a:ext>
            </a:extLst>
          </p:cNvPr>
          <p:cNvSpPr txBox="1"/>
          <p:nvPr/>
        </p:nvSpPr>
        <p:spPr>
          <a:xfrm>
            <a:off x="6675120" y="1662975"/>
            <a:ext cx="26469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Formular" panose="02000000000000000000" pitchFamily="2" charset="-52"/>
              </a:rPr>
              <a:t>Манипулирование информацией</a:t>
            </a:r>
          </a:p>
          <a:p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 - это процесс воздействия на общественное мнение и направление поведения общества в своих интересах (например, политических или коммерческих). </a:t>
            </a:r>
          </a:p>
          <a:p>
            <a:r>
              <a:rPr lang="ru-RU" sz="1600" dirty="0">
                <a:latin typeface="Formular" panose="02000000000000000000" pitchFamily="2" charset="-52"/>
              </a:rPr>
              <a:t>Целью манипулирования информацией является введение других людей в заблуждение.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5FEF31E-2C55-0393-3CFC-F44ED391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" y="4955993"/>
            <a:ext cx="2286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older 6">
            <a:extLst>
              <a:ext uri="{FF2B5EF4-FFF2-40B4-BE49-F238E27FC236}">
                <a16:creationId xmlns:a16="http://schemas.microsoft.com/office/drawing/2014/main" id="{11595A47-482C-4A30-8089-4047959D277F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9</a:t>
            </a:fld>
            <a:endParaRPr lang="ru-RU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189CF22-D276-4D05-846F-6CEDD0ACCDD5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63173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Words>1237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 Black</vt:lpstr>
      <vt:lpstr>Arial</vt:lpstr>
      <vt:lpstr>Formular</vt:lpstr>
      <vt:lpstr>Calibri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Фото</dc:creator>
  <cp:lastModifiedBy>Анастасия Ланько</cp:lastModifiedBy>
  <cp:revision>72</cp:revision>
  <dcterms:created xsi:type="dcterms:W3CDTF">2023-07-27T06:48:12Z</dcterms:created>
  <dcterms:modified xsi:type="dcterms:W3CDTF">2024-06-11T08:42:11Z</dcterms:modified>
</cp:coreProperties>
</file>