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1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4D9FF"/>
            </a:gs>
            <a:gs pos="38000">
              <a:srgbClr val="E4D9FF"/>
            </a:gs>
            <a:gs pos="48000">
              <a:schemeClr val="lt1"/>
            </a:gs>
            <a:gs pos="58000">
              <a:srgbClr val="E4D9FF"/>
            </a:gs>
            <a:gs pos="100000">
              <a:srgbClr val="E4D9FF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8825" y="1309050"/>
            <a:ext cx="9017700" cy="1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000" b="1" dirty="0">
                <a:solidFill>
                  <a:srgbClr val="520575"/>
                </a:solidFill>
              </a:rPr>
              <a:t>ИСПОЛЬЗОВАНИЕ ЦИФРОВЫХ ИНСТРУМЕНТОВ ДЛЯ УПРАВЛЕНИЯ СООБЩЕСТВОМ</a:t>
            </a:r>
            <a:endParaRPr sz="4000" b="1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10973" y="394100"/>
            <a:ext cx="1240500" cy="461700"/>
          </a:xfrm>
          <a:prstGeom prst="roundRect">
            <a:avLst>
              <a:gd name="adj" fmla="val 16667"/>
            </a:avLst>
          </a:prstGeom>
          <a:solidFill>
            <a:srgbClr val="F27300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chemeClr val="accen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43761" y="417200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УРОК </a:t>
            </a:r>
            <a:r>
              <a:rPr lang="ru" sz="1500" b="1">
                <a:solidFill>
                  <a:schemeClr val="lt1"/>
                </a:solidFill>
              </a:rPr>
              <a:t>7</a:t>
            </a:r>
            <a:endParaRPr sz="13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/>
          </a:blip>
          <a:srcRect l="12693"/>
          <a:stretch/>
        </p:blipFill>
        <p:spPr>
          <a:xfrm>
            <a:off x="6017623" y="3957325"/>
            <a:ext cx="3126379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418825" y="3096450"/>
            <a:ext cx="7392300" cy="1031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ru" sz="2232" dirty="0">
                <a:solidFill>
                  <a:srgbClr val="F27300"/>
                </a:solidFill>
              </a:rPr>
              <a:t>Базовые и расширенные цифровые сервисы </a:t>
            </a:r>
            <a:br>
              <a:rPr lang="ru" sz="2232" dirty="0">
                <a:solidFill>
                  <a:srgbClr val="F27300"/>
                </a:solidFill>
              </a:rPr>
            </a:br>
            <a:r>
              <a:rPr lang="ru" sz="2232" dirty="0">
                <a:solidFill>
                  <a:srgbClr val="F27300"/>
                </a:solidFill>
              </a:rPr>
              <a:t>для управления сообществами</a:t>
            </a:r>
            <a:endParaRPr sz="1800" dirty="0">
              <a:solidFill>
                <a:srgbClr val="F2730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99C4C56-0B4D-DE46-A2E2-A55F7BB61A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551" y="4364067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3858450" y="0"/>
            <a:ext cx="5298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384950" y="256032"/>
            <a:ext cx="4269600" cy="4480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Для развития добрососедских отношений подходят различные системы обмена "добрыми делами" среди соседей.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Это может быть </a:t>
            </a:r>
            <a:r>
              <a:rPr lang="ru" sz="1900" dirty="0">
                <a:solidFill>
                  <a:srgbClr val="7030A0"/>
                </a:solidFill>
              </a:rPr>
              <a:t>электронная доска объявлений на веб-ресурсах или проекты, такие как Добро.Взаимно и другие сервисы на платформе Добро.рф.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Выбор цифровой платформы должен учитывать удобство для местных жителей.</a:t>
            </a:r>
            <a:endParaRPr sz="19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722071" y="1317647"/>
            <a:ext cx="3235500" cy="17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ЦИФРОВЫЕ СЕРВИСЫ МОГУТ ПОМОЧЬ В УПРАВЛЕНИИ СООБЩЕСТВАМИ?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573780" y="2315873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8F8D6C54-34B8-85B4-1C9C-06655801ADF8}"/>
              </a:ext>
            </a:extLst>
          </p:cNvPr>
          <p:cNvSpPr/>
          <p:nvPr/>
        </p:nvSpPr>
        <p:spPr>
          <a:xfrm>
            <a:off x="380427" y="1434550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3210047-258B-D886-7D55-AB1F45FE71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690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4241450" y="0"/>
            <a:ext cx="4902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/>
        </p:nvSpPr>
        <p:spPr>
          <a:xfrm flipH="1">
            <a:off x="722071" y="1619397"/>
            <a:ext cx="3684600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 ИНТЕГРИРОВАТЬ СОЦИАЛЬНЫЕ СЕТИ </a:t>
            </a:r>
            <a:br>
              <a:rPr lang="ru-RU" sz="2000" b="1" dirty="0">
                <a:solidFill>
                  <a:srgbClr val="520575"/>
                </a:solidFill>
              </a:rPr>
            </a:br>
            <a:r>
              <a:rPr lang="ru-RU" sz="2000" b="1" dirty="0">
                <a:solidFill>
                  <a:srgbClr val="520575"/>
                </a:solidFill>
              </a:rPr>
              <a:t>И ВЕБ-РЕСУРСЫ ДЛЯ УЛУЧШЕНИЯ ВЗАИМОДЕЙСТВИЯ </a:t>
            </a:r>
            <a:br>
              <a:rPr lang="ru-RU" sz="2000" b="1" dirty="0">
                <a:solidFill>
                  <a:srgbClr val="520575"/>
                </a:solidFill>
              </a:rPr>
            </a:br>
            <a:r>
              <a:rPr lang="ru-RU" sz="2000" b="1" dirty="0">
                <a:solidFill>
                  <a:srgbClr val="520575"/>
                </a:solidFill>
              </a:rPr>
              <a:t>В СООБЩЕСТВЕ?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/>
        </p:nvSpPr>
        <p:spPr>
          <a:xfrm>
            <a:off x="4694375" y="177955"/>
            <a:ext cx="4165500" cy="4862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ru" sz="1900" b="1" dirty="0">
                <a:solidFill>
                  <a:srgbClr val="7030A0"/>
                </a:solidFill>
              </a:rPr>
              <a:t>Соседские сообщества часто разделяют сервисы: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оперативные коммуникации ведутся в социальных сетях </a:t>
            </a:r>
            <a:r>
              <a:rPr lang="ru" sz="1900" dirty="0">
                <a:solidFill>
                  <a:schemeClr val="bg1">
                    <a:lumMod val="50000"/>
                  </a:schemeClr>
                </a:solidFill>
              </a:rPr>
              <a:t>(например, Telegram или VK),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а полнотекстовые материалы, видео, таблицы и презентации размещаются на веб-сайтах и тематических лендингах.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Это помогает увеличить аудиторию, улучшить пользовательский опыт и повысить лояльность к продукту.</a:t>
            </a: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85" name="Google Shape;85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2166493" y="-595610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9D69DF12-6F7C-448A-488F-CEF3763D8949}"/>
              </a:ext>
            </a:extLst>
          </p:cNvPr>
          <p:cNvSpPr/>
          <p:nvPr/>
        </p:nvSpPr>
        <p:spPr>
          <a:xfrm>
            <a:off x="337472" y="1798198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2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7634A30-9F59-BE2F-90CA-AE0DBB3571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690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 flipH="1">
            <a:off x="5330036" y="1912795"/>
            <a:ext cx="3580877" cy="1723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СПЕЦИАЛИЗИРОВАННЫЕ РЕШЕНИЯ СУЩЕСТВУЮТ ДЛЯ СОСЕДСКИХ ЦЕНТРОВ?</a:t>
            </a:r>
            <a:endParaRPr lang="ru-RU"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7"/>
          <p:cNvSpPr/>
          <p:nvPr/>
        </p:nvSpPr>
        <p:spPr>
          <a:xfrm>
            <a:off x="0" y="0"/>
            <a:ext cx="4711337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7"/>
          <p:cNvSpPr txBox="1"/>
          <p:nvPr/>
        </p:nvSpPr>
        <p:spPr>
          <a:xfrm flipH="1">
            <a:off x="384769" y="642644"/>
            <a:ext cx="4094100" cy="35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b="1" dirty="0">
                <a:solidFill>
                  <a:srgbClr val="7030A0"/>
                </a:solidFill>
              </a:rPr>
              <a:t>Платформа sosedi.app</a:t>
            </a:r>
            <a:r>
              <a:rPr lang="ru" sz="1900" b="1" dirty="0">
                <a:solidFill>
                  <a:schemeClr val="tx1"/>
                </a:solidFill>
              </a:rPr>
              <a:t> </a:t>
            </a:r>
            <a:r>
              <a:rPr lang="ru" sz="1900" dirty="0">
                <a:solidFill>
                  <a:schemeClr val="tx1"/>
                </a:solidFill>
              </a:rPr>
              <a:t>предлагает базовые функции для работы соседских центров, включая веб- и мобильную версии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b="1" dirty="0">
                <a:solidFill>
                  <a:srgbClr val="7030A0"/>
                </a:solidFill>
              </a:rPr>
              <a:t>Программа 1С с конфигурацией "Фитнес-клуб" </a:t>
            </a:r>
            <a:r>
              <a:rPr lang="ru" sz="1900" dirty="0">
                <a:solidFill>
                  <a:schemeClr val="tx1"/>
                </a:solidFill>
              </a:rPr>
              <a:t>также подходят для управления соседскими центрами, предоставляя функционал для бронирования аудиторий, ведения расписания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dirty="0">
                <a:solidFill>
                  <a:schemeClr val="tx1"/>
                </a:solidFill>
              </a:rPr>
              <a:t>и управления базой клиентов</a:t>
            </a: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93" name="Google Shape;9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8354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20">
            <a:off x="6531727" y="21374"/>
            <a:ext cx="2543136" cy="248215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7A41F1FF-E1DB-AF46-F65A-FDE64B2530A0}"/>
              </a:ext>
            </a:extLst>
          </p:cNvPr>
          <p:cNvSpPr/>
          <p:nvPr/>
        </p:nvSpPr>
        <p:spPr>
          <a:xfrm>
            <a:off x="4927410" y="2014029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3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0C28DEB-8215-01D2-5333-827E785715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4529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/>
          <p:nvPr/>
        </p:nvSpPr>
        <p:spPr>
          <a:xfrm flipH="1">
            <a:off x="600151" y="1279223"/>
            <a:ext cx="3517800" cy="1723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 ВЫБРАТЬ БЕЗОПАСНОЕ </a:t>
            </a:r>
            <a:br>
              <a:rPr lang="ru-RU" sz="2000" b="1" dirty="0">
                <a:solidFill>
                  <a:srgbClr val="520575"/>
                </a:solidFill>
              </a:rPr>
            </a:br>
            <a:r>
              <a:rPr lang="ru-RU" sz="2000" b="1" dirty="0">
                <a:solidFill>
                  <a:srgbClr val="520575"/>
                </a:solidFill>
              </a:rPr>
              <a:t>И УДОБНОЕ ЦИФРОВОЕ РЕШЕНИЕ ДЛЯ ВАШЕГО СООБЩЕСТВА?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0" name="Google Shape;100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911168" y="2330667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8"/>
          <p:cNvSpPr/>
          <p:nvPr/>
        </p:nvSpPr>
        <p:spPr>
          <a:xfrm flipH="1">
            <a:off x="4034700" y="0"/>
            <a:ext cx="51093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4460700" y="219975"/>
            <a:ext cx="4562100" cy="7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700" dirty="0">
                <a:solidFill>
                  <a:schemeClr val="tx1"/>
                </a:solidFill>
              </a:rPr>
              <a:t>При выборе цифрового решения важны безопасность, доступность и комфорт использования.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ru" sz="17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700" dirty="0">
                <a:solidFill>
                  <a:srgbClr val="7030A0"/>
                </a:solidFill>
              </a:rPr>
              <a:t>Лучше использовать проверенные и популярные решения, такие как WhatsApp, Telegram и Добро.рф с интеграцией с </a:t>
            </a:r>
            <a:r>
              <a:rPr lang="en-US" sz="1700" dirty="0">
                <a:solidFill>
                  <a:srgbClr val="7030A0"/>
                </a:solidFill>
              </a:rPr>
              <a:t>VK</a:t>
            </a:r>
            <a:r>
              <a:rPr lang="ru" sz="1700" dirty="0">
                <a:solidFill>
                  <a:srgbClr val="7030A0"/>
                </a:solidFill>
              </a:rPr>
              <a:t>.</a:t>
            </a:r>
            <a:endParaRPr lang="en-US" sz="1700"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17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700" dirty="0">
                <a:solidFill>
                  <a:schemeClr val="tx1"/>
                </a:solidFill>
              </a:rPr>
              <a:t>Опыт других сообществ и платформ, например, </a:t>
            </a:r>
            <a:r>
              <a:rPr lang="ru" sz="1700" dirty="0">
                <a:solidFill>
                  <a:srgbClr val="7030A0"/>
                </a:solidFill>
              </a:rPr>
              <a:t>Центров прикладной урбанистики, </a:t>
            </a:r>
            <a:r>
              <a:rPr lang="ru-RU" sz="1700" dirty="0">
                <a:solidFill>
                  <a:schemeClr val="tx1"/>
                </a:solidFill>
              </a:rPr>
              <a:t>также </a:t>
            </a:r>
            <a:r>
              <a:rPr lang="ru" sz="1700" dirty="0">
                <a:solidFill>
                  <a:schemeClr val="tx1"/>
                </a:solidFill>
              </a:rPr>
              <a:t>может быть полезен.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ru" sz="17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700" dirty="0">
                <a:solidFill>
                  <a:srgbClr val="7030A0"/>
                </a:solidFill>
              </a:rPr>
              <a:t>Добро.рф </a:t>
            </a:r>
            <a:r>
              <a:rPr lang="ru" sz="1700" dirty="0">
                <a:solidFill>
                  <a:schemeClr val="tx1"/>
                </a:solidFill>
              </a:rPr>
              <a:t>предлагает создание открытых событий, поиск и привлечение волонтеров, анонсирование и продвижение событий, а также размещение заявок на поиск партнеров среди учебных заведений.</a:t>
            </a:r>
            <a:endParaRPr sz="17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DD284FAF-8550-68D6-517A-95354560AC51}"/>
              </a:ext>
            </a:extLst>
          </p:cNvPr>
          <p:cNvSpPr/>
          <p:nvPr/>
        </p:nvSpPr>
        <p:spPr>
          <a:xfrm>
            <a:off x="258507" y="1434550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4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B352D8F-8DE4-1105-234C-FD8C9900D2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690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285</Words>
  <Application>Microsoft Office PowerPoint</Application>
  <PresentationFormat>Экран (16:9)</PresentationFormat>
  <Paragraphs>33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ИСПОЛЬЗОВАНИЕ ЦИФРОВЫХ ИНСТРУМЕНТОВ ДЛЯ УПРАВЛЕНИЯ СООБЩЕСТВОМ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ЦИФРОВЫХ ИНСТРУМЕНТОВ ДЛЯ УПРАВЛЕНИЯ СООБЩЕСТВОМ.</dc:title>
  <cp:lastModifiedBy>Кирилл</cp:lastModifiedBy>
  <cp:revision>5</cp:revision>
  <dcterms:modified xsi:type="dcterms:W3CDTF">2024-08-19T09:30:49Z</dcterms:modified>
</cp:coreProperties>
</file>