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0" r:id="rId3"/>
    <p:sldId id="269" r:id="rId4"/>
    <p:sldId id="272" r:id="rId5"/>
    <p:sldId id="271" r:id="rId6"/>
    <p:sldId id="273" r:id="rId7"/>
    <p:sldId id="262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8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150"/>
            <a:ext cx="10058400" cy="5657850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381000" y="463552"/>
            <a:ext cx="42195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1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9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2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8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0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7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0904" y="3498427"/>
            <a:ext cx="10911197" cy="16557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ДЕЙСТВУЮЩИЕ ПРОЕКТЫ </a:t>
            </a:r>
            <a:br>
              <a:rPr lang="ru-RU" sz="4400" b="1" dirty="0" smtClean="0">
                <a:solidFill>
                  <a:schemeClr val="bg1"/>
                </a:solidFill>
                <a:latin typeface="+mj-lt"/>
              </a:rPr>
            </a:br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В СФЕРЕ НАУЧНОГО ВОЛОНТЁРСТВА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4259430" cy="129093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90903" y="2334047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Урок 2.</a:t>
            </a:r>
          </a:p>
        </p:txBody>
      </p:sp>
    </p:spTree>
    <p:extLst>
      <p:ext uri="{BB962C8B-B14F-4D97-AF65-F5344CB8AC3E}">
        <p14:creationId xmlns:p14="http://schemas.microsoft.com/office/powerpoint/2010/main" val="3880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 b="12324"/>
          <a:stretch/>
        </p:blipFill>
        <p:spPr>
          <a:xfrm rot="10800000">
            <a:off x="-2" y="-14515"/>
            <a:ext cx="9464629" cy="4960597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707199" y="117316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>
                <a:solidFill>
                  <a:srgbClr val="3A59A9"/>
                </a:solidFill>
                <a:latin typeface="+mj-lt"/>
              </a:rPr>
              <a:t>Проект </a:t>
            </a: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/>
            </a:r>
            <a:br>
              <a:rPr lang="ru-RU" sz="60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>«</a:t>
            </a:r>
            <a:r>
              <a:rPr lang="ru-RU" sz="6000" b="1" dirty="0">
                <a:solidFill>
                  <a:srgbClr val="3A59A9"/>
                </a:solidFill>
                <a:latin typeface="+mj-lt"/>
              </a:rPr>
              <a:t>Окружающий мир» </a:t>
            </a:r>
            <a:endParaRPr lang="ru-RU" sz="6000" b="1" dirty="0">
              <a:solidFill>
                <a:srgbClr val="3A59A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7200" y="3087228"/>
            <a:ext cx="9686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3A59A9"/>
                </a:solidFill>
              </a:rPr>
              <a:t>Включает </a:t>
            </a:r>
            <a:r>
              <a:rPr lang="ru-RU" sz="3200">
                <a:solidFill>
                  <a:srgbClr val="3A59A9"/>
                </a:solidFill>
              </a:rPr>
              <a:t>два </a:t>
            </a:r>
            <a:r>
              <a:rPr lang="ru-RU" sz="3200" smtClean="0">
                <a:solidFill>
                  <a:srgbClr val="3A59A9"/>
                </a:solidFill>
              </a:rPr>
              <a:t>направления:</a:t>
            </a:r>
            <a:endParaRPr lang="ru-RU" sz="3200" dirty="0">
              <a:solidFill>
                <a:srgbClr val="3A59A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A59A9"/>
                </a:solidFill>
              </a:rPr>
              <a:t>наблюдение </a:t>
            </a:r>
            <a:r>
              <a:rPr lang="ru-RU" sz="3200" dirty="0">
                <a:solidFill>
                  <a:srgbClr val="3A59A9"/>
                </a:solidFill>
              </a:rPr>
              <a:t>за изменениями в природе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3A59A9"/>
                </a:solidFill>
              </a:rPr>
              <a:t>помощь </a:t>
            </a:r>
            <a:r>
              <a:rPr lang="ru-RU" sz="3200" dirty="0">
                <a:solidFill>
                  <a:srgbClr val="3A59A9"/>
                </a:solidFill>
              </a:rPr>
              <a:t>в сборе материалов и данных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3332799" y="5842955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3A59A9"/>
                </a:solidFill>
              </a:rPr>
              <a:t>https://</a:t>
            </a:r>
            <a:r>
              <a:rPr lang="en-US" sz="4400" b="1" dirty="0" smtClean="0">
                <a:solidFill>
                  <a:srgbClr val="3A59A9"/>
                </a:solidFill>
              </a:rPr>
              <a:t>fenolog.rgo.ru</a:t>
            </a:r>
            <a:endParaRPr lang="ru-RU" sz="4400" b="1" dirty="0">
              <a:solidFill>
                <a:srgbClr val="3A5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СПЕЦПРОЕКТ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«ПЛОДЫ НАУКИ»: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68972" y="3040744"/>
            <a:ext cx="87956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solidFill>
                  <a:srgbClr val="3A59A9"/>
                </a:solidFill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Цель проекта</a:t>
            </a:r>
            <a:r>
              <a:rPr lang="ru-RU" sz="3200" b="1" dirty="0" smtClean="0">
                <a:solidFill>
                  <a:srgbClr val="3A59A9"/>
                </a:solidFill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: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создать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фенологическую базу дикорастущих  и культурных растений на территории России</a:t>
            </a:r>
            <a:endParaRPr lang="ru-RU" sz="3200" dirty="0">
              <a:solidFill>
                <a:srgbClr val="3A59A9"/>
              </a:solidFill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СОВЕТЫ АВТОРАМ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ПРОЕКТОВ ГРАЖДАНСКОЙ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НАУКИ: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8570" y="3017612"/>
            <a:ext cx="9376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рассказывайте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чаще о своём проекте;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делайте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подробное техническое задание для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добровольцев.</a:t>
            </a: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59656" y="-362858"/>
            <a:ext cx="10058400" cy="565785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796370" y="129037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ПРОЕКТ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«МОНИТОРИНГ РАСПРОСТРАНЕНИЯ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РАСТЕНИЙ РОДА РЯБИНА» </a:t>
            </a:r>
            <a:endParaRPr lang="ru-RU" sz="3600" b="1" dirty="0">
              <a:solidFill>
                <a:srgbClr val="3A59A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7970" y="3100230"/>
            <a:ext cx="85992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3A59A9"/>
                </a:solidFill>
                <a:latin typeface="+mj-lt"/>
              </a:rPr>
              <a:t>Цель проекта: </a:t>
            </a:r>
            <a:endParaRPr lang="ru-RU" sz="3200" dirty="0" smtClean="0">
              <a:solidFill>
                <a:srgbClr val="3A59A9"/>
              </a:solidFill>
              <a:latin typeface="+mj-lt"/>
            </a:endParaRPr>
          </a:p>
          <a:p>
            <a:r>
              <a:rPr lang="ru-RU" sz="3200" dirty="0" smtClean="0">
                <a:solidFill>
                  <a:srgbClr val="3A59A9"/>
                </a:solidFill>
              </a:rPr>
              <a:t>создание </a:t>
            </a:r>
            <a:r>
              <a:rPr lang="ru-RU" sz="3200" dirty="0">
                <a:solidFill>
                  <a:srgbClr val="3A59A9"/>
                </a:solidFill>
              </a:rPr>
              <a:t>базы данных о произрастании и распространении видов и сортов рябины</a:t>
            </a:r>
            <a:endParaRPr lang="ru-RU" sz="3200" dirty="0">
              <a:solidFill>
                <a:srgbClr val="3A59A9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897970" y="5707810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3A59A9"/>
                </a:solidFill>
              </a:rPr>
              <a:t>https://</a:t>
            </a:r>
            <a:r>
              <a:rPr lang="en-US" sz="4400" b="1" dirty="0" smtClean="0">
                <a:solidFill>
                  <a:srgbClr val="3A59A9"/>
                </a:solidFill>
              </a:rPr>
              <a:t>volnatur.online</a:t>
            </a:r>
            <a:endParaRPr lang="ru-RU" sz="4400" b="1" dirty="0">
              <a:solidFill>
                <a:srgbClr val="3A5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99466"/>
            <a:ext cx="10058400" cy="565785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31199" y="1568230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6000" b="1" dirty="0">
                <a:solidFill>
                  <a:srgbClr val="3A59A9"/>
                </a:solidFill>
                <a:latin typeface="+mj-lt"/>
              </a:rPr>
              <a:t>Проект </a:t>
            </a: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/>
            </a:r>
            <a:br>
              <a:rPr lang="ru-RU" sz="60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6000" b="1" dirty="0" smtClean="0">
                <a:solidFill>
                  <a:srgbClr val="3A59A9"/>
                </a:solidFill>
                <a:latin typeface="+mj-lt"/>
              </a:rPr>
              <a:t>«</a:t>
            </a:r>
            <a:r>
              <a:rPr lang="ru-RU" sz="6000" b="1" dirty="0">
                <a:solidFill>
                  <a:srgbClr val="3A59A9"/>
                </a:solidFill>
                <a:latin typeface="+mj-lt"/>
              </a:rPr>
              <a:t>Новые виды коллембол»</a:t>
            </a:r>
            <a:endParaRPr lang="ru-RU" sz="6000" b="1" dirty="0">
              <a:solidFill>
                <a:srgbClr val="3A59A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1199" y="4481166"/>
            <a:ext cx="8599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3A59A9"/>
                </a:solidFill>
              </a:rPr>
              <a:t>Коллемболы —  класс мелких членистоногих</a:t>
            </a:r>
            <a:endParaRPr lang="ru-RU" sz="3200" dirty="0">
              <a:solidFill>
                <a:srgbClr val="3A59A9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2" b="60662"/>
          <a:stretch/>
        </p:blipFill>
        <p:spPr>
          <a:xfrm rot="10800000">
            <a:off x="0" y="0"/>
            <a:ext cx="9588500" cy="2225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0" y="160658"/>
            <a:ext cx="2498771" cy="818515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003258" y="6030119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400" b="1" dirty="0">
              <a:solidFill>
                <a:srgbClr val="3A59A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3258" y="1982450"/>
            <a:ext cx="94760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3A59A9"/>
                </a:solidFill>
              </a:rPr>
              <a:t>Известно только </a:t>
            </a:r>
            <a:endParaRPr lang="ru-RU" sz="3200" dirty="0" smtClean="0">
              <a:solidFill>
                <a:srgbClr val="3A59A9"/>
              </a:solidFill>
            </a:endParaRPr>
          </a:p>
          <a:p>
            <a:endParaRPr lang="ru-RU" sz="3200" dirty="0">
              <a:solidFill>
                <a:srgbClr val="3A59A9"/>
              </a:solidFill>
            </a:endParaRPr>
          </a:p>
          <a:p>
            <a:r>
              <a:rPr lang="ru-RU" sz="5400" b="1" dirty="0">
                <a:solidFill>
                  <a:srgbClr val="3A59A9"/>
                </a:solidFill>
                <a:latin typeface="+mj-lt"/>
              </a:rPr>
              <a:t>9000</a:t>
            </a:r>
            <a:r>
              <a:rPr lang="ru-RU" sz="3200" dirty="0" smtClean="0">
                <a:solidFill>
                  <a:srgbClr val="3A59A9"/>
                </a:solidFill>
              </a:rPr>
              <a:t> </a:t>
            </a:r>
            <a:r>
              <a:rPr lang="ru-RU" sz="3200" dirty="0">
                <a:solidFill>
                  <a:srgbClr val="3A59A9"/>
                </a:solidFill>
              </a:rPr>
              <a:t>видов коллембол – </a:t>
            </a:r>
            <a:r>
              <a:rPr lang="ru-RU" sz="3200" dirty="0" smtClean="0">
                <a:solidFill>
                  <a:srgbClr val="3A59A9"/>
                </a:solidFill>
              </a:rPr>
              <a:t/>
            </a:r>
            <a:br>
              <a:rPr lang="ru-RU" sz="3200" dirty="0" smtClean="0">
                <a:solidFill>
                  <a:srgbClr val="3A59A9"/>
                </a:solidFill>
              </a:rPr>
            </a:br>
            <a:r>
              <a:rPr lang="ru-RU" sz="3200" dirty="0" smtClean="0">
                <a:solidFill>
                  <a:srgbClr val="3A59A9"/>
                </a:solidFill>
              </a:rPr>
              <a:t/>
            </a:r>
            <a:br>
              <a:rPr lang="ru-RU" sz="3200" dirty="0" smtClean="0">
                <a:solidFill>
                  <a:srgbClr val="3A59A9"/>
                </a:solidFill>
              </a:rPr>
            </a:br>
            <a:r>
              <a:rPr lang="ru-RU" sz="3200" dirty="0" smtClean="0">
                <a:solidFill>
                  <a:srgbClr val="3A59A9"/>
                </a:solidFill>
              </a:rPr>
              <a:t>это </a:t>
            </a:r>
            <a:r>
              <a:rPr lang="ru-RU" sz="3200" dirty="0">
                <a:solidFill>
                  <a:srgbClr val="3A59A9"/>
                </a:solidFill>
              </a:rPr>
              <a:t>18% от общего количества</a:t>
            </a:r>
          </a:p>
        </p:txBody>
      </p:sp>
    </p:spTree>
    <p:extLst>
      <p:ext uri="{BB962C8B-B14F-4D97-AF65-F5344CB8AC3E}">
        <p14:creationId xmlns:p14="http://schemas.microsoft.com/office/powerpoint/2010/main" val="20897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75181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88229" cy="11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Stolzl Bold"/>
        <a:ea typeface=""/>
        <a:cs typeface=""/>
      </a:majorFont>
      <a:minorFont>
        <a:latin typeface="Stolzl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78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Stolzl Bold</vt:lpstr>
      <vt:lpstr>Stolzl Book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22</cp:revision>
  <dcterms:created xsi:type="dcterms:W3CDTF">2023-06-08T08:09:39Z</dcterms:created>
  <dcterms:modified xsi:type="dcterms:W3CDTF">2023-06-15T06:58:29Z</dcterms:modified>
</cp:coreProperties>
</file>