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I1Zp2j6sp5pOOVwMCboleBze9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3167B5-7B37-4079-886D-C1D19F22F11A}">
  <a:tblStyle styleId="{0D3167B5-7B37-4079-886D-C1D19F22F1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02cb9f7ad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2d02cb9f7ad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c90ac76a32_0_58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2c90ac76a32_0_58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b953df2c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8b953df2c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d5fa62d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cd5fa62d8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90ac76a32_0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c90ac76a32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c90ac76a32_0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90ac76a32_0_5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c90ac76a32_0_5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d02cb9f7a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d02cb9f7a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02cb9f7ad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d02cb9f7ad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d02cb9f7ad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2d02cb9f7ad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02cb9f7ad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2d02cb9f7ad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1">
  <p:cSld name="OBJECT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838200" y="182562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1089857" y="6404312"/>
            <a:ext cx="26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90ac76a32_0_32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8" name="Google Shape;98;g2c90ac76a32_0_32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c90ac76a32_0_3223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90ac76a32_0_322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90ac76a32_0_3229"/>
          <p:cNvSpPr txBox="1"/>
          <p:nvPr>
            <p:ph type="title"/>
          </p:nvPr>
        </p:nvSpPr>
        <p:spPr>
          <a:xfrm>
            <a:off x="415624" y="593320"/>
            <a:ext cx="11361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75" lIns="119675" spcFirstLastPara="1" rIns="119675" wrap="square" tIns="119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04" name="Google Shape;104;g2c90ac76a32_0_3229"/>
          <p:cNvSpPr txBox="1"/>
          <p:nvPr>
            <p:ph idx="1" type="body"/>
          </p:nvPr>
        </p:nvSpPr>
        <p:spPr>
          <a:xfrm>
            <a:off x="415624" y="1536512"/>
            <a:ext cx="113613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9675" lIns="119675" spcFirstLastPara="1" rIns="119675" wrap="square" tIns="1196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5" name="Google Shape;105;g2c90ac76a32_0_3229"/>
          <p:cNvSpPr txBox="1"/>
          <p:nvPr>
            <p:ph idx="12" type="sldNum"/>
          </p:nvPr>
        </p:nvSpPr>
        <p:spPr>
          <a:xfrm>
            <a:off x="11579846" y="6267685"/>
            <a:ext cx="4491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675" lIns="119675" spcFirstLastPara="1" rIns="119675" wrap="square" tIns="119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3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90ac76a32_0_3233"/>
          <p:cNvSpPr txBox="1"/>
          <p:nvPr>
            <p:ph type="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8" name="Google Shape;108;g2c90ac76a32_0_3233"/>
          <p:cNvSpPr txBox="1"/>
          <p:nvPr>
            <p:ph idx="1" type="body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2c90ac76a32_0_3233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90ac76a32_0_32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12" name="Google Shape;112;g2c90ac76a32_0_32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34250" spcFirstLastPara="1" rIns="34250" wrap="square" tIns="3425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5pPr>
            <a:lvl6pPr indent="-361950" lvl="5" marL="2743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6pPr>
            <a:lvl7pPr indent="-361950" lvl="6" marL="32004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7pPr>
            <a:lvl8pPr indent="-361950" lvl="7" marL="3657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8pPr>
            <a:lvl9pPr indent="-361950" lvl="8" marL="41148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9pPr>
          </a:lstStyle>
          <a:p/>
        </p:txBody>
      </p:sp>
      <p:sp>
        <p:nvSpPr>
          <p:cNvPr id="113" name="Google Shape;113;g2c90ac76a32_0_3237"/>
          <p:cNvSpPr txBox="1"/>
          <p:nvPr>
            <p:ph idx="12" type="sldNum"/>
          </p:nvPr>
        </p:nvSpPr>
        <p:spPr>
          <a:xfrm>
            <a:off x="11089857" y="6415796"/>
            <a:ext cx="26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1">
  <p:cSld name="OBJECT 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90ac76a32_0_32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9pPr>
          </a:lstStyle>
          <a:p/>
        </p:txBody>
      </p:sp>
      <p:sp>
        <p:nvSpPr>
          <p:cNvPr id="116" name="Google Shape;116;g2c90ac76a32_0_32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1pPr>
            <a:lvl2pPr indent="-40640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17" name="Google Shape;117;g2c90ac76a32_0_3241"/>
          <p:cNvSpPr txBox="1"/>
          <p:nvPr>
            <p:ph idx="12" type="sldNum"/>
          </p:nvPr>
        </p:nvSpPr>
        <p:spPr>
          <a:xfrm>
            <a:off x="11089857" y="6404312"/>
            <a:ext cx="26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90ac76a32_0_324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" name="Google Shape;120;g2c90ac76a32_0_3245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c90ac76a32_0_3245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90ac76a32_0_32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" name="Google Shape;124;g2c90ac76a32_0_324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g2c90ac76a32_0_3249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90ac76a32_0_3253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8" name="Google Shape;128;g2c90ac76a32_0_3253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c90ac76a32_0_3253"/>
          <p:cNvSpPr txBox="1"/>
          <p:nvPr>
            <p:ph idx="2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c90ac76a32_0_3253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90ac76a32_0_32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g2c90ac76a32_0_3258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90ac76a32_0_3261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6" name="Google Shape;136;g2c90ac76a32_0_3261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c90ac76a32_0_3261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g2c90ac76a32_0_3261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90ac76a32_0_3266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1" name="Google Shape;141;g2c90ac76a32_0_3266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2c90ac76a32_0_3266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g2c90ac76a32_0_3266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>
  <p:cSld name="Заголовок и вертикальный текст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90ac76a32_0_32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6" name="Google Shape;146;g2c90ac76a32_0_327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2c90ac76a32_0_3271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>
  <p:cSld name="Вертикальный заголовок и текст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0ac76a32_0_3275"/>
          <p:cNvSpPr txBox="1"/>
          <p:nvPr>
            <p:ph type="title"/>
          </p:nvPr>
        </p:nvSpPr>
        <p:spPr>
          <a:xfrm>
            <a:off x="8724900" y="365125"/>
            <a:ext cx="2628900" cy="5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0" name="Google Shape;150;g2c90ac76a32_0_3275"/>
          <p:cNvSpPr txBox="1"/>
          <p:nvPr>
            <p:ph idx="1" type="body"/>
          </p:nvPr>
        </p:nvSpPr>
        <p:spPr>
          <a:xfrm>
            <a:off x="838200" y="365125"/>
            <a:ext cx="7734300" cy="5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g2c90ac76a32_0_3275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1">
  <p:cSld name="TITLE_AND_BODY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90ac76a32_0_59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9pPr>
          </a:lstStyle>
          <a:p/>
        </p:txBody>
      </p:sp>
      <p:sp>
        <p:nvSpPr>
          <p:cNvPr id="158" name="Google Shape;158;g2c90ac76a32_0_59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1pPr>
            <a:lvl2pPr indent="-40640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59" name="Google Shape;159;g2c90ac76a32_0_5931"/>
          <p:cNvSpPr txBox="1"/>
          <p:nvPr>
            <p:ph idx="12" type="sldNum"/>
          </p:nvPr>
        </p:nvSpPr>
        <p:spPr>
          <a:xfrm>
            <a:off x="11089857" y="6404312"/>
            <a:ext cx="26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90ac76a32_0_5935"/>
          <p:cNvSpPr txBox="1"/>
          <p:nvPr>
            <p:ph type="title"/>
          </p:nvPr>
        </p:nvSpPr>
        <p:spPr>
          <a:xfrm>
            <a:off x="415611" y="992765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62" name="Google Shape;162;g2c90ac76a32_0_5935"/>
          <p:cNvSpPr txBox="1"/>
          <p:nvPr>
            <p:ph idx="1" type="body"/>
          </p:nvPr>
        </p:nvSpPr>
        <p:spPr>
          <a:xfrm>
            <a:off x="415599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3" name="Google Shape;163;g2c90ac76a32_0_593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90ac76a32_0_593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90ac76a32_0_5941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9pPr>
          </a:lstStyle>
          <a:p/>
        </p:txBody>
      </p:sp>
      <p:sp>
        <p:nvSpPr>
          <p:cNvPr id="168" name="Google Shape;168;g2c90ac76a32_0_5941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indent="-3810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69" name="Google Shape;169;g2c90ac76a32_0_594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g2c90ac76a32_0_594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g2c90ac76a32_0_5941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90ac76a32_0_594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74" name="Google Shape;174;g2c90ac76a32_0_5947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5" name="Google Shape;175;g2c90ac76a32_0_594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90ac76a32_0_5951"/>
          <p:cNvSpPr txBox="1"/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lvl9pPr>
          </a:lstStyle>
          <a:p/>
        </p:txBody>
      </p:sp>
      <p:sp>
        <p:nvSpPr>
          <p:cNvPr id="178" name="Google Shape;178;g2c90ac76a32_0_5951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635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79" name="Google Shape;179;g2c90ac76a32_0_5951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635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80" name="Google Shape;180;g2c90ac76a32_0_595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2c90ac76a32_0_595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2c90ac76a32_0_5951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90ac76a32_0_5958"/>
          <p:cNvSpPr txBox="1"/>
          <p:nvPr>
            <p:ph type="title"/>
          </p:nvPr>
        </p:nvSpPr>
        <p:spPr>
          <a:xfrm>
            <a:off x="415599" y="2867799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85" name="Google Shape;185;g2c90ac76a32_0_5958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90ac76a32_0_5961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88" name="Google Shape;188;g2c90ac76a32_0_5961"/>
          <p:cNvSpPr txBox="1"/>
          <p:nvPr>
            <p:ph idx="1" type="body"/>
          </p:nvPr>
        </p:nvSpPr>
        <p:spPr>
          <a:xfrm>
            <a:off x="415599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89" name="Google Shape;189;g2c90ac76a32_0_5961"/>
          <p:cNvSpPr txBox="1"/>
          <p:nvPr>
            <p:ph idx="2" type="body"/>
          </p:nvPr>
        </p:nvSpPr>
        <p:spPr>
          <a:xfrm>
            <a:off x="6443198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0" name="Google Shape;190;g2c90ac76a32_0_5961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90ac76a32_0_5966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93" name="Google Shape;193;g2c90ac76a32_0_596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90ac76a32_0_5969"/>
          <p:cNvSpPr txBox="1"/>
          <p:nvPr>
            <p:ph type="title"/>
          </p:nvPr>
        </p:nvSpPr>
        <p:spPr>
          <a:xfrm>
            <a:off x="415599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196" name="Google Shape;196;g2c90ac76a32_0_5969"/>
          <p:cNvSpPr txBox="1"/>
          <p:nvPr>
            <p:ph idx="1" type="body"/>
          </p:nvPr>
        </p:nvSpPr>
        <p:spPr>
          <a:xfrm>
            <a:off x="415599" y="1852799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7" name="Google Shape;197;g2c90ac76a32_0_5969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>
  <p:cSld name="MAIN_POI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90ac76a32_0_5973"/>
          <p:cNvSpPr txBox="1"/>
          <p:nvPr>
            <p:ph type="title"/>
          </p:nvPr>
        </p:nvSpPr>
        <p:spPr>
          <a:xfrm>
            <a:off x="653667" y="600199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00" name="Google Shape;200;g2c90ac76a32_0_5973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>
  <p:cSld name="SECTION_TITLE_AND_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90ac76a32_0_597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c90ac76a32_0_597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04" name="Google Shape;204;g2c90ac76a32_0_5976"/>
          <p:cNvSpPr txBox="1"/>
          <p:nvPr>
            <p:ph idx="1" type="body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5" name="Google Shape;205;g2c90ac76a32_0_5976"/>
          <p:cNvSpPr txBox="1"/>
          <p:nvPr>
            <p:ph idx="2" type="body"/>
          </p:nvPr>
        </p:nvSpPr>
        <p:spPr>
          <a:xfrm>
            <a:off x="6586000" y="965432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06" name="Google Shape;206;g2c90ac76a32_0_5976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>
  <p:cSld name="CAPTION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90ac76a32_0_5982"/>
          <p:cNvSpPr txBox="1"/>
          <p:nvPr>
            <p:ph idx="1" type="body"/>
          </p:nvPr>
        </p:nvSpPr>
        <p:spPr>
          <a:xfrm>
            <a:off x="415599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None/>
              <a:defRPr/>
            </a:lvl1pPr>
          </a:lstStyle>
          <a:p/>
        </p:txBody>
      </p:sp>
      <p:sp>
        <p:nvSpPr>
          <p:cNvPr id="209" name="Google Shape;209;g2c90ac76a32_0_5982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>
  <p:cSld name="BIG_NUMBER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90ac76a32_0_5985"/>
          <p:cNvSpPr txBox="1"/>
          <p:nvPr>
            <p:ph type="title"/>
          </p:nvPr>
        </p:nvSpPr>
        <p:spPr>
          <a:xfrm>
            <a:off x="415599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12" name="Google Shape;212;g2c90ac76a32_0_5985"/>
          <p:cNvSpPr txBox="1"/>
          <p:nvPr>
            <p:ph idx="1" type="body"/>
          </p:nvPr>
        </p:nvSpPr>
        <p:spPr>
          <a:xfrm>
            <a:off x="415599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3" name="Google Shape;213;g2c90ac76a32_0_5985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>
  <p:cSld name="OBJECT 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90ac76a32_0_5989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16" name="Google Shape;216;g2c90ac76a32_0_598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60900" spcFirstLastPara="1" rIns="60900" wrap="square" tIns="609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810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/>
            </a:lvl4pPr>
            <a:lvl5pPr indent="-3810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7" name="Google Shape;217;g2c90ac76a32_0_5989"/>
          <p:cNvSpPr txBox="1"/>
          <p:nvPr>
            <p:ph idx="12" type="sldNum"/>
          </p:nvPr>
        </p:nvSpPr>
        <p:spPr>
          <a:xfrm>
            <a:off x="11230477" y="6359484"/>
            <a:ext cx="3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>
  <p:cSld name="TWO_OBJECTS 2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90ac76a32_0_5993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9pPr>
          </a:lstStyle>
          <a:p/>
        </p:txBody>
      </p:sp>
      <p:sp>
        <p:nvSpPr>
          <p:cNvPr id="220" name="Google Shape;220;g2c90ac76a32_0_5993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60900" spcFirstLastPara="1" rIns="60900" wrap="square" tIns="60900">
            <a:normAutofit/>
          </a:bodyPr>
          <a:lstStyle>
            <a:lvl1pPr indent="-4635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•"/>
              <a:defRPr sz="3700"/>
            </a:lvl1pPr>
            <a:lvl2pPr indent="-4635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–"/>
              <a:defRPr sz="3700"/>
            </a:lvl2pPr>
            <a:lvl3pPr indent="-4635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•"/>
              <a:defRPr sz="3700"/>
            </a:lvl3pPr>
            <a:lvl4pPr indent="-4635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–"/>
              <a:defRPr sz="3700"/>
            </a:lvl4pPr>
            <a:lvl5pPr indent="-4635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Char char="»"/>
              <a:defRPr sz="3700"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1" name="Google Shape;221;g2c90ac76a32_0_5993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60900" spcFirstLastPara="1" rIns="60900" wrap="square" tIns="60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2" name="Google Shape;222;g2c90ac76a32_0_5993"/>
          <p:cNvSpPr txBox="1"/>
          <p:nvPr>
            <p:ph idx="12" type="sldNum"/>
          </p:nvPr>
        </p:nvSpPr>
        <p:spPr>
          <a:xfrm>
            <a:off x="11230477" y="6359484"/>
            <a:ext cx="3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00" lIns="60900" spcFirstLastPara="1" rIns="60900" wrap="square" tIns="609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90ac76a32_0_32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2c90ac76a32_0_32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2c90ac76a32_0_3219"/>
          <p:cNvSpPr txBox="1"/>
          <p:nvPr>
            <p:ph idx="12" type="sldNum"/>
          </p:nvPr>
        </p:nvSpPr>
        <p:spPr>
          <a:xfrm>
            <a:off x="11080144" y="6406785"/>
            <a:ext cx="27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90ac76a32_0_5927"/>
          <p:cNvSpPr txBox="1"/>
          <p:nvPr>
            <p:ph type="title"/>
          </p:nvPr>
        </p:nvSpPr>
        <p:spPr>
          <a:xfrm>
            <a:off x="415599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g2c90ac76a32_0_5927"/>
          <p:cNvSpPr txBox="1"/>
          <p:nvPr>
            <p:ph idx="1" type="body"/>
          </p:nvPr>
        </p:nvSpPr>
        <p:spPr>
          <a:xfrm>
            <a:off x="415599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2c90ac76a32_0_5927"/>
          <p:cNvSpPr txBox="1"/>
          <p:nvPr>
            <p:ph idx="12" type="sldNum"/>
          </p:nvPr>
        </p:nvSpPr>
        <p:spPr>
          <a:xfrm>
            <a:off x="11579127" y="6267759"/>
            <a:ext cx="449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https://clck.ru/3AHWiU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hyperlink" Target="https://clck.ru/3AHWiU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1"/>
          <p:cNvCxnSpPr/>
          <p:nvPr/>
        </p:nvCxnSpPr>
        <p:spPr>
          <a:xfrm flipH="1" rot="10800000">
            <a:off x="7202900" y="375800"/>
            <a:ext cx="4658700" cy="7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"/>
          <p:cNvCxnSpPr/>
          <p:nvPr/>
        </p:nvCxnSpPr>
        <p:spPr>
          <a:xfrm>
            <a:off x="375559" y="6517283"/>
            <a:ext cx="11476696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"/>
          <p:cNvCxnSpPr/>
          <p:nvPr/>
        </p:nvCxnSpPr>
        <p:spPr>
          <a:xfrm>
            <a:off x="11852255" y="375741"/>
            <a:ext cx="0" cy="615106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1"/>
          <p:cNvCxnSpPr/>
          <p:nvPr/>
        </p:nvCxnSpPr>
        <p:spPr>
          <a:xfrm>
            <a:off x="375559" y="961503"/>
            <a:ext cx="0" cy="556530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1"/>
          <p:cNvCxnSpPr/>
          <p:nvPr/>
        </p:nvCxnSpPr>
        <p:spPr>
          <a:xfrm>
            <a:off x="876600" y="4735338"/>
            <a:ext cx="722486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3" name="Google Shape;2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59" y="325056"/>
            <a:ext cx="3810000" cy="50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1"/>
          <p:cNvCxnSpPr/>
          <p:nvPr/>
        </p:nvCxnSpPr>
        <p:spPr>
          <a:xfrm>
            <a:off x="375559" y="4735338"/>
            <a:ext cx="6006452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35" name="Google Shape;235;p1"/>
          <p:cNvSpPr txBox="1"/>
          <p:nvPr/>
        </p:nvSpPr>
        <p:spPr>
          <a:xfrm>
            <a:off x="604150" y="4859700"/>
            <a:ext cx="54288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Arial"/>
              <a:buNone/>
            </a:pPr>
            <a:r>
              <a:rPr b="0" i="0" lang="ru-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Программа экологического просвещения для государственных, некоммерческих и благотворительных организаций в различных регионах России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604150" y="1789300"/>
            <a:ext cx="60606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ru-RU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«Добрая экология»</a:t>
            </a:r>
            <a:r>
              <a:rPr b="0" i="0" lang="ru-RU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&#10;&#10;Автоматически созданное описание" id="237" name="Google Shape;2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8562" y="-83074"/>
            <a:ext cx="2792751" cy="1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6">
            <a:alphaModFix/>
          </a:blip>
          <a:srcRect b="0" l="0" r="3305" t="0"/>
          <a:stretch/>
        </p:blipFill>
        <p:spPr>
          <a:xfrm>
            <a:off x="5766150" y="-205700"/>
            <a:ext cx="6959252" cy="706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Google Shape;353;g2d02cb9f7ad_0_60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354" name="Google Shape;354;g2d02cb9f7ad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g2d02cb9f7ad_0_60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6" name="Google Shape;356;g2d02cb9f7ad_0_60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357" name="Google Shape;357;g2d02cb9f7ad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d02cb9f7ad_0_60"/>
          <p:cNvSpPr txBox="1"/>
          <p:nvPr/>
        </p:nvSpPr>
        <p:spPr>
          <a:xfrm>
            <a:off x="843516" y="862000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Прямо сейчас ваши коллеги проводят: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d02cb9f7ad_0_60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d02cb9f7ad_0_60"/>
          <p:cNvSpPr txBox="1"/>
          <p:nvPr/>
        </p:nvSpPr>
        <p:spPr>
          <a:xfrm>
            <a:off x="152400" y="17176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акции и мк по повторному использованию</a:t>
            </a:r>
            <a:endParaRPr/>
          </a:p>
        </p:txBody>
      </p:sp>
      <p:sp>
        <p:nvSpPr>
          <p:cNvPr id="361" name="Google Shape;361;g2d02cb9f7ad_0_60"/>
          <p:cNvSpPr txBox="1"/>
          <p:nvPr/>
        </p:nvSpPr>
        <p:spPr>
          <a:xfrm>
            <a:off x="1193550" y="2466975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экопросветительские занятия в школах, детских садах, молодежных центрах, кцсонах</a:t>
            </a:r>
            <a:endParaRPr/>
          </a:p>
        </p:txBody>
      </p:sp>
      <p:sp>
        <p:nvSpPr>
          <p:cNvPr id="362" name="Google Shape;362;g2d02cb9f7ad_0_60"/>
          <p:cNvSpPr txBox="1"/>
          <p:nvPr/>
        </p:nvSpPr>
        <p:spPr>
          <a:xfrm>
            <a:off x="9010500" y="2929675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сборы пластиковых крышечек, батареек, макулатуры</a:t>
            </a:r>
            <a:endParaRPr/>
          </a:p>
        </p:txBody>
      </p:sp>
      <p:sp>
        <p:nvSpPr>
          <p:cNvPr id="363" name="Google Shape;363;g2d02cb9f7ad_0_60"/>
          <p:cNvSpPr txBox="1"/>
          <p:nvPr/>
        </p:nvSpPr>
        <p:spPr>
          <a:xfrm>
            <a:off x="4337075" y="1717650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уборка берегов рек, лесных территорий, примыкающих к городу</a:t>
            </a:r>
            <a:endParaRPr/>
          </a:p>
        </p:txBody>
      </p:sp>
      <p:sp>
        <p:nvSpPr>
          <p:cNvPr id="364" name="Google Shape;364;g2d02cb9f7ad_0_60"/>
          <p:cNvSpPr txBox="1"/>
          <p:nvPr/>
        </p:nvSpPr>
        <p:spPr>
          <a:xfrm>
            <a:off x="4596000" y="30170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просветительские квизы, своп-вечеринки</a:t>
            </a:r>
            <a:endParaRPr/>
          </a:p>
        </p:txBody>
      </p:sp>
      <p:sp>
        <p:nvSpPr>
          <p:cNvPr id="365" name="Google Shape;365;g2d02cb9f7ad_0_60"/>
          <p:cNvSpPr txBox="1"/>
          <p:nvPr/>
        </p:nvSpPr>
        <p:spPr>
          <a:xfrm>
            <a:off x="8754025" y="2071650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мастер-классы, как можно использовать отходы вторично для серебряных волонтеров и школьников</a:t>
            </a:r>
            <a:endParaRPr/>
          </a:p>
        </p:txBody>
      </p:sp>
      <p:sp>
        <p:nvSpPr>
          <p:cNvPr id="366" name="Google Shape;366;g2d02cb9f7ad_0_60"/>
          <p:cNvSpPr txBox="1"/>
          <p:nvPr/>
        </p:nvSpPr>
        <p:spPr>
          <a:xfrm>
            <a:off x="4337075" y="4383050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с</a:t>
            </a:r>
            <a:r>
              <a:rPr lang="ru-RU" sz="1100">
                <a:solidFill>
                  <a:srgbClr val="333333"/>
                </a:solidFill>
              </a:rPr>
              <a:t>убботники по очистке берега реки и сквера</a:t>
            </a:r>
            <a:endParaRPr/>
          </a:p>
        </p:txBody>
      </p:sp>
      <p:sp>
        <p:nvSpPr>
          <p:cNvPr id="367" name="Google Shape;367;g2d02cb9f7ad_0_60"/>
          <p:cNvSpPr txBox="1"/>
          <p:nvPr/>
        </p:nvSpPr>
        <p:spPr>
          <a:xfrm>
            <a:off x="8422100" y="3580375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взяли шефство над памятником авиаторов, погибших в годы ВОВ (убираем территорию, высаживаем цветы)</a:t>
            </a:r>
            <a:endParaRPr/>
          </a:p>
        </p:txBody>
      </p:sp>
      <p:sp>
        <p:nvSpPr>
          <p:cNvPr id="368" name="Google Shape;368;g2d02cb9f7ad_0_60"/>
          <p:cNvSpPr txBox="1"/>
          <p:nvPr/>
        </p:nvSpPr>
        <p:spPr>
          <a:xfrm>
            <a:off x="427675" y="53643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акции по высадке саженцев</a:t>
            </a:r>
            <a:endParaRPr/>
          </a:p>
        </p:txBody>
      </p:sp>
      <p:sp>
        <p:nvSpPr>
          <p:cNvPr id="369" name="Google Shape;369;g2d02cb9f7ad_0_60"/>
          <p:cNvSpPr txBox="1"/>
          <p:nvPr/>
        </p:nvSpPr>
        <p:spPr>
          <a:xfrm>
            <a:off x="7282013" y="5283800"/>
            <a:ext cx="30000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собираем б/у вещи, их пересматриваем, проводим Дармарки, далее сортируем, что-то перерабатываем сами, остальное отвозим в пункты приёма б/у вещей</a:t>
            </a:r>
            <a:endParaRPr/>
          </a:p>
        </p:txBody>
      </p:sp>
      <p:sp>
        <p:nvSpPr>
          <p:cNvPr id="370" name="Google Shape;370;g2d02cb9f7ad_0_60"/>
          <p:cNvSpPr txBox="1"/>
          <p:nvPr/>
        </p:nvSpPr>
        <p:spPr>
          <a:xfrm>
            <a:off x="3361050" y="55638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акцию "Чистые школьные дворы”</a:t>
            </a:r>
            <a:endParaRPr/>
          </a:p>
        </p:txBody>
      </p:sp>
      <p:sp>
        <p:nvSpPr>
          <p:cNvPr id="371" name="Google Shape;371;g2d02cb9f7ad_0_60"/>
          <p:cNvSpPr txBox="1"/>
          <p:nvPr/>
        </p:nvSpPr>
        <p:spPr>
          <a:xfrm>
            <a:off x="630025" y="47603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проекты Енот-Эколог и </a:t>
            </a:r>
            <a:r>
              <a:rPr lang="ru-RU" sz="1100">
                <a:solidFill>
                  <a:srgbClr val="333333"/>
                </a:solidFill>
              </a:rPr>
              <a:t>Орленок-Эколог</a:t>
            </a:r>
            <a:endParaRPr/>
          </a:p>
        </p:txBody>
      </p:sp>
      <p:sp>
        <p:nvSpPr>
          <p:cNvPr id="372" name="Google Shape;372;g2d02cb9f7ad_0_60"/>
          <p:cNvSpPr txBox="1"/>
          <p:nvPr/>
        </p:nvSpPr>
        <p:spPr>
          <a:xfrm>
            <a:off x="361050" y="61981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акция Бумбатл</a:t>
            </a:r>
            <a:endParaRPr/>
          </a:p>
        </p:txBody>
      </p:sp>
      <p:sp>
        <p:nvSpPr>
          <p:cNvPr id="373" name="Google Shape;373;g2d02cb9f7ad_0_60"/>
          <p:cNvSpPr txBox="1"/>
          <p:nvPr/>
        </p:nvSpPr>
        <p:spPr>
          <a:xfrm>
            <a:off x="10046300" y="48085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"Чистые игры"</a:t>
            </a:r>
            <a:endParaRPr/>
          </a:p>
        </p:txBody>
      </p:sp>
      <p:sp>
        <p:nvSpPr>
          <p:cNvPr id="374" name="Google Shape;374;g2d02cb9f7ad_0_60"/>
          <p:cNvSpPr txBox="1"/>
          <p:nvPr/>
        </p:nvSpPr>
        <p:spPr>
          <a:xfrm>
            <a:off x="3745150" y="3602700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проект "Белки в парке" (кормим и ухаживаем за белками)</a:t>
            </a:r>
            <a:endParaRPr/>
          </a:p>
        </p:txBody>
      </p:sp>
      <p:sp>
        <p:nvSpPr>
          <p:cNvPr id="375" name="Google Shape;375;g2d02cb9f7ad_0_60"/>
          <p:cNvSpPr txBox="1"/>
          <p:nvPr/>
        </p:nvSpPr>
        <p:spPr>
          <a:xfrm>
            <a:off x="252050" y="3860538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социальный проект на приобретение велошредера</a:t>
            </a:r>
            <a:endParaRPr/>
          </a:p>
        </p:txBody>
      </p:sp>
      <p:sp>
        <p:nvSpPr>
          <p:cNvPr id="376" name="Google Shape;376;g2d02cb9f7ad_0_60"/>
          <p:cNvSpPr txBox="1"/>
          <p:nvPr/>
        </p:nvSpPr>
        <p:spPr>
          <a:xfrm>
            <a:off x="8422100" y="1173588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Всероссийскую программу "5 шагов для городов"</a:t>
            </a:r>
            <a:endParaRPr/>
          </a:p>
        </p:txBody>
      </p:sp>
      <p:sp>
        <p:nvSpPr>
          <p:cNvPr id="377" name="Google Shape;377;g2d02cb9f7ad_0_60"/>
          <p:cNvSpPr txBox="1"/>
          <p:nvPr/>
        </p:nvSpPr>
        <p:spPr>
          <a:xfrm>
            <a:off x="4193550" y="64043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300"/>
              </a:spcBef>
              <a:spcAft>
                <a:spcPts val="1100"/>
              </a:spcAft>
              <a:buNone/>
            </a:pPr>
            <a:r>
              <a:rPr lang="ru-RU" sz="1100">
                <a:solidFill>
                  <a:srgbClr val="333333"/>
                </a:solidFill>
              </a:rPr>
              <a:t>ЭКО</a:t>
            </a:r>
            <a:r>
              <a:rPr lang="ru-RU" sz="1100">
                <a:solidFill>
                  <a:srgbClr val="333333"/>
                </a:solidFill>
              </a:rPr>
              <a:t>фестиваль на районном уровне</a:t>
            </a:r>
            <a:endParaRPr/>
          </a:p>
        </p:txBody>
      </p:sp>
      <p:sp>
        <p:nvSpPr>
          <p:cNvPr id="378" name="Google Shape;378;g2d02cb9f7ad_0_60"/>
          <p:cNvSpPr/>
          <p:nvPr/>
        </p:nvSpPr>
        <p:spPr>
          <a:xfrm>
            <a:off x="172450" y="1711175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d02cb9f7ad_0_60"/>
          <p:cNvSpPr/>
          <p:nvPr/>
        </p:nvSpPr>
        <p:spPr>
          <a:xfrm>
            <a:off x="1054300" y="2497551"/>
            <a:ext cx="3000000" cy="66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d02cb9f7ad_0_60"/>
          <p:cNvSpPr/>
          <p:nvPr/>
        </p:nvSpPr>
        <p:spPr>
          <a:xfrm>
            <a:off x="4193550" y="1701804"/>
            <a:ext cx="3000000" cy="54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d02cb9f7ad_0_60"/>
          <p:cNvSpPr/>
          <p:nvPr/>
        </p:nvSpPr>
        <p:spPr>
          <a:xfrm>
            <a:off x="8283550" y="1186850"/>
            <a:ext cx="3000000" cy="54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d02cb9f7ad_0_60"/>
          <p:cNvSpPr/>
          <p:nvPr/>
        </p:nvSpPr>
        <p:spPr>
          <a:xfrm>
            <a:off x="8643925" y="2110457"/>
            <a:ext cx="3000000" cy="669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d02cb9f7ad_0_60"/>
          <p:cNvSpPr/>
          <p:nvPr/>
        </p:nvSpPr>
        <p:spPr>
          <a:xfrm>
            <a:off x="4472500" y="2975200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d02cb9f7ad_0_60"/>
          <p:cNvSpPr/>
          <p:nvPr/>
        </p:nvSpPr>
        <p:spPr>
          <a:xfrm>
            <a:off x="8206200" y="3592989"/>
            <a:ext cx="3000000" cy="938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d02cb9f7ad_0_60"/>
          <p:cNvSpPr/>
          <p:nvPr/>
        </p:nvSpPr>
        <p:spPr>
          <a:xfrm>
            <a:off x="7193550" y="5283800"/>
            <a:ext cx="3000000" cy="99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d02cb9f7ad_0_60"/>
          <p:cNvSpPr/>
          <p:nvPr/>
        </p:nvSpPr>
        <p:spPr>
          <a:xfrm>
            <a:off x="4010625" y="4442588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d02cb9f7ad_0_60"/>
          <p:cNvSpPr/>
          <p:nvPr/>
        </p:nvSpPr>
        <p:spPr>
          <a:xfrm>
            <a:off x="3427675" y="3658200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d02cb9f7ad_0_60"/>
          <p:cNvSpPr/>
          <p:nvPr/>
        </p:nvSpPr>
        <p:spPr>
          <a:xfrm>
            <a:off x="3049475" y="5503600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d02cb9f7ad_0_60"/>
          <p:cNvSpPr/>
          <p:nvPr/>
        </p:nvSpPr>
        <p:spPr>
          <a:xfrm>
            <a:off x="3941175" y="6362475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d02cb9f7ad_0_60"/>
          <p:cNvSpPr/>
          <p:nvPr/>
        </p:nvSpPr>
        <p:spPr>
          <a:xfrm>
            <a:off x="49475" y="3954663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d02cb9f7ad_0_60"/>
          <p:cNvSpPr/>
          <p:nvPr/>
        </p:nvSpPr>
        <p:spPr>
          <a:xfrm>
            <a:off x="427675" y="4667950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d02cb9f7ad_0_60"/>
          <p:cNvSpPr/>
          <p:nvPr/>
        </p:nvSpPr>
        <p:spPr>
          <a:xfrm>
            <a:off x="0" y="5364350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d02cb9f7ad_0_60"/>
          <p:cNvSpPr/>
          <p:nvPr/>
        </p:nvSpPr>
        <p:spPr>
          <a:xfrm>
            <a:off x="49475" y="6198150"/>
            <a:ext cx="16884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d02cb9f7ad_0_60"/>
          <p:cNvSpPr/>
          <p:nvPr/>
        </p:nvSpPr>
        <p:spPr>
          <a:xfrm>
            <a:off x="9733700" y="4766725"/>
            <a:ext cx="16884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d02cb9f7ad_0_60"/>
          <p:cNvSpPr/>
          <p:nvPr/>
        </p:nvSpPr>
        <p:spPr>
          <a:xfrm>
            <a:off x="8843175" y="2985175"/>
            <a:ext cx="3000000" cy="43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70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13502" y="5283791"/>
            <a:ext cx="1497000" cy="14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7730" y="3673573"/>
            <a:ext cx="1017257" cy="9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5426" y="1899673"/>
            <a:ext cx="1126613" cy="110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2513" y="1520926"/>
            <a:ext cx="680931" cy="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82398" y="2316066"/>
            <a:ext cx="1497000" cy="14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5039" y="5968354"/>
            <a:ext cx="1497000" cy="14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43927" y="908691"/>
            <a:ext cx="1497000" cy="147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5275" y="5105651"/>
            <a:ext cx="680931" cy="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888" y="3226113"/>
            <a:ext cx="680931" cy="6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2d02cb9f7ad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22100" y="3592988"/>
            <a:ext cx="680931" cy="6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g2c90ac76a32_0_5898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Google Shape;697;p11" id="411" name="Google Shape;411;g2c90ac76a32_0_58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4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g2c90ac76a32_0_5898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Google Shape;704;p11" id="413" name="Google Shape;413;g2c90ac76a32_0_58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9756" y="4056629"/>
            <a:ext cx="813724" cy="813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707;p11" id="414" name="Google Shape;414;g2c90ac76a32_0_58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748" y="5142707"/>
            <a:ext cx="813724" cy="81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c90ac76a32_0_5898"/>
          <p:cNvSpPr txBox="1"/>
          <p:nvPr/>
        </p:nvSpPr>
        <p:spPr>
          <a:xfrm>
            <a:off x="770564" y="1461661"/>
            <a:ext cx="38598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0070B6"/>
                </a:solidFill>
                <a:latin typeface="Arial"/>
                <a:ea typeface="Arial"/>
                <a:cs typeface="Arial"/>
                <a:sym typeface="Arial"/>
              </a:rPr>
              <a:t>Наши контакты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c90ac76a32_0_5898"/>
          <p:cNvSpPr txBox="1"/>
          <p:nvPr/>
        </p:nvSpPr>
        <p:spPr>
          <a:xfrm>
            <a:off x="1175276" y="3584116"/>
            <a:ext cx="34551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Участие в проекте</a:t>
            </a:r>
            <a:endParaRPr b="1" i="0" sz="14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c90ac76a32_0_5898"/>
          <p:cNvSpPr txBox="1"/>
          <p:nvPr/>
        </p:nvSpPr>
        <p:spPr>
          <a:xfrm>
            <a:off x="7690027" y="4825525"/>
            <a:ext cx="23409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sobirator.ru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g2c90ac76a32_0_5898"/>
          <p:cNvCxnSpPr/>
          <p:nvPr/>
        </p:nvCxnSpPr>
        <p:spPr>
          <a:xfrm rot="10800000">
            <a:off x="7512382" y="4197952"/>
            <a:ext cx="0" cy="1382700"/>
          </a:xfrm>
          <a:prstGeom prst="straightConnector1">
            <a:avLst/>
          </a:prstGeom>
          <a:noFill/>
          <a:ln cap="flat" cmpd="sng" w="12700">
            <a:solidFill>
              <a:srgbClr val="0070B6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19" name="Google Shape;419;g2c90ac76a32_0_5898"/>
          <p:cNvCxnSpPr/>
          <p:nvPr/>
        </p:nvCxnSpPr>
        <p:spPr>
          <a:xfrm>
            <a:off x="7511114" y="5580652"/>
            <a:ext cx="32055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20" name="Google Shape;420;g2c90ac76a32_0_5898"/>
          <p:cNvCxnSpPr/>
          <p:nvPr/>
        </p:nvCxnSpPr>
        <p:spPr>
          <a:xfrm>
            <a:off x="7511114" y="4818652"/>
            <a:ext cx="32055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21" name="Google Shape;421;g2c90ac76a32_0_5898"/>
          <p:cNvSpPr txBox="1"/>
          <p:nvPr/>
        </p:nvSpPr>
        <p:spPr>
          <a:xfrm>
            <a:off x="7674200" y="4056650"/>
            <a:ext cx="26229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shop.sobirator.ru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g2c90ac76a32_0_58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269750" y="5143275"/>
            <a:ext cx="813726" cy="8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c90ac76a32_0_58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54750" y="4057201"/>
            <a:ext cx="813726" cy="812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g2c90ac76a32_0_5898"/>
          <p:cNvGrpSpPr/>
          <p:nvPr/>
        </p:nvGrpSpPr>
        <p:grpSpPr>
          <a:xfrm>
            <a:off x="10045517" y="1531028"/>
            <a:ext cx="666998" cy="1792503"/>
            <a:chOff x="11060225" y="1385100"/>
            <a:chExt cx="618450" cy="1100438"/>
          </a:xfrm>
        </p:grpSpPr>
        <p:cxnSp>
          <p:nvCxnSpPr>
            <p:cNvPr id="425" name="Google Shape;425;g2c90ac76a32_0_5898"/>
            <p:cNvCxnSpPr/>
            <p:nvPr/>
          </p:nvCxnSpPr>
          <p:spPr>
            <a:xfrm flipH="1" rot="10800000">
              <a:off x="11060225" y="1385100"/>
              <a:ext cx="336600" cy="1818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6" name="Google Shape;426;g2c90ac76a32_0_5898"/>
            <p:cNvCxnSpPr/>
            <p:nvPr/>
          </p:nvCxnSpPr>
          <p:spPr>
            <a:xfrm flipH="1" rot="10800000">
              <a:off x="11245475" y="1657975"/>
              <a:ext cx="369600" cy="1068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7" name="Google Shape;427;g2c90ac76a32_0_5898"/>
            <p:cNvCxnSpPr/>
            <p:nvPr/>
          </p:nvCxnSpPr>
          <p:spPr>
            <a:xfrm>
              <a:off x="11245475" y="2053163"/>
              <a:ext cx="433200" cy="315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8" name="Google Shape;428;g2c90ac76a32_0_5898"/>
            <p:cNvCxnSpPr/>
            <p:nvPr/>
          </p:nvCxnSpPr>
          <p:spPr>
            <a:xfrm>
              <a:off x="11181875" y="2278838"/>
              <a:ext cx="324000" cy="2067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29" name="Google Shape;429;g2c90ac76a32_0_5898"/>
          <p:cNvPicPr preferRelativeResize="0"/>
          <p:nvPr/>
        </p:nvPicPr>
        <p:blipFill rotWithShape="1">
          <a:blip r:embed="rId8">
            <a:alphaModFix/>
          </a:blip>
          <a:srcRect b="0" l="71335" r="534" t="0"/>
          <a:stretch/>
        </p:blipFill>
        <p:spPr>
          <a:xfrm>
            <a:off x="7640501" y="1410834"/>
            <a:ext cx="2340900" cy="227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g2c90ac76a32_0_589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6675" y="3939110"/>
            <a:ext cx="2017350" cy="201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&#10;&#10;Автоматически созданное описание" id="431" name="Google Shape;431;g2c90ac76a32_0_58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2c90ac76a32_0_5898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c90ac76a32_0_5898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g28b953df2c8_0_1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4" name="Google Shape;244;g28b953df2c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4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g28b953df2c8_0_1"/>
          <p:cNvCxnSpPr/>
          <p:nvPr/>
        </p:nvCxnSpPr>
        <p:spPr>
          <a:xfrm>
            <a:off x="0" y="824216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6" name="Google Shape;246;g28b953df2c8_0_1"/>
          <p:cNvPicPr preferRelativeResize="0"/>
          <p:nvPr/>
        </p:nvPicPr>
        <p:blipFill rotWithShape="1">
          <a:blip r:embed="rId4">
            <a:alphaModFix/>
          </a:blip>
          <a:srcRect b="6904" l="0" r="0" t="4694"/>
          <a:stretch/>
        </p:blipFill>
        <p:spPr>
          <a:xfrm>
            <a:off x="0" y="864824"/>
            <a:ext cx="12191999" cy="600005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8b953df2c8_0_1"/>
          <p:cNvSpPr/>
          <p:nvPr/>
        </p:nvSpPr>
        <p:spPr>
          <a:xfrm>
            <a:off x="0" y="824225"/>
            <a:ext cx="12192000" cy="1261200"/>
          </a:xfrm>
          <a:prstGeom prst="rect">
            <a:avLst/>
          </a:prstGeom>
          <a:solidFill>
            <a:srgbClr val="0070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 Добро.Центров будут подготовлены к полноценной самостоятельной работе по развитию экологической коммуникации.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8b953df2c8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82800" y="2768100"/>
            <a:ext cx="2683125" cy="268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&#10;&#10;Автоматически созданное описание" id="249" name="Google Shape;249;g28b953df2c8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cd5fa62d8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492" y="1987875"/>
            <a:ext cx="6493510" cy="4870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2cd5fa62d8a_0_0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g2cd5fa62d8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0999" y="219227"/>
            <a:ext cx="2229494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2cd5fa62d8a_0_0"/>
          <p:cNvCxnSpPr/>
          <p:nvPr/>
        </p:nvCxnSpPr>
        <p:spPr>
          <a:xfrm>
            <a:off x="0" y="824216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8" name="Google Shape;258;g2cd5fa62d8a_0_0"/>
          <p:cNvSpPr/>
          <p:nvPr/>
        </p:nvSpPr>
        <p:spPr>
          <a:xfrm>
            <a:off x="0" y="827350"/>
            <a:ext cx="12192000" cy="1157400"/>
          </a:xfrm>
          <a:prstGeom prst="rect">
            <a:avLst/>
          </a:prstGeom>
          <a:solidFill>
            <a:srgbClr val="0070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lt1"/>
                </a:solidFill>
              </a:rPr>
              <a:t>СЛЕДУЮЩАЯ</a:t>
            </a: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ОЧНАЯ ВСТРЕЧА: </a:t>
            </a:r>
            <a:r>
              <a:rPr b="1" lang="ru-RU" sz="1800">
                <a:solidFill>
                  <a:schemeClr val="lt1"/>
                </a:solidFill>
              </a:rPr>
              <a:t>18</a:t>
            </a: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800">
                <a:solidFill>
                  <a:schemeClr val="lt1"/>
                </a:solidFill>
              </a:rPr>
              <a:t>мая</a:t>
            </a: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10:30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Экоцентр Собиратора по адресу: г. Москва, Кавказский бульвар 56 стр 12 (м. Кантемировская)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&#10;&#10;Автоматически созданное описание" id="259" name="Google Shape;259;g2cd5fa62d8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cd5fa62d8a_0_0"/>
          <p:cNvSpPr/>
          <p:nvPr/>
        </p:nvSpPr>
        <p:spPr>
          <a:xfrm flipH="1" rot="2539346">
            <a:off x="1885352" y="2148157"/>
            <a:ext cx="2981165" cy="1833500"/>
          </a:xfrm>
          <a:custGeom>
            <a:rect b="b" l="l" r="r" t="t"/>
            <a:pathLst>
              <a:path extrusionOk="0" h="84534" w="124653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rgbClr val="0070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cd5fa62d8a_0_0"/>
          <p:cNvSpPr txBox="1"/>
          <p:nvPr/>
        </p:nvSpPr>
        <p:spPr>
          <a:xfrm>
            <a:off x="1989650" y="2717663"/>
            <a:ext cx="247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РЕГИСТРАЦИЯ: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cd5fa62d8a_0_0"/>
          <p:cNvSpPr txBox="1"/>
          <p:nvPr/>
        </p:nvSpPr>
        <p:spPr>
          <a:xfrm>
            <a:off x="483975" y="3537825"/>
            <a:ext cx="1950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мае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18.05 (сб) в 10.30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июне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9.06 (вс) в 10.30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23.06 (вс) в 10.30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июле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07.07 (вс) в 10.30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2cd5fa62d8a_0_0"/>
          <p:cNvPicPr preferRelativeResize="0"/>
          <p:nvPr/>
        </p:nvPicPr>
        <p:blipFill rotWithShape="1">
          <a:blip r:embed="rId6">
            <a:alphaModFix/>
          </a:blip>
          <a:srcRect b="9218" l="7786" r="8664" t="8469"/>
          <a:stretch/>
        </p:blipFill>
        <p:spPr>
          <a:xfrm>
            <a:off x="3251575" y="3276425"/>
            <a:ext cx="1746175" cy="172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g2c90ac76a32_0_210"/>
          <p:cNvCxnSpPr/>
          <p:nvPr/>
        </p:nvCxnSpPr>
        <p:spPr>
          <a:xfrm flipH="1" rot="10800000">
            <a:off x="7202900" y="375800"/>
            <a:ext cx="4658700" cy="7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g2c90ac76a32_0_210"/>
          <p:cNvCxnSpPr/>
          <p:nvPr/>
        </p:nvCxnSpPr>
        <p:spPr>
          <a:xfrm>
            <a:off x="375559" y="6517283"/>
            <a:ext cx="1147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g2c90ac76a32_0_210"/>
          <p:cNvCxnSpPr/>
          <p:nvPr/>
        </p:nvCxnSpPr>
        <p:spPr>
          <a:xfrm>
            <a:off x="11852255" y="375741"/>
            <a:ext cx="0" cy="615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g2c90ac76a32_0_210"/>
          <p:cNvCxnSpPr/>
          <p:nvPr/>
        </p:nvCxnSpPr>
        <p:spPr>
          <a:xfrm>
            <a:off x="375559" y="961503"/>
            <a:ext cx="0" cy="5565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g2c90ac76a32_0_210"/>
          <p:cNvCxnSpPr/>
          <p:nvPr/>
        </p:nvCxnSpPr>
        <p:spPr>
          <a:xfrm>
            <a:off x="876600" y="4735338"/>
            <a:ext cx="7224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g2c90ac76a32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59" y="325056"/>
            <a:ext cx="3809999" cy="50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g2c90ac76a32_0_210"/>
          <p:cNvCxnSpPr/>
          <p:nvPr/>
        </p:nvCxnSpPr>
        <p:spPr>
          <a:xfrm>
            <a:off x="375559" y="4735338"/>
            <a:ext cx="6006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6" name="Google Shape;276;g2c90ac76a32_0_210"/>
          <p:cNvSpPr txBox="1"/>
          <p:nvPr/>
        </p:nvSpPr>
        <p:spPr>
          <a:xfrm>
            <a:off x="604150" y="1789300"/>
            <a:ext cx="6006600" cy="25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500">
                <a:solidFill>
                  <a:schemeClr val="lt1"/>
                </a:solidFill>
              </a:rPr>
              <a:t>Практические шаги</a:t>
            </a:r>
            <a:r>
              <a:rPr b="0" i="0" lang="ru-RU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 экологической программе</a:t>
            </a:r>
            <a:r>
              <a:rPr b="0" i="0" lang="ru-RU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&#10;&#10;Автоматически созданное описание" id="277" name="Google Shape;277;g2c90ac76a32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8562" y="-83074"/>
            <a:ext cx="2792751" cy="1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c90ac76a32_0_210"/>
          <p:cNvPicPr preferRelativeResize="0"/>
          <p:nvPr/>
        </p:nvPicPr>
        <p:blipFill rotWithShape="1">
          <a:blip r:embed="rId6">
            <a:alphaModFix/>
          </a:blip>
          <a:srcRect b="0" l="0" r="3305" t="0"/>
          <a:stretch/>
        </p:blipFill>
        <p:spPr>
          <a:xfrm>
            <a:off x="5766150" y="-205700"/>
            <a:ext cx="6959252" cy="70636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c90ac76a32_0_210"/>
          <p:cNvSpPr txBox="1"/>
          <p:nvPr/>
        </p:nvSpPr>
        <p:spPr>
          <a:xfrm>
            <a:off x="824528" y="4956713"/>
            <a:ext cx="33927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Валерия Сидорова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c90ac76a32_0_210"/>
          <p:cNvSpPr txBox="1"/>
          <p:nvPr/>
        </p:nvSpPr>
        <p:spPr>
          <a:xfrm>
            <a:off x="824527" y="5329591"/>
            <a:ext cx="57327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руководитель отдела просвещения компании Собиратор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c90ac76a32_0_210"/>
          <p:cNvSpPr txBox="1"/>
          <p:nvPr/>
        </p:nvSpPr>
        <p:spPr>
          <a:xfrm rot="-5400000">
            <a:off x="-480150" y="5215488"/>
            <a:ext cx="14100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СПИКЕР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c90ac76a32_0_210"/>
          <p:cNvSpPr txBox="1"/>
          <p:nvPr/>
        </p:nvSpPr>
        <p:spPr>
          <a:xfrm rot="-5400000">
            <a:off x="-255450" y="2843056"/>
            <a:ext cx="9606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90ac76a32_0_528"/>
          <p:cNvSpPr/>
          <p:nvPr/>
        </p:nvSpPr>
        <p:spPr>
          <a:xfrm>
            <a:off x="529900" y="2093675"/>
            <a:ext cx="4648500" cy="4449300"/>
          </a:xfrm>
          <a:prstGeom prst="ellipse">
            <a:avLst/>
          </a:prstGeom>
          <a:solidFill>
            <a:srgbClr val="F8C70E"/>
          </a:solidFill>
          <a:ln>
            <a:noFill/>
          </a:ln>
        </p:spPr>
        <p:txBody>
          <a:bodyPr anchorCtr="0" anchor="ctr" bIns="60975" lIns="60975" spcFirstLastPara="1" rIns="60975" wrap="square" tIns="60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2c90ac76a32_0_528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289" name="Google Shape;289;g2c90ac76a32_0_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2c90ac76a32_0_528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91" name="Google Shape;291;g2c90ac76a32_0_528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292" name="Google Shape;292;g2c90ac76a32_0_5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c90ac76a32_0_5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397231">
            <a:off x="383027" y="1572838"/>
            <a:ext cx="11067577" cy="43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c90ac76a32_0_528"/>
          <p:cNvSpPr txBox="1"/>
          <p:nvPr/>
        </p:nvSpPr>
        <p:spPr>
          <a:xfrm>
            <a:off x="843516" y="959000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Брейншторм и обмен опытом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c90ac76a32_0_5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6645" y="2863909"/>
            <a:ext cx="2954414" cy="263397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c90ac76a32_0_528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c90ac76a32_0_528"/>
          <p:cNvSpPr/>
          <p:nvPr/>
        </p:nvSpPr>
        <p:spPr>
          <a:xfrm>
            <a:off x="5337575" y="3830800"/>
            <a:ext cx="5527200" cy="3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34900" spcFirstLastPara="1" rIns="34900" wrap="square" tIns="34900">
            <a:noAutofit/>
          </a:bodyPr>
          <a:lstStyle/>
          <a:p>
            <a:pPr indent="-15240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Определение целевой аудитории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программы мероприятий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форматов коммуникации онлайн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Партнерство с местными организациями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Оценка и обратная связь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2c90ac76a32_0_5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5150" y="1127950"/>
            <a:ext cx="2029125" cy="202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рсор 2.png" id="299" name="Google Shape;299;g2c90ac76a32_0_5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7180375">
            <a:off x="9312866" y="2359746"/>
            <a:ext cx="787877" cy="126688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c90ac76a32_0_528"/>
          <p:cNvSpPr txBox="1"/>
          <p:nvPr/>
        </p:nvSpPr>
        <p:spPr>
          <a:xfrm>
            <a:off x="10442063" y="3105000"/>
            <a:ext cx="975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9"/>
              </a:rPr>
              <a:t>ССЫЛКА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10"/>
              </a:rPr>
              <a:t>на доску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g2d02cb9f7ad_0_0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306" name="Google Shape;306;g2d02cb9f7a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g2d02cb9f7ad_0_0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8" name="Google Shape;308;g2d02cb9f7ad_0_0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309" name="Google Shape;309;g2d02cb9f7a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d02cb9f7ad_0_0"/>
          <p:cNvSpPr txBox="1"/>
          <p:nvPr/>
        </p:nvSpPr>
        <p:spPr>
          <a:xfrm>
            <a:off x="843516" y="862000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Внутренние</a:t>
            </a:r>
            <a:r>
              <a:rPr b="0" i="0" lang="ru-RU" sz="3000" u="none" cap="none" strike="noStrike">
                <a:solidFill>
                  <a:srgbClr val="0070B6"/>
                </a:solidFill>
                <a:latin typeface="Arial"/>
                <a:ea typeface="Arial"/>
                <a:cs typeface="Arial"/>
                <a:sym typeface="Arial"/>
              </a:rPr>
              <a:t> программы: результаты брейншторма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d02cb9f7ad_0_0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2" name="Google Shape;312;g2d02cb9f7ad_0_0"/>
          <p:cNvGraphicFramePr/>
          <p:nvPr/>
        </p:nvGraphicFramePr>
        <p:xfrm>
          <a:off x="135588" y="144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{0D3167B5-7B37-4079-886D-C1D19F22F11A}</a:tableStyleId>
              </a:tblPr>
              <a:tblGrid>
                <a:gridCol w="3068800"/>
                <a:gridCol w="3031500"/>
                <a:gridCol w="2770375"/>
                <a:gridCol w="3050150"/>
              </a:tblGrid>
              <a:tr h="443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сейчас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D9B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хотим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7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мешает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CD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можем сделать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D14F"/>
                    </a:solidFill>
                  </a:tcPr>
                </a:tc>
              </a:tr>
              <a:tr h="4793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раздельный сбор отходов (мелкие фракции)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участие в городских проектах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пишем экологические проекты в рамках Всероссийского конкурса Регион Добрых дел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сделать свою библиотеку "зеленой". Чтобы каждый наш посетитель смог на нашем примере и с нашей поддержкой смог выработать экопривычки, начиная с себя и своего дома и семьи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развитие команды: посещать очные мероприятия, обучаться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командообразующие мероприятия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нерадивые граждане. кидают мусор где попало. и это чьи то родители. дети живут по примеру родителей. очень сложно таких ребят научить культуре экологии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испытываем проблему вывоза, т.к. находимся в 300 км от краевой столицы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rgbClr val="1A1A1A"/>
                          </a:solidFill>
                        </a:rPr>
                        <a:t>вывозы</a:t>
                      </a:r>
                      <a:endParaRPr b="1"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найти спонсора - коммерческую компанию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собирать то, что можно повторно использовать прямо у себя для апсайкла и творчества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rgbClr val="1A1A1A"/>
                          </a:solidFill>
                        </a:rPr>
                        <a:t>команда</a:t>
                      </a:r>
                      <a:endParaRPr b="1"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тренинги - очень важно для команды. Мы даже выучили своего тренера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встречаться с командой в неформальной обстановке 1 раз в месяц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выяснять потребности, которые человек закрывает через свою деятельность, давать возможность развивать это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>
                          <a:solidFill>
                            <a:srgbClr val="1A1A1A"/>
                          </a:solidFill>
                        </a:rPr>
                        <a:t>миссия</a:t>
                      </a:r>
                      <a:endParaRPr b="1"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давать возможность применить знания на практике, поучаствовать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подавать пример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g2d02cb9f7ad_0_22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318" name="Google Shape;318;g2d02cb9f7ad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g2d02cb9f7ad_0_22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0" name="Google Shape;320;g2d02cb9f7ad_0_22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321" name="Google Shape;321;g2d02cb9f7ad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d02cb9f7ad_0_22"/>
          <p:cNvSpPr txBox="1"/>
          <p:nvPr/>
        </p:nvSpPr>
        <p:spPr>
          <a:xfrm>
            <a:off x="843516" y="1334575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П</a:t>
            </a:r>
            <a:r>
              <a:rPr b="0" i="0" lang="ru-RU" sz="3000" u="none" cap="none" strike="noStrike">
                <a:solidFill>
                  <a:srgbClr val="0070B6"/>
                </a:solidFill>
                <a:latin typeface="Arial"/>
                <a:ea typeface="Arial"/>
                <a:cs typeface="Arial"/>
                <a:sym typeface="Arial"/>
              </a:rPr>
              <a:t>рограмм</a:t>
            </a:r>
            <a:r>
              <a:rPr lang="ru-RU" sz="3000">
                <a:solidFill>
                  <a:srgbClr val="0070B6"/>
                </a:solidFill>
              </a:rPr>
              <a:t>а коммуникации онлайн: результаты брейншторма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d02cb9f7ad_0_22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4" name="Google Shape;324;g2d02cb9f7ad_0_22"/>
          <p:cNvGraphicFramePr/>
          <p:nvPr/>
        </p:nvGraphicFramePr>
        <p:xfrm>
          <a:off x="158538" y="233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{0D3167B5-7B37-4079-886D-C1D19F22F11A}</a:tableStyleId>
              </a:tblPr>
              <a:tblGrid>
                <a:gridCol w="5919250"/>
                <a:gridCol w="5955650"/>
              </a:tblGrid>
              <a:tr h="509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хотим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7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можем сделать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D14F"/>
                    </a:solidFill>
                  </a:tcPr>
                </a:tc>
              </a:tr>
              <a:tr h="2526775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хотим, чтобы нас узнавали - единый контент, регулярные публикации (например, 2 раза в месяц)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развитие соцсетей, увлекательный постоянный контент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хорошая практика - под каждое направление работы разработан свой шаблон для новостей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сделать рубрикатор для разных тем через хэштеги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сделать цветовую дифференциацию картинок для разных тем (на эко тему чаще всего используют зеленый цвет, можно выбрать другой, чтобы выделяться в инфополе)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материалы от Собиратора в рамках проекта Добрая экология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g2d02cb9f7ad_0_35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330" name="Google Shape;330;g2d02cb9f7ad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g2d02cb9f7ad_0_35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32" name="Google Shape;332;g2d02cb9f7ad_0_35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333" name="Google Shape;333;g2d02cb9f7ad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d02cb9f7ad_0_35"/>
          <p:cNvSpPr txBox="1"/>
          <p:nvPr/>
        </p:nvSpPr>
        <p:spPr>
          <a:xfrm>
            <a:off x="843516" y="862000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Работа с волонтёрами</a:t>
            </a:r>
            <a:r>
              <a:rPr b="0" i="0" lang="ru-RU" sz="3000" u="none" cap="none" strike="noStrike">
                <a:solidFill>
                  <a:srgbClr val="0070B6"/>
                </a:solidFill>
                <a:latin typeface="Arial"/>
                <a:ea typeface="Arial"/>
                <a:cs typeface="Arial"/>
                <a:sym typeface="Arial"/>
              </a:rPr>
              <a:t>: результаты брейншторма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d02cb9f7ad_0_35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6" name="Google Shape;336;g2d02cb9f7ad_0_35"/>
          <p:cNvGraphicFramePr/>
          <p:nvPr/>
        </p:nvGraphicFramePr>
        <p:xfrm>
          <a:off x="135588" y="144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{0D3167B5-7B37-4079-886D-C1D19F22F11A}</a:tableStyleId>
              </a:tblPr>
              <a:tblGrid>
                <a:gridCol w="4066725"/>
                <a:gridCol w="3716425"/>
                <a:gridCol w="4091750"/>
              </a:tblGrid>
              <a:tr h="439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хотим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7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мешает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CD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можем сделать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D14F"/>
                    </a:solidFill>
                  </a:tcPr>
                </a:tc>
              </a:tr>
              <a:tr h="459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развитие команды волонтеров (100 чел)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работаем с волонтерами, но для них более привлекательны другие направления, хотелось бы в будущем набрать команду волонтеров, заинтересованных именно в эконаправлении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</a:t>
                      </a:r>
                      <a:r>
                        <a:rPr lang="ru-RU">
                          <a:solidFill>
                            <a:srgbClr val="1A1A1A"/>
                          </a:solidFill>
                        </a:rPr>
                        <a:t>обязательно кормим волонтеров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для разных людей может сработать разная дополнительная мотивация: мерч от спонсоров, общение с единомышленниками, благодарственные письма, часы в волонтерской книжке, результаты мероприятия (их реальный вклад в спасение планеты)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для волонтеров проводим вечеринки, устраиваем чаепития, игры настольные, киновечера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привлекаем через сбор крышек, как вклад в благотворительность, а потом рассказываем про пластик, загрязнение и т.д., вовлекая в экологическое волонтерство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- включаем геймификацию - разные уровни наград за глубину вовлечения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g2d02cb9f7ad_0_49"/>
          <p:cNvCxnSpPr/>
          <p:nvPr/>
        </p:nvCxnSpPr>
        <p:spPr>
          <a:xfrm>
            <a:off x="0" y="739739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Рисунок 16" id="342" name="Google Shape;342;g2d02cb9f7ad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999" y="219227"/>
            <a:ext cx="2229493" cy="301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g2d02cb9f7ad_0_49"/>
          <p:cNvCxnSpPr/>
          <p:nvPr/>
        </p:nvCxnSpPr>
        <p:spPr>
          <a:xfrm>
            <a:off x="0" y="824215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0070B6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4" name="Google Shape;344;g2d02cb9f7ad_0_49"/>
          <p:cNvSpPr txBox="1"/>
          <p:nvPr>
            <p:ph type="title"/>
          </p:nvPr>
        </p:nvSpPr>
        <p:spPr>
          <a:xfrm>
            <a:off x="259675" y="25"/>
            <a:ext cx="374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ct val="100000"/>
              <a:buFont typeface="Arial"/>
              <a:buNone/>
            </a:pPr>
            <a:r>
              <a:rPr lang="ru-RU" sz="2800">
                <a:solidFill>
                  <a:srgbClr val="0070B6"/>
                </a:solidFill>
              </a:rPr>
              <a:t>ПРАКТИЧЕСКИЕ ШАГИ</a:t>
            </a:r>
            <a:endParaRPr/>
          </a:p>
        </p:txBody>
      </p:sp>
      <p:pic>
        <p:nvPicPr>
          <p:cNvPr descr="Изображение выглядит как текст&#10;&#10;Автоматически созданное описание" id="345" name="Google Shape;345;g2d02cb9f7ad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925" y="-41537"/>
            <a:ext cx="1746183" cy="8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d02cb9f7ad_0_49"/>
          <p:cNvSpPr txBox="1"/>
          <p:nvPr/>
        </p:nvSpPr>
        <p:spPr>
          <a:xfrm>
            <a:off x="843516" y="1334575"/>
            <a:ext cx="93342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600" spcFirstLastPara="1" rIns="68600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B6"/>
              </a:buClr>
              <a:buSzPts val="3000"/>
              <a:buFont typeface="Arial"/>
              <a:buNone/>
            </a:pPr>
            <a:r>
              <a:rPr lang="ru-RU" sz="3000">
                <a:solidFill>
                  <a:srgbClr val="0070B6"/>
                </a:solidFill>
              </a:rPr>
              <a:t>Работа с администрацией</a:t>
            </a:r>
            <a:r>
              <a:rPr lang="ru-RU" sz="3000">
                <a:solidFill>
                  <a:srgbClr val="0070B6"/>
                </a:solidFill>
              </a:rPr>
              <a:t>: результаты брейншторма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d02cb9f7ad_0_49"/>
          <p:cNvSpPr txBox="1"/>
          <p:nvPr/>
        </p:nvSpPr>
        <p:spPr>
          <a:xfrm>
            <a:off x="3941173" y="13"/>
            <a:ext cx="313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798"/>
              <a:buFont typeface="Arial"/>
              <a:buNone/>
            </a:pPr>
            <a:r>
              <a:rPr b="0" i="0" lang="ru-RU" sz="1200" u="none" cap="none" strike="noStrike">
                <a:solidFill>
                  <a:srgbClr val="137FC2"/>
                </a:solidFill>
                <a:latin typeface="Arial"/>
                <a:ea typeface="Arial"/>
                <a:cs typeface="Arial"/>
                <a:sym typeface="Arial"/>
              </a:rPr>
              <a:t>к экологической программе</a:t>
            </a:r>
            <a:endParaRPr b="0" i="0" sz="1200" u="none" cap="none" strike="noStrike">
              <a:solidFill>
                <a:srgbClr val="137FC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8" name="Google Shape;348;g2d02cb9f7ad_0_49"/>
          <p:cNvGraphicFramePr/>
          <p:nvPr/>
        </p:nvGraphicFramePr>
        <p:xfrm>
          <a:off x="158538" y="233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{0D3167B5-7B37-4079-886D-C1D19F22F11A}</a:tableStyleId>
              </a:tblPr>
              <a:tblGrid>
                <a:gridCol w="5919250"/>
                <a:gridCol w="5955650"/>
              </a:tblGrid>
              <a:tr h="509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хотим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C71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rgbClr val="FFFFFF"/>
                          </a:solidFill>
                        </a:rPr>
                        <a:t>Что можем сделать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D14F"/>
                    </a:solidFill>
                  </a:tcPr>
                </a:tc>
              </a:tr>
              <a:tr h="2526775"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непонимание администрацией муниципального округа и единым экооператором региона проблемы раздельного сбора отходов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обращаться сильно заранее, в октябре-ноябре идет планирование активностей будущего года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общаться, как с обычными людьми, объяснять свою миссию и ценность. Искать разные контакты, спрашивать, к кому лучше обратиться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приходить с предложениями конкретных активностей и мероприятий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приходить с конкретными запросами, какая помощь нужна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  <a:p>
                      <a:pPr indent="-3175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400"/>
                        <a:buChar char="-"/>
                      </a:pPr>
                      <a:r>
                        <a:rPr lang="ru-RU">
                          <a:solidFill>
                            <a:srgbClr val="1A1A1A"/>
                          </a:solidFill>
                        </a:rPr>
                        <a:t>спрашивать, какие проблемы и потребности в экосфере есть у них</a:t>
                      </a:r>
                      <a:endParaRPr>
                        <a:solidFill>
                          <a:srgbClr val="1A1A1A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08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FF7F2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2021-04-08T06:59:07Z</dcterms:created>
  <dc:creator>Елена Баграмян</dc:creator>
</cp:coreProperties>
</file>