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84" r:id="rId2"/>
    <p:sldId id="274" r:id="rId3"/>
    <p:sldId id="305" r:id="rId4"/>
    <p:sldId id="300" r:id="rId5"/>
    <p:sldId id="302" r:id="rId6"/>
    <p:sldId id="306" r:id="rId7"/>
    <p:sldId id="307" r:id="rId8"/>
    <p:sldId id="299" r:id="rId9"/>
    <p:sldId id="304" r:id="rId10"/>
    <p:sldId id="308" r:id="rId11"/>
    <p:sldId id="294" r:id="rId12"/>
    <p:sldId id="309" r:id="rId13"/>
    <p:sldId id="298" r:id="rId14"/>
    <p:sldId id="301" r:id="rId15"/>
    <p:sldId id="303" r:id="rId16"/>
  </p:sldIdLst>
  <p:sldSz cx="12192000" cy="6858000"/>
  <p:notesSz cx="6858000" cy="9144000"/>
  <p:embeddedFontLst>
    <p:embeddedFont>
      <p:font typeface="Formular" panose="020B0604020202020204" charset="-52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al Black" panose="020B0A04020102020204" pitchFamily="34" charset="0"/>
      <p:bold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52C"/>
    <a:srgbClr val="51624F"/>
    <a:srgbClr val="5D7261"/>
    <a:srgbClr val="93A496"/>
    <a:srgbClr val="163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78" y="78"/>
      </p:cViewPr>
      <p:guideLst>
        <p:guide orient="horz" pos="2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1" d="100"/>
          <a:sy n="61" d="100"/>
        </p:scale>
        <p:origin x="3245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033DB-8AD7-4799-B18C-52B35F1DC49E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FE122-131A-455F-951D-034BFB701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82301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847B3-6046-4C23-84D0-BF3CCA422B7C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6C40F-81BF-4A9D-90BD-00C5C8D07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31072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080488-4F5E-4C18-A421-C93ABFCDB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61CCE2-660A-4BBD-94F9-1E0869E088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07679" y="2893847"/>
            <a:ext cx="2505075" cy="1562100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2BB0FFB0-A451-46C1-8634-C45FF536E3F6}"/>
              </a:ext>
            </a:extLst>
          </p:cNvPr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D8E1CF-95C4-4C78-A10B-2AC92367E420}"/>
              </a:ext>
            </a:extLst>
          </p:cNvPr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69DE3-CA05-4E1D-9835-C112CE084225}"/>
              </a:ext>
            </a:extLst>
          </p:cNvPr>
          <p:cNvSpPr txBox="1"/>
          <p:nvPr userDrawn="1"/>
        </p:nvSpPr>
        <p:spPr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ЦЕНТР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ВОЕННО-СПОРТИВНОЙ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ПОДГОТОВКИ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И ПАТРИОТИЧЕСКОГО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ВОСПИТАНИЯ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251588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64BBB76A-49F0-4F27-A63B-7D4850373736}"/>
              </a:ext>
            </a:extLst>
          </p:cNvPr>
          <p:cNvSpPr/>
          <p:nvPr userDrawn="1"/>
        </p:nvSpPr>
        <p:spPr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id="{B32B57C2-45B7-4071-B5C4-D729B50F24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3E67CA8-89FD-40FF-B4AD-62A49AC2E7F5}"/>
              </a:ext>
            </a:extLst>
          </p:cNvPr>
          <p:cNvGrpSpPr/>
          <p:nvPr userDrawn="1"/>
        </p:nvGrpSpPr>
        <p:grpSpPr>
          <a:xfrm>
            <a:off x="843387" y="6170934"/>
            <a:ext cx="458790" cy="458791"/>
            <a:chOff x="5932278" y="3898403"/>
            <a:chExt cx="560887" cy="560888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4881B57F-61CE-48C0-8F30-5D3C8EB05D2A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1" name="Graphic 48">
              <a:extLst>
                <a:ext uri="{FF2B5EF4-FFF2-40B4-BE49-F238E27FC236}">
                  <a16:creationId xmlns:a16="http://schemas.microsoft.com/office/drawing/2014/main" id="{2F3DB51B-78C8-45FF-AA4F-4C98DC0F1694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9929F21-7D7B-4FF9-B002-7D28E7BD3E36}"/>
              </a:ext>
            </a:extLst>
          </p:cNvPr>
          <p:cNvGrpSpPr/>
          <p:nvPr userDrawn="1"/>
        </p:nvGrpSpPr>
        <p:grpSpPr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BB2D2F60-E17C-41B9-A230-699B091C4008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4" name="Graphic 48">
              <a:extLst>
                <a:ext uri="{FF2B5EF4-FFF2-40B4-BE49-F238E27FC236}">
                  <a16:creationId xmlns:a16="http://schemas.microsoft.com/office/drawing/2014/main" id="{2F10B6FC-48A2-4E07-80E8-B51B05C5C204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5B31874-58D0-4BC8-8A2B-483FBC49D620}"/>
              </a:ext>
            </a:extLst>
          </p:cNvPr>
          <p:cNvGrpSpPr/>
          <p:nvPr userDrawn="1"/>
        </p:nvGrpSpPr>
        <p:grpSpPr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18D850E4-AE92-4F80-B51E-F63BFF6886D6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7" name="Graphic 48">
              <a:extLst>
                <a:ext uri="{FF2B5EF4-FFF2-40B4-BE49-F238E27FC236}">
                  <a16:creationId xmlns:a16="http://schemas.microsoft.com/office/drawing/2014/main" id="{30524FB4-DEF8-4C72-9596-8EEE23A3B448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1803457-040C-47B8-BECA-362C2CBA008D}"/>
              </a:ext>
            </a:extLst>
          </p:cNvPr>
          <p:cNvGrpSpPr/>
          <p:nvPr userDrawn="1"/>
        </p:nvGrpSpPr>
        <p:grpSpPr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9631FEF9-0695-49AA-8212-FE0F9DA78A19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0" name="Graphic 48">
              <a:extLst>
                <a:ext uri="{FF2B5EF4-FFF2-40B4-BE49-F238E27FC236}">
                  <a16:creationId xmlns:a16="http://schemas.microsoft.com/office/drawing/2014/main" id="{359FC855-526B-4BE0-86EE-1C4DAFD127C2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A4C285C-38B5-4D94-BF8D-8BBD117EF1D7}"/>
              </a:ext>
            </a:extLst>
          </p:cNvPr>
          <p:cNvGrpSpPr/>
          <p:nvPr userDrawn="1"/>
        </p:nvGrpSpPr>
        <p:grpSpPr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657E1ABF-B40C-488D-9CDF-52FB3CBE7771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Graphic 48">
              <a:extLst>
                <a:ext uri="{FF2B5EF4-FFF2-40B4-BE49-F238E27FC236}">
                  <a16:creationId xmlns:a16="http://schemas.microsoft.com/office/drawing/2014/main" id="{ED9EBB38-CB88-45E5-B58C-852A51FEAC25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35" name="Picture Placeholder 1">
            <a:extLst>
              <a:ext uri="{FF2B5EF4-FFF2-40B4-BE49-F238E27FC236}">
                <a16:creationId xmlns:a16="http://schemas.microsoft.com/office/drawing/2014/main" id="{0E926900-CDEE-418D-994C-0D6AA4E8A4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>
            <a:extLst>
              <a:ext uri="{FF2B5EF4-FFF2-40B4-BE49-F238E27FC236}">
                <a16:creationId xmlns:a16="http://schemas.microsoft.com/office/drawing/2014/main" id="{9FEE02A8-F6B3-44C7-B13A-E45FC76FE6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0469BD-7AF3-408B-B959-565CFE893FDC}"/>
              </a:ext>
            </a:extLst>
          </p:cNvPr>
          <p:cNvGrpSpPr/>
          <p:nvPr userDrawn="1"/>
        </p:nvGrpSpPr>
        <p:grpSpPr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>
              <a:extLst>
                <a:ext uri="{FF2B5EF4-FFF2-40B4-BE49-F238E27FC236}">
                  <a16:creationId xmlns:a16="http://schemas.microsoft.com/office/drawing/2014/main" id="{8A13FC6D-0E85-4FFA-B670-7F1F7ECFA11C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D83AEB86-F3CD-4E45-BA70-6043042456FF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6C95D82-005A-4C98-857D-31AA8FFE4B6E}"/>
              </a:ext>
            </a:extLst>
          </p:cNvPr>
          <p:cNvGrpSpPr/>
          <p:nvPr userDrawn="1"/>
        </p:nvGrpSpPr>
        <p:grpSpPr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95D7CED7-3CFD-4227-BCC0-6C43A0241874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>
              <a:extLst>
                <a:ext uri="{FF2B5EF4-FFF2-40B4-BE49-F238E27FC236}">
                  <a16:creationId xmlns:a16="http://schemas.microsoft.com/office/drawing/2014/main" id="{42B5CB59-22F8-4F80-8EC8-F0D9085157D0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7791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8">
            <a:extLst>
              <a:ext uri="{FF2B5EF4-FFF2-40B4-BE49-F238E27FC236}">
                <a16:creationId xmlns:a16="http://schemas.microsoft.com/office/drawing/2014/main" id="{C08F6F0D-6F9B-4D9E-B010-5519B45626EE}"/>
              </a:ext>
            </a:extLst>
          </p:cNvPr>
          <p:cNvSpPr/>
          <p:nvPr userDrawn="1"/>
        </p:nvSpPr>
        <p:spPr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6656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E0BA7511-0E1B-4173-A380-5E1AF41A8F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F98AA769-A0CB-42DB-85F5-9E0554E4E2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36B6E0F-D4FC-4354-933F-BD5B82E2CA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843B99D-A66D-4DC9-B872-F31E9F159E47}"/>
              </a:ext>
            </a:extLst>
          </p:cNvPr>
          <p:cNvGrpSpPr/>
          <p:nvPr userDrawn="1"/>
        </p:nvGrpSpPr>
        <p:grpSpPr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40CF09AB-379D-4672-883C-F8B6569291D8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B0520816-4CDD-400E-9108-989FBBF8315B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6655A66-F93D-494A-9222-2FF06F7326C2}"/>
              </a:ext>
            </a:extLst>
          </p:cNvPr>
          <p:cNvGrpSpPr/>
          <p:nvPr userDrawn="1"/>
        </p:nvGrpSpPr>
        <p:grpSpPr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FEC9C4DC-2052-49AA-B4C7-CC59B270E248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DDAFAAA0-A960-4E09-BD33-560FB63955D9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5281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09FDAC3C-253C-4F81-93C6-AF6B97AC25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5317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id="{CBC10744-2D14-4311-9257-A296902907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34146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C4A6884E-0384-437C-A500-97D15307F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62975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55C8F3A4-B7CD-4061-8CEB-B67F4FAB83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727FFBDC-C7FE-43E9-9B6A-F7E4AE41E7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2840A872-AAFE-44C6-8DBB-8A7F1BF382B3}"/>
              </a:ext>
            </a:extLst>
          </p:cNvPr>
          <p:cNvSpPr/>
          <p:nvPr userDrawn="1"/>
        </p:nvSpPr>
        <p:spPr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CB4619D-BC72-4DFC-BD54-9DCCC0CB5A82}"/>
              </a:ext>
            </a:extLst>
          </p:cNvPr>
          <p:cNvGrpSpPr/>
          <p:nvPr userDrawn="1"/>
        </p:nvGrpSpPr>
        <p:grpSpPr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>
              <a:extLst>
                <a:ext uri="{FF2B5EF4-FFF2-40B4-BE49-F238E27FC236}">
                  <a16:creationId xmlns:a16="http://schemas.microsoft.com/office/drawing/2014/main" id="{0711CEF3-C5EC-492F-9A88-66CEEEE1520E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8C2ED7AA-3BE7-431A-BEEB-3132E908D096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371ACD2-D84B-456E-B257-D959FBA5DBE3}"/>
              </a:ext>
            </a:extLst>
          </p:cNvPr>
          <p:cNvGrpSpPr/>
          <p:nvPr userDrawn="1"/>
        </p:nvGrpSpPr>
        <p:grpSpPr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BFD12614-6F1A-42D7-96FD-583A6C43D573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96338D75-40B3-41C0-BB79-748B3CC037DA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8127852-467E-46F7-8C30-B30DB5460DFF}"/>
              </a:ext>
            </a:extLst>
          </p:cNvPr>
          <p:cNvGrpSpPr/>
          <p:nvPr userDrawn="1"/>
        </p:nvGrpSpPr>
        <p:grpSpPr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>
              <a:extLst>
                <a:ext uri="{FF2B5EF4-FFF2-40B4-BE49-F238E27FC236}">
                  <a16:creationId xmlns:a16="http://schemas.microsoft.com/office/drawing/2014/main" id="{9FB7169A-4C81-40D8-ADEB-31ECBB39935B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>
              <a:extLst>
                <a:ext uri="{FF2B5EF4-FFF2-40B4-BE49-F238E27FC236}">
                  <a16:creationId xmlns:a16="http://schemas.microsoft.com/office/drawing/2014/main" id="{D18BDB52-3319-47A9-83D0-8204C865301C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FC0AC91-2159-4D1B-8B25-795DDF530EE5}"/>
              </a:ext>
            </a:extLst>
          </p:cNvPr>
          <p:cNvGrpSpPr/>
          <p:nvPr userDrawn="1"/>
        </p:nvGrpSpPr>
        <p:grpSpPr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>
              <a:extLst>
                <a:ext uri="{FF2B5EF4-FFF2-40B4-BE49-F238E27FC236}">
                  <a16:creationId xmlns:a16="http://schemas.microsoft.com/office/drawing/2014/main" id="{59FCAC91-324E-4BB4-B79B-F3AF78543FB0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F5E9CC8A-B75F-452D-9988-8472FF3BEB35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CEFD0EC-D93C-46AC-A2F7-D2181540FEEA}"/>
              </a:ext>
            </a:extLst>
          </p:cNvPr>
          <p:cNvGrpSpPr/>
          <p:nvPr userDrawn="1"/>
        </p:nvGrpSpPr>
        <p:grpSpPr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>
              <a:extLst>
                <a:ext uri="{FF2B5EF4-FFF2-40B4-BE49-F238E27FC236}">
                  <a16:creationId xmlns:a16="http://schemas.microsoft.com/office/drawing/2014/main" id="{E881C552-5B41-436D-94EA-2044AAC7AE24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64991266-B7FB-4760-AEBB-F04A985E26A3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931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BB0FFB0-A451-46C1-8634-C45FF536E3F6}"/>
              </a:ext>
            </a:extLst>
          </p:cNvPr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D8E1CF-95C4-4C78-A10B-2AC92367E420}"/>
              </a:ext>
            </a:extLst>
          </p:cNvPr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9270F8-1A2C-4795-AE54-A1514E4B5FE8}"/>
              </a:ext>
            </a:extLst>
          </p:cNvPr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629CE189-ECDC-43A0-B0A7-3E97677C78CA}"/>
                </a:ext>
              </a:extLst>
            </p:cNvPr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2457CC2-B650-4CC2-851D-4B66D2410A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46E3A05-1E65-49F1-BC36-AE709A0E1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00F63B8-8FB7-433F-BC03-F755CF117A9C}"/>
              </a:ext>
            </a:extLst>
          </p:cNvPr>
          <p:cNvSpPr/>
          <p:nvPr userDrawn="1"/>
        </p:nvSpPr>
        <p:spPr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14A3B-293A-4943-B33B-1E9AF0C83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07DFE0-2C5F-46CD-AF1C-F00B15660CB3}"/>
              </a:ext>
            </a:extLst>
          </p:cNvPr>
          <p:cNvSpPr/>
          <p:nvPr userDrawn="1"/>
        </p:nvSpPr>
        <p:spPr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45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BB0FFB0-A451-46C1-8634-C45FF536E3F6}"/>
              </a:ext>
            </a:extLst>
          </p:cNvPr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D8E1CF-95C4-4C78-A10B-2AC92367E420}"/>
              </a:ext>
            </a:extLst>
          </p:cNvPr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9270F8-1A2C-4795-AE54-A1514E4B5FE8}"/>
              </a:ext>
            </a:extLst>
          </p:cNvPr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629CE189-ECDC-43A0-B0A7-3E97677C78CA}"/>
                </a:ext>
              </a:extLst>
            </p:cNvPr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2457CC2-B650-4CC2-851D-4B66D2410A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46E3A05-1E65-49F1-BC36-AE709A0E1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29254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BB0FFB0-A451-46C1-8634-C45FF536E3F6}"/>
              </a:ext>
            </a:extLst>
          </p:cNvPr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D8E1CF-95C4-4C78-A10B-2AC92367E420}"/>
              </a:ext>
            </a:extLst>
          </p:cNvPr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14A3B-293A-4943-B33B-1E9AF0C8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1937289"/>
            <a:ext cx="2808596" cy="29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CA6B944-7CA4-444F-A24D-C0FF6CE1E2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grpSp>
        <p:nvGrpSpPr>
          <p:cNvPr id="41" name="object 11">
            <a:extLst>
              <a:ext uri="{FF2B5EF4-FFF2-40B4-BE49-F238E27FC236}">
                <a16:creationId xmlns:a16="http://schemas.microsoft.com/office/drawing/2014/main" id="{047664D9-E68F-4C60-8945-4C1D817B352C}"/>
              </a:ext>
            </a:extLst>
          </p:cNvPr>
          <p:cNvGrpSpPr/>
          <p:nvPr userDrawn="1"/>
        </p:nvGrpSpPr>
        <p:grpSpPr>
          <a:xfrm>
            <a:off x="740227" y="799514"/>
            <a:ext cx="6157687" cy="1651232"/>
            <a:chOff x="516528" y="1249671"/>
            <a:chExt cx="6043930" cy="849630"/>
          </a:xfrm>
        </p:grpSpPr>
        <p:pic>
          <p:nvPicPr>
            <p:cNvPr id="42" name="object 12">
              <a:extLst>
                <a:ext uri="{FF2B5EF4-FFF2-40B4-BE49-F238E27FC236}">
                  <a16:creationId xmlns:a16="http://schemas.microsoft.com/office/drawing/2014/main" id="{43D611B6-0D86-4123-9AAB-570B03B2F2F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>
              <a:extLst>
                <a:ext uri="{FF2B5EF4-FFF2-40B4-BE49-F238E27FC236}">
                  <a16:creationId xmlns:a16="http://schemas.microsoft.com/office/drawing/2014/main" id="{A5CF8A79-674D-4410-B33B-C5EA6ABEB919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11">
            <a:extLst>
              <a:ext uri="{FF2B5EF4-FFF2-40B4-BE49-F238E27FC236}">
                <a16:creationId xmlns:a16="http://schemas.microsoft.com/office/drawing/2014/main" id="{C259C2DE-294A-4DDF-9EDB-8F959674894F}"/>
              </a:ext>
            </a:extLst>
          </p:cNvPr>
          <p:cNvGrpSpPr/>
          <p:nvPr userDrawn="1"/>
        </p:nvGrpSpPr>
        <p:grpSpPr>
          <a:xfrm>
            <a:off x="740226" y="2159160"/>
            <a:ext cx="6157687" cy="1651232"/>
            <a:chOff x="516528" y="1249671"/>
            <a:chExt cx="6043930" cy="849630"/>
          </a:xfrm>
        </p:grpSpPr>
        <p:pic>
          <p:nvPicPr>
            <p:cNvPr id="45" name="object 12">
              <a:extLst>
                <a:ext uri="{FF2B5EF4-FFF2-40B4-BE49-F238E27FC236}">
                  <a16:creationId xmlns:a16="http://schemas.microsoft.com/office/drawing/2014/main" id="{2C1ACA13-3A32-4867-81F2-292AAFBDFBE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>
              <a:extLst>
                <a:ext uri="{FF2B5EF4-FFF2-40B4-BE49-F238E27FC236}">
                  <a16:creationId xmlns:a16="http://schemas.microsoft.com/office/drawing/2014/main" id="{332F96D7-0FFD-4E1F-83CB-1A3BB1DA130F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11">
            <a:extLst>
              <a:ext uri="{FF2B5EF4-FFF2-40B4-BE49-F238E27FC236}">
                <a16:creationId xmlns:a16="http://schemas.microsoft.com/office/drawing/2014/main" id="{15FAD82C-5D9A-4F10-88B0-13ECF877B9D2}"/>
              </a:ext>
            </a:extLst>
          </p:cNvPr>
          <p:cNvGrpSpPr/>
          <p:nvPr userDrawn="1"/>
        </p:nvGrpSpPr>
        <p:grpSpPr>
          <a:xfrm>
            <a:off x="740226" y="3508031"/>
            <a:ext cx="6157687" cy="1651232"/>
            <a:chOff x="516528" y="1249671"/>
            <a:chExt cx="6043930" cy="849630"/>
          </a:xfrm>
        </p:grpSpPr>
        <p:pic>
          <p:nvPicPr>
            <p:cNvPr id="48" name="object 12">
              <a:extLst>
                <a:ext uri="{FF2B5EF4-FFF2-40B4-BE49-F238E27FC236}">
                  <a16:creationId xmlns:a16="http://schemas.microsoft.com/office/drawing/2014/main" id="{9D3AD6ED-6DFE-41B3-8939-85FAB532B1B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>
              <a:extLst>
                <a:ext uri="{FF2B5EF4-FFF2-40B4-BE49-F238E27FC236}">
                  <a16:creationId xmlns:a16="http://schemas.microsoft.com/office/drawing/2014/main" id="{48959F7F-A218-450D-BCBC-9E914B8101FD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11">
            <a:extLst>
              <a:ext uri="{FF2B5EF4-FFF2-40B4-BE49-F238E27FC236}">
                <a16:creationId xmlns:a16="http://schemas.microsoft.com/office/drawing/2014/main" id="{11336F1C-668E-4653-9FFA-81425EBF38A5}"/>
              </a:ext>
            </a:extLst>
          </p:cNvPr>
          <p:cNvGrpSpPr/>
          <p:nvPr userDrawn="1"/>
        </p:nvGrpSpPr>
        <p:grpSpPr>
          <a:xfrm>
            <a:off x="740225" y="4867678"/>
            <a:ext cx="6157687" cy="1651232"/>
            <a:chOff x="516528" y="1249671"/>
            <a:chExt cx="6043930" cy="849630"/>
          </a:xfrm>
        </p:grpSpPr>
        <p:pic>
          <p:nvPicPr>
            <p:cNvPr id="51" name="object 12">
              <a:extLst>
                <a:ext uri="{FF2B5EF4-FFF2-40B4-BE49-F238E27FC236}">
                  <a16:creationId xmlns:a16="http://schemas.microsoft.com/office/drawing/2014/main" id="{17AD2C25-8B05-4228-9FD3-953AA01BAC0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>
              <a:extLst>
                <a:ext uri="{FF2B5EF4-FFF2-40B4-BE49-F238E27FC236}">
                  <a16:creationId xmlns:a16="http://schemas.microsoft.com/office/drawing/2014/main" id="{292364F6-CD10-446B-AC2F-84AF8CC491BF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0A81969-F57B-4CCE-8123-C37CC55DF436}"/>
              </a:ext>
            </a:extLst>
          </p:cNvPr>
          <p:cNvGrpSpPr/>
          <p:nvPr userDrawn="1"/>
        </p:nvGrpSpPr>
        <p:grpSpPr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>
              <a:extLst>
                <a:ext uri="{FF2B5EF4-FFF2-40B4-BE49-F238E27FC236}">
                  <a16:creationId xmlns:a16="http://schemas.microsoft.com/office/drawing/2014/main" id="{E17BDD1E-FC77-4BFE-A937-E9718ABEB37A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8">
              <a:extLst>
                <a:ext uri="{FF2B5EF4-FFF2-40B4-BE49-F238E27FC236}">
                  <a16:creationId xmlns:a16="http://schemas.microsoft.com/office/drawing/2014/main" id="{F8F1743D-BE2A-4D90-ABF3-3A3441F815AB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1130156E-D436-4EB1-A9B7-70DF7D991840}"/>
              </a:ext>
            </a:extLst>
          </p:cNvPr>
          <p:cNvGrpSpPr/>
          <p:nvPr userDrawn="1"/>
        </p:nvGrpSpPr>
        <p:grpSpPr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>
              <a:extLst>
                <a:ext uri="{FF2B5EF4-FFF2-40B4-BE49-F238E27FC236}">
                  <a16:creationId xmlns:a16="http://schemas.microsoft.com/office/drawing/2014/main" id="{2F791EEE-AC54-419E-9D25-8585F8388A86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">
              <a:extLst>
                <a:ext uri="{FF2B5EF4-FFF2-40B4-BE49-F238E27FC236}">
                  <a16:creationId xmlns:a16="http://schemas.microsoft.com/office/drawing/2014/main" id="{698A2B3F-D8BD-45B8-8373-88AE3852BA1B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64592D49-4EAE-4192-AA32-71E16CEF1F11}"/>
              </a:ext>
            </a:extLst>
          </p:cNvPr>
          <p:cNvGrpSpPr/>
          <p:nvPr userDrawn="1"/>
        </p:nvGrpSpPr>
        <p:grpSpPr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>
              <a:extLst>
                <a:ext uri="{FF2B5EF4-FFF2-40B4-BE49-F238E27FC236}">
                  <a16:creationId xmlns:a16="http://schemas.microsoft.com/office/drawing/2014/main" id="{329D34EA-696B-42A1-B1DD-7FD05300DB1E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8">
              <a:extLst>
                <a:ext uri="{FF2B5EF4-FFF2-40B4-BE49-F238E27FC236}">
                  <a16:creationId xmlns:a16="http://schemas.microsoft.com/office/drawing/2014/main" id="{F35A195D-1418-49E0-A2C9-7E6C36335B58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FCEC048-D16D-42A4-91D8-BD94FA48D77A}"/>
              </a:ext>
            </a:extLst>
          </p:cNvPr>
          <p:cNvGrpSpPr/>
          <p:nvPr userDrawn="1"/>
        </p:nvGrpSpPr>
        <p:grpSpPr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>
              <a:extLst>
                <a:ext uri="{FF2B5EF4-FFF2-40B4-BE49-F238E27FC236}">
                  <a16:creationId xmlns:a16="http://schemas.microsoft.com/office/drawing/2014/main" id="{1261801D-30A2-40BC-9796-3A2DB17FC735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">
              <a:extLst>
                <a:ext uri="{FF2B5EF4-FFF2-40B4-BE49-F238E27FC236}">
                  <a16:creationId xmlns:a16="http://schemas.microsoft.com/office/drawing/2014/main" id="{C8AB70B7-89F1-4C46-B118-B4F5ED66E904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Заголовок 7">
            <a:extLst>
              <a:ext uri="{FF2B5EF4-FFF2-40B4-BE49-F238E27FC236}">
                <a16:creationId xmlns:a16="http://schemas.microsoft.com/office/drawing/2014/main" id="{C6BB62D8-F9FD-4F8C-995B-6038EB986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ОСНОВНЫЕ НАПРАВЛЕНИЯ ВОЕННО-СПОРТИВНОГО ОБУЧЕНИЯ КУРСАНТОВ ЛЕТНЕГО ЛАГЕРЯ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1D1C14-9B17-4381-87A6-3FC08BB1F0FE}"/>
              </a:ext>
            </a:extLst>
          </p:cNvPr>
          <p:cNvGrpSpPr/>
          <p:nvPr userDrawn="1"/>
        </p:nvGrpSpPr>
        <p:grpSpPr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39A0C198-9D06-4B56-965A-FE025618D0E7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8">
              <a:extLst>
                <a:ext uri="{FF2B5EF4-FFF2-40B4-BE49-F238E27FC236}">
                  <a16:creationId xmlns:a16="http://schemas.microsoft.com/office/drawing/2014/main" id="{6E9E4935-21A7-4C29-90B6-EE7C168ED65C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030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339D1298-C9DF-4B3F-B7B3-D177266FD3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CE3F9AFA-E8B3-42BB-A854-5E3974FCD33A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13">
            <a:extLst>
              <a:ext uri="{FF2B5EF4-FFF2-40B4-BE49-F238E27FC236}">
                <a16:creationId xmlns:a16="http://schemas.microsoft.com/office/drawing/2014/main" id="{9D117046-16D7-4792-926E-582F639C7E3F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>
            <a:extLst>
              <a:ext uri="{FF2B5EF4-FFF2-40B4-BE49-F238E27FC236}">
                <a16:creationId xmlns:a16="http://schemas.microsoft.com/office/drawing/2014/main" id="{63C08CE8-3E12-47C0-9005-C77B1C0E3CE5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>
            <a:extLst>
              <a:ext uri="{FF2B5EF4-FFF2-40B4-BE49-F238E27FC236}">
                <a16:creationId xmlns:a16="http://schemas.microsoft.com/office/drawing/2014/main" id="{C39D6188-660F-4EAC-AF1D-0696ADBE614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>
            <a:extLst>
              <a:ext uri="{FF2B5EF4-FFF2-40B4-BE49-F238E27FC236}">
                <a16:creationId xmlns:a16="http://schemas.microsoft.com/office/drawing/2014/main" id="{DFAAF20A-CCBE-485A-B5C2-1A1FA3BC0662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>
            <a:extLst>
              <a:ext uri="{FF2B5EF4-FFF2-40B4-BE49-F238E27FC236}">
                <a16:creationId xmlns:a16="http://schemas.microsoft.com/office/drawing/2014/main" id="{CCE24F9F-7467-4817-9145-02BA9997573B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4A3A1F6-AE3D-4E9C-BD83-C701967B7383}"/>
              </a:ext>
            </a:extLst>
          </p:cNvPr>
          <p:cNvGrpSpPr/>
          <p:nvPr userDrawn="1"/>
        </p:nvGrpSpPr>
        <p:grpSpPr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B091CF6-A883-41DB-9EBA-A71EF2E1DC31}"/>
                </a:ext>
              </a:extLst>
            </p:cNvPr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B8359DB-67F9-4D63-A81C-F0198DA4EE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AC472DD-D3B0-4B7A-A46A-8DFD9D00E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BBEB813-AE03-4F46-9BFC-3EAD08143B66}"/>
              </a:ext>
            </a:extLst>
          </p:cNvPr>
          <p:cNvSpPr/>
          <p:nvPr userDrawn="1"/>
        </p:nvSpPr>
        <p:spPr>
          <a:xfrm>
            <a:off x="3496236" y="1427010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B18AFD14-6E44-4383-A8F9-25CD74045FE8}"/>
              </a:ext>
            </a:extLst>
          </p:cNvPr>
          <p:cNvSpPr/>
          <p:nvPr userDrawn="1"/>
        </p:nvSpPr>
        <p:spPr>
          <a:xfrm>
            <a:off x="3494364" y="2293525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43CAE15-D04F-4735-9661-7A0F0E832045}"/>
              </a:ext>
            </a:extLst>
          </p:cNvPr>
          <p:cNvSpPr/>
          <p:nvPr userDrawn="1"/>
        </p:nvSpPr>
        <p:spPr>
          <a:xfrm>
            <a:off x="3518631" y="319955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54B10468-126D-4BE3-99A1-F21ED5535B40}"/>
              </a:ext>
            </a:extLst>
          </p:cNvPr>
          <p:cNvSpPr/>
          <p:nvPr userDrawn="1"/>
        </p:nvSpPr>
        <p:spPr>
          <a:xfrm>
            <a:off x="3516759" y="4066071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A169B9D-E50F-4151-A928-AE7E94054D26}"/>
              </a:ext>
            </a:extLst>
          </p:cNvPr>
          <p:cNvSpPr/>
          <p:nvPr userDrawn="1"/>
        </p:nvSpPr>
        <p:spPr>
          <a:xfrm>
            <a:off x="3516759" y="500959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A7FF78-CEF6-44F5-BAA5-71A312BA5369}"/>
              </a:ext>
            </a:extLst>
          </p:cNvPr>
          <p:cNvSpPr/>
          <p:nvPr userDrawn="1"/>
        </p:nvSpPr>
        <p:spPr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5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80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1852C5D-74C5-4B19-AF8E-954EE3A2FC96}"/>
              </a:ext>
            </a:extLst>
          </p:cNvPr>
          <p:cNvGrpSpPr/>
          <p:nvPr userDrawn="1"/>
        </p:nvGrpSpPr>
        <p:grpSpPr>
          <a:xfrm>
            <a:off x="432224" y="939155"/>
            <a:ext cx="2779062" cy="686192"/>
            <a:chOff x="740226" y="2159160"/>
            <a:chExt cx="6157687" cy="1651232"/>
          </a:xfrm>
        </p:grpSpPr>
        <p:grpSp>
          <p:nvGrpSpPr>
            <p:cNvPr id="110" name="object 11">
              <a:extLst>
                <a:ext uri="{FF2B5EF4-FFF2-40B4-BE49-F238E27FC236}">
                  <a16:creationId xmlns:a16="http://schemas.microsoft.com/office/drawing/2014/main" id="{05E2C810-08B1-4B68-A7D5-E9FE1EE20697}"/>
                </a:ext>
              </a:extLst>
            </p:cNvPr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11" name="object 12">
                <a:extLst>
                  <a:ext uri="{FF2B5EF4-FFF2-40B4-BE49-F238E27FC236}">
                    <a16:creationId xmlns:a16="http://schemas.microsoft.com/office/drawing/2014/main" id="{AA4E98A0-8496-432B-B374-8B576B5B642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12" name="object 13">
                <a:extLst>
                  <a:ext uri="{FF2B5EF4-FFF2-40B4-BE49-F238E27FC236}">
                    <a16:creationId xmlns:a16="http://schemas.microsoft.com/office/drawing/2014/main" id="{1E4C876C-BA8D-4319-A0E0-67AB65D80F26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BBD5420C-FBF9-4174-AA02-4A6A80A7CF63}"/>
                </a:ext>
              </a:extLst>
            </p:cNvPr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14" name="object 8">
                <a:extLst>
                  <a:ext uri="{FF2B5EF4-FFF2-40B4-BE49-F238E27FC236}">
                    <a16:creationId xmlns:a16="http://schemas.microsoft.com/office/drawing/2014/main" id="{5B28E001-C65A-41DC-9087-968719AF1F7A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8">
                <a:extLst>
                  <a:ext uri="{FF2B5EF4-FFF2-40B4-BE49-F238E27FC236}">
                    <a16:creationId xmlns:a16="http://schemas.microsoft.com/office/drawing/2014/main" id="{1EE13987-C6A0-432D-A161-B19F687FD57E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31888132-2BD2-4764-8004-339A96BA111D}"/>
              </a:ext>
            </a:extLst>
          </p:cNvPr>
          <p:cNvGrpSpPr/>
          <p:nvPr userDrawn="1"/>
        </p:nvGrpSpPr>
        <p:grpSpPr>
          <a:xfrm>
            <a:off x="3377166" y="939155"/>
            <a:ext cx="2779062" cy="686192"/>
            <a:chOff x="740226" y="2159160"/>
            <a:chExt cx="6157687" cy="1651232"/>
          </a:xfrm>
        </p:grpSpPr>
        <p:grpSp>
          <p:nvGrpSpPr>
            <p:cNvPr id="121" name="object 11">
              <a:extLst>
                <a:ext uri="{FF2B5EF4-FFF2-40B4-BE49-F238E27FC236}">
                  <a16:creationId xmlns:a16="http://schemas.microsoft.com/office/drawing/2014/main" id="{0A7D910F-7457-4915-A36D-3840B2AA6CF0}"/>
                </a:ext>
              </a:extLst>
            </p:cNvPr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25" name="object 12">
                <a:extLst>
                  <a:ext uri="{FF2B5EF4-FFF2-40B4-BE49-F238E27FC236}">
                    <a16:creationId xmlns:a16="http://schemas.microsoft.com/office/drawing/2014/main" id="{80FDD49E-7212-4253-9BC8-6F9DF879C81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26" name="object 13">
                <a:extLst>
                  <a:ext uri="{FF2B5EF4-FFF2-40B4-BE49-F238E27FC236}">
                    <a16:creationId xmlns:a16="http://schemas.microsoft.com/office/drawing/2014/main" id="{50BBFCF1-B5CF-4317-9C3A-6281693A9D98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4F09934C-0070-482D-901B-1613DF0BCC60}"/>
                </a:ext>
              </a:extLst>
            </p:cNvPr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23" name="object 8">
                <a:extLst>
                  <a:ext uri="{FF2B5EF4-FFF2-40B4-BE49-F238E27FC236}">
                    <a16:creationId xmlns:a16="http://schemas.microsoft.com/office/drawing/2014/main" id="{DA757E44-D30D-49C3-BDE6-05C135640F57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8">
                <a:extLst>
                  <a:ext uri="{FF2B5EF4-FFF2-40B4-BE49-F238E27FC236}">
                    <a16:creationId xmlns:a16="http://schemas.microsoft.com/office/drawing/2014/main" id="{1FFE395A-C292-4973-A5BB-628EB8EAF117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4E1567-80DB-4969-841A-2A93ED6FDA46}"/>
              </a:ext>
            </a:extLst>
          </p:cNvPr>
          <p:cNvSpPr/>
          <p:nvPr userDrawn="1"/>
        </p:nvSpPr>
        <p:spPr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олилиния: фигура 163">
            <a:extLst>
              <a:ext uri="{FF2B5EF4-FFF2-40B4-BE49-F238E27FC236}">
                <a16:creationId xmlns:a16="http://schemas.microsoft.com/office/drawing/2014/main" id="{6AB9B8BF-60D6-428A-A0D6-F9546C1BBDB6}"/>
              </a:ext>
            </a:extLst>
          </p:cNvPr>
          <p:cNvSpPr/>
          <p:nvPr userDrawn="1"/>
        </p:nvSpPr>
        <p:spPr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8A13718-6E7F-44AE-B4BE-CC86C6FA0967}"/>
              </a:ext>
            </a:extLst>
          </p:cNvPr>
          <p:cNvSpPr/>
          <p:nvPr userDrawn="1"/>
        </p:nvSpPr>
        <p:spPr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B8B08CD4-536E-49C7-A8E9-6B21DC4F8F7A}"/>
              </a:ext>
            </a:extLst>
          </p:cNvPr>
          <p:cNvGrpSpPr/>
          <p:nvPr userDrawn="1"/>
        </p:nvGrpSpPr>
        <p:grpSpPr>
          <a:xfrm>
            <a:off x="6322244" y="939155"/>
            <a:ext cx="2779062" cy="686192"/>
            <a:chOff x="740226" y="2159160"/>
            <a:chExt cx="6157687" cy="1651232"/>
          </a:xfrm>
        </p:grpSpPr>
        <p:grpSp>
          <p:nvGrpSpPr>
            <p:cNvPr id="166" name="object 11">
              <a:extLst>
                <a:ext uri="{FF2B5EF4-FFF2-40B4-BE49-F238E27FC236}">
                  <a16:creationId xmlns:a16="http://schemas.microsoft.com/office/drawing/2014/main" id="{9DCA3700-102B-4850-8940-4A614628FBB0}"/>
                </a:ext>
              </a:extLst>
            </p:cNvPr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0" name="object 12">
                <a:extLst>
                  <a:ext uri="{FF2B5EF4-FFF2-40B4-BE49-F238E27FC236}">
                    <a16:creationId xmlns:a16="http://schemas.microsoft.com/office/drawing/2014/main" id="{BB844C54-49ED-48BF-8247-2BFD50AE22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1" name="object 13">
                <a:extLst>
                  <a:ext uri="{FF2B5EF4-FFF2-40B4-BE49-F238E27FC236}">
                    <a16:creationId xmlns:a16="http://schemas.microsoft.com/office/drawing/2014/main" id="{B1C860A6-65D6-4290-A91D-06DB91BC0ED7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7" name="Группа 166">
              <a:extLst>
                <a:ext uri="{FF2B5EF4-FFF2-40B4-BE49-F238E27FC236}">
                  <a16:creationId xmlns:a16="http://schemas.microsoft.com/office/drawing/2014/main" id="{6B684B73-586C-4439-A9B6-EEDC3ECC6426}"/>
                </a:ext>
              </a:extLst>
            </p:cNvPr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68" name="object 8">
                <a:extLst>
                  <a:ext uri="{FF2B5EF4-FFF2-40B4-BE49-F238E27FC236}">
                    <a16:creationId xmlns:a16="http://schemas.microsoft.com/office/drawing/2014/main" id="{281D8313-CEB8-425F-ACE7-6B4470E57300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8">
                <a:extLst>
                  <a:ext uri="{FF2B5EF4-FFF2-40B4-BE49-F238E27FC236}">
                    <a16:creationId xmlns:a16="http://schemas.microsoft.com/office/drawing/2014/main" id="{EF1D3B76-1635-40D1-AE96-FCED236B0718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8B4015CE-E939-4B55-B72C-EF1F00AE20A9}"/>
              </a:ext>
            </a:extLst>
          </p:cNvPr>
          <p:cNvSpPr/>
          <p:nvPr userDrawn="1"/>
        </p:nvSpPr>
        <p:spPr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64198F00-CE4C-4321-AC5D-24E4642295A6}"/>
              </a:ext>
            </a:extLst>
          </p:cNvPr>
          <p:cNvGrpSpPr/>
          <p:nvPr userDrawn="1"/>
        </p:nvGrpSpPr>
        <p:grpSpPr>
          <a:xfrm>
            <a:off x="9192782" y="939155"/>
            <a:ext cx="2779062" cy="686192"/>
            <a:chOff x="740226" y="2159160"/>
            <a:chExt cx="6157687" cy="1651232"/>
          </a:xfrm>
        </p:grpSpPr>
        <p:grpSp>
          <p:nvGrpSpPr>
            <p:cNvPr id="174" name="object 11">
              <a:extLst>
                <a:ext uri="{FF2B5EF4-FFF2-40B4-BE49-F238E27FC236}">
                  <a16:creationId xmlns:a16="http://schemas.microsoft.com/office/drawing/2014/main" id="{0C150142-B7DD-4E0C-A6AE-DD154DD7D6E0}"/>
                </a:ext>
              </a:extLst>
            </p:cNvPr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8" name="object 12">
                <a:extLst>
                  <a:ext uri="{FF2B5EF4-FFF2-40B4-BE49-F238E27FC236}">
                    <a16:creationId xmlns:a16="http://schemas.microsoft.com/office/drawing/2014/main" id="{01792D71-E8DF-4826-8AA1-928912B5611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9" name="object 13">
                <a:extLst>
                  <a:ext uri="{FF2B5EF4-FFF2-40B4-BE49-F238E27FC236}">
                    <a16:creationId xmlns:a16="http://schemas.microsoft.com/office/drawing/2014/main" id="{DC140EF4-5A96-487A-9935-840E21792578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191A3C56-6A63-4539-999D-41335EBBDFFC}"/>
                </a:ext>
              </a:extLst>
            </p:cNvPr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76" name="object 8">
                <a:extLst>
                  <a:ext uri="{FF2B5EF4-FFF2-40B4-BE49-F238E27FC236}">
                    <a16:creationId xmlns:a16="http://schemas.microsoft.com/office/drawing/2014/main" id="{022E0523-7348-4F1C-9EE3-5006320F8025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8">
                <a:extLst>
                  <a:ext uri="{FF2B5EF4-FFF2-40B4-BE49-F238E27FC236}">
                    <a16:creationId xmlns:a16="http://schemas.microsoft.com/office/drawing/2014/main" id="{6732FAAE-27D7-4CB2-9CE6-5DBC2FE6738C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80" name="Прямоугольник 8">
            <a:extLst>
              <a:ext uri="{FF2B5EF4-FFF2-40B4-BE49-F238E27FC236}">
                <a16:creationId xmlns:a16="http://schemas.microsoft.com/office/drawing/2014/main" id="{4A53F3A6-B66B-46D1-9998-D13A19BDCCDF}"/>
              </a:ext>
            </a:extLst>
          </p:cNvPr>
          <p:cNvSpPr/>
          <p:nvPr userDrawn="1"/>
        </p:nvSpPr>
        <p:spPr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11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3F4776-F08F-421E-9DE6-6FA148547FE1}"/>
              </a:ext>
            </a:extLst>
          </p:cNvPr>
          <p:cNvSpPr/>
          <p:nvPr userDrawn="1"/>
        </p:nvSpPr>
        <p:spPr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Picture Placeholder 1">
            <a:extLst>
              <a:ext uri="{FF2B5EF4-FFF2-40B4-BE49-F238E27FC236}">
                <a16:creationId xmlns:a16="http://schemas.microsoft.com/office/drawing/2014/main" id="{9C39A479-2EDA-4FFC-B6C9-67F4BA8F41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5317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>
            <a:extLst>
              <a:ext uri="{FF2B5EF4-FFF2-40B4-BE49-F238E27FC236}">
                <a16:creationId xmlns:a16="http://schemas.microsoft.com/office/drawing/2014/main" id="{E450ACF7-6753-4C39-8F6F-68C052A47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34146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>
            <a:extLst>
              <a:ext uri="{FF2B5EF4-FFF2-40B4-BE49-F238E27FC236}">
                <a16:creationId xmlns:a16="http://schemas.microsoft.com/office/drawing/2014/main" id="{1F0E06F6-F6A2-43C9-AF89-7B2EF97D42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62975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>
            <a:extLst>
              <a:ext uri="{FF2B5EF4-FFF2-40B4-BE49-F238E27FC236}">
                <a16:creationId xmlns:a16="http://schemas.microsoft.com/office/drawing/2014/main" id="{9C114C0F-A321-47EB-A7F7-CB3617917D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91804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A1AB4B4-CA21-4520-932C-94B30DCC8A9A}"/>
              </a:ext>
            </a:extLst>
          </p:cNvPr>
          <p:cNvGrpSpPr/>
          <p:nvPr userDrawn="1"/>
        </p:nvGrpSpPr>
        <p:grpSpPr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3E003C1D-119F-4F04-BCB5-613CFF0BB283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304D773B-254E-4B9A-9C68-E87E0D36E1C5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3FA70A4-C012-4E5E-BA1D-24B23710BD2D}"/>
              </a:ext>
            </a:extLst>
          </p:cNvPr>
          <p:cNvGrpSpPr/>
          <p:nvPr userDrawn="1"/>
        </p:nvGrpSpPr>
        <p:grpSpPr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6F64CF76-D316-4462-B562-C02C943A9CA0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206D66FA-FC85-4D0B-B416-A72ACADCD7D2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A1F2C6D-1C23-445F-84B0-37448FC0E570}"/>
              </a:ext>
            </a:extLst>
          </p:cNvPr>
          <p:cNvGrpSpPr/>
          <p:nvPr userDrawn="1"/>
        </p:nvGrpSpPr>
        <p:grpSpPr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37E46D56-C3D1-49CA-9C53-68344E5F814D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FB5C3B75-4600-4E5C-9764-054F62220CEE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97301C1-1E2D-4F9A-A7DF-3B37CF384EA0}"/>
              </a:ext>
            </a:extLst>
          </p:cNvPr>
          <p:cNvGrpSpPr/>
          <p:nvPr userDrawn="1"/>
        </p:nvGrpSpPr>
        <p:grpSpPr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>
              <a:extLst>
                <a:ext uri="{FF2B5EF4-FFF2-40B4-BE49-F238E27FC236}">
                  <a16:creationId xmlns:a16="http://schemas.microsoft.com/office/drawing/2014/main" id="{2E8766A6-47A3-4343-9348-0090F9C48E59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>
              <a:extLst>
                <a:ext uri="{FF2B5EF4-FFF2-40B4-BE49-F238E27FC236}">
                  <a16:creationId xmlns:a16="http://schemas.microsoft.com/office/drawing/2014/main" id="{BD99204E-446D-48B6-BDC8-D605531A137F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767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0831C89B-A648-493C-AF4A-845CF8A41935}" type="datetime1">
              <a:rPr lang="ru-RU" smtClean="0"/>
              <a:t>12.07.2024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6C8389E8-A320-4789-ABC2-EDE266FD482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0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0" r:id="rId2"/>
    <p:sldLayoutId id="2147483693" r:id="rId3"/>
    <p:sldLayoutId id="2147483692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3A496"/>
          </a:solidFill>
          <a:latin typeface="Formular" panose="020000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6B77C47-1B73-4D16-8055-061A329F032C}"/>
              </a:ext>
            </a:extLst>
          </p:cNvPr>
          <p:cNvSpPr txBox="1">
            <a:spLocks/>
          </p:cNvSpPr>
          <p:nvPr/>
        </p:nvSpPr>
        <p:spPr>
          <a:xfrm>
            <a:off x="628878" y="3102057"/>
            <a:ext cx="8324648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E2252C"/>
                </a:solidFill>
              </a:rPr>
              <a:t>СОВЕТСКИЙ СОЮЗ В ЦИВИЛИЗАЦИОННОМ ПРЕЕМСТВЕ РОССИИ: ВСЕМИРНОЕ ИСТОРИЧЕСКОЕ ЗНАЧЕНИЕ СССР </a:t>
            </a:r>
          </a:p>
          <a:p>
            <a:endParaRPr lang="ru-RU" sz="2800" dirty="0">
              <a:solidFill>
                <a:srgbClr val="E2252C"/>
              </a:solidFill>
            </a:endParaRPr>
          </a:p>
          <a:p>
            <a:endParaRPr lang="ru-RU" sz="2800" dirty="0">
              <a:solidFill>
                <a:srgbClr val="E2252C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2B16C7-1ABC-4255-9738-61F1B4CB5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09" y="398672"/>
            <a:ext cx="568453" cy="78085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309E9A0-A795-4A07-9A72-74669FB1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1" y="364301"/>
            <a:ext cx="3207440" cy="8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4C6F9B-D661-4E0A-9076-E4B4C63F0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84" y="370459"/>
            <a:ext cx="1081531" cy="914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142B3D-BFAE-4259-A66C-B6AB196DCB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0075" y="374539"/>
            <a:ext cx="1273147" cy="865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359963-7B50-49BD-ACA5-2B1355F7EE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51" y="364301"/>
            <a:ext cx="2348975" cy="87673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AE21EEE0-C1D2-C830-A6FD-C8DDC58EC5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24F64B2-BA77-019D-EA9D-0C9933CC9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9"/>
          <a:stretch/>
        </p:blipFill>
        <p:spPr bwMode="auto">
          <a:xfrm>
            <a:off x="5046648" y="3846814"/>
            <a:ext cx="3805638" cy="3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FAF205-5C09-E3F5-B7A3-E1080F14DF83}"/>
              </a:ext>
            </a:extLst>
          </p:cNvPr>
          <p:cNvSpPr txBox="1"/>
          <p:nvPr/>
        </p:nvSpPr>
        <p:spPr>
          <a:xfrm>
            <a:off x="742950" y="5247762"/>
            <a:ext cx="4303698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«Цивилизация — это высшая стадия в развитии человеческого общества, характеризующаяся существованием общественных классов, а также городов, письменности и других подобных явлений.» </a:t>
            </a:r>
          </a:p>
          <a:p>
            <a:pPr algn="r"/>
            <a:endParaRPr lang="ru-RU" sz="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Адам Фергюсон </a:t>
            </a:r>
          </a:p>
        </p:txBody>
      </p:sp>
    </p:spTree>
    <p:extLst>
      <p:ext uri="{BB962C8B-B14F-4D97-AF65-F5344CB8AC3E}">
        <p14:creationId xmlns:p14="http://schemas.microsoft.com/office/powerpoint/2010/main" val="368524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10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DD38E-9F76-46F2-B2D4-9B93FB6E8E13}"/>
              </a:ext>
            </a:extLst>
          </p:cNvPr>
          <p:cNvSpPr txBox="1"/>
          <p:nvPr/>
        </p:nvSpPr>
        <p:spPr>
          <a:xfrm>
            <a:off x="3379024" y="1012954"/>
            <a:ext cx="83859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effectLst/>
              <a:latin typeface="Formular" panose="020000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F4748668-58AB-471A-B735-582382DE361B}"/>
              </a:ext>
            </a:extLst>
          </p:cNvPr>
          <p:cNvSpPr txBox="1">
            <a:spLocks/>
          </p:cNvSpPr>
          <p:nvPr/>
        </p:nvSpPr>
        <p:spPr>
          <a:xfrm>
            <a:off x="3650948" y="261466"/>
            <a:ext cx="6916296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БАЗОВЫЕ ХАРАКТЕРИСТИКИ СОВЕТСКОЙ ГОСУДАРСТВЕННОЙ МОДЕЛИ</a:t>
            </a:r>
            <a:endParaRPr lang="ru-RU" sz="2800" spc="-1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D5F3BF-F070-7D44-5786-24F4D4E09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2" t="18749" r="16839"/>
          <a:stretch/>
        </p:blipFill>
        <p:spPr>
          <a:xfrm>
            <a:off x="3313270" y="1672162"/>
            <a:ext cx="8278655" cy="40414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082703-1DCF-4297-A009-BF1ED148F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16533" b="6575"/>
          <a:stretch/>
        </p:blipFill>
        <p:spPr>
          <a:xfrm>
            <a:off x="120687" y="3923352"/>
            <a:ext cx="3066297" cy="2041219"/>
          </a:xfrm>
          <a:prstGeom prst="rect">
            <a:avLst/>
          </a:prstGeom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DB04D585-46F8-6D22-043C-F810EAB3C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1019" r="11973" b="932"/>
          <a:stretch/>
        </p:blipFill>
        <p:spPr bwMode="auto">
          <a:xfrm>
            <a:off x="178460" y="765008"/>
            <a:ext cx="2945381" cy="28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09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11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3F747-9D50-49DF-8300-7FB28F38A879}"/>
              </a:ext>
            </a:extLst>
          </p:cNvPr>
          <p:cNvSpPr txBox="1"/>
          <p:nvPr/>
        </p:nvSpPr>
        <p:spPr>
          <a:xfrm>
            <a:off x="-28258" y="797510"/>
            <a:ext cx="3040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Formular" panose="02000000000000000000" pitchFamily="2" charset="-52"/>
                <a:ea typeface="Calibri" panose="020F0502020204030204" pitchFamily="34" charset="0"/>
              </a:rPr>
              <a:t>В ЧЕМ ЖЕ ЗАКЛЮЧАЮТСЯ ЦИВИЛИЗАЦИОННЫЕ ОСОБЕННОСТИ РОССИИ? </a:t>
            </a:r>
            <a:endParaRPr lang="ru-RU" sz="4400" b="1" dirty="0">
              <a:solidFill>
                <a:schemeClr val="bg1"/>
              </a:solidFill>
              <a:latin typeface="Formular" panose="02000000000000000000" pitchFamily="2" charset="-52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D82286E-9062-4948-9631-345CD2BFA5AA}"/>
              </a:ext>
            </a:extLst>
          </p:cNvPr>
          <p:cNvSpPr txBox="1">
            <a:spLocks/>
          </p:cNvSpPr>
          <p:nvPr/>
        </p:nvSpPr>
        <p:spPr>
          <a:xfrm>
            <a:off x="3397012" y="1106630"/>
            <a:ext cx="8599245" cy="49495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latin typeface="Formular" panose="02000000000000000000" pitchFamily="2" charset="-52"/>
                <a:ea typeface="Calibri" panose="020F0502020204030204" pitchFamily="34" charset="0"/>
              </a:rPr>
              <a:t>Политико-географическое положение России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latin typeface="Formular" panose="02000000000000000000" pitchFamily="2" charset="-52"/>
                <a:ea typeface="Calibri" panose="020F0502020204030204" pitchFamily="34" charset="0"/>
              </a:rPr>
              <a:t>Особенности хозяйствования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latin typeface="Formular" panose="02000000000000000000" pitchFamily="2" charset="-52"/>
                <a:ea typeface="Calibri" panose="020F0502020204030204" pitchFamily="34" charset="0"/>
              </a:rPr>
              <a:t>Особенности политического управления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latin typeface="Formular" panose="02000000000000000000" pitchFamily="2" charset="-52"/>
                <a:ea typeface="Calibri" panose="020F0502020204030204" pitchFamily="34" charset="0"/>
              </a:rPr>
              <a:t>Особенности социальных отношений</a:t>
            </a:r>
          </a:p>
          <a:p>
            <a:pPr indent="0" algn="just">
              <a:lnSpc>
                <a:spcPct val="150000"/>
              </a:lnSpc>
            </a:pPr>
            <a:endParaRPr lang="ru-RU" sz="1600" dirty="0">
              <a:latin typeface="Formular" panose="02000000000000000000" pitchFamily="2" charset="-52"/>
              <a:ea typeface="Calibri" panose="020F0502020204030204" pitchFamily="34" charset="0"/>
            </a:endParaRPr>
          </a:p>
          <a:p>
            <a:pPr indent="0" algn="just">
              <a:lnSpc>
                <a:spcPct val="150000"/>
              </a:lnSpc>
            </a:pPr>
            <a:r>
              <a:rPr lang="ru-RU" sz="1600" dirty="0">
                <a:latin typeface="Formular" panose="02000000000000000000" pitchFamily="2" charset="-52"/>
                <a:ea typeface="Calibri" panose="020F0502020204030204" pitchFamily="34" charset="0"/>
              </a:rPr>
              <a:t>Существуют </a:t>
            </a:r>
            <a:r>
              <a:rPr lang="ru-RU" sz="1600" b="1" dirty="0">
                <a:latin typeface="Formular" panose="02000000000000000000" pitchFamily="2" charset="-52"/>
                <a:ea typeface="Calibri" panose="020F0502020204030204" pitchFamily="34" charset="0"/>
              </a:rPr>
              <a:t>константы российского исторического бытия</a:t>
            </a:r>
            <a:r>
              <a:rPr lang="ru-RU" sz="1600" dirty="0">
                <a:latin typeface="Formular" panose="02000000000000000000" pitchFamily="2" charset="-52"/>
                <a:ea typeface="Calibri" panose="020F0502020204030204" pitchFamily="34" charset="0"/>
              </a:rPr>
              <a:t>, наши традиционные духовные ценности, которые исторически воспроизводятся. И в этом смысле Древняя Русь, Московское царство, Российская империя, Советский Союз, современная Россия – это всё этапы воспроизводимого, воспроизводимой цивилизации.</a:t>
            </a:r>
          </a:p>
          <a:p>
            <a:pPr indent="0" algn="just">
              <a:lnSpc>
                <a:spcPct val="150000"/>
              </a:lnSpc>
            </a:pPr>
            <a:endParaRPr lang="ru-RU" sz="1600" dirty="0">
              <a:latin typeface="Formular" panose="02000000000000000000" pitchFamily="2" charset="-52"/>
              <a:ea typeface="Calibri" panose="020F0502020204030204" pitchFamily="34" charset="0"/>
            </a:endParaRPr>
          </a:p>
          <a:p>
            <a:pPr indent="0" algn="just">
              <a:lnSpc>
                <a:spcPct val="150000"/>
              </a:lnSpc>
            </a:pPr>
            <a:r>
              <a:rPr lang="ru-RU" sz="1600" i="1" dirty="0">
                <a:effectLst/>
                <a:latin typeface="Formular" panose="02000000000000000000" pitchFamily="2" charset="-52"/>
                <a:ea typeface="Calibri" panose="020F0502020204030204" pitchFamily="34" charset="0"/>
              </a:rPr>
              <a:t>Цивилизация, по Арнольду Тойнби, – устойчивая общность людей, объединенных духовными традициями, сходным образом жизни, географическими, историческими рамками</a:t>
            </a:r>
            <a:r>
              <a:rPr lang="ru-RU" sz="1600" i="1" dirty="0">
                <a:latin typeface="Formular" panose="02000000000000000000" pitchFamily="2" charset="-52"/>
                <a:ea typeface="Calibri" panose="020F0502020204030204" pitchFamily="34" charset="0"/>
              </a:rPr>
              <a:t> </a:t>
            </a:r>
            <a:endParaRPr lang="ru-RU" sz="1600" i="1" dirty="0">
              <a:latin typeface="Formular" panose="02000000000000000000" pitchFamily="2" charset="-52"/>
            </a:endParaRPr>
          </a:p>
        </p:txBody>
      </p:sp>
      <p:sp>
        <p:nvSpPr>
          <p:cNvPr id="4" name="AutoShape 4" descr="Picture background">
            <a:extLst>
              <a:ext uri="{FF2B5EF4-FFF2-40B4-BE49-F238E27FC236}">
                <a16:creationId xmlns:a16="http://schemas.microsoft.com/office/drawing/2014/main" id="{9A3AB28C-83D5-B3C2-C323-954037A5E2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Formular" panose="02000000000000000000" pitchFamily="2" charset="-52"/>
            </a:endParaRPr>
          </a:p>
        </p:txBody>
      </p:sp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30BFB7F4-5389-0C2D-107C-34193507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" y="2330293"/>
            <a:ext cx="3022283" cy="206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4">
            <a:extLst>
              <a:ext uri="{FF2B5EF4-FFF2-40B4-BE49-F238E27FC236}">
                <a16:creationId xmlns:a16="http://schemas.microsoft.com/office/drawing/2014/main" id="{C58CD5BE-DB85-CC8B-94A8-8F51EE4E6F6B}"/>
              </a:ext>
            </a:extLst>
          </p:cNvPr>
          <p:cNvSpPr txBox="1">
            <a:spLocks/>
          </p:cNvSpPr>
          <p:nvPr/>
        </p:nvSpPr>
        <p:spPr>
          <a:xfrm>
            <a:off x="3486149" y="138355"/>
            <a:ext cx="823912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</a:rPr>
              <a:t>В ЧЕМ ЖЕ ЗАКЛЮЧАЮТСЯ ЦИВИЛИЗАЦИОННЫЕ ОСОБЕННОСТИ РОССИИ? </a:t>
            </a:r>
            <a:endParaRPr lang="ru-RU" sz="2400" spc="-1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21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AAD1D1-FDAD-4033-8D7C-D6042C8BC570}"/>
              </a:ext>
            </a:extLst>
          </p:cNvPr>
          <p:cNvSpPr/>
          <p:nvPr/>
        </p:nvSpPr>
        <p:spPr>
          <a:xfrm>
            <a:off x="3461657" y="797510"/>
            <a:ext cx="206829" cy="5320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B30CE6-1B44-452A-8D08-6F32E6E30C37}"/>
              </a:ext>
            </a:extLst>
          </p:cNvPr>
          <p:cNvSpPr/>
          <p:nvPr/>
        </p:nvSpPr>
        <p:spPr>
          <a:xfrm>
            <a:off x="-164137" y="3086100"/>
            <a:ext cx="5564812" cy="3783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12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Picture background">
            <a:extLst>
              <a:ext uri="{FF2B5EF4-FFF2-40B4-BE49-F238E27FC236}">
                <a16:creationId xmlns:a16="http://schemas.microsoft.com/office/drawing/2014/main" id="{36A4BF6F-FC5A-7CCC-5F60-2743B35E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73" y="646190"/>
            <a:ext cx="3224836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DEB1C2-809A-4CB1-96C2-A147AA171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158" t="29172" r="23311" b="8154"/>
          <a:stretch/>
        </p:blipFill>
        <p:spPr>
          <a:xfrm>
            <a:off x="4049486" y="123982"/>
            <a:ext cx="8142514" cy="5470369"/>
          </a:xfrm>
          <a:custGeom>
            <a:avLst/>
            <a:gdLst>
              <a:gd name="connsiteX0" fmla="*/ 0 w 8142514"/>
              <a:gd name="connsiteY0" fmla="*/ 0 h 5470369"/>
              <a:gd name="connsiteX1" fmla="*/ 8142514 w 8142514"/>
              <a:gd name="connsiteY1" fmla="*/ 0 h 5470369"/>
              <a:gd name="connsiteX2" fmla="*/ 8142514 w 8142514"/>
              <a:gd name="connsiteY2" fmla="*/ 5470369 h 5470369"/>
              <a:gd name="connsiteX3" fmla="*/ 0 w 8142514"/>
              <a:gd name="connsiteY3" fmla="*/ 5470369 h 547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2514" h="5470369">
                <a:moveTo>
                  <a:pt x="0" y="0"/>
                </a:moveTo>
                <a:lnTo>
                  <a:pt x="8142514" y="0"/>
                </a:lnTo>
                <a:lnTo>
                  <a:pt x="8142514" y="5470369"/>
                </a:lnTo>
                <a:lnTo>
                  <a:pt x="0" y="5470369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E003E7-4127-2A6A-304D-0C21DB39F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7" t="36912" r="47445" b="20784"/>
          <a:stretch/>
        </p:blipFill>
        <p:spPr>
          <a:xfrm>
            <a:off x="0" y="3428750"/>
            <a:ext cx="4665588" cy="336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7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13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D82286E-9062-4948-9631-345CD2BFA5AA}"/>
              </a:ext>
            </a:extLst>
          </p:cNvPr>
          <p:cNvSpPr txBox="1">
            <a:spLocks/>
          </p:cNvSpPr>
          <p:nvPr/>
        </p:nvSpPr>
        <p:spPr>
          <a:xfrm>
            <a:off x="3335348" y="317182"/>
            <a:ext cx="8599468" cy="563367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indent="0" algn="l"/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        Важнейшее значение приобретает трансформация экономики России, направленная на обеспечение лидерства государственного социалистического уклада при ограничении </a:t>
            </a:r>
            <a:r>
              <a:rPr lang="en-US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Formular" panose="02000000000000000000" pitchFamily="2" charset="-52"/>
                <a:cs typeface="Times New Roman" panose="02020603050405020304" pitchFamily="18" charset="0"/>
              </a:rPr>
            </a:br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и сведении к минимуму зарубежного и компрадорского капитала, поддержке национального среднего и малого отечественного предпринимательства, выработка эффективного механизма оздоровления государственного регулирования и усиления рыночной инфраструктуры и динамики цен.</a:t>
            </a:r>
          </a:p>
          <a:p>
            <a:pPr indent="0" algn="l"/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      Необходимой предпосылкой восхождения российской цивилизации является усиление авангардной роли России </a:t>
            </a:r>
            <a:r>
              <a:rPr lang="en-US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Formular" panose="02000000000000000000" pitchFamily="2" charset="-52"/>
                <a:cs typeface="Times New Roman" panose="02020603050405020304" pitchFamily="18" charset="0"/>
              </a:rPr>
            </a:br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в становлении гуманистически-</a:t>
            </a:r>
            <a:r>
              <a:rPr lang="ru-RU" sz="2200" dirty="0" err="1">
                <a:latin typeface="Formular" panose="02000000000000000000" pitchFamily="2" charset="-52"/>
                <a:cs typeface="Times New Roman" panose="02020603050405020304" pitchFamily="18" charset="0"/>
              </a:rPr>
              <a:t>ноосферной</a:t>
            </a:r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 космической цивилизации и устойчивого многополярного мироустройства, </a:t>
            </a:r>
            <a:r>
              <a:rPr lang="en-US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Formular" panose="02000000000000000000" pitchFamily="2" charset="-52"/>
                <a:cs typeface="Times New Roman" panose="02020603050405020304" pitchFamily="18" charset="0"/>
              </a:rPr>
            </a:br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в развитии процесса «интеграции интеграций» и активном использовании интеграционных внешних факторов восхождения России.</a:t>
            </a:r>
            <a:endParaRPr lang="ru-RU" sz="2200" b="1" dirty="0"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200" dirty="0">
              <a:latin typeface="Formular" panose="020000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D0498-13D7-40B4-80CD-B99582739D8D}"/>
              </a:ext>
            </a:extLst>
          </p:cNvPr>
          <p:cNvSpPr txBox="1"/>
          <p:nvPr/>
        </p:nvSpPr>
        <p:spPr>
          <a:xfrm>
            <a:off x="0" y="646190"/>
            <a:ext cx="2926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kern="100" dirty="0">
                <a:solidFill>
                  <a:schemeClr val="bg1"/>
                </a:solidFill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b="1" kern="100" dirty="0">
                <a:solidFill>
                  <a:schemeClr val="bg1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  <a:t>ТРАТЕГИИ ВОСХОЖДЕНИЯ РОССИИ</a:t>
            </a:r>
          </a:p>
        </p:txBody>
      </p:sp>
      <p:pic>
        <p:nvPicPr>
          <p:cNvPr id="14340" name="Picture 4" descr="Picture background">
            <a:extLst>
              <a:ext uri="{FF2B5EF4-FFF2-40B4-BE49-F238E27FC236}">
                <a16:creationId xmlns:a16="http://schemas.microsoft.com/office/drawing/2014/main" id="{45C1B6D2-2320-826F-2F0D-D55FC096F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3060"/>
            <a:ext cx="3120672" cy="207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6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14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D82286E-9062-4948-9631-345CD2BFA5AA}"/>
              </a:ext>
            </a:extLst>
          </p:cNvPr>
          <p:cNvSpPr txBox="1">
            <a:spLocks/>
          </p:cNvSpPr>
          <p:nvPr/>
        </p:nvSpPr>
        <p:spPr>
          <a:xfrm>
            <a:off x="3398848" y="348025"/>
            <a:ext cx="8535968" cy="57423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indent="0" algn="l"/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     При формировании и реализации стратегии восхождения России следует учитывать фактор времени, необходимость консолидации всех прогрессивных сил в противовес нарастающей угрозе реализации катастрофического сценария на базе развязывания мировой термоядерной войны. </a:t>
            </a:r>
          </a:p>
          <a:p>
            <a:pPr indent="0" algn="l"/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      Поэтому необходима ускоренная разработка наступательной стратегии и её реализации, с тем чтобы предотвратить всё более реальный катастрофический сценарий. </a:t>
            </a:r>
          </a:p>
          <a:p>
            <a:pPr indent="0" algn="l"/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      По доисторической шкале времени остаются считанные секунды до предотвращения скатывания мира цивилизаций к глобальной катастрофе. </a:t>
            </a:r>
          </a:p>
          <a:p>
            <a:pPr indent="0" algn="l"/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      Для этого потребуется в максимально короткий срок мобилизация прогрессивных интеллектуальных </a:t>
            </a:r>
            <a:r>
              <a:rPr lang="en-US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Formular" panose="02000000000000000000" pitchFamily="2" charset="-52"/>
                <a:cs typeface="Times New Roman" panose="02020603050405020304" pitchFamily="18" charset="0"/>
              </a:rPr>
            </a:br>
            <a:r>
              <a:rPr lang="ru-RU" sz="2200" dirty="0">
                <a:latin typeface="Formular" panose="02000000000000000000" pitchFamily="2" charset="-52"/>
                <a:cs typeface="Times New Roman" panose="02020603050405020304" pitchFamily="18" charset="0"/>
              </a:rPr>
              <a:t>и социально-политических сил и энергий нового поколения.</a:t>
            </a:r>
            <a:endParaRPr lang="ru-RU" sz="2200" dirty="0"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588024F0-E8FD-6316-AC22-00D109076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9" y="2460442"/>
            <a:ext cx="3066672" cy="193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33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15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D82286E-9062-4948-9631-345CD2BFA5AA}"/>
              </a:ext>
            </a:extLst>
          </p:cNvPr>
          <p:cNvSpPr txBox="1">
            <a:spLocks/>
          </p:cNvSpPr>
          <p:nvPr/>
        </p:nvSpPr>
        <p:spPr>
          <a:xfrm>
            <a:off x="3268914" y="-50374"/>
            <a:ext cx="8665902" cy="631691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algn="l"/>
            <a:endParaRPr lang="ru-RU" sz="1200" dirty="0"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Багдасарян В.Э. Ценностные основания государственной политики: учебник. М.: НИЦ ИНФРА. М, 2019.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Багдасарян В.Э., Сильвестр (Лукашенко), архимандрит. Россия и Запад: цивилизационные различия / под науч. ред. Ю.Ю. Иерусалимского. Ярославль: ОАО «Специализированный полиграфический комбинат», 2023. 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Багдасарян В.Э., Сильвестр (Лукашенко), архимандрит. Традиционные ценности: стратегия цивилизационного возрождения/под науч. ред. </a:t>
            </a: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Ю.Ю.Иерусалимского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Ярославль: СПК, 2022.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Браславский Р.Г. Эволюция концепции цивилизации в </a:t>
            </a: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социоисторической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науке в конце XVIII — начале XX века.  // Журнал социологии и социальной антропологии, 2022, 25(2. - С. 49–79.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Марасанова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В.М., Багдасарян В.Э., Иерусалимский Ю.Ю., Дмитриев М.В., Дементьева В.В., </a:t>
            </a: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Любичанковский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С.В., </a:t>
            </a: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Урядова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А.В., </a:t>
            </a: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Федюк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В.П. Изучение истории российской государственности: учебные материалы образовательного модуля. Учебно-методическое пособие и УМК для вузов. Ярославль : «Индиго», 2023.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С.В., </a:t>
            </a: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Пучнина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О.Е., Страхов А.Б. и др. К вопросу о методологических принципах изучения российских базисных традиционных ценностей//Вестник Московского университета. Серия 18: Социология и политология. 2021. Т. 27. №4. С. 113–133.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Полосин А.В. Больше, чем консерватизм: историко-политические основания российской государственности//Журнал политических исследований. 2023. №1. С. 27–37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Полосин А.В. Шаг вперед: проблема мировоззрения в современной России // Вестник Московского Университета. Серия 12. Политические науки. 2022. № 3. c.7-23.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Российское общество: архитектоника цивилизационного развития / Р.Г.  Браславский, В.В. </a:t>
            </a: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Галиндабаева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 Н.И. </a:t>
            </a: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Карбаинов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[и др.]. – Москва; Санкт-Петербург : Федеральный научно-исследовательский социологический центр Российской академии наук, 2021.</a:t>
            </a:r>
          </a:p>
          <a:p>
            <a:pPr marL="457200" indent="-228600" algn="l">
              <a:buFont typeface="+mj-lt"/>
              <a:buAutoNum type="arabicPeriod"/>
            </a:pPr>
            <a:r>
              <a:rPr lang="ru-RU" sz="1400" kern="100" dirty="0" err="1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Харичев</a:t>
            </a:r>
            <a:r>
              <a:rPr lang="ru-RU" sz="1400" kern="100" dirty="0"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А.Д., Шутов А.Ю., Полосин А.В., Соколова Е.Н. Восприятие базовых ценностей, факторов и структур социально-исторического развития России (по материалам исследований и апробации) // Журнал политических исследований. – 2022. – Т. 6, № 3. – С. 9-19.</a:t>
            </a:r>
          </a:p>
          <a:p>
            <a:pPr algn="l"/>
            <a:endParaRPr lang="ru-RU" sz="1200" dirty="0"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pPr marL="18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200" dirty="0">
              <a:latin typeface="Formular" panose="020000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B272F-6608-43AB-B84A-3FBF45BE8E21}"/>
              </a:ext>
            </a:extLst>
          </p:cNvPr>
          <p:cNvSpPr txBox="1"/>
          <p:nvPr/>
        </p:nvSpPr>
        <p:spPr>
          <a:xfrm>
            <a:off x="0" y="942429"/>
            <a:ext cx="30606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  <a:t>РЕКОМЕНДУЕМАЯ ЛИТЕРАТУРА:</a:t>
            </a:r>
          </a:p>
        </p:txBody>
      </p:sp>
      <p:sp>
        <p:nvSpPr>
          <p:cNvPr id="3" name="AutoShape 2" descr="Picture background">
            <a:extLst>
              <a:ext uri="{FF2B5EF4-FFF2-40B4-BE49-F238E27FC236}">
                <a16:creationId xmlns:a16="http://schemas.microsoft.com/office/drawing/2014/main" id="{0626FDE7-DD46-4EEA-15FC-E6D2DD358D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Formular" panose="02000000000000000000" pitchFamily="2" charset="-52"/>
            </a:endParaRPr>
          </a:p>
        </p:txBody>
      </p:sp>
      <p:pic>
        <p:nvPicPr>
          <p:cNvPr id="17416" name="Picture 8" descr="Picture background">
            <a:extLst>
              <a:ext uri="{FF2B5EF4-FFF2-40B4-BE49-F238E27FC236}">
                <a16:creationId xmlns:a16="http://schemas.microsoft.com/office/drawing/2014/main" id="{58F2BEFA-2E90-4768-BFF1-1192A72D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691"/>
            <a:ext cx="3134622" cy="208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0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2" descr="русская цивилизация, заставка для презентации">
            <a:extLst>
              <a:ext uri="{FF2B5EF4-FFF2-40B4-BE49-F238E27FC236}">
                <a16:creationId xmlns:a16="http://schemas.microsoft.com/office/drawing/2014/main" id="{3FD18BBE-8659-45A9-8B6D-C4186BE00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99" y="1491468"/>
            <a:ext cx="3359281" cy="33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" name="TextBox 302">
            <a:extLst>
              <a:ext uri="{FF2B5EF4-FFF2-40B4-BE49-F238E27FC236}">
                <a16:creationId xmlns:a16="http://schemas.microsoft.com/office/drawing/2014/main" id="{ED3FD600-E5C2-46E9-95FF-8D95561D6492}"/>
              </a:ext>
            </a:extLst>
          </p:cNvPr>
          <p:cNvSpPr txBox="1"/>
          <p:nvPr/>
        </p:nvSpPr>
        <p:spPr>
          <a:xfrm>
            <a:off x="114296" y="5096969"/>
            <a:ext cx="2924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  <a:t>Образ русской цивилизации, созданный нейросетью «</a:t>
            </a:r>
            <a:r>
              <a:rPr lang="ru-RU" sz="1600" dirty="0" err="1">
                <a:solidFill>
                  <a:schemeClr val="bg1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  <a:t>Шедеврум</a:t>
            </a:r>
            <a:r>
              <a:rPr lang="ru-RU" sz="1600" dirty="0">
                <a:solidFill>
                  <a:schemeClr val="bg1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E623C247-570B-46B2-B4CC-F4BFE6B34A18}"/>
              </a:ext>
            </a:extLst>
          </p:cNvPr>
          <p:cNvSpPr txBox="1"/>
          <p:nvPr/>
        </p:nvSpPr>
        <p:spPr>
          <a:xfrm>
            <a:off x="3788228" y="1236390"/>
            <a:ext cx="80346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Formular" panose="02000000000000000000" pitchFamily="2" charset="-52"/>
              </a:rPr>
              <a:t>Цивилизационный подход является теоретической концепцией, которая считает, что исторические процессы существенно определяются развитием человеческих цивилизаций</a:t>
            </a:r>
          </a:p>
        </p:txBody>
      </p:sp>
      <p:sp>
        <p:nvSpPr>
          <p:cNvPr id="305" name="Номер слайда 1">
            <a:extLst>
              <a:ext uri="{FF2B5EF4-FFF2-40B4-BE49-F238E27FC236}">
                <a16:creationId xmlns:a16="http://schemas.microsoft.com/office/drawing/2014/main" id="{3132B936-CF53-4C67-9259-33254BEB2A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</p:spPr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2</a:t>
            </a:fld>
            <a:endParaRPr lang="ru-RU" dirty="0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71303959-4054-CF11-1B8E-15C4489A3FCB}"/>
              </a:ext>
            </a:extLst>
          </p:cNvPr>
          <p:cNvSpPr txBox="1">
            <a:spLocks/>
          </p:cNvSpPr>
          <p:nvPr/>
        </p:nvSpPr>
        <p:spPr>
          <a:xfrm>
            <a:off x="3824772" y="237707"/>
            <a:ext cx="853727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ЦИВИЛИЗАЦИОННЫЙ  ПОДХОД </a:t>
            </a:r>
          </a:p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ФИЛОСОФИИ ИСТОРИИ</a:t>
            </a:r>
            <a:endParaRPr lang="ru-RU" sz="2400" spc="-1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46A03-C0AA-3B7C-B131-6B1340CB45EF}"/>
              </a:ext>
            </a:extLst>
          </p:cNvPr>
          <p:cNvSpPr txBox="1"/>
          <p:nvPr/>
        </p:nvSpPr>
        <p:spPr>
          <a:xfrm>
            <a:off x="3788228" y="2109300"/>
            <a:ext cx="80346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Formular" panose="02000000000000000000" pitchFamily="2" charset="-52"/>
              </a:rPr>
              <a:t>Выделяются особые группы цивилизаций – это культурные и социальные образования, которые имеют сходства по ряду характеристик и играют ключевую роль в формировании общественной жизни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26E48-CDC7-40E1-B896-717F07275DB9}"/>
              </a:ext>
            </a:extLst>
          </p:cNvPr>
          <p:cNvSpPr txBox="1"/>
          <p:nvPr/>
        </p:nvSpPr>
        <p:spPr>
          <a:xfrm>
            <a:off x="3788228" y="3018303"/>
            <a:ext cx="80346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Formular" panose="02000000000000000000" pitchFamily="2" charset="-52"/>
              </a:rPr>
              <a:t>Цивилизационный подход основан на предположении, что история человечества – это не просто накопление исторических событий, а систематическое развитие различных культур и цивилизаций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B7988-004C-BC5A-E623-45BC4EB97278}"/>
              </a:ext>
            </a:extLst>
          </p:cNvPr>
          <p:cNvSpPr txBox="1"/>
          <p:nvPr/>
        </p:nvSpPr>
        <p:spPr>
          <a:xfrm>
            <a:off x="3732244" y="5660976"/>
            <a:ext cx="814658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rgbClr val="E2252C"/>
                </a:solidFill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«Цивилизация есть смягчение нравов, учтивость, вежливость и знания, распространяемые для того, чтобы соблюдать правила приличий, и чтобы эти правила приличий играли роль законов общежития». </a:t>
            </a:r>
          </a:p>
          <a:p>
            <a:pPr algn="r"/>
            <a:r>
              <a:rPr lang="ru-RU" sz="1400" i="1" dirty="0">
                <a:solidFill>
                  <a:srgbClr val="E2252C"/>
                </a:solidFill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Маркиз Виктор-</a:t>
            </a:r>
            <a:r>
              <a:rPr lang="ru-RU" sz="1400" i="1" dirty="0" err="1">
                <a:solidFill>
                  <a:srgbClr val="E2252C"/>
                </a:solidFill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Рикетти</a:t>
            </a:r>
            <a:r>
              <a:rPr lang="ru-RU" sz="1400" i="1" dirty="0">
                <a:solidFill>
                  <a:srgbClr val="E2252C"/>
                </a:solidFill>
                <a:effectLst/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де Мирабо (1715–1789)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1F05F-797E-4238-AD5C-83580AF98DFD}"/>
              </a:ext>
            </a:extLst>
          </p:cNvPr>
          <p:cNvSpPr txBox="1"/>
          <p:nvPr/>
        </p:nvSpPr>
        <p:spPr>
          <a:xfrm>
            <a:off x="3788228" y="3996791"/>
            <a:ext cx="80346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Formular" panose="02000000000000000000" pitchFamily="2" charset="-52"/>
              </a:rPr>
              <a:t>Цивилизационный подход в философии истории позволяет лучше понять и объяснить исторические процессы, выявить определенные закономерности в развитии культур и цивилизаций, а также объяснить различия в их развитии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5D753-4097-972E-94DB-9E13ADDC8101}"/>
              </a:ext>
            </a:extLst>
          </p:cNvPr>
          <p:cNvSpPr txBox="1"/>
          <p:nvPr/>
        </p:nvSpPr>
        <p:spPr>
          <a:xfrm>
            <a:off x="3788228" y="4975279"/>
            <a:ext cx="80346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Formular" panose="02000000000000000000" pitchFamily="2" charset="-52"/>
              </a:rPr>
              <a:t>Является теоретической концепцией, которая считает, что исторические процессы существенно определяются развитием человеческих цивилизаций</a:t>
            </a:r>
          </a:p>
        </p:txBody>
      </p:sp>
    </p:spTree>
    <p:extLst>
      <p:ext uri="{BB962C8B-B14F-4D97-AF65-F5344CB8AC3E}">
        <p14:creationId xmlns:p14="http://schemas.microsoft.com/office/powerpoint/2010/main" val="319150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B44633-49C3-4117-B6DE-6F72737B86EB}"/>
              </a:ext>
            </a:extLst>
          </p:cNvPr>
          <p:cNvSpPr/>
          <p:nvPr/>
        </p:nvSpPr>
        <p:spPr>
          <a:xfrm>
            <a:off x="3314641" y="1171575"/>
            <a:ext cx="435258" cy="505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45646"/>
            <a:ext cx="504816" cy="276999"/>
          </a:xfrm>
          <a:noFill/>
        </p:spPr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z="1800" smtClean="0"/>
              <a:pPr marL="124460">
                <a:spcBef>
                  <a:spcPts val="5"/>
                </a:spcBef>
              </a:pPr>
              <a:t>3</a:t>
            </a:fld>
            <a:endParaRPr lang="ru-RU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DD38E-9F76-46F2-B2D4-9B93FB6E8E13}"/>
              </a:ext>
            </a:extLst>
          </p:cNvPr>
          <p:cNvSpPr txBox="1"/>
          <p:nvPr/>
        </p:nvSpPr>
        <p:spPr>
          <a:xfrm>
            <a:off x="3630249" y="718718"/>
            <a:ext cx="84274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ormular" panose="02000000000000000000" pitchFamily="2" charset="-52"/>
              </a:rPr>
              <a:t>   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  <a:t>Цивилизационный подход может привести к определенным стереотипам 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  <a:t>и унификации исторических процессов, что не всегда соответствует их разнообразию и сложности. Тем не менее, цивилизационный подход в философии истории продолжает оставаться одним из наиболее важных и полезных теоретических подходов для понимания и изучения истории человечества. 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  <a:t>Он позволяет взглянуть на историю не только как на сумму отдельных событий, но и как на процесс развития различных культур и цивилизаций, что помогает лучше понять ее смысл и цели.</a:t>
            </a:r>
            <a:endParaRPr lang="en-US" sz="1600" b="0" i="0" dirty="0">
              <a:solidFill>
                <a:srgbClr val="000000"/>
              </a:solidFill>
              <a:effectLst/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endParaRPr lang="ru-RU" sz="1600" b="0" i="0" dirty="0">
              <a:solidFill>
                <a:srgbClr val="000000"/>
              </a:solidFill>
              <a:effectLst/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r>
              <a:rPr lang="ru-RU" sz="1600" b="0" i="1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  <a:t>    Суть цивилизационного подхода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  <a:t> заключается в понимании того, что человеческая история - это история цивилизаций. Цивилизации представляют собой самую широкую культурную группировку людей и самый широкий круг 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Formular" panose="02000000000000000000" pitchFamily="2" charset="-52"/>
                <a:cs typeface="Times New Roman" panose="02020603050405020304" pitchFamily="18" charset="0"/>
              </a:rPr>
              <a:t>их культурной идентификации. Цивилизацию определяют и такие общие объективные элементы, как язык, история, религия, традиции, институты и субъективная самоидентификация людей.</a:t>
            </a:r>
            <a:endParaRPr lang="en-US" sz="1600" b="0" i="0" dirty="0">
              <a:solidFill>
                <a:srgbClr val="000000"/>
              </a:solidFill>
              <a:effectLst/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endParaRPr lang="ru-RU" sz="1600" b="0" i="0" dirty="0">
              <a:solidFill>
                <a:srgbClr val="000000"/>
              </a:solidFill>
              <a:effectLst/>
              <a:latin typeface="Formular" panose="02000000000000000000" pitchFamily="2" charset="-52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  <a:t>    Цивилизационный подход, позволяет осмыслить общественное </a:t>
            </a:r>
            <a:br>
              <a:rPr lang="ru-RU" sz="1600" dirty="0">
                <a:solidFill>
                  <a:srgbClr val="000000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Formular" panose="02000000000000000000" pitchFamily="2" charset="-52"/>
                <a:cs typeface="Times New Roman" panose="02020603050405020304" pitchFamily="18" charset="0"/>
              </a:rPr>
              <a:t>и хозяйственное развитие России. Он концентрирует внимание на собственно российских реалиях, опирается на всю историческую траекторию развития российского общества, позволяет комплексно рассматривать социальные, экономические, политические и культурные явления русской жизни, вскрывает дилемму общественно-хозяйственного развития России.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1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1C35D7EB-A572-5166-27F4-BFF25FA86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938"/>
            <a:ext cx="3180349" cy="2417155"/>
          </a:xfrm>
          <a:prstGeom prst="rect">
            <a:avLst/>
          </a:prstGeom>
          <a:noFill/>
        </p:spPr>
      </p:pic>
      <p:sp>
        <p:nvSpPr>
          <p:cNvPr id="6" name="AutoShape 4" descr="Picture background">
            <a:extLst>
              <a:ext uri="{FF2B5EF4-FFF2-40B4-BE49-F238E27FC236}">
                <a16:creationId xmlns:a16="http://schemas.microsoft.com/office/drawing/2014/main" id="{2D8915E9-A0E2-01A2-2440-A18692B75B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7" name="AutoShape 6" descr="Picture background">
            <a:extLst>
              <a:ext uri="{FF2B5EF4-FFF2-40B4-BE49-F238E27FC236}">
                <a16:creationId xmlns:a16="http://schemas.microsoft.com/office/drawing/2014/main" id="{FC612BE6-71CA-FB31-A771-AC12635984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Formular" panose="02000000000000000000" pitchFamily="2" charset="-52"/>
            </a:endParaRPr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0266CB40-CE06-C964-2676-35142AE7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24" y="3797078"/>
            <a:ext cx="3220673" cy="1902544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3F43FB4-C1FD-40E6-A81B-03B7388D236A}"/>
              </a:ext>
            </a:extLst>
          </p:cNvPr>
          <p:cNvSpPr/>
          <p:nvPr/>
        </p:nvSpPr>
        <p:spPr>
          <a:xfrm>
            <a:off x="3476625" y="797510"/>
            <a:ext cx="153624" cy="15362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1E2236D-AEB7-4724-92DD-DB56EC1207C4}"/>
              </a:ext>
            </a:extLst>
          </p:cNvPr>
          <p:cNvSpPr/>
          <p:nvPr/>
        </p:nvSpPr>
        <p:spPr>
          <a:xfrm>
            <a:off x="3475401" y="2995745"/>
            <a:ext cx="153624" cy="15362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F412ABF-1D69-4388-B3C6-92063B4CF10F}"/>
              </a:ext>
            </a:extLst>
          </p:cNvPr>
          <p:cNvSpPr/>
          <p:nvPr/>
        </p:nvSpPr>
        <p:spPr>
          <a:xfrm>
            <a:off x="3474177" y="4681063"/>
            <a:ext cx="153624" cy="15362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061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 algn="l">
              <a:spcBef>
                <a:spcPts val="5"/>
              </a:spcBef>
            </a:pPr>
            <a:fld id="{81D60167-4931-47E6-BA6A-407CBD079E47}" type="slidenum">
              <a:rPr lang="ru-RU" smtClean="0"/>
              <a:pPr marL="124460" algn="l">
                <a:spcBef>
                  <a:spcPts val="5"/>
                </a:spcBef>
              </a:pPr>
              <a:t>4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pPr algn="l"/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D82286E-9062-4948-9631-345CD2BFA5AA}"/>
              </a:ext>
            </a:extLst>
          </p:cNvPr>
          <p:cNvSpPr txBox="1">
            <a:spLocks/>
          </p:cNvSpPr>
          <p:nvPr/>
        </p:nvSpPr>
        <p:spPr>
          <a:xfrm>
            <a:off x="3407236" y="1050470"/>
            <a:ext cx="8650471" cy="519093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indent="0" algn="l"/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</a:rPr>
              <a:t>      В течение двух с лишним столетий Россия находится в эпицентре глобальных трансформаций, периодически потрясающих мир цивилизаций.   В начале XIX в. Россия сумела не только противостоять нашествию объединённой Европы, но и освободить Европу от наполеоновской диктатуры и создать на Венском конгрессе 1815 г. объединение европейских держав – Священный Союз.</a:t>
            </a:r>
          </a:p>
          <a:p>
            <a:pPr indent="0" algn="l"/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</a:rPr>
              <a:t>      В начале </a:t>
            </a:r>
            <a:r>
              <a:rPr lang="ru-RU" sz="1800" dirty="0" smtClean="0">
                <a:latin typeface="Formular" panose="02000000000000000000" pitchFamily="2" charset="-52"/>
                <a:cs typeface="Times New Roman" panose="02020603050405020304" pitchFamily="18" charset="0"/>
              </a:rPr>
              <a:t>XX в</a:t>
            </a:r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</a:rPr>
              <a:t>. после цивилизационной катастрофы и распада великой  империи в России были заложены основы новой ступени в исторической спирали динамики цивилизаций – создание интегрального (нэповского) социализма, доказавшего свою высокую жизнеспособность в период НЭПа.</a:t>
            </a:r>
          </a:p>
          <a:p>
            <a:pPr indent="0" algn="l"/>
            <a:r>
              <a:rPr lang="ru-RU" sz="1800" dirty="0">
                <a:latin typeface="Formular" panose="02000000000000000000" pitchFamily="2" charset="-52"/>
                <a:cs typeface="Times New Roman" panose="02020603050405020304" pitchFamily="18" charset="0"/>
              </a:rPr>
              <a:t>      В середине XX в. СССР в союзе с западной цивилизацией сумел победить в сражении с фашистской Германией и милитаристской Японией и заложить основы Ялтинского мира, обеспечивающего рекордно высокие темпы динамики цивилизации в послевоенное десятилетие в условиях сравнительно мирного развития геополитических отношений</a:t>
            </a:r>
            <a:r>
              <a:rPr lang="ru-RU" sz="1800" dirty="0">
                <a:latin typeface="Formular" panose="02000000000000000000" pitchFamily="2" charset="-52"/>
              </a:rPr>
              <a:t>. </a:t>
            </a:r>
            <a:endParaRPr lang="ru-RU" sz="1800" dirty="0">
              <a:latin typeface="Formular" panose="020000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6A10BF5C-E6FF-46FE-6A56-F44A16281347}"/>
              </a:ext>
            </a:extLst>
          </p:cNvPr>
          <p:cNvSpPr txBox="1">
            <a:spLocks/>
          </p:cNvSpPr>
          <p:nvPr/>
        </p:nvSpPr>
        <p:spPr>
          <a:xfrm>
            <a:off x="3407236" y="138355"/>
            <a:ext cx="691629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FF0000"/>
                </a:solidFill>
              </a:rPr>
              <a:t>В ЭПИЦЕНТРЕ ГЛОБАЛЬНЫХ ЦИВИЛИЗАЦИОННЫХ ТРАНСФОРМАЦИЙ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F687B2-C113-113E-2F66-544988AFA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9"/>
          <a:stretch/>
        </p:blipFill>
        <p:spPr bwMode="auto">
          <a:xfrm>
            <a:off x="0" y="2382472"/>
            <a:ext cx="3128551" cy="24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2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5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D82286E-9062-4948-9631-345CD2BFA5AA}"/>
              </a:ext>
            </a:extLst>
          </p:cNvPr>
          <p:cNvSpPr txBox="1">
            <a:spLocks/>
          </p:cNvSpPr>
          <p:nvPr/>
        </p:nvSpPr>
        <p:spPr>
          <a:xfrm>
            <a:off x="3398848" y="272524"/>
            <a:ext cx="8658860" cy="512159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indent="0" algn="l"/>
            <a:r>
              <a:rPr lang="ru-RU" sz="2000" dirty="0">
                <a:latin typeface="Formular" panose="02000000000000000000" pitchFamily="2" charset="-52"/>
              </a:rPr>
              <a:t>     В конце XX в. в условиях очередной цивилизационной катастрофы, сопровождавшейся распадом СССР и мировой системы социализма и установлением однополярного мироустройства при гегемонии США, Россия выступила инициатором возрождения многополярного мироустройства, а с 1922 г. оказалась в состоянии цивилизационной войны объединённого Запада против России и военного конфликта НАТО. От её способности ответить на новые грозные вызовы зависит судьба мира цивилизаций в XXI веке. </a:t>
            </a:r>
          </a:p>
          <a:p>
            <a:pPr indent="0" algn="l"/>
            <a:r>
              <a:rPr lang="ru-RU" sz="2000" dirty="0">
                <a:latin typeface="Formular" panose="02000000000000000000" pitchFamily="2" charset="-52"/>
              </a:rPr>
              <a:t>    Именно в России с начала 1990-х гг. сформировалась современная российская цивилизационная школа, раскрывшая новые закономерности цикличной и генетической динамики и периодической трансформации мира цивилизаций, перспективы восхождения российской цивилизации и её авангардной роли в трансформациях глобальной цивилизации</a:t>
            </a:r>
            <a:endParaRPr lang="ru-RU" sz="2000" dirty="0">
              <a:latin typeface="Formular" panose="02000000000000000000" pitchFamily="2" charset="-52"/>
              <a:ea typeface="Calibri" panose="020F0502020204030204" pitchFamily="34" charset="0"/>
            </a:endParaRPr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DED1D910-AC64-3E90-7ADC-56BA788E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46" y="5207945"/>
            <a:ext cx="2926407" cy="15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ture background">
            <a:extLst>
              <a:ext uri="{FF2B5EF4-FFF2-40B4-BE49-F238E27FC236}">
                <a16:creationId xmlns:a16="http://schemas.microsoft.com/office/drawing/2014/main" id="{51DEA4EA-18EB-DAB8-C5E7-202421A05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2" y="1957483"/>
            <a:ext cx="3030589" cy="159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68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6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DD38E-9F76-46F2-B2D4-9B93FB6E8E13}"/>
              </a:ext>
            </a:extLst>
          </p:cNvPr>
          <p:cNvSpPr txBox="1"/>
          <p:nvPr/>
        </p:nvSpPr>
        <p:spPr>
          <a:xfrm>
            <a:off x="3379024" y="1012954"/>
            <a:ext cx="83859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effectLst/>
              <a:latin typeface="Formular" panose="020000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F4748668-58AB-471A-B735-582382DE361B}"/>
              </a:ext>
            </a:extLst>
          </p:cNvPr>
          <p:cNvSpPr txBox="1">
            <a:spLocks/>
          </p:cNvSpPr>
          <p:nvPr/>
        </p:nvSpPr>
        <p:spPr>
          <a:xfrm>
            <a:off x="3705214" y="292244"/>
            <a:ext cx="747633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lang="ru-RU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СССР в цивилизационной идентификации</a:t>
            </a:r>
            <a:endParaRPr lang="ru-RU" sz="4000" spc="-1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A57066-CEA2-63D2-A3CA-E32C8268F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661" t="27640" r="13265" b="5213"/>
          <a:stretch/>
        </p:blipFill>
        <p:spPr>
          <a:xfrm>
            <a:off x="3494441" y="1736199"/>
            <a:ext cx="8132700" cy="4203587"/>
          </a:xfrm>
          <a:prstGeom prst="rect">
            <a:avLst/>
          </a:prstGeom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AA65C1B1-F8A9-7D94-37E3-90898DDEE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8"/>
          <a:stretch/>
        </p:blipFill>
        <p:spPr bwMode="auto">
          <a:xfrm>
            <a:off x="256752" y="726418"/>
            <a:ext cx="2587913" cy="270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icture background">
            <a:extLst>
              <a:ext uri="{FF2B5EF4-FFF2-40B4-BE49-F238E27FC236}">
                <a16:creationId xmlns:a16="http://schemas.microsoft.com/office/drawing/2014/main" id="{26D7FEEA-2D72-CB70-47A0-393A14079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4"/>
          <a:stretch/>
        </p:blipFill>
        <p:spPr bwMode="auto">
          <a:xfrm>
            <a:off x="252331" y="3703391"/>
            <a:ext cx="2721484" cy="28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34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7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DD38E-9F76-46F2-B2D4-9B93FB6E8E13}"/>
              </a:ext>
            </a:extLst>
          </p:cNvPr>
          <p:cNvSpPr txBox="1"/>
          <p:nvPr/>
        </p:nvSpPr>
        <p:spPr>
          <a:xfrm>
            <a:off x="3379024" y="1012954"/>
            <a:ext cx="83859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effectLst/>
              <a:latin typeface="Formular" panose="020000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97C4DA-8B3F-3B3D-A4C9-D0E274804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830" t="17125" r="1830" b="17494"/>
          <a:stretch/>
        </p:blipFill>
        <p:spPr>
          <a:xfrm>
            <a:off x="3271706" y="1012954"/>
            <a:ext cx="8920294" cy="341643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3C6A84-DE64-8A6C-E40E-0043D3B19BB3}"/>
              </a:ext>
            </a:extLst>
          </p:cNvPr>
          <p:cNvSpPr/>
          <p:nvPr/>
        </p:nvSpPr>
        <p:spPr>
          <a:xfrm>
            <a:off x="3447875" y="4980979"/>
            <a:ext cx="1125445" cy="109264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Formular" panose="02000000000000000000" pitchFamily="2" charset="-52"/>
              </a:rPr>
              <a:t>Древняя Русь: вера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4B77E1-B9DD-81C0-EFA1-322AD793ED4F}"/>
              </a:ext>
            </a:extLst>
          </p:cNvPr>
          <p:cNvSpPr/>
          <p:nvPr/>
        </p:nvSpPr>
        <p:spPr>
          <a:xfrm>
            <a:off x="4797103" y="4971905"/>
            <a:ext cx="1449823" cy="1092650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Formular" panose="02000000000000000000" pitchFamily="2" charset="-52"/>
              </a:rPr>
              <a:t>Российская империя: держава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75E1A9-2036-8496-CE48-D5AEE231AB33}"/>
              </a:ext>
            </a:extLst>
          </p:cNvPr>
          <p:cNvSpPr/>
          <p:nvPr/>
        </p:nvSpPr>
        <p:spPr>
          <a:xfrm>
            <a:off x="6470706" y="4973987"/>
            <a:ext cx="1948967" cy="1092650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Formular" panose="02000000000000000000" pitchFamily="2" charset="-52"/>
              </a:rPr>
              <a:t>Революция: справедливость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DC8367-5F43-5B9D-50EB-4FF258755B7E}"/>
              </a:ext>
            </a:extLst>
          </p:cNvPr>
          <p:cNvSpPr/>
          <p:nvPr/>
        </p:nvSpPr>
        <p:spPr>
          <a:xfrm>
            <a:off x="8643453" y="4980979"/>
            <a:ext cx="1599505" cy="1092650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Formular" panose="02000000000000000000" pitchFamily="2" charset="-52"/>
              </a:rPr>
              <a:t>СССР: солидарность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0DA51A-ED11-BC52-089A-1CF5CD4AF9DC}"/>
              </a:ext>
            </a:extLst>
          </p:cNvPr>
          <p:cNvSpPr/>
          <p:nvPr/>
        </p:nvSpPr>
        <p:spPr>
          <a:xfrm>
            <a:off x="10466738" y="4980979"/>
            <a:ext cx="1599505" cy="1092650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Formular" panose="02000000000000000000" pitchFamily="2" charset="-52"/>
              </a:rPr>
              <a:t>Российская Федерация: человеческое достоинство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C92175C-43AE-4384-5785-2F1C3B37C6D3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4573320" y="5518230"/>
            <a:ext cx="223783" cy="90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51E5BC8-09B2-FE63-8B4F-D9C87E3FB045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6246926" y="5518230"/>
            <a:ext cx="223780" cy="2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B651207-DA97-D9E2-B4CD-F2931BC20472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8419673" y="5520312"/>
            <a:ext cx="223780" cy="69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27E42AF-6603-9847-E944-9C16B08DA50B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10242958" y="5527304"/>
            <a:ext cx="2237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Picture background">
            <a:extLst>
              <a:ext uri="{FF2B5EF4-FFF2-40B4-BE49-F238E27FC236}">
                <a16:creationId xmlns:a16="http://schemas.microsoft.com/office/drawing/2014/main" id="{C75F6B2B-5644-FB4D-F95E-9F9BCC54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-646" r="9788" b="1012"/>
          <a:stretch/>
        </p:blipFill>
        <p:spPr bwMode="auto">
          <a:xfrm>
            <a:off x="175397" y="2357545"/>
            <a:ext cx="2856085" cy="283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7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8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34292" y="797510"/>
            <a:ext cx="2926407" cy="335496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endParaRPr lang="ru-RU" sz="2800" b="1" dirty="0">
              <a:solidFill>
                <a:schemeClr val="bg1"/>
              </a:solidFill>
              <a:latin typeface="Formular" panose="020000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D82286E-9062-4948-9631-345CD2BFA5AA}"/>
              </a:ext>
            </a:extLst>
          </p:cNvPr>
          <p:cNvSpPr txBox="1">
            <a:spLocks/>
          </p:cNvSpPr>
          <p:nvPr/>
        </p:nvSpPr>
        <p:spPr>
          <a:xfrm>
            <a:off x="3398848" y="348025"/>
            <a:ext cx="8535968" cy="599405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indent="0"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Formular" panose="02000000000000000000" pitchFamily="2" charset="-52"/>
                <a:ea typeface="Calibri" panose="020F0502020204030204" pitchFamily="34" charset="0"/>
              </a:rPr>
              <a:t>• </a:t>
            </a:r>
            <a:r>
              <a:rPr lang="ru-RU" sz="2200" dirty="0">
                <a:latin typeface="Formular" panose="02000000000000000000" pitchFamily="2" charset="-52"/>
                <a:ea typeface="Calibri" panose="020F0502020204030204" pitchFamily="34" charset="0"/>
              </a:rPr>
              <a:t>Древняя Русь - дала веру. </a:t>
            </a:r>
          </a:p>
          <a:p>
            <a:pPr indent="0"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Formular" panose="02000000000000000000" pitchFamily="2" charset="-52"/>
                <a:ea typeface="Calibri" panose="020F0502020204030204" pitchFamily="34" charset="0"/>
              </a:rPr>
              <a:t>• </a:t>
            </a:r>
            <a:r>
              <a:rPr lang="ru-RU" sz="2200" dirty="0">
                <a:latin typeface="Formular" panose="02000000000000000000" pitchFamily="2" charset="-52"/>
                <a:ea typeface="Calibri" panose="020F0502020204030204" pitchFamily="34" charset="0"/>
              </a:rPr>
              <a:t>Российская империя  - дала чувство державы. </a:t>
            </a:r>
          </a:p>
          <a:p>
            <a:pPr indent="0"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Formular" panose="02000000000000000000" pitchFamily="2" charset="-52"/>
                <a:ea typeface="Calibri" panose="020F0502020204030204" pitchFamily="34" charset="0"/>
              </a:rPr>
              <a:t>• </a:t>
            </a:r>
            <a:r>
              <a:rPr lang="ru-RU" sz="2200" dirty="0">
                <a:latin typeface="Formular" panose="02000000000000000000" pitchFamily="2" charset="-52"/>
                <a:ea typeface="Calibri" panose="020F0502020204030204" pitchFamily="34" charset="0"/>
              </a:rPr>
              <a:t>Эволюция -привнесла идею справедливости.</a:t>
            </a:r>
          </a:p>
          <a:p>
            <a:pPr indent="0"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Formular" panose="02000000000000000000" pitchFamily="2" charset="-52"/>
                <a:ea typeface="Calibri" panose="020F0502020204030204" pitchFamily="34" charset="0"/>
              </a:rPr>
              <a:t>• </a:t>
            </a:r>
            <a:r>
              <a:rPr lang="ru-RU" sz="2200" dirty="0">
                <a:latin typeface="Formular" panose="02000000000000000000" pitchFamily="2" charset="-52"/>
                <a:ea typeface="Calibri" panose="020F0502020204030204" pitchFamily="34" charset="0"/>
              </a:rPr>
              <a:t>Советский Союз - привнёс идею солидарности. </a:t>
            </a:r>
          </a:p>
          <a:p>
            <a:pPr indent="0" algn="l">
              <a:lnSpc>
                <a:spcPct val="150000"/>
              </a:lnSpc>
            </a:pPr>
            <a:r>
              <a:rPr lang="ru-RU" sz="2200" i="1" dirty="0">
                <a:latin typeface="Formular" panose="02000000000000000000" pitchFamily="2" charset="-52"/>
                <a:ea typeface="Calibri" panose="020F0502020204030204" pitchFamily="34" charset="0"/>
              </a:rPr>
              <a:t>Патриарх Кирилл</a:t>
            </a:r>
          </a:p>
          <a:p>
            <a:pPr indent="0"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Formular" panose="02000000000000000000" pitchFamily="2" charset="-52"/>
                <a:ea typeface="Calibri" panose="020F0502020204030204" pitchFamily="34" charset="0"/>
              </a:rPr>
              <a:t>• </a:t>
            </a:r>
            <a:r>
              <a:rPr lang="ru-RU" sz="2200" b="1" dirty="0">
                <a:latin typeface="Formular" panose="02000000000000000000" pitchFamily="2" charset="-52"/>
                <a:ea typeface="Calibri" panose="020F0502020204030204" pitchFamily="34" charset="0"/>
              </a:rPr>
              <a:t>Российская федерация</a:t>
            </a:r>
            <a:r>
              <a:rPr lang="ru-RU" sz="2200" dirty="0">
                <a:latin typeface="Formular" panose="02000000000000000000" pitchFamily="2" charset="-52"/>
                <a:ea typeface="Calibri" panose="020F0502020204030204" pitchFamily="34" charset="0"/>
              </a:rPr>
              <a:t>, которая в поисках идеала достоинства человека должна аккумулировать все предыдущие исторические накопления. </a:t>
            </a:r>
          </a:p>
          <a:p>
            <a:pPr indent="0" algn="l"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latin typeface="Formular" panose="02000000000000000000" pitchFamily="2" charset="-52"/>
                <a:ea typeface="Calibri" panose="020F0502020204030204" pitchFamily="34" charset="0"/>
              </a:rPr>
              <a:t>• </a:t>
            </a:r>
            <a:r>
              <a:rPr lang="ru-RU" sz="2200" dirty="0">
                <a:latin typeface="Formular" panose="02000000000000000000" pitchFamily="2" charset="-52"/>
                <a:ea typeface="Calibri" panose="020F0502020204030204" pitchFamily="34" charset="0"/>
              </a:rPr>
              <a:t>В этом смысле Советский Союз есть важная компонента развития российского исторического процесса.</a:t>
            </a:r>
          </a:p>
          <a:p>
            <a:pPr marL="180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200" dirty="0">
              <a:latin typeface="Formular" panose="02000000000000000000" pitchFamily="2" charset="-52"/>
              <a:ea typeface="Calibri" panose="020F0502020204030204" pitchFamily="34" charset="0"/>
            </a:endParaRPr>
          </a:p>
        </p:txBody>
      </p:sp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270111FF-3C99-7EE7-F75F-5B820241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9" y="2046914"/>
            <a:ext cx="2931952" cy="29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2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E25D3DD-2AEF-426A-A4DC-4126F19850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9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0E492A-6C22-4A13-9025-449FB4FA50E3}"/>
              </a:ext>
            </a:extLst>
          </p:cNvPr>
          <p:cNvSpPr txBox="1">
            <a:spLocks/>
          </p:cNvSpPr>
          <p:nvPr/>
        </p:nvSpPr>
        <p:spPr>
          <a:xfrm>
            <a:off x="111573" y="3135821"/>
            <a:ext cx="2926407" cy="76253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2000" i="1" dirty="0">
                <a:solidFill>
                  <a:schemeClr val="bg1"/>
                </a:solidFill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Феномен </a:t>
            </a:r>
          </a:p>
          <a:p>
            <a:r>
              <a:rPr lang="ru-RU" sz="2000" i="1" dirty="0">
                <a:solidFill>
                  <a:schemeClr val="bg1"/>
                </a:solidFill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«Русского чуда»</a:t>
            </a:r>
            <a:endParaRPr lang="ru-RU" sz="2000" i="1" dirty="0">
              <a:solidFill>
                <a:schemeClr val="bg1"/>
              </a:solidFill>
              <a:latin typeface="Formular" panose="02000000000000000000" pitchFamily="2" charset="-52"/>
            </a:endParaRP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489E9EEB-AB4A-BC90-D491-CA54639AED51}"/>
              </a:ext>
            </a:extLst>
          </p:cNvPr>
          <p:cNvSpPr txBox="1">
            <a:spLocks/>
          </p:cNvSpPr>
          <p:nvPr/>
        </p:nvSpPr>
        <p:spPr>
          <a:xfrm>
            <a:off x="3547846" y="242019"/>
            <a:ext cx="8166256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ФЕНОМЕН ЧУДА В ИСТОРИИ РОССИИ</a:t>
            </a:r>
          </a:p>
          <a:p>
            <a:r>
              <a:rPr lang="ru-RU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ЧТО ЗА НИМ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084AF-E575-44AF-1989-4EB4A08B3D75}"/>
              </a:ext>
            </a:extLst>
          </p:cNvPr>
          <p:cNvSpPr txBox="1"/>
          <p:nvPr/>
        </p:nvSpPr>
        <p:spPr>
          <a:xfrm>
            <a:off x="3458888" y="1318307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/>
            <a:r>
              <a:rPr lang="ru-RU" sz="1400" u="sng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Экономическое чудо</a:t>
            </a:r>
            <a:r>
              <a:rPr lang="ru-RU" sz="1400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: наивысшие за мировую историю темпы роста, позволяющие СССР увеличить свой удельный вес в глобальной экономике  на 10%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26813D-663A-79BB-B60C-60BDB82D7160}"/>
              </a:ext>
            </a:extLst>
          </p:cNvPr>
          <p:cNvSpPr txBox="1"/>
          <p:nvPr/>
        </p:nvSpPr>
        <p:spPr>
          <a:xfrm>
            <a:off x="3458888" y="394406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/>
            <a:r>
              <a:rPr lang="ru-RU" sz="1400" u="sng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Геополитическое чудо</a:t>
            </a:r>
            <a:r>
              <a:rPr lang="ru-RU" sz="1400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: реконфигурация всей системы мироустройства,  создание альтернативного мира – международной системы социализма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4718DE-47C1-AFF0-37FA-2C69C22C2FC2}"/>
              </a:ext>
            </a:extLst>
          </p:cNvPr>
          <p:cNvSpPr txBox="1"/>
          <p:nvPr/>
        </p:nvSpPr>
        <p:spPr>
          <a:xfrm>
            <a:off x="3458888" y="2154129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/>
            <a:r>
              <a:rPr lang="ru-RU" sz="1400" u="sng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Демографическое чудо</a:t>
            </a:r>
            <a:r>
              <a:rPr lang="ru-RU" sz="1400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: достижение роста рождаемости, что классические демографы применительно  к периоду индустриального развития и индустриализации считали невозможным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46CE0-9EFC-A514-956E-63C79D9DE0C6}"/>
              </a:ext>
            </a:extLst>
          </p:cNvPr>
          <p:cNvSpPr txBox="1"/>
          <p:nvPr/>
        </p:nvSpPr>
        <p:spPr>
          <a:xfrm>
            <a:off x="3458888" y="3073383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/>
            <a:r>
              <a:rPr lang="ru-RU" sz="1400" u="sng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Военное чудо</a:t>
            </a:r>
            <a:r>
              <a:rPr lang="ru-RU" sz="1400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: Сокрушение воспринимавшейся непобедимой силой германского империализма, объединившего вокруг себя всю Европу, немыслимом переломе в разверстке мировой войны, когда неприятель стоял уже под стенами Москвы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AA2F2C-BF96-6785-B2F1-A37A80BD4FC5}"/>
              </a:ext>
            </a:extLst>
          </p:cNvPr>
          <p:cNvSpPr txBox="1"/>
          <p:nvPr/>
        </p:nvSpPr>
        <p:spPr>
          <a:xfrm>
            <a:off x="3481259" y="4865947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/>
            <a:r>
              <a:rPr lang="ru-RU" sz="1400" u="sng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Чудо в сфере науки и культуры</a:t>
            </a:r>
            <a:r>
              <a:rPr lang="ru-RU" sz="1400" dirty="0">
                <a:latin typeface="Formular" panose="020000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: научный прорыв, позволивший реализовать в еще недавно аграрной стране в кратчайшие сроки атомный проект и заложить основания для советского первенства в космической гонке; превращение СССР из полуграмотной страны в самую читающую страну в мире</a:t>
            </a: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A71BA5DF-45C3-7C54-71B3-80E0E122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992"/>
            <a:ext cx="3151749" cy="21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D16D1D59-0647-934C-329F-55090F168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4" y="4183694"/>
            <a:ext cx="3153943" cy="202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90426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3383</TotalTime>
  <Words>1257</Words>
  <Application>Microsoft Office PowerPoint</Application>
  <PresentationFormat>Широкоэкранный</PresentationFormat>
  <Paragraphs>91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Formular</vt:lpstr>
      <vt:lpstr>Arial</vt:lpstr>
      <vt:lpstr>Times New Roman</vt:lpstr>
      <vt:lpstr>Calibri</vt:lpstr>
      <vt:lpstr>Helvetica Neue Medium</vt:lpstr>
      <vt:lpstr>Arial Black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Фото</dc:creator>
  <cp:lastModifiedBy>АВЦ</cp:lastModifiedBy>
  <cp:revision>79</cp:revision>
  <dcterms:created xsi:type="dcterms:W3CDTF">2023-07-27T06:48:12Z</dcterms:created>
  <dcterms:modified xsi:type="dcterms:W3CDTF">2024-07-12T06:51:38Z</dcterms:modified>
</cp:coreProperties>
</file>