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  <p:sldMasterId id="2147483690" r:id="rId4"/>
    <p:sldMasterId id="2147483704" r:id="rId5"/>
  </p:sldMasterIdLst>
  <p:notesMasterIdLst>
    <p:notesMasterId r:id="rId20"/>
  </p:notesMasterIdLst>
  <p:handoutMasterIdLst>
    <p:handoutMasterId r:id="rId21"/>
  </p:handoutMasterIdLst>
  <p:sldIdLst>
    <p:sldId id="343" r:id="rId6"/>
    <p:sldId id="294" r:id="rId7"/>
    <p:sldId id="278" r:id="rId8"/>
    <p:sldId id="344" r:id="rId9"/>
    <p:sldId id="272" r:id="rId10"/>
    <p:sldId id="349" r:id="rId11"/>
    <p:sldId id="348" r:id="rId12"/>
    <p:sldId id="347" r:id="rId13"/>
    <p:sldId id="346" r:id="rId14"/>
    <p:sldId id="345" r:id="rId15"/>
    <p:sldId id="295" r:id="rId16"/>
    <p:sldId id="296" r:id="rId17"/>
    <p:sldId id="276" r:id="rId18"/>
    <p:sldId id="302" r:id="rId19"/>
  </p:sldIdLst>
  <p:sldSz cx="12192000" cy="6858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ormular" panose="02000000000000000000" pitchFamily="2" charset="-52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52C"/>
    <a:srgbClr val="51624F"/>
    <a:srgbClr val="93A496"/>
    <a:srgbClr val="5D7261"/>
    <a:srgbClr val="163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39" y="48"/>
      </p:cViewPr>
      <p:guideLst>
        <p:guide orient="horz" pos="2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245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033DB-8AD7-4799-B18C-52B35F1DC49E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FE122-131A-455F-951D-034BFB701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47B3-6046-4C23-84D0-BF3CCA422B7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6C40F-81BF-4A9D-90BD-00C5C8D07FF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679" y="2893847"/>
            <a:ext cx="2505075" cy="1562100"/>
          </a:xfrm>
          <a:prstGeom prst="rect">
            <a:avLst/>
          </a:prstGeom>
        </p:spPr>
      </p:pic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ЦЕНТР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ВОЕННО-СПОРТИВНОЙ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ПОДГОТОВКИ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И ПАТРИОТИЧЕСКОГО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ВОСПИТАНИЯ МОЛОДЕЖИ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ircle"/>
          <p:cNvSpPr/>
          <p:nvPr userDrawn="1"/>
        </p:nvSpPr>
        <p:spPr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22" name="Группа 21"/>
          <p:cNvGrpSpPr/>
          <p:nvPr userDrawn="1"/>
        </p:nvGrpSpPr>
        <p:grpSpPr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4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5" name="Группа 24"/>
          <p:cNvGrpSpPr/>
          <p:nvPr userDrawn="1"/>
        </p:nvGrpSpPr>
        <p:grpSpPr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7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8" name="Группа 27"/>
          <p:cNvGrpSpPr/>
          <p:nvPr userDrawn="1"/>
        </p:nvGrpSpPr>
        <p:grpSpPr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0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3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35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/>
          <p:cNvGrpSpPr/>
          <p:nvPr userDrawn="1"/>
        </p:nvGrpSpPr>
        <p:grpSpPr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8"/>
          <p:cNvSpPr/>
          <p:nvPr userDrawn="1"/>
        </p:nvSpPr>
        <p:spPr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  <a:gd name="connsiteX0-23" fmla="*/ 8927 w 2644338"/>
              <a:gd name="connsiteY0-24" fmla="*/ 0 h 3786415"/>
              <a:gd name="connsiteX1-25" fmla="*/ 2644338 w 2644338"/>
              <a:gd name="connsiteY1-26" fmla="*/ 0 h 3786415"/>
              <a:gd name="connsiteX2-27" fmla="*/ 2644338 w 2644338"/>
              <a:gd name="connsiteY2-28" fmla="*/ 3786415 h 3786415"/>
              <a:gd name="connsiteX3-29" fmla="*/ 477013 w 2644338"/>
              <a:gd name="connsiteY3-30" fmla="*/ 3786415 h 3786415"/>
              <a:gd name="connsiteX4-31" fmla="*/ 0 w 2644338"/>
              <a:gd name="connsiteY4-32" fmla="*/ 3366569 h 3786415"/>
              <a:gd name="connsiteX5-33" fmla="*/ 8927 w 2644338"/>
              <a:gd name="connsiteY5-34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/>
          <p:cNvSpPr/>
          <p:nvPr userDrawn="1"/>
        </p:nvSpPr>
        <p:spPr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6" name="Группа 35"/>
          <p:cNvGrpSpPr/>
          <p:nvPr userDrawn="1"/>
        </p:nvGrpSpPr>
        <p:grpSpPr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679" y="2893847"/>
            <a:ext cx="2505075" cy="1562100"/>
          </a:xfrm>
          <a:prstGeom prst="rect">
            <a:avLst/>
          </a:prstGeom>
        </p:spPr>
      </p:pic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ЦЕНТР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ВОЕННО-СПОРТИВНОЙ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ПОДГОТОВКИ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И ПАТРИОТИЧЕСКОГО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ВОСПИТАНИЯ МОЛОДЕЖИ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/>
          <p:cNvSpPr/>
          <p:nvPr userDrawn="1"/>
        </p:nvSpPr>
        <p:spPr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1937289"/>
            <a:ext cx="2808596" cy="2983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1" name="object 11"/>
          <p:cNvGrpSpPr/>
          <p:nvPr userDrawn="1"/>
        </p:nvGrpSpPr>
        <p:grpSpPr>
          <a:xfrm>
            <a:off x="740227" y="799514"/>
            <a:ext cx="6157687" cy="1651232"/>
            <a:chOff x="516528" y="1249671"/>
            <a:chExt cx="6043930" cy="849630"/>
          </a:xfrm>
        </p:grpSpPr>
        <p:pic>
          <p:nvPicPr>
            <p:cNvPr id="4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1"/>
          <p:cNvGrpSpPr/>
          <p:nvPr userDrawn="1"/>
        </p:nvGrpSpPr>
        <p:grpSpPr>
          <a:xfrm>
            <a:off x="740226" y="2159160"/>
            <a:ext cx="6157687" cy="1651232"/>
            <a:chOff x="516528" y="1249671"/>
            <a:chExt cx="6043930" cy="849630"/>
          </a:xfrm>
        </p:grpSpPr>
        <p:pic>
          <p:nvPicPr>
            <p:cNvPr id="45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11"/>
          <p:cNvGrpSpPr/>
          <p:nvPr userDrawn="1"/>
        </p:nvGrpSpPr>
        <p:grpSpPr>
          <a:xfrm>
            <a:off x="740226" y="3508031"/>
            <a:ext cx="6157687" cy="1651232"/>
            <a:chOff x="516528" y="1249671"/>
            <a:chExt cx="6043930" cy="849630"/>
          </a:xfrm>
        </p:grpSpPr>
        <p:pic>
          <p:nvPicPr>
            <p:cNvPr id="48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1"/>
          <p:cNvGrpSpPr/>
          <p:nvPr userDrawn="1"/>
        </p:nvGrpSpPr>
        <p:grpSpPr>
          <a:xfrm>
            <a:off x="740225" y="4867678"/>
            <a:ext cx="6157687" cy="1651232"/>
            <a:chOff x="516528" y="1249671"/>
            <a:chExt cx="6043930" cy="849630"/>
          </a:xfrm>
        </p:grpSpPr>
        <p:pic>
          <p:nvPicPr>
            <p:cNvPr id="51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Группа 52"/>
          <p:cNvGrpSpPr/>
          <p:nvPr userDrawn="1"/>
        </p:nvGrpSpPr>
        <p:grpSpPr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6" name="Группа 55"/>
          <p:cNvGrpSpPr/>
          <p:nvPr userDrawn="1"/>
        </p:nvGrpSpPr>
        <p:grpSpPr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9" name="Группа 58"/>
          <p:cNvGrpSpPr/>
          <p:nvPr userDrawn="1"/>
        </p:nvGrpSpPr>
        <p:grpSpPr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ОСНОВНЫЕ НАПРАВЛЕНИЯ ВОЕННО-СПОРТИВНОГО ОБУЧЕНИЯ КУРСАНТОВ ЛЕТНЕГО ЛАГЕРЯ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/>
          <p:cNvSpPr/>
          <p:nvPr userDrawn="1"/>
        </p:nvSpPr>
        <p:spPr>
          <a:xfrm>
            <a:off x="3496236" y="1427010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/>
          <p:cNvSpPr/>
          <p:nvPr userDrawn="1"/>
        </p:nvSpPr>
        <p:spPr>
          <a:xfrm>
            <a:off x="3494364" y="2293525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/>
          <p:cNvSpPr/>
          <p:nvPr userDrawn="1"/>
        </p:nvSpPr>
        <p:spPr>
          <a:xfrm>
            <a:off x="3518631" y="319955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/>
          <p:cNvSpPr/>
          <p:nvPr userDrawn="1"/>
        </p:nvSpPr>
        <p:spPr>
          <a:xfrm>
            <a:off x="3516759" y="4066071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/>
          <p:cNvSpPr/>
          <p:nvPr userDrawn="1"/>
        </p:nvSpPr>
        <p:spPr>
          <a:xfrm>
            <a:off x="3516759" y="500959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/>
          <p:cNvSpPr/>
          <p:nvPr userDrawn="1"/>
        </p:nvSpPr>
        <p:spPr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11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3" name="Группа 112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grpSp>
        <p:nvGrpSpPr>
          <p:cNvPr id="120" name="Группа 119"/>
          <p:cNvGrpSpPr/>
          <p:nvPr userDrawn="1"/>
        </p:nvGrpSpPr>
        <p:grpSpPr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25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2" name="Группа 121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9" name="Прямоугольник 8"/>
          <p:cNvSpPr/>
          <p:nvPr userDrawn="1"/>
        </p:nvSpPr>
        <p:spPr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: фигура 163"/>
          <p:cNvSpPr/>
          <p:nvPr userDrawn="1"/>
        </p:nvSpPr>
        <p:spPr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5" name="Группа 164"/>
          <p:cNvGrpSpPr/>
          <p:nvPr userDrawn="1"/>
        </p:nvGrpSpPr>
        <p:grpSpPr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0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7" name="Группа 166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72" name="Прямоугольник 171"/>
          <p:cNvSpPr/>
          <p:nvPr userDrawn="1"/>
        </p:nvSpPr>
        <p:spPr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/>
          <p:cNvGrpSpPr/>
          <p:nvPr userDrawn="1"/>
        </p:nvGrpSpPr>
        <p:grpSpPr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8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5" name="Группа 174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80" name="Прямоугольник 8"/>
          <p:cNvSpPr/>
          <p:nvPr userDrawn="1"/>
        </p:nvSpPr>
        <p:spPr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4" name="Группа 23"/>
          <p:cNvGrpSpPr/>
          <p:nvPr userDrawn="1"/>
        </p:nvGrpSpPr>
        <p:grpSpPr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ircle"/>
          <p:cNvSpPr/>
          <p:nvPr userDrawn="1"/>
        </p:nvSpPr>
        <p:spPr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/>
          <p:cNvGrpSpPr/>
          <p:nvPr userDrawn="1"/>
        </p:nvGrpSpPr>
        <p:grpSpPr>
          <a:xfrm>
            <a:off x="843387" y="6170934"/>
            <a:ext cx="458790" cy="458791"/>
            <a:chOff x="5932278" y="3898403"/>
            <a:chExt cx="560887" cy="560888"/>
          </a:xfrm>
        </p:grpSpPr>
        <p:sp>
          <p:nvSpPr>
            <p:cNvPr id="20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1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2" name="Группа 21"/>
          <p:cNvGrpSpPr/>
          <p:nvPr userDrawn="1"/>
        </p:nvGrpSpPr>
        <p:grpSpPr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4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5" name="Группа 24"/>
          <p:cNvGrpSpPr/>
          <p:nvPr userDrawn="1"/>
        </p:nvGrpSpPr>
        <p:grpSpPr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7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8" name="Группа 27"/>
          <p:cNvGrpSpPr/>
          <p:nvPr userDrawn="1"/>
        </p:nvGrpSpPr>
        <p:grpSpPr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0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3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35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/>
          <p:cNvGrpSpPr/>
          <p:nvPr userDrawn="1"/>
        </p:nvGrpSpPr>
        <p:grpSpPr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8"/>
          <p:cNvSpPr/>
          <p:nvPr userDrawn="1"/>
        </p:nvSpPr>
        <p:spPr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  <a:gd name="connsiteX0-23" fmla="*/ 8927 w 2644338"/>
              <a:gd name="connsiteY0-24" fmla="*/ 0 h 3786415"/>
              <a:gd name="connsiteX1-25" fmla="*/ 2644338 w 2644338"/>
              <a:gd name="connsiteY1-26" fmla="*/ 0 h 3786415"/>
              <a:gd name="connsiteX2-27" fmla="*/ 2644338 w 2644338"/>
              <a:gd name="connsiteY2-28" fmla="*/ 3786415 h 3786415"/>
              <a:gd name="connsiteX3-29" fmla="*/ 477013 w 2644338"/>
              <a:gd name="connsiteY3-30" fmla="*/ 3786415 h 3786415"/>
              <a:gd name="connsiteX4-31" fmla="*/ 0 w 2644338"/>
              <a:gd name="connsiteY4-32" fmla="*/ 3366569 h 3786415"/>
              <a:gd name="connsiteX5-33" fmla="*/ 8927 w 2644338"/>
              <a:gd name="connsiteY5-34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/>
          <p:cNvSpPr/>
          <p:nvPr userDrawn="1"/>
        </p:nvSpPr>
        <p:spPr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6" name="Группа 35"/>
          <p:cNvGrpSpPr/>
          <p:nvPr userDrawn="1"/>
        </p:nvGrpSpPr>
        <p:grpSpPr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679" y="2893847"/>
            <a:ext cx="2505075" cy="1562100"/>
          </a:xfrm>
          <a:prstGeom prst="rect">
            <a:avLst/>
          </a:prstGeom>
        </p:spPr>
      </p:pic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ЦЕНТР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ВОЕННО-СПОРТИВНОЙ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ПОДГОТОВКИ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И ПАТРИОТИЧЕСКОГО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ВОСПИТАНИЯ МОЛОДЕЖИ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/>
          <p:cNvSpPr/>
          <p:nvPr userDrawn="1"/>
        </p:nvSpPr>
        <p:spPr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1937289"/>
            <a:ext cx="2808596" cy="2983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1" name="object 11"/>
          <p:cNvGrpSpPr/>
          <p:nvPr userDrawn="1"/>
        </p:nvGrpSpPr>
        <p:grpSpPr>
          <a:xfrm>
            <a:off x="740227" y="799514"/>
            <a:ext cx="6157687" cy="1651232"/>
            <a:chOff x="516528" y="1249671"/>
            <a:chExt cx="6043930" cy="849630"/>
          </a:xfrm>
        </p:grpSpPr>
        <p:pic>
          <p:nvPicPr>
            <p:cNvPr id="4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1"/>
          <p:cNvGrpSpPr/>
          <p:nvPr userDrawn="1"/>
        </p:nvGrpSpPr>
        <p:grpSpPr>
          <a:xfrm>
            <a:off x="740226" y="2159160"/>
            <a:ext cx="6157687" cy="1651232"/>
            <a:chOff x="516528" y="1249671"/>
            <a:chExt cx="6043930" cy="849630"/>
          </a:xfrm>
        </p:grpSpPr>
        <p:pic>
          <p:nvPicPr>
            <p:cNvPr id="45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11"/>
          <p:cNvGrpSpPr/>
          <p:nvPr userDrawn="1"/>
        </p:nvGrpSpPr>
        <p:grpSpPr>
          <a:xfrm>
            <a:off x="740226" y="3508031"/>
            <a:ext cx="6157687" cy="1651232"/>
            <a:chOff x="516528" y="1249671"/>
            <a:chExt cx="6043930" cy="849630"/>
          </a:xfrm>
        </p:grpSpPr>
        <p:pic>
          <p:nvPicPr>
            <p:cNvPr id="48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1"/>
          <p:cNvGrpSpPr/>
          <p:nvPr userDrawn="1"/>
        </p:nvGrpSpPr>
        <p:grpSpPr>
          <a:xfrm>
            <a:off x="740225" y="4867678"/>
            <a:ext cx="6157687" cy="1651232"/>
            <a:chOff x="516528" y="1249671"/>
            <a:chExt cx="6043930" cy="849630"/>
          </a:xfrm>
        </p:grpSpPr>
        <p:pic>
          <p:nvPicPr>
            <p:cNvPr id="51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Группа 52"/>
          <p:cNvGrpSpPr/>
          <p:nvPr userDrawn="1"/>
        </p:nvGrpSpPr>
        <p:grpSpPr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6" name="Группа 55"/>
          <p:cNvGrpSpPr/>
          <p:nvPr userDrawn="1"/>
        </p:nvGrpSpPr>
        <p:grpSpPr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9" name="Группа 58"/>
          <p:cNvGrpSpPr/>
          <p:nvPr userDrawn="1"/>
        </p:nvGrpSpPr>
        <p:grpSpPr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ОСНОВНЫЕ НАПРАВЛЕНИЯ ВОЕННО-СПОРТИВНОГО ОБУЧЕНИЯ КУРСАНТОВ ЛЕТНЕГО ЛАГЕРЯ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/>
          <p:cNvSpPr/>
          <p:nvPr userDrawn="1"/>
        </p:nvSpPr>
        <p:spPr>
          <a:xfrm>
            <a:off x="3496236" y="1427010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/>
          <p:cNvSpPr/>
          <p:nvPr userDrawn="1"/>
        </p:nvSpPr>
        <p:spPr>
          <a:xfrm>
            <a:off x="3494364" y="2293525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/>
          <p:cNvSpPr/>
          <p:nvPr userDrawn="1"/>
        </p:nvSpPr>
        <p:spPr>
          <a:xfrm>
            <a:off x="3518631" y="319955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/>
          <p:cNvSpPr/>
          <p:nvPr userDrawn="1"/>
        </p:nvSpPr>
        <p:spPr>
          <a:xfrm>
            <a:off x="3516759" y="4066071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/>
          <p:cNvSpPr/>
          <p:nvPr userDrawn="1"/>
        </p:nvSpPr>
        <p:spPr>
          <a:xfrm>
            <a:off x="3516759" y="500959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11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3" name="Группа 112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grpSp>
        <p:nvGrpSpPr>
          <p:cNvPr id="120" name="Группа 119"/>
          <p:cNvGrpSpPr/>
          <p:nvPr userDrawn="1"/>
        </p:nvGrpSpPr>
        <p:grpSpPr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25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2" name="Группа 121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9" name="Прямоугольник 8"/>
          <p:cNvSpPr/>
          <p:nvPr userDrawn="1"/>
        </p:nvSpPr>
        <p:spPr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: фигура 163"/>
          <p:cNvSpPr/>
          <p:nvPr userDrawn="1"/>
        </p:nvSpPr>
        <p:spPr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5" name="Группа 164"/>
          <p:cNvGrpSpPr/>
          <p:nvPr userDrawn="1"/>
        </p:nvGrpSpPr>
        <p:grpSpPr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0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7" name="Группа 166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72" name="Прямоугольник 171"/>
          <p:cNvSpPr/>
          <p:nvPr userDrawn="1"/>
        </p:nvSpPr>
        <p:spPr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/>
          <p:cNvGrpSpPr/>
          <p:nvPr userDrawn="1"/>
        </p:nvGrpSpPr>
        <p:grpSpPr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8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5" name="Группа 174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80" name="Прямоугольник 8"/>
          <p:cNvSpPr/>
          <p:nvPr userDrawn="1"/>
        </p:nvSpPr>
        <p:spPr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4" name="Группа 23"/>
          <p:cNvGrpSpPr/>
          <p:nvPr userDrawn="1"/>
        </p:nvGrpSpPr>
        <p:grpSpPr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ircle"/>
          <p:cNvSpPr/>
          <p:nvPr userDrawn="1"/>
        </p:nvSpPr>
        <p:spPr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/>
          <p:cNvGrpSpPr/>
          <p:nvPr userDrawn="1"/>
        </p:nvGrpSpPr>
        <p:grpSpPr>
          <a:xfrm>
            <a:off x="843387" y="6170934"/>
            <a:ext cx="458790" cy="458791"/>
            <a:chOff x="5932278" y="3898403"/>
            <a:chExt cx="560887" cy="560888"/>
          </a:xfrm>
        </p:grpSpPr>
        <p:sp>
          <p:nvSpPr>
            <p:cNvPr id="20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1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2" name="Группа 21"/>
          <p:cNvGrpSpPr/>
          <p:nvPr userDrawn="1"/>
        </p:nvGrpSpPr>
        <p:grpSpPr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4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5" name="Группа 24"/>
          <p:cNvGrpSpPr/>
          <p:nvPr userDrawn="1"/>
        </p:nvGrpSpPr>
        <p:grpSpPr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7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8" name="Группа 27"/>
          <p:cNvGrpSpPr/>
          <p:nvPr userDrawn="1"/>
        </p:nvGrpSpPr>
        <p:grpSpPr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0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3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35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/>
          <p:cNvGrpSpPr/>
          <p:nvPr userDrawn="1"/>
        </p:nvGrpSpPr>
        <p:grpSpPr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8"/>
          <p:cNvSpPr/>
          <p:nvPr userDrawn="1"/>
        </p:nvSpPr>
        <p:spPr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  <a:gd name="connsiteX0-23" fmla="*/ 8927 w 2644338"/>
              <a:gd name="connsiteY0-24" fmla="*/ 0 h 3786415"/>
              <a:gd name="connsiteX1-25" fmla="*/ 2644338 w 2644338"/>
              <a:gd name="connsiteY1-26" fmla="*/ 0 h 3786415"/>
              <a:gd name="connsiteX2-27" fmla="*/ 2644338 w 2644338"/>
              <a:gd name="connsiteY2-28" fmla="*/ 3786415 h 3786415"/>
              <a:gd name="connsiteX3-29" fmla="*/ 477013 w 2644338"/>
              <a:gd name="connsiteY3-30" fmla="*/ 3786415 h 3786415"/>
              <a:gd name="connsiteX4-31" fmla="*/ 0 w 2644338"/>
              <a:gd name="connsiteY4-32" fmla="*/ 3366569 h 3786415"/>
              <a:gd name="connsiteX5-33" fmla="*/ 8927 w 2644338"/>
              <a:gd name="connsiteY5-34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/>
          <p:cNvSpPr/>
          <p:nvPr userDrawn="1"/>
        </p:nvSpPr>
        <p:spPr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6" name="Группа 35"/>
          <p:cNvGrpSpPr/>
          <p:nvPr userDrawn="1"/>
        </p:nvGrpSpPr>
        <p:grpSpPr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1937289"/>
            <a:ext cx="2808596" cy="2983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679" y="2893847"/>
            <a:ext cx="2505075" cy="1562100"/>
          </a:xfrm>
          <a:prstGeom prst="rect">
            <a:avLst/>
          </a:prstGeom>
        </p:spPr>
      </p:pic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ЦЕНТР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ВОЕННО-СПОРТИВНОЙ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ПОДГОТОВКИ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И ПАТРИОТИЧЕСКОГО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ВОСПИТАНИЯ МОЛОДЕЖИ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/>
          <p:cNvSpPr/>
          <p:nvPr userDrawn="1"/>
        </p:nvSpPr>
        <p:spPr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1937289"/>
            <a:ext cx="2808596" cy="2983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1" name="object 11"/>
          <p:cNvGrpSpPr/>
          <p:nvPr userDrawn="1"/>
        </p:nvGrpSpPr>
        <p:grpSpPr>
          <a:xfrm>
            <a:off x="740227" y="799514"/>
            <a:ext cx="6157687" cy="1651232"/>
            <a:chOff x="516528" y="1249671"/>
            <a:chExt cx="6043930" cy="849630"/>
          </a:xfrm>
        </p:grpSpPr>
        <p:pic>
          <p:nvPicPr>
            <p:cNvPr id="4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1"/>
          <p:cNvGrpSpPr/>
          <p:nvPr userDrawn="1"/>
        </p:nvGrpSpPr>
        <p:grpSpPr>
          <a:xfrm>
            <a:off x="740226" y="2159160"/>
            <a:ext cx="6157687" cy="1651232"/>
            <a:chOff x="516528" y="1249671"/>
            <a:chExt cx="6043930" cy="849630"/>
          </a:xfrm>
        </p:grpSpPr>
        <p:pic>
          <p:nvPicPr>
            <p:cNvPr id="45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11"/>
          <p:cNvGrpSpPr/>
          <p:nvPr userDrawn="1"/>
        </p:nvGrpSpPr>
        <p:grpSpPr>
          <a:xfrm>
            <a:off x="740226" y="3508031"/>
            <a:ext cx="6157687" cy="1651232"/>
            <a:chOff x="516528" y="1249671"/>
            <a:chExt cx="6043930" cy="849630"/>
          </a:xfrm>
        </p:grpSpPr>
        <p:pic>
          <p:nvPicPr>
            <p:cNvPr id="48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1"/>
          <p:cNvGrpSpPr/>
          <p:nvPr userDrawn="1"/>
        </p:nvGrpSpPr>
        <p:grpSpPr>
          <a:xfrm>
            <a:off x="740225" y="4867678"/>
            <a:ext cx="6157687" cy="1651232"/>
            <a:chOff x="516528" y="1249671"/>
            <a:chExt cx="6043930" cy="849630"/>
          </a:xfrm>
        </p:grpSpPr>
        <p:pic>
          <p:nvPicPr>
            <p:cNvPr id="51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Группа 52"/>
          <p:cNvGrpSpPr/>
          <p:nvPr userDrawn="1"/>
        </p:nvGrpSpPr>
        <p:grpSpPr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6" name="Группа 55"/>
          <p:cNvGrpSpPr/>
          <p:nvPr userDrawn="1"/>
        </p:nvGrpSpPr>
        <p:grpSpPr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9" name="Группа 58"/>
          <p:cNvGrpSpPr/>
          <p:nvPr userDrawn="1"/>
        </p:nvGrpSpPr>
        <p:grpSpPr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ОСНОВНЫЕ НАПРАВЛЕНИЯ ВОЕННО-СПОРТИВНОГО ОБУЧЕНИЯ КУРСАНТОВ ЛЕТНЕГО ЛАГЕРЯ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/>
          <p:cNvSpPr/>
          <p:nvPr userDrawn="1"/>
        </p:nvSpPr>
        <p:spPr>
          <a:xfrm>
            <a:off x="3496236" y="1427010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/>
          <p:cNvSpPr/>
          <p:nvPr userDrawn="1"/>
        </p:nvSpPr>
        <p:spPr>
          <a:xfrm>
            <a:off x="3494364" y="2293525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/>
          <p:cNvSpPr/>
          <p:nvPr userDrawn="1"/>
        </p:nvSpPr>
        <p:spPr>
          <a:xfrm>
            <a:off x="3518631" y="319955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/>
          <p:cNvSpPr/>
          <p:nvPr userDrawn="1"/>
        </p:nvSpPr>
        <p:spPr>
          <a:xfrm>
            <a:off x="3516759" y="4066071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/>
          <p:cNvSpPr/>
          <p:nvPr userDrawn="1"/>
        </p:nvSpPr>
        <p:spPr>
          <a:xfrm>
            <a:off x="3516759" y="500959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11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3" name="Группа 112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grpSp>
        <p:nvGrpSpPr>
          <p:cNvPr id="120" name="Группа 119"/>
          <p:cNvGrpSpPr/>
          <p:nvPr userDrawn="1"/>
        </p:nvGrpSpPr>
        <p:grpSpPr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25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2" name="Группа 121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9" name="Прямоугольник 8"/>
          <p:cNvSpPr/>
          <p:nvPr userDrawn="1"/>
        </p:nvSpPr>
        <p:spPr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: фигура 163"/>
          <p:cNvSpPr/>
          <p:nvPr userDrawn="1"/>
        </p:nvSpPr>
        <p:spPr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5" name="Группа 164"/>
          <p:cNvGrpSpPr/>
          <p:nvPr userDrawn="1"/>
        </p:nvGrpSpPr>
        <p:grpSpPr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0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7" name="Группа 166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72" name="Прямоугольник 171"/>
          <p:cNvSpPr/>
          <p:nvPr userDrawn="1"/>
        </p:nvSpPr>
        <p:spPr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/>
          <p:cNvGrpSpPr/>
          <p:nvPr userDrawn="1"/>
        </p:nvGrpSpPr>
        <p:grpSpPr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8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5" name="Группа 174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80" name="Прямоугольник 8"/>
          <p:cNvSpPr/>
          <p:nvPr userDrawn="1"/>
        </p:nvSpPr>
        <p:spPr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4" name="Группа 23"/>
          <p:cNvGrpSpPr/>
          <p:nvPr userDrawn="1"/>
        </p:nvGrpSpPr>
        <p:grpSpPr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ircle"/>
          <p:cNvSpPr/>
          <p:nvPr userDrawn="1"/>
        </p:nvSpPr>
        <p:spPr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/>
          <p:cNvGrpSpPr/>
          <p:nvPr userDrawn="1"/>
        </p:nvGrpSpPr>
        <p:grpSpPr>
          <a:xfrm>
            <a:off x="843387" y="6170934"/>
            <a:ext cx="458790" cy="458791"/>
            <a:chOff x="5932278" y="3898403"/>
            <a:chExt cx="560887" cy="560888"/>
          </a:xfrm>
        </p:grpSpPr>
        <p:sp>
          <p:nvSpPr>
            <p:cNvPr id="20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1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2" name="Группа 21"/>
          <p:cNvGrpSpPr/>
          <p:nvPr userDrawn="1"/>
        </p:nvGrpSpPr>
        <p:grpSpPr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4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5" name="Группа 24"/>
          <p:cNvGrpSpPr/>
          <p:nvPr userDrawn="1"/>
        </p:nvGrpSpPr>
        <p:grpSpPr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7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8" name="Группа 27"/>
          <p:cNvGrpSpPr/>
          <p:nvPr userDrawn="1"/>
        </p:nvGrpSpPr>
        <p:grpSpPr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0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3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35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/>
          <p:cNvGrpSpPr/>
          <p:nvPr userDrawn="1"/>
        </p:nvGrpSpPr>
        <p:grpSpPr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1" name="object 11"/>
          <p:cNvGrpSpPr/>
          <p:nvPr userDrawn="1"/>
        </p:nvGrpSpPr>
        <p:grpSpPr>
          <a:xfrm>
            <a:off x="740227" y="799514"/>
            <a:ext cx="6157687" cy="1651232"/>
            <a:chOff x="516528" y="1249671"/>
            <a:chExt cx="6043930" cy="849630"/>
          </a:xfrm>
        </p:grpSpPr>
        <p:pic>
          <p:nvPicPr>
            <p:cNvPr id="4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1"/>
          <p:cNvGrpSpPr/>
          <p:nvPr userDrawn="1"/>
        </p:nvGrpSpPr>
        <p:grpSpPr>
          <a:xfrm>
            <a:off x="740226" y="2159160"/>
            <a:ext cx="6157687" cy="1651232"/>
            <a:chOff x="516528" y="1249671"/>
            <a:chExt cx="6043930" cy="849630"/>
          </a:xfrm>
        </p:grpSpPr>
        <p:pic>
          <p:nvPicPr>
            <p:cNvPr id="45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11"/>
          <p:cNvGrpSpPr/>
          <p:nvPr userDrawn="1"/>
        </p:nvGrpSpPr>
        <p:grpSpPr>
          <a:xfrm>
            <a:off x="740226" y="3508031"/>
            <a:ext cx="6157687" cy="1651232"/>
            <a:chOff x="516528" y="1249671"/>
            <a:chExt cx="6043930" cy="849630"/>
          </a:xfrm>
        </p:grpSpPr>
        <p:pic>
          <p:nvPicPr>
            <p:cNvPr id="48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1"/>
          <p:cNvGrpSpPr/>
          <p:nvPr userDrawn="1"/>
        </p:nvGrpSpPr>
        <p:grpSpPr>
          <a:xfrm>
            <a:off x="740225" y="4867678"/>
            <a:ext cx="6157687" cy="1651232"/>
            <a:chOff x="516528" y="1249671"/>
            <a:chExt cx="6043930" cy="849630"/>
          </a:xfrm>
        </p:grpSpPr>
        <p:pic>
          <p:nvPicPr>
            <p:cNvPr id="51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Группа 52"/>
          <p:cNvGrpSpPr/>
          <p:nvPr userDrawn="1"/>
        </p:nvGrpSpPr>
        <p:grpSpPr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6" name="Группа 55"/>
          <p:cNvGrpSpPr/>
          <p:nvPr userDrawn="1"/>
        </p:nvGrpSpPr>
        <p:grpSpPr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9" name="Группа 58"/>
          <p:cNvGrpSpPr/>
          <p:nvPr userDrawn="1"/>
        </p:nvGrpSpPr>
        <p:grpSpPr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ОСНОВНЫЕ НАПРАВЛЕНИЯ ВОЕННО-СПОРТИВНОГО ОБУЧЕНИЯ КУРСАНТОВ ЛЕТНЕГО ЛАГЕРЯ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8"/>
          <p:cNvSpPr/>
          <p:nvPr userDrawn="1"/>
        </p:nvSpPr>
        <p:spPr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  <a:gd name="connsiteX0-23" fmla="*/ 8927 w 2644338"/>
              <a:gd name="connsiteY0-24" fmla="*/ 0 h 3786415"/>
              <a:gd name="connsiteX1-25" fmla="*/ 2644338 w 2644338"/>
              <a:gd name="connsiteY1-26" fmla="*/ 0 h 3786415"/>
              <a:gd name="connsiteX2-27" fmla="*/ 2644338 w 2644338"/>
              <a:gd name="connsiteY2-28" fmla="*/ 3786415 h 3786415"/>
              <a:gd name="connsiteX3-29" fmla="*/ 477013 w 2644338"/>
              <a:gd name="connsiteY3-30" fmla="*/ 3786415 h 3786415"/>
              <a:gd name="connsiteX4-31" fmla="*/ 0 w 2644338"/>
              <a:gd name="connsiteY4-32" fmla="*/ 3366569 h 3786415"/>
              <a:gd name="connsiteX5-33" fmla="*/ 8927 w 2644338"/>
              <a:gd name="connsiteY5-34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/>
          <p:cNvSpPr/>
          <p:nvPr userDrawn="1"/>
        </p:nvSpPr>
        <p:spPr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6" name="Группа 35"/>
          <p:cNvGrpSpPr/>
          <p:nvPr userDrawn="1"/>
        </p:nvGrpSpPr>
        <p:grpSpPr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679" y="2893847"/>
            <a:ext cx="2505075" cy="1562100"/>
          </a:xfrm>
          <a:prstGeom prst="rect">
            <a:avLst/>
          </a:prstGeom>
        </p:spPr>
      </p:pic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ЦЕНТР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ВОЕННО-СПОРТИВНОЙ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ПОДГОТОВКИ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И ПАТРИОТИЧЕСКОГО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ВОСПИТАНИЯ МОЛОДЕЖИ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/>
          <p:cNvSpPr/>
          <p:nvPr userDrawn="1"/>
        </p:nvSpPr>
        <p:spPr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/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1937289"/>
            <a:ext cx="2808596" cy="2983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1" name="object 11"/>
          <p:cNvGrpSpPr/>
          <p:nvPr userDrawn="1"/>
        </p:nvGrpSpPr>
        <p:grpSpPr>
          <a:xfrm>
            <a:off x="740227" y="799514"/>
            <a:ext cx="6157687" cy="1651232"/>
            <a:chOff x="516528" y="1249671"/>
            <a:chExt cx="6043930" cy="849630"/>
          </a:xfrm>
        </p:grpSpPr>
        <p:pic>
          <p:nvPicPr>
            <p:cNvPr id="4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1"/>
          <p:cNvGrpSpPr/>
          <p:nvPr userDrawn="1"/>
        </p:nvGrpSpPr>
        <p:grpSpPr>
          <a:xfrm>
            <a:off x="740226" y="2159160"/>
            <a:ext cx="6157687" cy="1651232"/>
            <a:chOff x="516528" y="1249671"/>
            <a:chExt cx="6043930" cy="849630"/>
          </a:xfrm>
        </p:grpSpPr>
        <p:pic>
          <p:nvPicPr>
            <p:cNvPr id="45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11"/>
          <p:cNvGrpSpPr/>
          <p:nvPr userDrawn="1"/>
        </p:nvGrpSpPr>
        <p:grpSpPr>
          <a:xfrm>
            <a:off x="740226" y="3508031"/>
            <a:ext cx="6157687" cy="1651232"/>
            <a:chOff x="516528" y="1249671"/>
            <a:chExt cx="6043930" cy="849630"/>
          </a:xfrm>
        </p:grpSpPr>
        <p:pic>
          <p:nvPicPr>
            <p:cNvPr id="48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1"/>
          <p:cNvGrpSpPr/>
          <p:nvPr userDrawn="1"/>
        </p:nvGrpSpPr>
        <p:grpSpPr>
          <a:xfrm>
            <a:off x="740225" y="4867678"/>
            <a:ext cx="6157687" cy="1651232"/>
            <a:chOff x="516528" y="1249671"/>
            <a:chExt cx="6043930" cy="849630"/>
          </a:xfrm>
        </p:grpSpPr>
        <p:pic>
          <p:nvPicPr>
            <p:cNvPr id="51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Группа 52"/>
          <p:cNvGrpSpPr/>
          <p:nvPr userDrawn="1"/>
        </p:nvGrpSpPr>
        <p:grpSpPr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6" name="Группа 55"/>
          <p:cNvGrpSpPr/>
          <p:nvPr userDrawn="1"/>
        </p:nvGrpSpPr>
        <p:grpSpPr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9" name="Группа 58"/>
          <p:cNvGrpSpPr/>
          <p:nvPr userDrawn="1"/>
        </p:nvGrpSpPr>
        <p:grpSpPr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ОСНОВНЫЕ НАПРАВЛЕНИЯ ВОЕННО-СПОРТИВНОГО ОБУЧЕНИЯ КУРСАНТОВ ЛЕТНЕГО ЛАГЕРЯ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/>
          <p:cNvSpPr/>
          <p:nvPr userDrawn="1"/>
        </p:nvSpPr>
        <p:spPr>
          <a:xfrm>
            <a:off x="3496236" y="1427010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/>
          <p:cNvSpPr/>
          <p:nvPr userDrawn="1"/>
        </p:nvSpPr>
        <p:spPr>
          <a:xfrm>
            <a:off x="3494364" y="2293525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/>
          <p:cNvSpPr/>
          <p:nvPr userDrawn="1"/>
        </p:nvSpPr>
        <p:spPr>
          <a:xfrm>
            <a:off x="3518631" y="319955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/>
          <p:cNvSpPr/>
          <p:nvPr userDrawn="1"/>
        </p:nvSpPr>
        <p:spPr>
          <a:xfrm>
            <a:off x="3516759" y="4066071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/>
          <p:cNvSpPr/>
          <p:nvPr userDrawn="1"/>
        </p:nvSpPr>
        <p:spPr>
          <a:xfrm>
            <a:off x="3516759" y="500959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/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/>
          <p:cNvSpPr/>
          <p:nvPr userDrawn="1"/>
        </p:nvSpPr>
        <p:spPr>
          <a:xfrm>
            <a:off x="3496236" y="1427010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/>
          <p:cNvSpPr/>
          <p:nvPr userDrawn="1"/>
        </p:nvSpPr>
        <p:spPr>
          <a:xfrm>
            <a:off x="3494364" y="2293525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/>
          <p:cNvSpPr/>
          <p:nvPr userDrawn="1"/>
        </p:nvSpPr>
        <p:spPr>
          <a:xfrm>
            <a:off x="3518631" y="319955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/>
          <p:cNvSpPr/>
          <p:nvPr userDrawn="1"/>
        </p:nvSpPr>
        <p:spPr>
          <a:xfrm>
            <a:off x="3516759" y="4066071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/>
          <p:cNvSpPr/>
          <p:nvPr userDrawn="1"/>
        </p:nvSpPr>
        <p:spPr>
          <a:xfrm>
            <a:off x="3516759" y="500959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11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3" name="Группа 112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grpSp>
        <p:nvGrpSpPr>
          <p:cNvPr id="120" name="Группа 119"/>
          <p:cNvGrpSpPr/>
          <p:nvPr userDrawn="1"/>
        </p:nvGrpSpPr>
        <p:grpSpPr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25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2" name="Группа 121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9" name="Прямоугольник 8"/>
          <p:cNvSpPr/>
          <p:nvPr userDrawn="1"/>
        </p:nvSpPr>
        <p:spPr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: фигура 163"/>
          <p:cNvSpPr/>
          <p:nvPr userDrawn="1"/>
        </p:nvSpPr>
        <p:spPr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5" name="Группа 164"/>
          <p:cNvGrpSpPr/>
          <p:nvPr userDrawn="1"/>
        </p:nvGrpSpPr>
        <p:grpSpPr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0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7" name="Группа 166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72" name="Прямоугольник 171"/>
          <p:cNvSpPr/>
          <p:nvPr userDrawn="1"/>
        </p:nvSpPr>
        <p:spPr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/>
          <p:cNvGrpSpPr/>
          <p:nvPr userDrawn="1"/>
        </p:nvGrpSpPr>
        <p:grpSpPr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/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8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/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5" name="Группа 174"/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/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8"/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80" name="Прямоугольник 8"/>
          <p:cNvSpPr/>
          <p:nvPr userDrawn="1"/>
        </p:nvSpPr>
        <p:spPr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4" name="Группа 23"/>
          <p:cNvGrpSpPr/>
          <p:nvPr userDrawn="1"/>
        </p:nvGrpSpPr>
        <p:grpSpPr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ircle"/>
          <p:cNvSpPr/>
          <p:nvPr userDrawn="1"/>
        </p:nvSpPr>
        <p:spPr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/>
          <p:cNvGrpSpPr/>
          <p:nvPr userDrawn="1"/>
        </p:nvGrpSpPr>
        <p:grpSpPr>
          <a:xfrm>
            <a:off x="843387" y="6170934"/>
            <a:ext cx="458790" cy="458791"/>
            <a:chOff x="5932278" y="3898403"/>
            <a:chExt cx="560887" cy="560888"/>
          </a:xfrm>
        </p:grpSpPr>
        <p:sp>
          <p:nvSpPr>
            <p:cNvPr id="20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1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2" name="Группа 21"/>
          <p:cNvGrpSpPr/>
          <p:nvPr userDrawn="1"/>
        </p:nvGrpSpPr>
        <p:grpSpPr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4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5" name="Группа 24"/>
          <p:cNvGrpSpPr/>
          <p:nvPr userDrawn="1"/>
        </p:nvGrpSpPr>
        <p:grpSpPr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7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28" name="Группа 27"/>
          <p:cNvGrpSpPr/>
          <p:nvPr userDrawn="1"/>
        </p:nvGrpSpPr>
        <p:grpSpPr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0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/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3" name="Graphic 48"/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00"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35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/>
          <p:cNvGrpSpPr/>
          <p:nvPr userDrawn="1"/>
        </p:nvGrpSpPr>
        <p:grpSpPr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8"/>
          <p:cNvSpPr/>
          <p:nvPr userDrawn="1"/>
        </p:nvSpPr>
        <p:spPr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  <a:gd name="connsiteX0-23" fmla="*/ 8927 w 2644338"/>
              <a:gd name="connsiteY0-24" fmla="*/ 0 h 3786415"/>
              <a:gd name="connsiteX1-25" fmla="*/ 2644338 w 2644338"/>
              <a:gd name="connsiteY1-26" fmla="*/ 0 h 3786415"/>
              <a:gd name="connsiteX2-27" fmla="*/ 2644338 w 2644338"/>
              <a:gd name="connsiteY2-28" fmla="*/ 3786415 h 3786415"/>
              <a:gd name="connsiteX3-29" fmla="*/ 477013 w 2644338"/>
              <a:gd name="connsiteY3-30" fmla="*/ 3786415 h 3786415"/>
              <a:gd name="connsiteX4-31" fmla="*/ 0 w 2644338"/>
              <a:gd name="connsiteY4-32" fmla="*/ 3366569 h 3786415"/>
              <a:gd name="connsiteX5-33" fmla="*/ 8927 w 2644338"/>
              <a:gd name="connsiteY5-34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/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/>
          <p:cNvSpPr/>
          <p:nvPr userDrawn="1"/>
        </p:nvSpPr>
        <p:spPr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0" name="Группа 29"/>
          <p:cNvGrpSpPr/>
          <p:nvPr userDrawn="1"/>
        </p:nvGrpSpPr>
        <p:grpSpPr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6" name="Группа 35"/>
          <p:cNvGrpSpPr/>
          <p:nvPr userDrawn="1"/>
        </p:nvGrpSpPr>
        <p:grpSpPr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0" name="object 11"/>
          <p:cNvGrpSpPr/>
          <p:nvPr userDrawn="1"/>
        </p:nvGrpSpPr>
        <p:grpSpPr>
          <a:xfrm>
            <a:off x="432224" y="939155"/>
            <a:ext cx="2779062" cy="686192"/>
            <a:chOff x="516528" y="1249671"/>
            <a:chExt cx="6043930" cy="849630"/>
          </a:xfrm>
        </p:grpSpPr>
        <p:pic>
          <p:nvPicPr>
            <p:cNvPr id="111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112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Группа 112"/>
          <p:cNvGrpSpPr/>
          <p:nvPr userDrawn="1"/>
        </p:nvGrpSpPr>
        <p:grpSpPr>
          <a:xfrm>
            <a:off x="476420" y="1031019"/>
            <a:ext cx="44729" cy="487923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114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121" name="object 11"/>
          <p:cNvGrpSpPr/>
          <p:nvPr userDrawn="1"/>
        </p:nvGrpSpPr>
        <p:grpSpPr>
          <a:xfrm>
            <a:off x="3377166" y="939155"/>
            <a:ext cx="2779062" cy="686192"/>
            <a:chOff x="516528" y="1249671"/>
            <a:chExt cx="6043930" cy="849630"/>
          </a:xfrm>
        </p:grpSpPr>
        <p:pic>
          <p:nvPicPr>
            <p:cNvPr id="125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126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Группа 121"/>
          <p:cNvGrpSpPr/>
          <p:nvPr userDrawn="1"/>
        </p:nvGrpSpPr>
        <p:grpSpPr>
          <a:xfrm>
            <a:off x="3421362" y="1031019"/>
            <a:ext cx="44729" cy="487923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123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9" name="Прямоугольник 8"/>
          <p:cNvSpPr/>
          <p:nvPr userDrawn="1"/>
        </p:nvSpPr>
        <p:spPr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: фигура 163"/>
          <p:cNvSpPr/>
          <p:nvPr userDrawn="1"/>
        </p:nvSpPr>
        <p:spPr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6" name="object 11"/>
          <p:cNvGrpSpPr/>
          <p:nvPr userDrawn="1"/>
        </p:nvGrpSpPr>
        <p:grpSpPr>
          <a:xfrm>
            <a:off x="6322244" y="939155"/>
            <a:ext cx="2779062" cy="686192"/>
            <a:chOff x="516528" y="1249671"/>
            <a:chExt cx="6043930" cy="849630"/>
          </a:xfrm>
        </p:grpSpPr>
        <p:pic>
          <p:nvPicPr>
            <p:cNvPr id="170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171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7" name="Группа 166"/>
          <p:cNvGrpSpPr/>
          <p:nvPr userDrawn="1"/>
        </p:nvGrpSpPr>
        <p:grpSpPr>
          <a:xfrm>
            <a:off x="6366440" y="1031019"/>
            <a:ext cx="44729" cy="487923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168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172" name="Прямоугольник 171"/>
          <p:cNvSpPr/>
          <p:nvPr userDrawn="1"/>
        </p:nvSpPr>
        <p:spPr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4" name="object 11"/>
          <p:cNvGrpSpPr/>
          <p:nvPr userDrawn="1"/>
        </p:nvGrpSpPr>
        <p:grpSpPr>
          <a:xfrm>
            <a:off x="9192782" y="939155"/>
            <a:ext cx="2779062" cy="686192"/>
            <a:chOff x="516528" y="1249671"/>
            <a:chExt cx="6043930" cy="849630"/>
          </a:xfrm>
        </p:grpSpPr>
        <p:pic>
          <p:nvPicPr>
            <p:cNvPr id="178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179" name="object 13"/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5" name="Группа 174"/>
          <p:cNvGrpSpPr/>
          <p:nvPr userDrawn="1"/>
        </p:nvGrpSpPr>
        <p:grpSpPr>
          <a:xfrm>
            <a:off x="9236978" y="1031019"/>
            <a:ext cx="44729" cy="487923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176" name="object 8"/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8"/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180" name="Прямоугольник 8"/>
          <p:cNvSpPr/>
          <p:nvPr userDrawn="1"/>
        </p:nvSpPr>
        <p:spPr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-1" fmla="*/ 8927 w 2644338"/>
              <a:gd name="connsiteY0-2" fmla="*/ 0 h 3786415"/>
              <a:gd name="connsiteX1-3" fmla="*/ 2644338 w 2644338"/>
              <a:gd name="connsiteY1-4" fmla="*/ 0 h 3786415"/>
              <a:gd name="connsiteX2-5" fmla="*/ 2644338 w 2644338"/>
              <a:gd name="connsiteY2-6" fmla="*/ 3786415 h 3786415"/>
              <a:gd name="connsiteX3-7" fmla="*/ 8927 w 2644338"/>
              <a:gd name="connsiteY3-8" fmla="*/ 3786415 h 3786415"/>
              <a:gd name="connsiteX4-9" fmla="*/ 0 w 2644338"/>
              <a:gd name="connsiteY4-10" fmla="*/ 3327949 h 3786415"/>
              <a:gd name="connsiteX5" fmla="*/ 8927 w 2644338"/>
              <a:gd name="connsiteY5" fmla="*/ 0 h 3786415"/>
              <a:gd name="connsiteX0-11" fmla="*/ 8927 w 2644338"/>
              <a:gd name="connsiteY0-12" fmla="*/ 0 h 3786415"/>
              <a:gd name="connsiteX1-13" fmla="*/ 2644338 w 2644338"/>
              <a:gd name="connsiteY1-14" fmla="*/ 0 h 3786415"/>
              <a:gd name="connsiteX2-15" fmla="*/ 2644338 w 2644338"/>
              <a:gd name="connsiteY2-16" fmla="*/ 3786415 h 3786415"/>
              <a:gd name="connsiteX3-17" fmla="*/ 477013 w 2644338"/>
              <a:gd name="connsiteY3-18" fmla="*/ 3786415 h 3786415"/>
              <a:gd name="connsiteX4-19" fmla="*/ 0 w 2644338"/>
              <a:gd name="connsiteY4-20" fmla="*/ 3327949 h 3786415"/>
              <a:gd name="connsiteX5-21" fmla="*/ 8927 w 2644338"/>
              <a:gd name="connsiteY5-22" fmla="*/ 0 h 3786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5" name="object 6"/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0"/>
          </p:nvPr>
        </p:nvSpPr>
        <p:spPr>
          <a:xfrm flipH="1">
            <a:off x="5317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/>
          <p:cNvSpPr>
            <a:spLocks noGrp="1"/>
          </p:cNvSpPr>
          <p:nvPr>
            <p:ph type="pic" sz="quarter" idx="11"/>
          </p:nvPr>
        </p:nvSpPr>
        <p:spPr>
          <a:xfrm flipH="1">
            <a:off x="34146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/>
          <p:cNvSpPr>
            <a:spLocks noGrp="1"/>
          </p:cNvSpPr>
          <p:nvPr>
            <p:ph type="pic" sz="quarter" idx="12"/>
          </p:nvPr>
        </p:nvSpPr>
        <p:spPr>
          <a:xfrm flipH="1">
            <a:off x="62975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/>
          <p:cNvSpPr>
            <a:spLocks noGrp="1"/>
          </p:cNvSpPr>
          <p:nvPr>
            <p:ph type="pic" sz="quarter" idx="13"/>
          </p:nvPr>
        </p:nvSpPr>
        <p:spPr>
          <a:xfrm flipH="1">
            <a:off x="91804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/>
          <p:cNvGrpSpPr/>
          <p:nvPr userDrawn="1"/>
        </p:nvGrpSpPr>
        <p:grpSpPr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4" name="Группа 23"/>
          <p:cNvGrpSpPr/>
          <p:nvPr userDrawn="1"/>
        </p:nvGrpSpPr>
        <p:grpSpPr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/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/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A496"/>
          </a:solidFill>
          <a:latin typeface="Formular" panose="020000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A496"/>
          </a:solidFill>
          <a:latin typeface="Formular" panose="020000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A496"/>
          </a:solidFill>
          <a:latin typeface="Formular" panose="020000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A496"/>
          </a:solidFill>
          <a:latin typeface="Formular" panose="020000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0831C89B-A648-493C-AF4A-845CF8A41935}" type="datetime1">
              <a:rPr lang="ru-RU" smtClean="0"/>
              <a:t>10.06.2024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6C8389E8-A320-4789-ABC2-EDE266FD48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A496"/>
          </a:solidFill>
          <a:latin typeface="Formular" panose="020000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cs.edu.gov.ru/document/53d3c69503ab48125815993c075256b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6B77C47-1B73-4D16-8055-061A329F032C}"/>
              </a:ext>
            </a:extLst>
          </p:cNvPr>
          <p:cNvSpPr txBox="1">
            <a:spLocks/>
          </p:cNvSpPr>
          <p:nvPr/>
        </p:nvSpPr>
        <p:spPr>
          <a:xfrm>
            <a:off x="755361" y="2775666"/>
            <a:ext cx="8198165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</a:rPr>
              <a:t>ПРОФОРИЕНТАЦИИ 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ru-RU" sz="3200" dirty="0">
                <a:solidFill>
                  <a:srgbClr val="FF0000"/>
                </a:solidFill>
              </a:rPr>
              <a:t>В ОБРАЗОВАНИИ:</a:t>
            </a:r>
          </a:p>
          <a:p>
            <a:r>
              <a:rPr lang="ru-RU" sz="3200" dirty="0">
                <a:solidFill>
                  <a:schemeClr val="tx1"/>
                </a:solidFill>
              </a:rPr>
              <a:t>НАСТОЯЩЕЕ И БУДУЩЕЕ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B16C7-1ABC-4255-9738-61F1B4CB5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09" y="398672"/>
            <a:ext cx="568453" cy="78085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309E9A0-A795-4A07-9A72-74669FB1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1" y="364301"/>
            <a:ext cx="3207440" cy="8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4C6F9B-D661-4E0A-9076-E4B4C63F0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84" y="370459"/>
            <a:ext cx="1081531" cy="914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142B3D-BFAE-4259-A66C-B6AB196DCB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0075" y="374539"/>
            <a:ext cx="1273147" cy="865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359963-7B50-49BD-ACA5-2B1355F7EE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51" y="364301"/>
            <a:ext cx="2348975" cy="876730"/>
          </a:xfrm>
          <a:prstGeom prst="rect">
            <a:avLst/>
          </a:prstGeom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599236DA-1E33-4F04-8D24-A89961A8B5CD}"/>
              </a:ext>
            </a:extLst>
          </p:cNvPr>
          <p:cNvSpPr txBox="1">
            <a:spLocks/>
          </p:cNvSpPr>
          <p:nvPr/>
        </p:nvSpPr>
        <p:spPr bwMode="auto">
          <a:xfrm>
            <a:off x="877888" y="5565775"/>
            <a:ext cx="78263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chemeClr val="tx1"/>
                </a:solidFill>
              </a:rPr>
              <a:t>«…Не профессия выбирает человека,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chemeClr val="tx1"/>
                </a:solidFill>
              </a:rPr>
              <a:t>а человек профессию…»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600" i="1" dirty="0">
              <a:solidFill>
                <a:schemeClr val="tx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chemeClr val="tx1"/>
                </a:solidFill>
              </a:rPr>
              <a:t>Сократ (469 г. до н. э.-399 г. до н. э.) древнегреческий философ</a:t>
            </a:r>
          </a:p>
        </p:txBody>
      </p:sp>
    </p:spTree>
    <p:extLst>
      <p:ext uri="{BB962C8B-B14F-4D97-AF65-F5344CB8AC3E}">
        <p14:creationId xmlns:p14="http://schemas.microsoft.com/office/powerpoint/2010/main" val="368524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>
            <a:extLst>
              <a:ext uri="{FF2B5EF4-FFF2-40B4-BE49-F238E27FC236}">
                <a16:creationId xmlns:a16="http://schemas.microsoft.com/office/drawing/2014/main" id="{F4D2A3BB-F0DC-494A-8D04-C9214D831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B1A0865-D55C-4970-916B-24B92F63BFB8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4823BFDE-01B0-4F5B-A2D5-E6D9994B6617}"/>
              </a:ext>
            </a:extLst>
          </p:cNvPr>
          <p:cNvSpPr txBox="1">
            <a:spLocks/>
          </p:cNvSpPr>
          <p:nvPr/>
        </p:nvSpPr>
        <p:spPr>
          <a:xfrm>
            <a:off x="234950" y="195263"/>
            <a:ext cx="10834688" cy="1120775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ЗАДАЧИ ВНЕДРЕНИЯ ПРОФОРИЕНТАЦИОННОГО МИНИМУМА: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958C6-4E9C-482F-A75C-1B064408E8F6}"/>
              </a:ext>
            </a:extLst>
          </p:cNvPr>
          <p:cNvSpPr txBox="1"/>
          <p:nvPr/>
        </p:nvSpPr>
        <p:spPr>
          <a:xfrm>
            <a:off x="234949" y="1858963"/>
            <a:ext cx="70993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систематизация и обогащение инструментами и практиками региональных, муниципальных и школьных моделей профессиональной ориентации обучающихся; </a:t>
            </a:r>
            <a:endParaRPr lang="en-US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Tx/>
              <a:buChar char="-"/>
            </a:pPr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выявление уровня сформированности внутренних (мотивационно-личностных) и внешних (знаний) сторон готовности к профессиональному самоопределению у обучающихся, формирование форматов и средств профориентационной помощи на этой основе; </a:t>
            </a:r>
            <a:endParaRPr lang="en-US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Tx/>
              <a:buChar char="-"/>
            </a:pPr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информирование обучающихся об устройстве рынка труда и системе профессионального образования (включая знакомство с перспективными и востребованными в ближайшем будущем профессиями и отраслями экономики РФ);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EFDFF0-300F-4D1B-924A-AD71D1D52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/>
          <a:stretch/>
        </p:blipFill>
        <p:spPr>
          <a:xfrm>
            <a:off x="7400925" y="1983148"/>
            <a:ext cx="4736253" cy="35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8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>
            <a:extLst>
              <a:ext uri="{FF2B5EF4-FFF2-40B4-BE49-F238E27FC236}">
                <a16:creationId xmlns:a16="http://schemas.microsoft.com/office/drawing/2014/main" id="{F4D2A3BB-F0DC-494A-8D04-C9214D831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B1A0865-D55C-4970-916B-24B92F63BFB8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4823BFDE-01B0-4F5B-A2D5-E6D9994B6617}"/>
              </a:ext>
            </a:extLst>
          </p:cNvPr>
          <p:cNvSpPr txBox="1">
            <a:spLocks/>
          </p:cNvSpPr>
          <p:nvPr/>
        </p:nvSpPr>
        <p:spPr>
          <a:xfrm>
            <a:off x="234950" y="195263"/>
            <a:ext cx="10834688" cy="1120775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ЗАДАЧИ ВНЕДРЕНИЯ ПРОФОРИЕНТАЦИОННОГО МИНИМУМА: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958C6-4E9C-482F-A75C-1B064408E8F6}"/>
              </a:ext>
            </a:extLst>
          </p:cNvPr>
          <p:cNvSpPr txBox="1"/>
          <p:nvPr/>
        </p:nvSpPr>
        <p:spPr>
          <a:xfrm>
            <a:off x="234949" y="1858963"/>
            <a:ext cx="818515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формирование у обучающихся компетенций, необходимых для приобретения и осмысления опыта, значимого для профориентации, активного освоения ресурсов социальной среды, оценки успешности участия в практических мероприятиях, осознанного конструирования индивидуальной образовательно-профессиональной траектории и её адаптации с учётом имеющихся компетенций и возможностей среды;</a:t>
            </a:r>
          </a:p>
          <a:p>
            <a:pPr marL="285750" indent="-285750">
              <a:buFontTx/>
              <a:buChar char="-"/>
            </a:pPr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повышение активности и ответственности родителей в целях содействия обучающимся в формировании навыка осознанного выбора; </a:t>
            </a:r>
          </a:p>
          <a:p>
            <a:pPr marL="285750" indent="-285750">
              <a:buFontTx/>
              <a:buChar char="-"/>
            </a:pPr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 повышение квалификации педагогов-навигаторов</a:t>
            </a:r>
            <a:endParaRPr lang="ru-RU" altLang="en-US" sz="1800" dirty="0">
              <a:latin typeface="Formular" panose="02000000000000000000" pitchFamily="2" charset="-52"/>
              <a:cs typeface="+mn-e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6DE756-7724-46F5-8E43-F7CCE6727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39" y="3686700"/>
            <a:ext cx="3432911" cy="25854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350E99-88D7-4BE4-AF78-65AE8E12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t="19973" r="11625" b="14396"/>
          <a:stretch/>
        </p:blipFill>
        <p:spPr>
          <a:xfrm>
            <a:off x="8524139" y="1316038"/>
            <a:ext cx="3432911" cy="22716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1">
            <a:extLst>
              <a:ext uri="{FF2B5EF4-FFF2-40B4-BE49-F238E27FC236}">
                <a16:creationId xmlns:a16="http://schemas.microsoft.com/office/drawing/2014/main" id="{530A6B03-E5BA-4024-BF2F-AEC49E070A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94B40D4-B481-4319-AA73-6425815E2AD9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23555" name="Заголовок 2">
            <a:extLst>
              <a:ext uri="{FF2B5EF4-FFF2-40B4-BE49-F238E27FC236}">
                <a16:creationId xmlns:a16="http://schemas.microsoft.com/office/drawing/2014/main" id="{90C2408D-8155-436F-80F8-2E14B2C2F61D}"/>
              </a:ext>
            </a:extLst>
          </p:cNvPr>
          <p:cNvSpPr txBox="1">
            <a:spLocks/>
          </p:cNvSpPr>
          <p:nvPr/>
        </p:nvSpPr>
        <p:spPr bwMode="auto">
          <a:xfrm>
            <a:off x="1406525" y="1017807"/>
            <a:ext cx="76168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</a:rPr>
              <a:t>обучающиеся 6-11 классов образовательной </a:t>
            </a:r>
            <a:r>
              <a:rPr lang="ru-RU" altLang="ru-RU" sz="1600" dirty="0" err="1">
                <a:solidFill>
                  <a:schemeClr val="tx1"/>
                </a:solidFill>
              </a:rPr>
              <a:t>организации,в</a:t>
            </a:r>
            <a:r>
              <a:rPr lang="ru-RU" altLang="ru-RU" sz="1600" dirty="0">
                <a:solidFill>
                  <a:schemeClr val="tx1"/>
                </a:solidFill>
              </a:rPr>
              <a:t> том числе, дети с ограниченными возможностями здоровья и инвалидностью</a:t>
            </a:r>
          </a:p>
        </p:txBody>
      </p:sp>
      <p:sp>
        <p:nvSpPr>
          <p:cNvPr id="23556" name="Заголовок 2">
            <a:extLst>
              <a:ext uri="{FF2B5EF4-FFF2-40B4-BE49-F238E27FC236}">
                <a16:creationId xmlns:a16="http://schemas.microsoft.com/office/drawing/2014/main" id="{2FCA1DE2-6510-4645-A9B7-6D020DE3A8B2}"/>
              </a:ext>
            </a:extLst>
          </p:cNvPr>
          <p:cNvSpPr txBox="1">
            <a:spLocks/>
          </p:cNvSpPr>
          <p:nvPr/>
        </p:nvSpPr>
        <p:spPr bwMode="auto">
          <a:xfrm>
            <a:off x="3325813" y="1390076"/>
            <a:ext cx="55562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</a:rPr>
              <a:t>родители обучающихся</a:t>
            </a:r>
          </a:p>
        </p:txBody>
      </p:sp>
      <p:sp>
        <p:nvSpPr>
          <p:cNvPr id="23557" name="Заголовок 2">
            <a:extLst>
              <a:ext uri="{FF2B5EF4-FFF2-40B4-BE49-F238E27FC236}">
                <a16:creationId xmlns:a16="http://schemas.microsoft.com/office/drawing/2014/main" id="{0AF9A784-9BC0-44C1-AE75-822327582DB2}"/>
              </a:ext>
            </a:extLst>
          </p:cNvPr>
          <p:cNvSpPr txBox="1">
            <a:spLocks/>
          </p:cNvSpPr>
          <p:nvPr/>
        </p:nvSpPr>
        <p:spPr bwMode="auto">
          <a:xfrm>
            <a:off x="3944938" y="3427523"/>
            <a:ext cx="50784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</a:rPr>
              <a:t>организации, реализующие программы среднего профессионального и высшего образования</a:t>
            </a:r>
          </a:p>
        </p:txBody>
      </p:sp>
      <p:sp>
        <p:nvSpPr>
          <p:cNvPr id="23558" name="Заголовок 2">
            <a:extLst>
              <a:ext uri="{FF2B5EF4-FFF2-40B4-BE49-F238E27FC236}">
                <a16:creationId xmlns:a16="http://schemas.microsoft.com/office/drawing/2014/main" id="{04502DD9-6195-4780-83C6-EE456A70C402}"/>
              </a:ext>
            </a:extLst>
          </p:cNvPr>
          <p:cNvSpPr txBox="1">
            <a:spLocks/>
          </p:cNvSpPr>
          <p:nvPr/>
        </p:nvSpPr>
        <p:spPr bwMode="auto">
          <a:xfrm>
            <a:off x="3922720" y="2443273"/>
            <a:ext cx="49831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</a:rPr>
              <a:t>организации-</a:t>
            </a:r>
            <a:r>
              <a:rPr lang="ru-RU" altLang="ru-RU" sz="1600" dirty="0" err="1">
                <a:solidFill>
                  <a:schemeClr val="tx1"/>
                </a:solidFill>
              </a:rPr>
              <a:t>работодател</a:t>
            </a:r>
            <a:endParaRPr lang="ru-RU" altLang="ru-RU" sz="1600" dirty="0">
              <a:solidFill>
                <a:schemeClr val="tx1"/>
              </a:solidFill>
            </a:endParaRPr>
          </a:p>
        </p:txBody>
      </p:sp>
      <p:sp>
        <p:nvSpPr>
          <p:cNvPr id="23559" name="Заголовок 2">
            <a:extLst>
              <a:ext uri="{FF2B5EF4-FFF2-40B4-BE49-F238E27FC236}">
                <a16:creationId xmlns:a16="http://schemas.microsoft.com/office/drawing/2014/main" id="{2DB7F953-B149-4F03-A28A-98363D7F92C8}"/>
              </a:ext>
            </a:extLst>
          </p:cNvPr>
          <p:cNvSpPr txBox="1">
            <a:spLocks/>
          </p:cNvSpPr>
          <p:nvPr/>
        </p:nvSpPr>
        <p:spPr bwMode="auto">
          <a:xfrm>
            <a:off x="3351213" y="5264151"/>
            <a:ext cx="528002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</a:rPr>
              <a:t>педагоги и административно-управленческий персонал ОО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6CEDC035-3558-4905-9708-3B213E5C5F6F}"/>
              </a:ext>
            </a:extLst>
          </p:cNvPr>
          <p:cNvSpPr txBox="1">
            <a:spLocks/>
          </p:cNvSpPr>
          <p:nvPr/>
        </p:nvSpPr>
        <p:spPr>
          <a:xfrm>
            <a:off x="638175" y="195263"/>
            <a:ext cx="11206163" cy="505267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УЧАСТНИКАМИ ПРОФМИНИМУМА ЯВЛЯЮТСЯ: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14EE93-2D6E-4CBE-9DD1-17F734289CDB}"/>
              </a:ext>
            </a:extLst>
          </p:cNvPr>
          <p:cNvSpPr/>
          <p:nvPr/>
        </p:nvSpPr>
        <p:spPr>
          <a:xfrm>
            <a:off x="8958266" y="1758950"/>
            <a:ext cx="806450" cy="470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3631F4-7A4A-4079-93DC-506E7AC27E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9" r="19059"/>
          <a:stretch>
            <a:fillRect/>
          </a:stretch>
        </p:blipFill>
        <p:spPr/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6D6AAC4-027A-4693-94C3-6FD86B8AEE13}"/>
              </a:ext>
            </a:extLst>
          </p:cNvPr>
          <p:cNvGrpSpPr/>
          <p:nvPr/>
        </p:nvGrpSpPr>
        <p:grpSpPr>
          <a:xfrm>
            <a:off x="3316286" y="2733384"/>
            <a:ext cx="458790" cy="458791"/>
            <a:chOff x="5932278" y="3898403"/>
            <a:chExt cx="560887" cy="560888"/>
          </a:xfrm>
        </p:grpSpPr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B89BD750-9BD2-4C45-A063-D5DC2D36D63B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3" name="Graphic 48">
              <a:extLst>
                <a:ext uri="{FF2B5EF4-FFF2-40B4-BE49-F238E27FC236}">
                  <a16:creationId xmlns:a16="http://schemas.microsoft.com/office/drawing/2014/main" id="{E9D591D9-E005-4B65-A4B6-A40E42FF3A74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F176418D-AD26-4C25-B6ED-701939435D38}"/>
              </a:ext>
            </a:extLst>
          </p:cNvPr>
          <p:cNvSpPr txBox="1">
            <a:spLocks/>
          </p:cNvSpPr>
          <p:nvPr/>
        </p:nvSpPr>
        <p:spPr bwMode="auto">
          <a:xfrm>
            <a:off x="3937571" y="4434903"/>
            <a:ext cx="50784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</a:rPr>
              <a:t>РОИВ, осуществляющие государственное управление в сфере образования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C2CCDDA-9B1B-4FAE-A53F-2C39EEBFC935}"/>
              </a:ext>
            </a:extLst>
          </p:cNvPr>
          <p:cNvGrpSpPr/>
          <p:nvPr/>
        </p:nvGrpSpPr>
        <p:grpSpPr>
          <a:xfrm>
            <a:off x="3301698" y="4564061"/>
            <a:ext cx="458790" cy="458791"/>
            <a:chOff x="5932278" y="3898403"/>
            <a:chExt cx="560887" cy="560888"/>
          </a:xfrm>
        </p:grpSpPr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7C4F3198-68CD-47E4-BC24-0008B772114C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27" name="Graphic 48">
              <a:extLst>
                <a:ext uri="{FF2B5EF4-FFF2-40B4-BE49-F238E27FC236}">
                  <a16:creationId xmlns:a16="http://schemas.microsoft.com/office/drawing/2014/main" id="{7E6F6341-EB4E-46D6-9CCF-0605DA216333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>
            <a:extLst>
              <a:ext uri="{FF2B5EF4-FFF2-40B4-BE49-F238E27FC236}">
                <a16:creationId xmlns:a16="http://schemas.microsoft.com/office/drawing/2014/main" id="{49279B22-AFED-453C-BFA0-630BED3D2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7A11F379-22DA-41BE-9260-6482ECD65900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22531" name="Заголовок 2">
            <a:extLst>
              <a:ext uri="{FF2B5EF4-FFF2-40B4-BE49-F238E27FC236}">
                <a16:creationId xmlns:a16="http://schemas.microsoft.com/office/drawing/2014/main" id="{EBB64EF2-CA73-42BF-B8E8-8E2932D539EF}"/>
              </a:ext>
            </a:extLst>
          </p:cNvPr>
          <p:cNvSpPr txBox="1">
            <a:spLocks/>
          </p:cNvSpPr>
          <p:nvPr/>
        </p:nvSpPr>
        <p:spPr bwMode="auto">
          <a:xfrm>
            <a:off x="517525" y="1932776"/>
            <a:ext cx="26177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урочная деятельность;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внеурочная деятельность;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курс занятий «Россия-мои горизонты» 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взаимодействие с родителями </a:t>
            </a:r>
          </a:p>
        </p:txBody>
      </p:sp>
      <p:sp>
        <p:nvSpPr>
          <p:cNvPr id="22532" name="Заголовок 2">
            <a:extLst>
              <a:ext uri="{FF2B5EF4-FFF2-40B4-BE49-F238E27FC236}">
                <a16:creationId xmlns:a16="http://schemas.microsoft.com/office/drawing/2014/main" id="{DB6A6035-BB1C-46AB-8ACA-60E702005AFA}"/>
              </a:ext>
            </a:extLst>
          </p:cNvPr>
          <p:cNvSpPr txBox="1">
            <a:spLocks/>
          </p:cNvSpPr>
          <p:nvPr/>
        </p:nvSpPr>
        <p:spPr bwMode="auto">
          <a:xfrm>
            <a:off x="3457575" y="2312988"/>
            <a:ext cx="2616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урочная деятельность: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 внеурочная деятельность - курс занятий «Россия-мои горизонты»;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практико-ориентированный модуль;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взаимодействие с родителями;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дополнительное образование </a:t>
            </a:r>
          </a:p>
        </p:txBody>
      </p:sp>
      <p:sp>
        <p:nvSpPr>
          <p:cNvPr id="22533" name="Заголовок 2">
            <a:extLst>
              <a:ext uri="{FF2B5EF4-FFF2-40B4-BE49-F238E27FC236}">
                <a16:creationId xmlns:a16="http://schemas.microsoft.com/office/drawing/2014/main" id="{75546F7A-A0AB-47FB-A8C9-2B3D9D8BC9B6}"/>
              </a:ext>
            </a:extLst>
          </p:cNvPr>
          <p:cNvSpPr txBox="1">
            <a:spLocks/>
          </p:cNvSpPr>
          <p:nvPr/>
        </p:nvSpPr>
        <p:spPr bwMode="auto">
          <a:xfrm>
            <a:off x="6418263" y="2595563"/>
            <a:ext cx="24971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урочная деятельность 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внеурочная деятельность: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курс занятий «Россия-мои горизонты»;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практико-ориентированный модуль;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взаимодействие с родителями;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дополнительное образование;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- профессиональное обучение</a:t>
            </a:r>
          </a:p>
        </p:txBody>
      </p:sp>
      <p:sp>
        <p:nvSpPr>
          <p:cNvPr id="22535" name="Заголовок 2">
            <a:extLst>
              <a:ext uri="{FF2B5EF4-FFF2-40B4-BE49-F238E27FC236}">
                <a16:creationId xmlns:a16="http://schemas.microsoft.com/office/drawing/2014/main" id="{3BD3DA3B-3CE7-431D-BE58-F6099F5A810F}"/>
              </a:ext>
            </a:extLst>
          </p:cNvPr>
          <p:cNvSpPr txBox="1">
            <a:spLocks/>
          </p:cNvSpPr>
          <p:nvPr/>
        </p:nvSpPr>
        <p:spPr bwMode="auto">
          <a:xfrm>
            <a:off x="539750" y="809625"/>
            <a:ext cx="26177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tx1"/>
                </a:solidFill>
              </a:rPr>
              <a:t>Базовый уровень: </a:t>
            </a:r>
          </a:p>
        </p:txBody>
      </p:sp>
      <p:sp>
        <p:nvSpPr>
          <p:cNvPr id="22536" name="Заголовок 2">
            <a:extLst>
              <a:ext uri="{FF2B5EF4-FFF2-40B4-BE49-F238E27FC236}">
                <a16:creationId xmlns:a16="http://schemas.microsoft.com/office/drawing/2014/main" id="{4BE0673E-3E6E-4768-8A63-2AA2DC9523CC}"/>
              </a:ext>
            </a:extLst>
          </p:cNvPr>
          <p:cNvSpPr txBox="1">
            <a:spLocks/>
          </p:cNvSpPr>
          <p:nvPr/>
        </p:nvSpPr>
        <p:spPr bwMode="auto">
          <a:xfrm>
            <a:off x="3478213" y="809625"/>
            <a:ext cx="26177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tx1"/>
                </a:solidFill>
              </a:rPr>
              <a:t>Основной уровень:</a:t>
            </a:r>
          </a:p>
        </p:txBody>
      </p:sp>
      <p:sp>
        <p:nvSpPr>
          <p:cNvPr id="22537" name="Заголовок 2">
            <a:extLst>
              <a:ext uri="{FF2B5EF4-FFF2-40B4-BE49-F238E27FC236}">
                <a16:creationId xmlns:a16="http://schemas.microsoft.com/office/drawing/2014/main" id="{B2CBD460-4CA5-459E-846F-D24F96B2E548}"/>
              </a:ext>
            </a:extLst>
          </p:cNvPr>
          <p:cNvSpPr txBox="1">
            <a:spLocks/>
          </p:cNvSpPr>
          <p:nvPr/>
        </p:nvSpPr>
        <p:spPr bwMode="auto">
          <a:xfrm>
            <a:off x="6418263" y="809625"/>
            <a:ext cx="2616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tx1"/>
                </a:solidFill>
              </a:rPr>
              <a:t>Продвинутый уровень:</a:t>
            </a:r>
          </a:p>
        </p:txBody>
      </p:sp>
      <p:sp>
        <p:nvSpPr>
          <p:cNvPr id="22539" name="Заголовок 2">
            <a:extLst>
              <a:ext uri="{FF2B5EF4-FFF2-40B4-BE49-F238E27FC236}">
                <a16:creationId xmlns:a16="http://schemas.microsoft.com/office/drawing/2014/main" id="{AB1C7914-03FC-408B-8874-A0FD1128B880}"/>
              </a:ext>
            </a:extLst>
          </p:cNvPr>
          <p:cNvSpPr txBox="1">
            <a:spLocks/>
          </p:cNvSpPr>
          <p:nvPr/>
        </p:nvSpPr>
        <p:spPr bwMode="auto">
          <a:xfrm>
            <a:off x="539750" y="5510213"/>
            <a:ext cx="113950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bg1"/>
                </a:solidFill>
              </a:rPr>
              <a:t>Российские и зарубежные учёные (Н.Н. Васильева, М. Бирам) выделяют четыре компонента межкультурной компетенции: </a:t>
            </a:r>
            <a:r>
              <a:rPr lang="ru-RU" altLang="ru-RU" sz="1400" i="1">
                <a:solidFill>
                  <a:schemeClr val="bg1"/>
                </a:solidFill>
              </a:rPr>
              <a:t>знания, умения, мышления и отношения</a:t>
            </a:r>
            <a:endParaRPr lang="ru-RU" altLang="ru-RU" sz="1400" b="1" i="1">
              <a:solidFill>
                <a:schemeClr val="bg1"/>
              </a:solidFill>
            </a:endParaRPr>
          </a:p>
        </p:txBody>
      </p:sp>
      <p:sp>
        <p:nvSpPr>
          <p:cNvPr id="22540" name="object 14">
            <a:extLst>
              <a:ext uri="{FF2B5EF4-FFF2-40B4-BE49-F238E27FC236}">
                <a16:creationId xmlns:a16="http://schemas.microsoft.com/office/drawing/2014/main" id="{E343D7AD-8E66-4287-B43F-F22C06D62239}"/>
              </a:ext>
            </a:extLst>
          </p:cNvPr>
          <p:cNvSpPr txBox="1">
            <a:spLocks/>
          </p:cNvSpPr>
          <p:nvPr/>
        </p:nvSpPr>
        <p:spPr bwMode="auto">
          <a:xfrm>
            <a:off x="419100" y="227013"/>
            <a:ext cx="12192000" cy="44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ПРОФМИНИМУМ РЕАЛИЗУЕТСЯ НА ОДНОМ ИЗ 3 УРОВНЕЙ: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BFF1A9-D74A-43C3-BAA5-FAAB12CE8D97}"/>
              </a:ext>
            </a:extLst>
          </p:cNvPr>
          <p:cNvSpPr/>
          <p:nvPr/>
        </p:nvSpPr>
        <p:spPr>
          <a:xfrm>
            <a:off x="9124950" y="809625"/>
            <a:ext cx="2914650" cy="479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C1CB4DB3-7D14-49A6-A996-A4FFB9494743}"/>
              </a:ext>
            </a:extLst>
          </p:cNvPr>
          <p:cNvSpPr txBox="1">
            <a:spLocks/>
          </p:cNvSpPr>
          <p:nvPr/>
        </p:nvSpPr>
        <p:spPr bwMode="auto">
          <a:xfrm>
            <a:off x="9124950" y="3721495"/>
            <a:ext cx="29003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chemeClr val="tx1"/>
                </a:solidFill>
              </a:rPr>
              <a:t>«…Человек должен трудиться, работать в поте лица, кто бы он ни был, и в этом одном заключается смысл и цель его жизни, его счастье, его восторги…»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600" i="1" dirty="0">
              <a:solidFill>
                <a:schemeClr val="tx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chemeClr val="tx1"/>
                </a:solidFill>
              </a:rPr>
              <a:t>Антон Павлович Чехов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solidFill>
                  <a:schemeClr val="tx1"/>
                </a:solidFill>
              </a:rPr>
              <a:t>(1860–1904) русский писатель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4D0814-86FB-44CE-8C6E-6FCB989E8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13" y="812753"/>
            <a:ext cx="2878887" cy="210427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1">
            <a:extLst>
              <a:ext uri="{FF2B5EF4-FFF2-40B4-BE49-F238E27FC236}">
                <a16:creationId xmlns:a16="http://schemas.microsoft.com/office/drawing/2014/main" id="{2AC321C0-B526-4478-99D7-FBB195028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B1A0865-D55C-4970-916B-24B92F63BFB8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AA0596EB-D89B-4817-97D4-9CA2E92022C9}"/>
              </a:ext>
            </a:extLst>
          </p:cNvPr>
          <p:cNvSpPr txBox="1">
            <a:spLocks/>
          </p:cNvSpPr>
          <p:nvPr/>
        </p:nvSpPr>
        <p:spPr>
          <a:xfrm>
            <a:off x="1825625" y="282575"/>
            <a:ext cx="8416925" cy="566738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Литература</a:t>
            </a:r>
            <a:endParaRPr lang="ru-RU" sz="3600" spc="-10" dirty="0">
              <a:solidFill>
                <a:srgbClr val="000000"/>
              </a:solidFill>
            </a:endParaRPr>
          </a:p>
        </p:txBody>
      </p:sp>
      <p:sp>
        <p:nvSpPr>
          <p:cNvPr id="30724" name="Заголовок 2">
            <a:extLst>
              <a:ext uri="{FF2B5EF4-FFF2-40B4-BE49-F238E27FC236}">
                <a16:creationId xmlns:a16="http://schemas.microsoft.com/office/drawing/2014/main" id="{B40A4F82-CA2E-4ED8-8C97-12041F3E5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1290638"/>
            <a:ext cx="9056687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chemeClr val="tx1"/>
                </a:solidFill>
              </a:rPr>
              <a:t>Литература для педагогов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err="1">
                <a:solidFill>
                  <a:schemeClr val="tx1"/>
                </a:solidFill>
              </a:rPr>
              <a:t>Грецов</a:t>
            </a:r>
            <a:r>
              <a:rPr lang="ru-RU" altLang="ru-RU" sz="1100" dirty="0">
                <a:solidFill>
                  <a:schemeClr val="tx1"/>
                </a:solidFill>
              </a:rPr>
              <a:t> А. Выбираем профессию. Советы практического психолога. – СПб. : Питер, 2015.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Климов Е.А. Психология профессионального самоопределения: : учеб. пособие для педагогов. – М.: Издательский центр «Академия», 2010.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Мухина Т.Г. Психолого-педагогическое сопровождение профильного обучения: практико-ориентированная образовательная технология : учеб. пособие для вузов / Т.Г. Мухина; </a:t>
            </a:r>
            <a:r>
              <a:rPr lang="ru-RU" altLang="ru-RU" sz="1100" dirty="0" err="1">
                <a:solidFill>
                  <a:schemeClr val="tx1"/>
                </a:solidFill>
              </a:rPr>
              <a:t>Нижегор</a:t>
            </a:r>
            <a:r>
              <a:rPr lang="ru-RU" altLang="ru-RU" sz="1100" dirty="0">
                <a:solidFill>
                  <a:schemeClr val="tx1"/>
                </a:solidFill>
              </a:rPr>
              <a:t>. гос. архитектур.-строит. ун-т.– Н. Новгород : ННГАСУ, 2015. – 221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Нагаева, Л.В. Нагаев. Н.А. – СПб. : ЛГУ им. А.С. Пушкина, 2009. .Г. Психология труда: учеб. пособие для студ. </a:t>
            </a:r>
            <a:r>
              <a:rPr lang="ru-RU" altLang="ru-RU" sz="1100" dirty="0" err="1">
                <a:solidFill>
                  <a:schemeClr val="tx1"/>
                </a:solidFill>
              </a:rPr>
              <a:t>высш</a:t>
            </a:r>
            <a:r>
              <a:rPr lang="ru-RU" altLang="ru-RU" sz="1100" dirty="0">
                <a:solidFill>
                  <a:schemeClr val="tx1"/>
                </a:solidFill>
              </a:rPr>
              <a:t>. учеб. заведений. – М.: Издательский центр «Академия», 2019.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Носкова О. Н . Курс предпрофильной подготовки «Как выбирать профессию» для учащихся 8–9 классов: учеб.-метод. пособие / Л.Г. Основы </a:t>
            </a:r>
            <a:r>
              <a:rPr lang="ru-RU" altLang="ru-RU" sz="1100" dirty="0" err="1">
                <a:solidFill>
                  <a:schemeClr val="tx1"/>
                </a:solidFill>
              </a:rPr>
              <a:t>профориентологии</a:t>
            </a:r>
            <a:r>
              <a:rPr lang="ru-RU" altLang="ru-RU" sz="1100" dirty="0">
                <a:solidFill>
                  <a:schemeClr val="tx1"/>
                </a:solidFill>
              </a:rPr>
              <a:t>. – М.: Издательский центр «Академия», 2019.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err="1">
                <a:solidFill>
                  <a:schemeClr val="tx1"/>
                </a:solidFill>
              </a:rPr>
              <a:t>Пряжникова</a:t>
            </a:r>
            <a:r>
              <a:rPr lang="ru-RU" altLang="ru-RU" sz="1100" dirty="0">
                <a:solidFill>
                  <a:schemeClr val="tx1"/>
                </a:solidFill>
              </a:rPr>
              <a:t> Е.Ю., </a:t>
            </a:r>
            <a:r>
              <a:rPr lang="ru-RU" altLang="ru-RU" sz="1100" dirty="0" err="1">
                <a:solidFill>
                  <a:schemeClr val="tx1"/>
                </a:solidFill>
              </a:rPr>
              <a:t>Пряжников</a:t>
            </a:r>
            <a:r>
              <a:rPr lang="ru-RU" altLang="ru-RU" sz="1100" dirty="0">
                <a:solidFill>
                  <a:schemeClr val="tx1"/>
                </a:solidFill>
              </a:rPr>
              <a:t> Н.С. Профориентация. – М.: Издательский центр «Академия», 2013.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err="1">
                <a:solidFill>
                  <a:schemeClr val="tx1"/>
                </a:solidFill>
              </a:rPr>
              <a:t>Пряжников</a:t>
            </a:r>
            <a:r>
              <a:rPr lang="ru-RU" altLang="ru-RU" sz="1100" dirty="0">
                <a:solidFill>
                  <a:schemeClr val="tx1"/>
                </a:solidFill>
              </a:rPr>
              <a:t> Н.С., Румянцева Л.С. </a:t>
            </a:r>
            <a:r>
              <a:rPr lang="ru-RU" altLang="ru-RU" sz="1100" dirty="0" err="1">
                <a:solidFill>
                  <a:schemeClr val="tx1"/>
                </a:solidFill>
              </a:rPr>
              <a:t>Самооопределение</a:t>
            </a:r>
            <a:r>
              <a:rPr lang="ru-RU" altLang="ru-RU" sz="1100" dirty="0">
                <a:solidFill>
                  <a:schemeClr val="tx1"/>
                </a:solidFill>
              </a:rPr>
              <a:t> и профессиональная ориентация учащихся. – М.: Издательский центр «Академия», 2013.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Федеральный закон Российской Федерации от 29 декабря 2012 г. 273-ФЗ «Об образовании в Российской Федерации»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chemeClr val="tx1"/>
                </a:solidFill>
              </a:rPr>
              <a:t>Литература для школьников и их родителей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Амонашвили Ш.А. Как живете, дети?: Пособие для учителя. – М.: Просвещение, 1986.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Болотовский Б.М. Оливер </a:t>
            </a:r>
            <a:r>
              <a:rPr lang="ru-RU" altLang="ru-RU" sz="1100" dirty="0" err="1">
                <a:solidFill>
                  <a:schemeClr val="tx1"/>
                </a:solidFill>
              </a:rPr>
              <a:t>Хевисайд</a:t>
            </a:r>
            <a:r>
              <a:rPr lang="ru-RU" altLang="ru-RU" sz="1100" dirty="0">
                <a:solidFill>
                  <a:schemeClr val="tx1"/>
                </a:solidFill>
              </a:rPr>
              <a:t> (1850-1925). – М.: Книжный дом «ЛИБРОКОМ»,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Волошинов А.В.. Пифагор: Союз истины, добра и красоты. – М.: Книжный дом «ЛИБРОКОМ», 2014.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Блох М.А. Жизнь и творчество первого лауреата Нобелевской премии по химии Я. Г. Вант-Гоффа. – М.: Книжный дом «ЛИБРОКОМ»,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Гнеденко Б.В. Очерки по истории математики в России. – М.: Книжный дом «ЛИБРОКОМ», 2013.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err="1">
                <a:solidFill>
                  <a:schemeClr val="tx1"/>
                </a:solidFill>
              </a:rPr>
              <a:t>Грецов</a:t>
            </a:r>
            <a:r>
              <a:rPr lang="ru-RU" altLang="ru-RU" sz="1100" dirty="0">
                <a:solidFill>
                  <a:schemeClr val="tx1"/>
                </a:solidFill>
              </a:rPr>
              <a:t> А.Г. Выбираем профессию. Советы практического психолога. – СПб.: Питер, 2009.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Кадомцев С.Б. Геометрия Лобачевского в физике. – М.: Книжный дом «ЛИБРОКОМ», 2013.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Климов Е.А. Как выбирать профессию. М.: Просвещение, 1990.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Мечников И.И. Основатели современной медицины: Луи Пастер, Джозеф Листер, Роберт Кох. – М.: Книжный дом «ЛИБРОКОМ»,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err="1">
                <a:solidFill>
                  <a:schemeClr val="tx1"/>
                </a:solidFill>
              </a:rPr>
              <a:t>Матвиевская</a:t>
            </a:r>
            <a:r>
              <a:rPr lang="ru-RU" altLang="ru-RU" sz="1100" dirty="0">
                <a:solidFill>
                  <a:schemeClr val="tx1"/>
                </a:solidFill>
              </a:rPr>
              <a:t> Г.П. </a:t>
            </a:r>
            <a:r>
              <a:rPr lang="ru-RU" altLang="ru-RU" sz="1100" dirty="0" err="1">
                <a:solidFill>
                  <a:schemeClr val="tx1"/>
                </a:solidFill>
              </a:rPr>
              <a:t>Рамус</a:t>
            </a:r>
            <a:r>
              <a:rPr lang="ru-RU" altLang="ru-RU" sz="1100" dirty="0">
                <a:solidFill>
                  <a:schemeClr val="tx1"/>
                </a:solidFill>
              </a:rPr>
              <a:t>: 1515-1572. Математик, логик, педагог. Революция системы образования. – М.: Книжный дом «ЛИБРОКОМ»,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Ларина О.В. Удивительная экология. – М.: ЭНАС-КНИГА, 2014.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err="1">
                <a:solidFill>
                  <a:schemeClr val="tx1"/>
                </a:solidFill>
              </a:rPr>
              <a:t>Леенсон</a:t>
            </a:r>
            <a:r>
              <a:rPr lang="ru-RU" altLang="ru-RU" sz="1100" dirty="0">
                <a:solidFill>
                  <a:schemeClr val="tx1"/>
                </a:solidFill>
              </a:rPr>
              <a:t> И.А. Удивительная химия. – М.: ЭНАС-КНИГА, 2015.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Литвак Н. Формула призвания. Семь правил выбора вуза. – М.: Альпина нон-фикшн,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Чистякова С.Н. Рассказы о профессиях: книга для чтения по предмету «Технология». – М.: Издательский центр «Академия»,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Фридман М., Фридланд Дж. Десять величайших открытий в истории медицины. – М.: </a:t>
            </a:r>
            <a:r>
              <a:rPr lang="ru-RU" altLang="ru-RU" sz="1100" dirty="0" err="1">
                <a:solidFill>
                  <a:schemeClr val="tx1"/>
                </a:solidFill>
              </a:rPr>
              <a:t>КоЛибри</a:t>
            </a:r>
            <a:r>
              <a:rPr lang="ru-RU" altLang="ru-RU" sz="1100" dirty="0">
                <a:solidFill>
                  <a:schemeClr val="tx1"/>
                </a:solidFill>
              </a:rPr>
              <a:t>, Азбука – Аттикус,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Шилов В.В. Удивительная история информатики и электроники. – М.: </a:t>
            </a:r>
            <a:r>
              <a:rPr lang="ru-RU" altLang="ru-RU" sz="1100" dirty="0" err="1">
                <a:solidFill>
                  <a:schemeClr val="tx1"/>
                </a:solidFill>
              </a:rPr>
              <a:t>Энас</a:t>
            </a:r>
            <a:r>
              <a:rPr lang="ru-RU" altLang="ru-RU" sz="1100" dirty="0">
                <a:solidFill>
                  <a:schemeClr val="tx1"/>
                </a:solidFill>
              </a:rPr>
              <a:t>, 2013.</a:t>
            </a:r>
          </a:p>
        </p:txBody>
      </p:sp>
      <p:sp>
        <p:nvSpPr>
          <p:cNvPr id="30725" name="AutoShape 2" descr="Picture background">
            <a:extLst>
              <a:ext uri="{FF2B5EF4-FFF2-40B4-BE49-F238E27FC236}">
                <a16:creationId xmlns:a16="http://schemas.microsoft.com/office/drawing/2014/main" id="{2B539E60-0D0A-4417-98B2-50C7095E8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Изображение 7">
            <a:extLst>
              <a:ext uri="{FF2B5EF4-FFF2-40B4-BE49-F238E27FC236}">
                <a16:creationId xmlns:a16="http://schemas.microsoft.com/office/drawing/2014/main" id="{76D29CA2-61BE-4458-82A4-36F67BD6E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4" t="5805" r="8216" b="3877"/>
          <a:stretch/>
        </p:blipFill>
        <p:spPr>
          <a:xfrm>
            <a:off x="8946668" y="2438046"/>
            <a:ext cx="3245332" cy="23204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>
            <a:extLst>
              <a:ext uri="{FF2B5EF4-FFF2-40B4-BE49-F238E27FC236}">
                <a16:creationId xmlns:a16="http://schemas.microsoft.com/office/drawing/2014/main" id="{074D3394-B616-4E2C-94F1-526FDE9A0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0FFD18C-9B14-474A-9BAF-C23C6D460AAD}" type="slidenum">
              <a:rPr lang="ru-RU" altLang="ru-RU" smtClean="0"/>
              <a:pPr>
                <a:defRPr/>
              </a:pPr>
              <a:t>2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20488" name="object 14">
            <a:extLst>
              <a:ext uri="{FF2B5EF4-FFF2-40B4-BE49-F238E27FC236}">
                <a16:creationId xmlns:a16="http://schemas.microsoft.com/office/drawing/2014/main" id="{283DE9BD-B6FA-4182-8954-01461F0B03A9}"/>
              </a:ext>
            </a:extLst>
          </p:cNvPr>
          <p:cNvSpPr txBox="1">
            <a:spLocks/>
          </p:cNvSpPr>
          <p:nvPr/>
        </p:nvSpPr>
        <p:spPr bwMode="auto">
          <a:xfrm>
            <a:off x="3522663" y="173038"/>
            <a:ext cx="866933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ГЛАВНАЯ ЦЕЛЬ ПРОФОРИЕНТАЦИОННОЙ РАБОТЫ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DBABFB-5FCF-492D-943D-654914FBDD72}"/>
              </a:ext>
            </a:extLst>
          </p:cNvPr>
          <p:cNvSpPr/>
          <p:nvPr/>
        </p:nvSpPr>
        <p:spPr>
          <a:xfrm>
            <a:off x="3348038" y="1293813"/>
            <a:ext cx="442912" cy="4306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F68F0C-AADC-45B6-88B3-B22C62FA6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"/>
          <a:stretch/>
        </p:blipFill>
        <p:spPr>
          <a:xfrm flipH="1">
            <a:off x="493102" y="2258878"/>
            <a:ext cx="2191128" cy="2436947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7451EFE4-9A9E-4CEA-A18A-4438EA043812}"/>
              </a:ext>
            </a:extLst>
          </p:cNvPr>
          <p:cNvSpPr txBox="1"/>
          <p:nvPr/>
        </p:nvSpPr>
        <p:spPr>
          <a:xfrm>
            <a:off x="3454400" y="2663058"/>
            <a:ext cx="7452702" cy="334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b="0" dirty="0">
                <a:solidFill>
                  <a:schemeClr val="tx1"/>
                </a:solidFill>
              </a:rPr>
              <a:t>помочь молодому человеку выбрать наиболее подходящую работу, которая обеспечит не только основной заработок, но и принесет удовольствие от занятия любимым делом.</a:t>
            </a:r>
          </a:p>
          <a:p>
            <a:pPr>
              <a:lnSpc>
                <a:spcPct val="150000"/>
              </a:lnSpc>
            </a:pPr>
            <a:endParaRPr lang="ru-RU" sz="1800" b="0" i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ru-RU" sz="3200" b="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1">
            <a:extLst>
              <a:ext uri="{FF2B5EF4-FFF2-40B4-BE49-F238E27FC236}">
                <a16:creationId xmlns:a16="http://schemas.microsoft.com/office/drawing/2014/main" id="{D1BE6FB9-0EE5-407B-8871-C4F87D4C67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A5B8951-B31B-4D16-8246-54C931ABEE02}" type="slidenum">
              <a:rPr lang="ru-RU" altLang="ru-RU" smtClean="0"/>
              <a:pPr>
                <a:defRPr/>
              </a:pPr>
              <a:t>3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29699" name="Заголовок 2">
            <a:extLst>
              <a:ext uri="{FF2B5EF4-FFF2-40B4-BE49-F238E27FC236}">
                <a16:creationId xmlns:a16="http://schemas.microsoft.com/office/drawing/2014/main" id="{63A42577-1D42-4010-AE75-D4D96735E122}"/>
              </a:ext>
            </a:extLst>
          </p:cNvPr>
          <p:cNvSpPr txBox="1">
            <a:spLocks/>
          </p:cNvSpPr>
          <p:nvPr/>
        </p:nvSpPr>
        <p:spPr bwMode="auto">
          <a:xfrm>
            <a:off x="1042988" y="1735616"/>
            <a:ext cx="69580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</a:rPr>
              <a:t>Министерство просвещения Российской Федерации реализует профориентационные проекты, в том числе в рамках федерального проекта «Успех каждого ребенка» национального проекта «Образование».</a:t>
            </a:r>
          </a:p>
        </p:txBody>
      </p:sp>
      <p:grpSp>
        <p:nvGrpSpPr>
          <p:cNvPr id="2" name="Группа 8">
            <a:extLst>
              <a:ext uri="{FF2B5EF4-FFF2-40B4-BE49-F238E27FC236}">
                <a16:creationId xmlns:a16="http://schemas.microsoft.com/office/drawing/2014/main" id="{20C01DDC-1964-498F-A732-0ABBB8D40547}"/>
              </a:ext>
            </a:extLst>
          </p:cNvPr>
          <p:cNvGrpSpPr/>
          <p:nvPr/>
        </p:nvGrpSpPr>
        <p:grpSpPr>
          <a:xfrm>
            <a:off x="716395" y="12298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4B6ED99D-7D52-4E49-BA80-6B5C07239089}"/>
                </a:ext>
              </a:extLst>
            </p:cNvPr>
            <p:cNvSpPr/>
            <p:nvPr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5EFD766D-178C-4F6A-B96C-99D00F347244}"/>
                </a:ext>
              </a:extLst>
            </p:cNvPr>
            <p:cNvSpPr/>
            <p:nvPr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baseline="-25000" dirty="0">
                <a:latin typeface="+mn-lt"/>
                <a:cs typeface="+mn-cs"/>
              </a:endParaRPr>
            </a:p>
          </p:txBody>
        </p:sp>
      </p:grpSp>
      <p:sp>
        <p:nvSpPr>
          <p:cNvPr id="29703" name="AutoShape 34" descr="Picture background">
            <a:extLst>
              <a:ext uri="{FF2B5EF4-FFF2-40B4-BE49-F238E27FC236}">
                <a16:creationId xmlns:a16="http://schemas.microsoft.com/office/drawing/2014/main" id="{0F03CECB-4A09-4618-B227-AADAF6E7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252D1A31-51A8-42F1-9DC2-CB85A97C60B6}"/>
              </a:ext>
            </a:extLst>
          </p:cNvPr>
          <p:cNvSpPr txBox="1">
            <a:spLocks/>
          </p:cNvSpPr>
          <p:nvPr/>
        </p:nvSpPr>
        <p:spPr bwMode="auto">
          <a:xfrm>
            <a:off x="1090613" y="182563"/>
            <a:ext cx="10691812" cy="10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ИСТОРИЯ ВОЗНИКНОВЕНИЯ ПРОЕКТА 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3200" dirty="0">
                <a:solidFill>
                  <a:srgbClr val="FF0000"/>
                </a:solidFill>
              </a:rPr>
              <a:t>2018-2024 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1B4A665-922D-472E-84E3-DB97946E45B6}"/>
              </a:ext>
            </a:extLst>
          </p:cNvPr>
          <p:cNvSpPr/>
          <p:nvPr/>
        </p:nvSpPr>
        <p:spPr>
          <a:xfrm>
            <a:off x="307975" y="2857500"/>
            <a:ext cx="11136313" cy="36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Изображение 1" descr="1645529925_1-kartinkin-net-p-proforientatsiya-kartinki-1">
            <a:extLst>
              <a:ext uri="{FF2B5EF4-FFF2-40B4-BE49-F238E27FC236}">
                <a16:creationId xmlns:a16="http://schemas.microsoft.com/office/drawing/2014/main" id="{3FEF5DDE-A465-4E3A-A111-A515E49F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104" y="772392"/>
            <a:ext cx="2567558" cy="25673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9019D6A-9643-4A47-B88F-51765E25C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7"/>
          <a:stretch/>
        </p:blipFill>
        <p:spPr>
          <a:xfrm>
            <a:off x="7591425" y="3429000"/>
            <a:ext cx="3838575" cy="2806864"/>
          </a:xfrm>
          <a:prstGeom prst="rect">
            <a:avLst/>
          </a:prstGeom>
        </p:spPr>
      </p:pic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DB167547-8CD9-44A4-965B-AC5BB842AA28}"/>
              </a:ext>
            </a:extLst>
          </p:cNvPr>
          <p:cNvSpPr txBox="1">
            <a:spLocks/>
          </p:cNvSpPr>
          <p:nvPr/>
        </p:nvSpPr>
        <p:spPr bwMode="auto">
          <a:xfrm>
            <a:off x="1042988" y="4828463"/>
            <a:ext cx="62626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</a:rPr>
              <a:t>7 декабря 2018 года (протокол № 3 заседания проектного комитета по национальному проекту «Образование») проект «Билет в будущее» вошёл в паспорт Федерального проекта «Успех каждого ребенка»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1">
            <a:extLst>
              <a:ext uri="{FF2B5EF4-FFF2-40B4-BE49-F238E27FC236}">
                <a16:creationId xmlns:a16="http://schemas.microsoft.com/office/drawing/2014/main" id="{D1BE6FB9-0EE5-407B-8871-C4F87D4C67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A5B8951-B31B-4D16-8246-54C931ABEE02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29699" name="Заголовок 2">
            <a:extLst>
              <a:ext uri="{FF2B5EF4-FFF2-40B4-BE49-F238E27FC236}">
                <a16:creationId xmlns:a16="http://schemas.microsoft.com/office/drawing/2014/main" id="{63A42577-1D42-4010-AE75-D4D96735E122}"/>
              </a:ext>
            </a:extLst>
          </p:cNvPr>
          <p:cNvSpPr txBox="1">
            <a:spLocks/>
          </p:cNvSpPr>
          <p:nvPr/>
        </p:nvSpPr>
        <p:spPr bwMode="auto">
          <a:xfrm>
            <a:off x="4824413" y="1735616"/>
            <a:ext cx="69580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</a:rPr>
              <a:t>это Всероссийский проект ранней профессиональной ориентации школьников, который реализуется при поддержке государства в рамках национального проекта «Образование». </a:t>
            </a:r>
          </a:p>
        </p:txBody>
      </p:sp>
      <p:grpSp>
        <p:nvGrpSpPr>
          <p:cNvPr id="2" name="Группа 8">
            <a:extLst>
              <a:ext uri="{FF2B5EF4-FFF2-40B4-BE49-F238E27FC236}">
                <a16:creationId xmlns:a16="http://schemas.microsoft.com/office/drawing/2014/main" id="{20C01DDC-1964-498F-A732-0ABBB8D40547}"/>
              </a:ext>
            </a:extLst>
          </p:cNvPr>
          <p:cNvGrpSpPr/>
          <p:nvPr/>
        </p:nvGrpSpPr>
        <p:grpSpPr>
          <a:xfrm>
            <a:off x="716395" y="12298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4B6ED99D-7D52-4E49-BA80-6B5C07239089}"/>
                </a:ext>
              </a:extLst>
            </p:cNvPr>
            <p:cNvSpPr/>
            <p:nvPr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5EFD766D-178C-4F6A-B96C-99D00F347244}"/>
                </a:ext>
              </a:extLst>
            </p:cNvPr>
            <p:cNvSpPr/>
            <p:nvPr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baseline="-25000" dirty="0">
                <a:latin typeface="+mn-lt"/>
                <a:cs typeface="+mn-cs"/>
              </a:endParaRPr>
            </a:p>
          </p:txBody>
        </p:sp>
      </p:grpSp>
      <p:sp>
        <p:nvSpPr>
          <p:cNvPr id="29703" name="AutoShape 34" descr="Picture background">
            <a:extLst>
              <a:ext uri="{FF2B5EF4-FFF2-40B4-BE49-F238E27FC236}">
                <a16:creationId xmlns:a16="http://schemas.microsoft.com/office/drawing/2014/main" id="{0F03CECB-4A09-4618-B227-AADAF6E7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252D1A31-51A8-42F1-9DC2-CB85A97C60B6}"/>
              </a:ext>
            </a:extLst>
          </p:cNvPr>
          <p:cNvSpPr txBox="1">
            <a:spLocks/>
          </p:cNvSpPr>
          <p:nvPr/>
        </p:nvSpPr>
        <p:spPr bwMode="auto">
          <a:xfrm>
            <a:off x="1090613" y="182563"/>
            <a:ext cx="10691812" cy="56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БИЛЕТ В БУДУЩЕЕ 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1B4A665-922D-472E-84E3-DB97946E45B6}"/>
              </a:ext>
            </a:extLst>
          </p:cNvPr>
          <p:cNvSpPr/>
          <p:nvPr/>
        </p:nvSpPr>
        <p:spPr>
          <a:xfrm>
            <a:off x="307975" y="2857500"/>
            <a:ext cx="11136313" cy="36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DB167547-8CD9-44A4-965B-AC5BB842AA28}"/>
              </a:ext>
            </a:extLst>
          </p:cNvPr>
          <p:cNvSpPr txBox="1">
            <a:spLocks/>
          </p:cNvSpPr>
          <p:nvPr/>
        </p:nvSpPr>
        <p:spPr bwMode="auto">
          <a:xfrm>
            <a:off x="1042988" y="4828463"/>
            <a:ext cx="104013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93A496"/>
                </a:solidFill>
                <a:latin typeface="Formular" panose="02000000000000000000" pitchFamily="2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93A496"/>
                </a:solidFill>
                <a:latin typeface="Formular" panose="02000000000000000000" pitchFamily="2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93A496"/>
                </a:solidFill>
                <a:latin typeface="Formular" panose="02000000000000000000" pitchFamily="2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93A496"/>
                </a:solidFill>
                <a:latin typeface="Formular" panose="02000000000000000000" pitchFamily="2" charset="-5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В проекте принимают учащиеся 6–11 классов, в том числе с ограниченными возможностями здоровья, родители, педагоги, специалисты, представители среднего профессионального и дополнительного образования.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A8EC15-398F-435C-8C39-06A97EF46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2" y="1229867"/>
            <a:ext cx="3706977" cy="24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8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>
            <a:extLst>
              <a:ext uri="{FF2B5EF4-FFF2-40B4-BE49-F238E27FC236}">
                <a16:creationId xmlns:a16="http://schemas.microsoft.com/office/drawing/2014/main" id="{810E0A58-D204-4FAF-BFBD-2C924AD89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0622692-F0D4-4D5F-A57D-A89F1572AC4E}" type="slidenum">
              <a:rPr lang="ru-RU" altLang="ru-RU" smtClean="0"/>
              <a:pPr>
                <a:defRPr/>
              </a:pPr>
              <a:t>5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467F795F-359C-4AF9-B13D-FD89F1A830EA}"/>
              </a:ext>
            </a:extLst>
          </p:cNvPr>
          <p:cNvSpPr txBox="1">
            <a:spLocks/>
          </p:cNvSpPr>
          <p:nvPr/>
        </p:nvSpPr>
        <p:spPr>
          <a:xfrm>
            <a:off x="736600" y="260350"/>
            <a:ext cx="10834688" cy="566738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НОРМАТИВНО-ПРАВОВЫЕ АСПЕКТЫ</a:t>
            </a:r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621BB1F-FA54-417D-940F-F0B1CFBCF4E2}"/>
              </a:ext>
            </a:extLst>
          </p:cNvPr>
          <p:cNvSpPr txBox="1">
            <a:spLocks/>
          </p:cNvSpPr>
          <p:nvPr/>
        </p:nvSpPr>
        <p:spPr>
          <a:xfrm>
            <a:off x="1004888" y="4419600"/>
            <a:ext cx="5537200" cy="700088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ru-RU" sz="1600" b="1" dirty="0">
                <a:latin typeface="Formular" panose="02000000000000000000" pitchFamily="2" charset="-52"/>
                <a:cs typeface="+mn-cs"/>
              </a:rPr>
            </a:br>
            <a:endParaRPr lang="ru-RU" sz="1600" b="1" dirty="0">
              <a:latin typeface="Formular" panose="02000000000000000000" pitchFamily="2" charset="-52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ru-RU" sz="1600" b="1" dirty="0">
                <a:latin typeface="Formular" panose="02000000000000000000" pitchFamily="2" charset="-52"/>
                <a:ea typeface="+mj-ea"/>
                <a:cs typeface="+mj-cs"/>
              </a:rPr>
            </a:br>
            <a:endParaRPr lang="ru-RU" sz="1600" b="1" dirty="0">
              <a:latin typeface="Formular" panose="02000000000000000000" pitchFamily="2" charset="-52"/>
              <a:ea typeface="+mj-ea"/>
              <a:cs typeface="+mj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DECA50-5994-455E-B8DD-BC1FEA2232D3}"/>
              </a:ext>
            </a:extLst>
          </p:cNvPr>
          <p:cNvSpPr/>
          <p:nvPr/>
        </p:nvSpPr>
        <p:spPr>
          <a:xfrm>
            <a:off x="485775" y="827088"/>
            <a:ext cx="6429375" cy="5640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51534B5-8C6B-47FA-9E94-03047027A5A7}"/>
              </a:ext>
            </a:extLst>
          </p:cNvPr>
          <p:cNvGrpSpPr/>
          <p:nvPr/>
        </p:nvGrpSpPr>
        <p:grpSpPr>
          <a:xfrm>
            <a:off x="485775" y="723901"/>
            <a:ext cx="6657911" cy="1200150"/>
            <a:chOff x="485775" y="604838"/>
            <a:chExt cx="7299326" cy="2466975"/>
          </a:xfrm>
        </p:grpSpPr>
        <p:grpSp>
          <p:nvGrpSpPr>
            <p:cNvPr id="16" name="object 11">
              <a:extLst>
                <a:ext uri="{FF2B5EF4-FFF2-40B4-BE49-F238E27FC236}">
                  <a16:creationId xmlns:a16="http://schemas.microsoft.com/office/drawing/2014/main" id="{E244F9BC-B8BA-4665-B5B3-D1A28E177580}"/>
                </a:ext>
              </a:extLst>
            </p:cNvPr>
            <p:cNvGrpSpPr/>
            <p:nvPr/>
          </p:nvGrpSpPr>
          <p:grpSpPr>
            <a:xfrm>
              <a:off x="485775" y="604838"/>
              <a:ext cx="7299326" cy="2466975"/>
              <a:chOff x="516528" y="1249671"/>
              <a:chExt cx="6043930" cy="849630"/>
            </a:xfrm>
          </p:grpSpPr>
          <p:pic>
            <p:nvPicPr>
              <p:cNvPr id="17" name="object 12">
                <a:extLst>
                  <a:ext uri="{FF2B5EF4-FFF2-40B4-BE49-F238E27FC236}">
                    <a16:creationId xmlns:a16="http://schemas.microsoft.com/office/drawing/2014/main" id="{E909CBB1-2F51-4A91-A2FB-D2C63EC0B8F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8" name="object 13">
                <a:extLst>
                  <a:ext uri="{FF2B5EF4-FFF2-40B4-BE49-F238E27FC236}">
                    <a16:creationId xmlns:a16="http://schemas.microsoft.com/office/drawing/2014/main" id="{A5913E6C-250A-4D1E-96FB-A628B89B51E5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47A5953-EFCE-4846-A06D-95378C7E00A6}"/>
                </a:ext>
              </a:extLst>
            </p:cNvPr>
            <p:cNvGrpSpPr/>
            <p:nvPr/>
          </p:nvGrpSpPr>
          <p:grpSpPr>
            <a:xfrm>
              <a:off x="574945" y="932316"/>
              <a:ext cx="117481" cy="1754166"/>
              <a:chOff x="-1315432" y="2068067"/>
              <a:chExt cx="117476" cy="1493520"/>
            </a:xfrm>
            <a:solidFill>
              <a:srgbClr val="E2252C"/>
            </a:solidFill>
          </p:grpSpPr>
          <p:sp>
            <p:nvSpPr>
              <p:cNvPr id="20" name="object 8">
                <a:extLst>
                  <a:ext uri="{FF2B5EF4-FFF2-40B4-BE49-F238E27FC236}">
                    <a16:creationId xmlns:a16="http://schemas.microsoft.com/office/drawing/2014/main" id="{67979C19-087F-4C00-BF58-6063D7DB904D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8">
                <a:extLst>
                  <a:ext uri="{FF2B5EF4-FFF2-40B4-BE49-F238E27FC236}">
                    <a16:creationId xmlns:a16="http://schemas.microsoft.com/office/drawing/2014/main" id="{A08A2F05-66ED-4A9B-A945-5CE38043792C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E5B4627-67ED-4768-87B5-465C908EBFF6}"/>
              </a:ext>
            </a:extLst>
          </p:cNvPr>
          <p:cNvSpPr/>
          <p:nvPr/>
        </p:nvSpPr>
        <p:spPr>
          <a:xfrm>
            <a:off x="736599" y="1070561"/>
            <a:ext cx="62296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Федеральный закон от 29.12.2012 № 273-ФЗ  </a:t>
            </a:r>
            <a:endParaRPr lang="en-US" sz="1600" b="1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r>
              <a:rPr lang="ru-RU" sz="1600" b="1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«Об образовании в Российской Федерации» </a:t>
            </a:r>
          </a:p>
          <a:p>
            <a:endParaRPr lang="ru-RU" sz="1600" b="1" dirty="0"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статья 66. Начальное общее, основное общее и среднее общее образование </a:t>
            </a:r>
          </a:p>
          <a:p>
            <a:endParaRPr lang="ru-RU" sz="1600" i="1" dirty="0"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п 3. Среднее общее образование направлено на дальнейшее становление  и формирование личности обучающегося, развитие интереса к познанию  и творческих способностей обучающегося, формирование навыков самостоятельной учебной деятельности на основе индивидуализации и профессиональной ориентации содержания среднего общего образования, подготовку обучающегося к жизни в обществе, самостоятельному жизненному выбору, </a:t>
            </a:r>
            <a:r>
              <a:rPr lang="ru-RU" sz="1600" b="1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продолжению образования и началу профессиональной деятельности.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936ECE-F5B5-4142-B897-97443B9BE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63" y="3246151"/>
            <a:ext cx="4791462" cy="306892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805CAA-25E3-4DC8-84D2-2E54F075FE48}"/>
              </a:ext>
            </a:extLst>
          </p:cNvPr>
          <p:cNvSpPr/>
          <p:nvPr/>
        </p:nvSpPr>
        <p:spPr>
          <a:xfrm>
            <a:off x="7143363" y="898753"/>
            <a:ext cx="4791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ormular" panose="02000000000000000000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</a:t>
            </a:r>
            <a:r>
              <a:rPr lang="ru-RU" sz="1600" dirty="0" err="1">
                <a:latin typeface="Formular" panose="02000000000000000000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Минпросвещения</a:t>
            </a:r>
            <a:r>
              <a:rPr lang="ru-RU" sz="1600" dirty="0">
                <a:latin typeface="Formular" panose="02000000000000000000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России от 31 августа 2023 г. № 650 «Об утверждении Порядка осуществления мероприятий по профессиональной ориентации обучающихся по образовательным программам основного общего и среднего общего образования» (Зарегистрировано в Минюсте России 5 октября 2023 г. № 75467)</a:t>
            </a:r>
            <a:endParaRPr lang="ru-RU" sz="1600" dirty="0">
              <a:latin typeface="Formular" panose="02000000000000000000" pitchFamily="2" charset="-52"/>
            </a:endParaRPr>
          </a:p>
          <a:p>
            <a:endParaRPr lang="ru-RU" sz="1600" dirty="0"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>
            <a:extLst>
              <a:ext uri="{FF2B5EF4-FFF2-40B4-BE49-F238E27FC236}">
                <a16:creationId xmlns:a16="http://schemas.microsoft.com/office/drawing/2014/main" id="{F4D2A3BB-F0DC-494A-8D04-C9214D831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B1A0865-D55C-4970-916B-24B92F63BFB8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4823BFDE-01B0-4F5B-A2D5-E6D9994B6617}"/>
              </a:ext>
            </a:extLst>
          </p:cNvPr>
          <p:cNvSpPr txBox="1">
            <a:spLocks/>
          </p:cNvSpPr>
          <p:nvPr/>
        </p:nvSpPr>
        <p:spPr>
          <a:xfrm>
            <a:off x="234950" y="195263"/>
            <a:ext cx="10834688" cy="56682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ПРОФОРИЕНТАЦИОННЫЙ МИНИМУМ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3F2160-6720-4A05-A79A-B914E43EA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1983148"/>
            <a:ext cx="4552950" cy="3015602"/>
          </a:xfrm>
          <a:prstGeom prst="rect">
            <a:avLst/>
          </a:prstGeom>
        </p:spPr>
      </p:pic>
      <p:grpSp>
        <p:nvGrpSpPr>
          <p:cNvPr id="10" name="object 11">
            <a:extLst>
              <a:ext uri="{FF2B5EF4-FFF2-40B4-BE49-F238E27FC236}">
                <a16:creationId xmlns:a16="http://schemas.microsoft.com/office/drawing/2014/main" id="{63430A0D-F209-4709-8F86-217591CA0E4E}"/>
              </a:ext>
            </a:extLst>
          </p:cNvPr>
          <p:cNvGrpSpPr/>
          <p:nvPr/>
        </p:nvGrpSpPr>
        <p:grpSpPr>
          <a:xfrm>
            <a:off x="234949" y="2971800"/>
            <a:ext cx="7299326" cy="2466975"/>
            <a:chOff x="516528" y="1249671"/>
            <a:chExt cx="6043930" cy="849630"/>
          </a:xfrm>
        </p:grpSpPr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B26DA8B6-3811-440E-9CCD-EE9B3C74699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DEF6945A-4ACE-47C4-8523-2EC927331C6F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19AD759-FFCD-4936-A83A-8DABB2CD3EF0}"/>
              </a:ext>
            </a:extLst>
          </p:cNvPr>
          <p:cNvGrpSpPr/>
          <p:nvPr/>
        </p:nvGrpSpPr>
        <p:grpSpPr>
          <a:xfrm>
            <a:off x="324119" y="3299278"/>
            <a:ext cx="117481" cy="1754166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8ABBEF6A-FE81-4BBB-BC31-F1CFD6E08C73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B6334B3-AE21-4D52-9684-3D174428ADF0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BE958C6-4E9C-482F-A75C-1B064408E8F6}"/>
              </a:ext>
            </a:extLst>
          </p:cNvPr>
          <p:cNvSpPr txBox="1"/>
          <p:nvPr/>
        </p:nvSpPr>
        <p:spPr>
          <a:xfrm>
            <a:off x="234949" y="1679138"/>
            <a:ext cx="70993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С 1 сентября 2023 г. </a:t>
            </a: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во всех школах Российской Федерации внедрена единая модель профориентационной деятельности (</a:t>
            </a:r>
            <a:r>
              <a:rPr lang="ru-RU" sz="1800" dirty="0" err="1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профминимум</a:t>
            </a: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). </a:t>
            </a:r>
          </a:p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Целевой аудиторией являются обучающиеся 6–11-х классов, включая детей с ОВЗ и инвалидностью.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0EA438-6D66-4CC8-85FB-F5F15723A6A7}"/>
              </a:ext>
            </a:extLst>
          </p:cNvPr>
          <p:cNvSpPr txBox="1"/>
          <p:nvPr/>
        </p:nvSpPr>
        <p:spPr>
          <a:xfrm>
            <a:off x="523791" y="3401310"/>
            <a:ext cx="70993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Цель</a:t>
            </a: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 – формирование единого профориентационного пространства в системе общего образования Российской Федерации, обеспечивающего готовность выпускников общеобразовательных организаций к профессиональному самоопределению.</a:t>
            </a:r>
          </a:p>
        </p:txBody>
      </p:sp>
    </p:spTree>
    <p:extLst>
      <p:ext uri="{BB962C8B-B14F-4D97-AF65-F5344CB8AC3E}">
        <p14:creationId xmlns:p14="http://schemas.microsoft.com/office/powerpoint/2010/main" val="82224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>
            <a:extLst>
              <a:ext uri="{FF2B5EF4-FFF2-40B4-BE49-F238E27FC236}">
                <a16:creationId xmlns:a16="http://schemas.microsoft.com/office/drawing/2014/main" id="{F4D2A3BB-F0DC-494A-8D04-C9214D831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B1A0865-D55C-4970-916B-24B92F63BFB8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4823BFDE-01B0-4F5B-A2D5-E6D9994B6617}"/>
              </a:ext>
            </a:extLst>
          </p:cNvPr>
          <p:cNvSpPr txBox="1">
            <a:spLocks/>
          </p:cNvSpPr>
          <p:nvPr/>
        </p:nvSpPr>
        <p:spPr>
          <a:xfrm>
            <a:off x="234950" y="195263"/>
            <a:ext cx="10834688" cy="56682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ПРОФОРИЕНТАЦИОННЫЙ МИНИМУМ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958C6-4E9C-482F-A75C-1B064408E8F6}"/>
              </a:ext>
            </a:extLst>
          </p:cNvPr>
          <p:cNvSpPr txBox="1"/>
          <p:nvPr/>
        </p:nvSpPr>
        <p:spPr>
          <a:xfrm>
            <a:off x="234949" y="2995187"/>
            <a:ext cx="70993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1) урочная деятельность (профориентационное содержание уроков по предметам</a:t>
            </a:r>
            <a:r>
              <a:rPr lang="en-US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общеобразовательного цикла, где рассматривается значимость учебного предмета в профессиональной деятельности и т.д.)</a:t>
            </a:r>
            <a:endParaRPr lang="en-US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2) профильные предпрофессиональные классы педагогические, предпринимательские, ориентированные на востребованные профессии на рынке труда, инженерные, медицинские, космические, IT и т.д.</a:t>
            </a:r>
          </a:p>
          <a:p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6E4F07-E8DD-4FFD-8F33-F25061B88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3" y="3745045"/>
            <a:ext cx="3446993" cy="23239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8A6402-5F2D-48AA-AA78-AD72DD92E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6" y="1049878"/>
            <a:ext cx="3427941" cy="254417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38D2B5-7874-4F32-86B6-3A999871142C}"/>
              </a:ext>
            </a:extLst>
          </p:cNvPr>
          <p:cNvSpPr/>
          <p:nvPr/>
        </p:nvSpPr>
        <p:spPr>
          <a:xfrm>
            <a:off x="234949" y="1000491"/>
            <a:ext cx="8254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2252C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ПРОФМИНИМУМ</a:t>
            </a:r>
            <a:r>
              <a:rPr lang="ru-RU" sz="2000" dirty="0">
                <a:latin typeface="Formular" panose="02000000000000000000" pitchFamily="2" charset="-52"/>
                <a:cs typeface="Times New Roman" panose="02020603050405020304" pitchFamily="18" charset="0"/>
              </a:rPr>
              <a:t> – единый универсальный набор практик </a:t>
            </a:r>
            <a:endParaRPr lang="en-US" sz="2000" dirty="0"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Formular" panose="02000000000000000000" pitchFamily="2" charset="-52"/>
                <a:cs typeface="Times New Roman" panose="02020603050405020304" pitchFamily="18" charset="0"/>
              </a:rPr>
              <a:t>и инструментов для проведения мероприятий по профессиональной ориентации обучающихся, который включает в себя </a:t>
            </a:r>
            <a:r>
              <a:rPr lang="ru-RU" sz="2000" b="1" dirty="0">
                <a:latin typeface="Formular" panose="02000000000000000000" pitchFamily="2" charset="-52"/>
                <a:cs typeface="Times New Roman" panose="02020603050405020304" pitchFamily="18" charset="0"/>
              </a:rPr>
              <a:t>семь направлений</a:t>
            </a:r>
            <a:r>
              <a:rPr lang="ru-RU" sz="2000" dirty="0">
                <a:latin typeface="Formular" panose="02000000000000000000" pitchFamily="2" charset="-5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535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>
            <a:extLst>
              <a:ext uri="{FF2B5EF4-FFF2-40B4-BE49-F238E27FC236}">
                <a16:creationId xmlns:a16="http://schemas.microsoft.com/office/drawing/2014/main" id="{F4D2A3BB-F0DC-494A-8D04-C9214D831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B1A0865-D55C-4970-916B-24B92F63BFB8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4823BFDE-01B0-4F5B-A2D5-E6D9994B6617}"/>
              </a:ext>
            </a:extLst>
          </p:cNvPr>
          <p:cNvSpPr txBox="1">
            <a:spLocks/>
          </p:cNvSpPr>
          <p:nvPr/>
        </p:nvSpPr>
        <p:spPr>
          <a:xfrm>
            <a:off x="234950" y="195263"/>
            <a:ext cx="10834688" cy="56682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ПРОФОРИЕНТАЦИОННЫЙ МИНИМУМ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958C6-4E9C-482F-A75C-1B064408E8F6}"/>
              </a:ext>
            </a:extLst>
          </p:cNvPr>
          <p:cNvSpPr txBox="1"/>
          <p:nvPr/>
        </p:nvSpPr>
        <p:spPr>
          <a:xfrm>
            <a:off x="234949" y="1679138"/>
            <a:ext cx="70993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3) внеурочная деятельность: цикл профориентационных занятий «Россия – Мои горизонты» (проведение занятий организовано с 1 сентября 2023 г. еженедельно по четвергам);</a:t>
            </a:r>
            <a:endParaRPr lang="en-US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4) практико-ориентированный модуль (экскурсии на производство, экскурсии и посещение лекций в образовательных организациях СПО и ВО, посещение профориентационной выставки «Лаборатория будущего» и других, посещение профессиональных проб, выставок, ярмарок профессий, дней открытых дверей в образовательных организациях СПО и ВО, открытых уроков технологии на базе колледжей, встречи с представителями разных профессий и др.);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AA9997-DEC3-4BF9-A3CF-93E3C50AE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4" y="1983148"/>
            <a:ext cx="4736253" cy="31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>
            <a:extLst>
              <a:ext uri="{FF2B5EF4-FFF2-40B4-BE49-F238E27FC236}">
                <a16:creationId xmlns:a16="http://schemas.microsoft.com/office/drawing/2014/main" id="{F4D2A3BB-F0DC-494A-8D04-C9214D831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430000" y="6577013"/>
            <a:ext cx="504825" cy="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231F20"/>
                </a:solidFill>
                <a:latin typeface="Formular" panose="020B0604020202020204" charset="-52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B1A0865-D55C-4970-916B-24B92F63BFB8}" type="slidenum">
              <a:rPr lang="ru-RU" altLang="ru-RU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</a:t>
            </a:fld>
            <a:endParaRPr lang="ru-RU" altLang="ru-RU" sz="1400">
              <a:solidFill>
                <a:srgbClr val="231F20"/>
              </a:solidFill>
              <a:ea typeface="Formular" panose="02000000000000000000" pitchFamily="2" charset="-52"/>
              <a:cs typeface="Formular" panose="02000000000000000000" pitchFamily="2" charset="-52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4823BFDE-01B0-4F5B-A2D5-E6D9994B6617}"/>
              </a:ext>
            </a:extLst>
          </p:cNvPr>
          <p:cNvSpPr txBox="1">
            <a:spLocks/>
          </p:cNvSpPr>
          <p:nvPr/>
        </p:nvSpPr>
        <p:spPr>
          <a:xfrm>
            <a:off x="234950" y="195263"/>
            <a:ext cx="10834688" cy="56682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ПРОФОРИЕНТАЦИОННЫЙ МИНИМУМ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958C6-4E9C-482F-A75C-1B064408E8F6}"/>
              </a:ext>
            </a:extLst>
          </p:cNvPr>
          <p:cNvSpPr txBox="1"/>
          <p:nvPr/>
        </p:nvSpPr>
        <p:spPr>
          <a:xfrm>
            <a:off x="234949" y="1822013"/>
            <a:ext cx="709930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5) дополнительное образование (выбор и посещение занятий в рамках дополнительного образования с учетом склонностей и образовательных потребностей);</a:t>
            </a:r>
            <a:endParaRPr lang="en-US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6) профессиональное обучение по программам профессиональной подготовки по профессиям рабочих и должностям служащих (получение профессии по образцу существовавших учебно-производственных комбинатов);</a:t>
            </a:r>
            <a:endParaRPr lang="en-US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Tx/>
              <a:buChar char="-"/>
            </a:pPr>
            <a:endParaRPr lang="ru-RU" sz="1800" dirty="0">
              <a:latin typeface="Formular" panose="02000000000000000000" pitchFamily="2" charset="-52"/>
              <a:cs typeface="Times New Roman" panose="02020603050405020304" pitchFamily="18" charset="0"/>
              <a:sym typeface="+mn-ea"/>
            </a:endParaRPr>
          </a:p>
          <a:p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  <a:sym typeface="+mn-ea"/>
              </a:rPr>
              <a:t>7) взаимодействие с родителями или законными представителями (родительские собрания, участие родительского сообщества во встречах с представителями разных профессий).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9DBB8E-2B7B-40EA-95A5-89939AAE2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1983148"/>
            <a:ext cx="4736253" cy="32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3405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1585</Words>
  <Application>Microsoft Office PowerPoint</Application>
  <PresentationFormat>Широкоэкранный</PresentationFormat>
  <Paragraphs>131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Calibri</vt:lpstr>
      <vt:lpstr>Arial Black</vt:lpstr>
      <vt:lpstr>Formular</vt:lpstr>
      <vt:lpstr>Arial</vt:lpstr>
      <vt:lpstr>Специальное оформление</vt:lpstr>
      <vt:lpstr>1_Специальное оформление</vt:lpstr>
      <vt:lpstr>2_Специальное оформление</vt:lpstr>
      <vt:lpstr>3_Специальное оформление</vt:lpstr>
      <vt:lpstr>4_Специальное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Фото</dc:creator>
  <cp:lastModifiedBy>Анастасия Ланько</cp:lastModifiedBy>
  <cp:revision>119</cp:revision>
  <dcterms:created xsi:type="dcterms:W3CDTF">2023-07-27T06:48:00Z</dcterms:created>
  <dcterms:modified xsi:type="dcterms:W3CDTF">2024-06-10T11:35:53Z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A075A73FA93E449FAE1A18082B599A5E_12</vt:lpwstr>
  </property>
  <property fmtid="{D5CDD505-2E9C-101B-9397-08002B2CF9AE}" pid="3" name="KSOProductBuildVer">
    <vt:lpwstr>1049-12.2.0.16731</vt:lpwstr>
  </property>
</Properties>
</file>