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707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d5d79c3c5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d5d79c3c5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d4badbb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d4badbb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d4badbb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d4badbb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d4badbb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d4badbb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d4bd6ccb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d4bd6ccb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D9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4D9FF"/>
            </a:gs>
            <a:gs pos="38000">
              <a:srgbClr val="E4D9FF"/>
            </a:gs>
            <a:gs pos="48000">
              <a:schemeClr val="lt1"/>
            </a:gs>
            <a:gs pos="58000">
              <a:srgbClr val="E4D9FF"/>
            </a:gs>
            <a:gs pos="100000">
              <a:srgbClr val="E4D9FF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4675" y="919150"/>
            <a:ext cx="8232000" cy="17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300" b="1" dirty="0">
                <a:solidFill>
                  <a:srgbClr val="520575"/>
                </a:solidFill>
              </a:rPr>
              <a:t>ВВЕДЕНИЕ В УПРАВЛЕНИЕ МЕСТНЫМ СООБЩЕСТВОМ</a:t>
            </a:r>
            <a:endParaRPr sz="4300" b="1" dirty="0">
              <a:solidFill>
                <a:srgbClr val="520575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94675" y="2706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ru" sz="2000" dirty="0">
                <a:solidFill>
                  <a:schemeClr val="accent4">
                    <a:lumMod val="75000"/>
                  </a:schemeClr>
                </a:solidFill>
              </a:rPr>
              <a:t>Основы и специфика позиции менеджера местного сообщества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ru" sz="2000" dirty="0">
                <a:solidFill>
                  <a:schemeClr val="accent4">
                    <a:lumMod val="75000"/>
                  </a:schemeClr>
                </a:solidFill>
              </a:rPr>
              <a:t>Принципы комьюнити менеджмента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10973" y="571025"/>
            <a:ext cx="1240500" cy="461700"/>
          </a:xfrm>
          <a:prstGeom prst="roundRect">
            <a:avLst>
              <a:gd name="adj" fmla="val 16667"/>
            </a:avLst>
          </a:prstGeom>
          <a:solidFill>
            <a:srgbClr val="F27300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34617" y="594125"/>
            <a:ext cx="102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lt1"/>
                </a:solidFill>
              </a:rPr>
              <a:t>УРОК 1</a:t>
            </a:r>
            <a:endParaRPr sz="1300" b="1" dirty="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14881"/>
          <a:stretch/>
        </p:blipFill>
        <p:spPr>
          <a:xfrm>
            <a:off x="6096000" y="3957325"/>
            <a:ext cx="3048002" cy="11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E3F8AC-0C12-ABA9-F9D4-D60389802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51" y="4364067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 flipH="1">
            <a:off x="-49998" y="0"/>
            <a:ext cx="5165091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 flipH="1">
            <a:off x="5762420" y="1678714"/>
            <a:ext cx="3250951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520575"/>
                </a:solidFill>
              </a:rPr>
              <a:t>ЧТО ТАКОЕ МЕНЕДЖЕР МЕСТНОГО СООБЩЕСТВА?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rgbClr val="5205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520575"/>
                </a:solidFill>
              </a:rPr>
              <a:t>КАК ФОРМИРУЮТСЯ СООБЩЕСТВА?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520575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 flipH="1">
            <a:off x="242756" y="315980"/>
            <a:ext cx="4291059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chemeClr val="dk2"/>
                </a:solidFill>
              </a:rPr>
              <a:t>Говоря «Менеджер и местное сообщество», подразумеваем </a:t>
            </a:r>
            <a:r>
              <a:rPr lang="ru" sz="1900" dirty="0">
                <a:solidFill>
                  <a:srgbClr val="520574"/>
                </a:solidFill>
              </a:rPr>
              <a:t>территориальную общность жителей и любое сообщество </a:t>
            </a:r>
            <a:br>
              <a:rPr lang="ru" sz="1900" dirty="0">
                <a:solidFill>
                  <a:srgbClr val="520574"/>
                </a:solidFill>
              </a:rPr>
            </a:br>
            <a:r>
              <a:rPr lang="ru" sz="1900" dirty="0">
                <a:solidFill>
                  <a:srgbClr val="520574"/>
                </a:solidFill>
              </a:rPr>
              <a:t>с общими целями и интересами</a:t>
            </a:r>
            <a:r>
              <a:rPr lang="ru" sz="1900" dirty="0">
                <a:solidFill>
                  <a:schemeClr val="dk2"/>
                </a:solidFill>
              </a:rPr>
              <a:t>.</a:t>
            </a:r>
            <a:endParaRPr sz="1900" dirty="0">
              <a:solidFill>
                <a:schemeClr val="dk2"/>
              </a:solidFill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endParaRPr lang="ru" sz="1900" dirty="0">
              <a:solidFill>
                <a:schemeClr val="dk2"/>
              </a:solidFill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Font typeface="Courier New" panose="02070309020205020404" pitchFamily="49" charset="0"/>
              <a:buChar char="o"/>
            </a:pPr>
            <a:r>
              <a:rPr lang="ru" sz="1900" dirty="0">
                <a:solidFill>
                  <a:schemeClr val="dk2"/>
                </a:solidFill>
              </a:rPr>
              <a:t>Местное сообщество </a:t>
            </a:r>
            <a:br>
              <a:rPr lang="ru" sz="1900" dirty="0">
                <a:solidFill>
                  <a:schemeClr val="dk2"/>
                </a:solidFill>
              </a:rPr>
            </a:br>
            <a:r>
              <a:rPr lang="ru" sz="1900" dirty="0">
                <a:solidFill>
                  <a:schemeClr val="dk2"/>
                </a:solidFill>
              </a:rPr>
              <a:t>формируется </a:t>
            </a:r>
            <a:r>
              <a:rPr lang="ru" sz="1900" dirty="0">
                <a:solidFill>
                  <a:srgbClr val="520574"/>
                </a:solidFill>
              </a:rPr>
              <a:t>из различных тематических сообществ.</a:t>
            </a:r>
            <a:endParaRPr sz="1900" dirty="0">
              <a:solidFill>
                <a:srgbClr val="520574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17">
            <a:off x="7069545" y="-281168"/>
            <a:ext cx="2626800" cy="256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844" y="3957325"/>
            <a:ext cx="3580877" cy="11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762" y="3356600"/>
            <a:ext cx="1392408" cy="13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173956" y="4211007"/>
            <a:ext cx="2853849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11111"/>
                </a:solidFill>
              </a:rPr>
              <a:t>ПОСМОТРИ ВИДЕО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111111"/>
                </a:solidFill>
              </a:rPr>
              <a:t>«Что такое соседские центры?»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E2234A-772A-582A-5AEC-E00D987250C7}"/>
              </a:ext>
            </a:extLst>
          </p:cNvPr>
          <p:cNvSpPr/>
          <p:nvPr/>
        </p:nvSpPr>
        <p:spPr>
          <a:xfrm>
            <a:off x="710712" y="3328132"/>
            <a:ext cx="1411458" cy="13750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8F345CA-1E9D-5888-9920-2DF67E78D52A}"/>
              </a:ext>
            </a:extLst>
          </p:cNvPr>
          <p:cNvSpPr/>
          <p:nvPr/>
        </p:nvSpPr>
        <p:spPr>
          <a:xfrm>
            <a:off x="5294902" y="1768895"/>
            <a:ext cx="341644" cy="341644"/>
          </a:xfrm>
          <a:prstGeom prst="ellipse">
            <a:avLst/>
          </a:prstGeom>
          <a:noFill/>
          <a:ln w="28575">
            <a:solidFill>
              <a:srgbClr val="5205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20574"/>
                </a:solidFill>
              </a:rPr>
              <a:t>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64954FD-0793-DD5C-AA0B-E5961CD2E76A}"/>
              </a:ext>
            </a:extLst>
          </p:cNvPr>
          <p:cNvSpPr/>
          <p:nvPr/>
        </p:nvSpPr>
        <p:spPr>
          <a:xfrm>
            <a:off x="5294902" y="3030764"/>
            <a:ext cx="341644" cy="341644"/>
          </a:xfrm>
          <a:prstGeom prst="ellipse">
            <a:avLst/>
          </a:prstGeom>
          <a:noFill/>
          <a:ln w="28575">
            <a:solidFill>
              <a:srgbClr val="5205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20574"/>
                </a:solidFill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699EE-201F-7C9F-6FE4-824363AED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504" y="220354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3845400" y="0"/>
            <a:ext cx="52986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85" name="Google Shape;85;p16"/>
          <p:cNvSpPr txBox="1"/>
          <p:nvPr/>
        </p:nvSpPr>
        <p:spPr>
          <a:xfrm flipH="1">
            <a:off x="4127850" y="526338"/>
            <a:ext cx="4704651" cy="440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dirty="0">
                <a:solidFill>
                  <a:schemeClr val="dk2"/>
                </a:solidFill>
              </a:rPr>
              <a:t>Одной из первых научных работ стала книга Фрэнка </a:t>
            </a:r>
            <a:r>
              <a:rPr lang="ru" sz="1900">
                <a:solidFill>
                  <a:schemeClr val="dk2"/>
                </a:solidFill>
              </a:rPr>
              <a:t>Фаррингтона 1915 года </a:t>
            </a:r>
            <a:r>
              <a:rPr lang="ru" sz="1900" dirty="0">
                <a:solidFill>
                  <a:srgbClr val="520574"/>
                </a:solidFill>
              </a:rPr>
              <a:t>«Развитие сообщества: как сделать маленький город лучшим местом для жизни и для занятия бизнесом». </a:t>
            </a:r>
            <a:endParaRPr sz="1900" dirty="0">
              <a:solidFill>
                <a:srgbClr val="5205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900" dirty="0">
              <a:solidFill>
                <a:schemeClr val="dk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ct val="690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dk2"/>
                </a:solidFill>
              </a:rPr>
              <a:t>В ней впервые люди, которые занимаются изучением проблем развития местных сообществ, получили статус </a:t>
            </a:r>
            <a:r>
              <a:rPr lang="ru" sz="1600" dirty="0">
                <a:solidFill>
                  <a:srgbClr val="520574"/>
                </a:solidFill>
              </a:rPr>
              <a:t>«Менеджеры местного сообщества».</a:t>
            </a:r>
            <a:endParaRPr sz="1600" dirty="0">
              <a:solidFill>
                <a:srgbClr val="520574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ct val="69000"/>
              <a:buFont typeface="Courier New" panose="02070309020205020404" pitchFamily="49" charset="0"/>
              <a:buChar char="o"/>
            </a:pPr>
            <a:endParaRPr lang="ru" sz="1600" dirty="0">
              <a:solidFill>
                <a:schemeClr val="dk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20574"/>
              </a:buClr>
              <a:buSzPct val="69000"/>
              <a:buFont typeface="Courier New" panose="02070309020205020404" pitchFamily="49" charset="0"/>
              <a:buChar char="o"/>
            </a:pPr>
            <a:r>
              <a:rPr lang="ru" sz="1600" dirty="0">
                <a:solidFill>
                  <a:schemeClr val="dk2"/>
                </a:solidFill>
              </a:rPr>
              <a:t>В настоящее время написаны и изданы более современные книги, например, пособие </a:t>
            </a:r>
            <a:r>
              <a:rPr lang="ru" sz="1600" dirty="0">
                <a:solidFill>
                  <a:srgbClr val="520574"/>
                </a:solidFill>
              </a:rPr>
              <a:t>«Как создать соседский центр» </a:t>
            </a:r>
            <a:r>
              <a:rPr lang="ru" sz="1600" dirty="0">
                <a:solidFill>
                  <a:schemeClr val="dk2"/>
                </a:solidFill>
              </a:rPr>
              <a:t>или учебник </a:t>
            </a:r>
            <a:r>
              <a:rPr lang="ru" sz="1600" dirty="0">
                <a:solidFill>
                  <a:srgbClr val="520574"/>
                </a:solidFill>
              </a:rPr>
              <a:t>«Менеджер местного сообщества».</a:t>
            </a:r>
            <a:endParaRPr sz="1600" dirty="0">
              <a:solidFill>
                <a:srgbClr val="520574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 flipH="1">
            <a:off x="750041" y="815839"/>
            <a:ext cx="32355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520575"/>
                </a:solidFill>
              </a:rPr>
              <a:t>КАК ФОРМИРУЮТСЯ СООБЩЕСТВА?</a:t>
            </a: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57325"/>
            <a:ext cx="3580877" cy="11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19">
            <a:off x="2145832" y="550372"/>
            <a:ext cx="2267049" cy="221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l="48464"/>
          <a:stretch/>
        </p:blipFill>
        <p:spPr>
          <a:xfrm>
            <a:off x="459664" y="2039028"/>
            <a:ext cx="1414856" cy="199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0474" y="2030484"/>
            <a:ext cx="1408176" cy="20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9D812B59-C39D-8848-A28F-D4CA8A1EB2C9}"/>
              </a:ext>
            </a:extLst>
          </p:cNvPr>
          <p:cNvSpPr/>
          <p:nvPr/>
        </p:nvSpPr>
        <p:spPr>
          <a:xfrm>
            <a:off x="402152" y="929926"/>
            <a:ext cx="341644" cy="341644"/>
          </a:xfrm>
          <a:prstGeom prst="ellipse">
            <a:avLst/>
          </a:prstGeom>
          <a:noFill/>
          <a:ln w="28575">
            <a:solidFill>
              <a:srgbClr val="5205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20574"/>
                </a:solidFill>
              </a:rPr>
              <a:t>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C867E-66A8-9E10-6C3D-34ABF1C9F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71" y="199285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 flipH="1">
            <a:off x="6252495" y="996034"/>
            <a:ext cx="264029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520575"/>
                </a:solidFill>
              </a:rPr>
              <a:t>КАКАЯ РОЛЬ </a:t>
            </a:r>
            <a:br>
              <a:rPr lang="ru-RU" sz="2000" b="1" dirty="0">
                <a:solidFill>
                  <a:srgbClr val="520575"/>
                </a:solidFill>
              </a:rPr>
            </a:br>
            <a:r>
              <a:rPr lang="ru-RU" sz="2000" b="1" dirty="0">
                <a:solidFill>
                  <a:srgbClr val="520575"/>
                </a:solidFill>
              </a:rPr>
              <a:t>У МЕНЕДЖЕРА МЕСТНОГО СООБЩЕСТВА?</a:t>
            </a:r>
            <a:endParaRPr lang="ru-RU" sz="2000" dirty="0"/>
          </a:p>
        </p:txBody>
      </p:sp>
      <p:sp>
        <p:nvSpPr>
          <p:cNvPr id="96" name="Google Shape;96;p17"/>
          <p:cNvSpPr/>
          <p:nvPr/>
        </p:nvSpPr>
        <p:spPr>
          <a:xfrm>
            <a:off x="0" y="0"/>
            <a:ext cx="55626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97" name="Google Shape;97;p17"/>
          <p:cNvSpPr txBox="1"/>
          <p:nvPr/>
        </p:nvSpPr>
        <p:spPr>
          <a:xfrm flipH="1">
            <a:off x="493875" y="594125"/>
            <a:ext cx="4094100" cy="130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chemeClr val="dk2"/>
                </a:solidFill>
              </a:rPr>
              <a:t>Менеджер местного сообщества, часто общественный лидер или активный житель, </a:t>
            </a:r>
            <a:r>
              <a:rPr lang="ru" sz="1900" dirty="0">
                <a:solidFill>
                  <a:srgbClr val="520574"/>
                </a:solidFill>
              </a:rPr>
              <a:t>берет на себя роль объединителя. </a:t>
            </a: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600" y="3957325"/>
            <a:ext cx="3580877" cy="11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20">
            <a:off x="6861050" y="1913773"/>
            <a:ext cx="2543136" cy="2482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ABE3E38-E855-B1D0-30CD-285951359B82}"/>
              </a:ext>
            </a:extLst>
          </p:cNvPr>
          <p:cNvSpPr/>
          <p:nvPr/>
        </p:nvSpPr>
        <p:spPr>
          <a:xfrm>
            <a:off x="5827462" y="1125805"/>
            <a:ext cx="341644" cy="341644"/>
          </a:xfrm>
          <a:prstGeom prst="ellipse">
            <a:avLst/>
          </a:prstGeom>
          <a:noFill/>
          <a:ln w="28575">
            <a:solidFill>
              <a:srgbClr val="5205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20574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033B-809B-E2E4-3B9D-1DBDA70158F5}"/>
              </a:ext>
            </a:extLst>
          </p:cNvPr>
          <p:cNvSpPr txBox="1"/>
          <p:nvPr/>
        </p:nvSpPr>
        <p:spPr>
          <a:xfrm>
            <a:off x="1373157" y="2527402"/>
            <a:ext cx="39790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2057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ЕГО ЗАДАЧА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 только воплощать свои идеи, но и помогать проявляться другим инициативам, объединять людей по интересам и привлекать нужные ресурсы и партнеров. </a:t>
            </a:r>
          </a:p>
        </p:txBody>
      </p:sp>
      <p:pic>
        <p:nvPicPr>
          <p:cNvPr id="7" name="Рисунок 6" descr="Контрольный список со сплошной заливкой">
            <a:extLst>
              <a:ext uri="{FF2B5EF4-FFF2-40B4-BE49-F238E27FC236}">
                <a16:creationId xmlns:a16="http://schemas.microsoft.com/office/drawing/2014/main" id="{FABA2915-B3A0-E89C-E64B-BEEC0637E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875" y="2527402"/>
            <a:ext cx="9144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678E2-BEB8-D426-3CFB-BA99F802E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94" y="220354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 flipH="1">
            <a:off x="797650" y="1758086"/>
            <a:ext cx="278322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520575"/>
                </a:solidFill>
              </a:rPr>
              <a:t>КАКИЕ НАВЫКИ </a:t>
            </a:r>
            <a:br>
              <a:rPr lang="ru-RU" sz="2000" b="1" dirty="0">
                <a:solidFill>
                  <a:srgbClr val="520575"/>
                </a:solidFill>
              </a:rPr>
            </a:br>
            <a:r>
              <a:rPr lang="ru-RU" sz="2000" b="1" dirty="0">
                <a:solidFill>
                  <a:srgbClr val="520575"/>
                </a:solidFill>
              </a:rPr>
              <a:t>И КОМПЕТЕНЦИИ НЕОБХОДИМЫ МЕНЕДЖЕРУ МЕСТНОГО СООБЩЕСТВА?</a:t>
            </a:r>
          </a:p>
        </p:txBody>
      </p:sp>
      <p:sp>
        <p:nvSpPr>
          <p:cNvPr id="105" name="Google Shape;105;p18"/>
          <p:cNvSpPr/>
          <p:nvPr/>
        </p:nvSpPr>
        <p:spPr>
          <a:xfrm flipH="1">
            <a:off x="3845400" y="0"/>
            <a:ext cx="52986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06" name="Google Shape;106;p18"/>
          <p:cNvSpPr txBox="1"/>
          <p:nvPr/>
        </p:nvSpPr>
        <p:spPr>
          <a:xfrm flipH="1">
            <a:off x="4210258" y="1050875"/>
            <a:ext cx="4531589" cy="1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chemeClr val="dk2"/>
                </a:solidFill>
              </a:rPr>
              <a:t>Менеджер местного сообщества должен уметь </a:t>
            </a:r>
            <a:r>
              <a:rPr lang="ru" sz="1900" dirty="0">
                <a:solidFill>
                  <a:srgbClr val="520574"/>
                </a:solidFill>
              </a:rPr>
              <a:t>объединять жителей, помогать им находить общие интересы, привлекать нужные ресурсы и партнеров.</a:t>
            </a:r>
            <a:endParaRPr sz="1900" dirty="0">
              <a:solidFill>
                <a:srgbClr val="5205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2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57325"/>
            <a:ext cx="3580877" cy="11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17">
            <a:off x="1830562" y="-359222"/>
            <a:ext cx="2626800" cy="2820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8DB660BF-1709-FE8F-E350-A3154E6C0C7B}"/>
              </a:ext>
            </a:extLst>
          </p:cNvPr>
          <p:cNvSpPr/>
          <p:nvPr/>
        </p:nvSpPr>
        <p:spPr>
          <a:xfrm>
            <a:off x="402152" y="1926048"/>
            <a:ext cx="341644" cy="341644"/>
          </a:xfrm>
          <a:prstGeom prst="ellipse">
            <a:avLst/>
          </a:prstGeom>
          <a:noFill/>
          <a:ln w="28575">
            <a:solidFill>
              <a:srgbClr val="5205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20574"/>
                </a:solidFill>
              </a:rPr>
              <a:t>1</a:t>
            </a:r>
          </a:p>
        </p:txBody>
      </p:sp>
      <p:pic>
        <p:nvPicPr>
          <p:cNvPr id="3" name="Рисунок 2" descr="Контрольный список со сплошной заливкой">
            <a:extLst>
              <a:ext uri="{FF2B5EF4-FFF2-40B4-BE49-F238E27FC236}">
                <a16:creationId xmlns:a16="http://schemas.microsoft.com/office/drawing/2014/main" id="{A493BFAA-6567-A383-547F-AA2A4D267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6917" y="298373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5DB0B-14CF-AF4A-E609-AC23B7685B32}"/>
              </a:ext>
            </a:extLst>
          </p:cNvPr>
          <p:cNvSpPr txBox="1"/>
          <p:nvPr/>
        </p:nvSpPr>
        <p:spPr>
          <a:xfrm>
            <a:off x="5031318" y="2983731"/>
            <a:ext cx="34943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2057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ЕГО ЗАДАЧА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вовлекать жителей в совместное обсуждение планов развития территории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 поддерживать их инициативы.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A8B67-A7B0-A9DC-813E-0094AB37A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71" y="199285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 flipH="1">
            <a:off x="6326796" y="1429198"/>
            <a:ext cx="2526849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520575"/>
                </a:solidFill>
              </a:rPr>
              <a:t>МОЖНО ЛИ РАССМАТРИВАТЬ ПОЗИЦИЮ МЕНЕДЖЕРА МЕСТНОГО СООБЩЕСТВА КАК ОСНОВНУЮ РАБОТУ?</a:t>
            </a:r>
            <a:endParaRPr lang="ru-RU" sz="2000" dirty="0"/>
          </a:p>
        </p:txBody>
      </p:sp>
      <p:sp>
        <p:nvSpPr>
          <p:cNvPr id="114" name="Google Shape;114;p19"/>
          <p:cNvSpPr/>
          <p:nvPr/>
        </p:nvSpPr>
        <p:spPr>
          <a:xfrm>
            <a:off x="-140925" y="0"/>
            <a:ext cx="589383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15" name="Google Shape;115;p19"/>
          <p:cNvSpPr txBox="1"/>
          <p:nvPr/>
        </p:nvSpPr>
        <p:spPr>
          <a:xfrm flipH="1">
            <a:off x="304875" y="404300"/>
            <a:ext cx="5050382" cy="247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chemeClr val="dk2"/>
                </a:solidFill>
              </a:rPr>
              <a:t>Деятельность комьюнити-менеджера может варьироваться </a:t>
            </a:r>
            <a:r>
              <a:rPr lang="ru" sz="1900" dirty="0">
                <a:solidFill>
                  <a:srgbClr val="520574"/>
                </a:solidFill>
              </a:rPr>
              <a:t>от проведения разовых событий до работы соседского центра или фонда развития территории. </a:t>
            </a:r>
            <a:endParaRPr sz="1900" dirty="0">
              <a:solidFill>
                <a:srgbClr val="5205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9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chemeClr val="dk2"/>
                </a:solidFill>
              </a:rPr>
              <a:t>Эта позиция может быть как частью общественной самореализации, так </a:t>
            </a:r>
            <a:br>
              <a:rPr lang="ru" sz="1900" dirty="0">
                <a:solidFill>
                  <a:schemeClr val="dk2"/>
                </a:solidFill>
              </a:rPr>
            </a:br>
            <a:r>
              <a:rPr lang="ru" sz="1900" dirty="0">
                <a:solidFill>
                  <a:schemeClr val="dk2"/>
                </a:solidFill>
              </a:rPr>
              <a:t>и основной работой. </a:t>
            </a: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l="10222"/>
          <a:stretch/>
        </p:blipFill>
        <p:spPr>
          <a:xfrm>
            <a:off x="5929148" y="3957325"/>
            <a:ext cx="3214854" cy="11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17">
            <a:off x="7029053" y="-340363"/>
            <a:ext cx="2626800" cy="256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C3A9BF3C-FF39-9EA3-BF3C-1D5DDB1D14CA}"/>
              </a:ext>
            </a:extLst>
          </p:cNvPr>
          <p:cNvSpPr/>
          <p:nvPr/>
        </p:nvSpPr>
        <p:spPr>
          <a:xfrm>
            <a:off x="5929148" y="1557886"/>
            <a:ext cx="341644" cy="341644"/>
          </a:xfrm>
          <a:prstGeom prst="ellipse">
            <a:avLst/>
          </a:prstGeom>
          <a:noFill/>
          <a:ln w="28575">
            <a:solidFill>
              <a:srgbClr val="5205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20574"/>
                </a:solidFill>
              </a:rPr>
              <a:t>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A6C543-3687-B058-3675-EF510729D61D}"/>
              </a:ext>
            </a:extLst>
          </p:cNvPr>
          <p:cNvSpPr/>
          <p:nvPr/>
        </p:nvSpPr>
        <p:spPr>
          <a:xfrm>
            <a:off x="432079" y="3376246"/>
            <a:ext cx="4923178" cy="143691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86F93-148B-ACD8-E7CC-26C36C80AF61}"/>
              </a:ext>
            </a:extLst>
          </p:cNvPr>
          <p:cNvSpPr txBox="1"/>
          <p:nvPr/>
        </p:nvSpPr>
        <p:spPr>
          <a:xfrm>
            <a:off x="1107634" y="3671547"/>
            <a:ext cx="4127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ВАЖНО,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чтобы человек был готов взять на себя ответственность за объединение людей и помощь в реализации их идей.</a:t>
            </a:r>
          </a:p>
        </p:txBody>
      </p:sp>
      <p:pic>
        <p:nvPicPr>
          <p:cNvPr id="7" name="Рисунок 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97ED79E9-A404-1C25-FE57-249E73E47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946" y="3607359"/>
            <a:ext cx="914400" cy="914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B94FFD-AA43-FCF8-3C17-AE28060C1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471" y="220354"/>
            <a:ext cx="2304898" cy="4403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309</Words>
  <Application>Microsoft Office PowerPoint</Application>
  <PresentationFormat>Экран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Courier New</vt:lpstr>
      <vt:lpstr>Simple Light</vt:lpstr>
      <vt:lpstr>ВВЕДЕНИЕ В УПРАВЛЕНИЕ МЕСТНЫМ СООБЩЕСТВОМ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УПРАВЛЕНИЕ МЕСТНЫМ СООБЩЕСТВОМ</dc:title>
  <cp:lastModifiedBy>Кирилл</cp:lastModifiedBy>
  <cp:revision>7</cp:revision>
  <dcterms:modified xsi:type="dcterms:W3CDTF">2024-08-19T09:55:32Z</dcterms:modified>
</cp:coreProperties>
</file>