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9" r:id="rId4"/>
    <p:sldId id="270" r:id="rId5"/>
    <p:sldId id="271" r:id="rId6"/>
    <p:sldId id="272" r:id="rId7"/>
    <p:sldId id="268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59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41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200150"/>
            <a:ext cx="10058400" cy="5657850"/>
          </a:xfrm>
          <a:prstGeom prst="rect">
            <a:avLst/>
          </a:prstGeom>
        </p:spPr>
      </p:pic>
      <p:sp>
        <p:nvSpPr>
          <p:cNvPr id="3" name="Рисунок 2"/>
          <p:cNvSpPr>
            <a:spLocks noGrp="1"/>
          </p:cNvSpPr>
          <p:nvPr>
            <p:ph type="pic" idx="1" hasCustomPrompt="1"/>
          </p:nvPr>
        </p:nvSpPr>
        <p:spPr>
          <a:xfrm>
            <a:off x="381000" y="463552"/>
            <a:ext cx="421957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7558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5666-86F7-4E9F-B9D8-A6C7188566FD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80AD-737C-403B-87DB-6110AC9D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948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5666-86F7-4E9F-B9D8-A6C7188566FD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80AD-737C-403B-87DB-6110AC9D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677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5666-86F7-4E9F-B9D8-A6C7188566FD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80AD-737C-403B-87DB-6110AC9D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414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5666-86F7-4E9F-B9D8-A6C7188566FD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80AD-737C-403B-87DB-6110AC9D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492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5666-86F7-4E9F-B9D8-A6C7188566FD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80AD-737C-403B-87DB-6110AC9D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752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5666-86F7-4E9F-B9D8-A6C7188566FD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80AD-737C-403B-87DB-6110AC9D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610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5666-86F7-4E9F-B9D8-A6C7188566FD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80AD-737C-403B-87DB-6110AC9D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62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5666-86F7-4E9F-B9D8-A6C7188566FD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80AD-737C-403B-87DB-6110AC9D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424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5666-86F7-4E9F-B9D8-A6C7188566FD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80AD-737C-403B-87DB-6110AC9D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781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5666-86F7-4E9F-B9D8-A6C7188566FD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80AD-737C-403B-87DB-6110AC9D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404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D5666-86F7-4E9F-B9D8-A6C7188566FD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080AD-737C-403B-87DB-6110AC9D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672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69316"/>
            <a:ext cx="12493004" cy="7027315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0904" y="3498427"/>
            <a:ext cx="10911197" cy="1655762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latin typeface="+mj-lt"/>
              </a:rPr>
              <a:t>КАК НАУЧНЫЕ ВОЛОНТЁРЫ </a:t>
            </a:r>
            <a:br>
              <a:rPr lang="ru-RU" sz="4400" b="1" dirty="0" smtClean="0">
                <a:solidFill>
                  <a:schemeClr val="bg1"/>
                </a:solidFill>
                <a:latin typeface="+mj-lt"/>
              </a:rPr>
            </a:br>
            <a:r>
              <a:rPr lang="ru-RU" sz="4400" b="1" dirty="0" smtClean="0">
                <a:solidFill>
                  <a:schemeClr val="bg1"/>
                </a:solidFill>
                <a:latin typeface="+mj-lt"/>
              </a:rPr>
              <a:t>ПОМОГАЮТ УЧЕНЫМ?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69316"/>
            <a:ext cx="4259430" cy="1290935"/>
          </a:xfrm>
          <a:prstGeom prst="rect">
            <a:avLst/>
          </a:prstGeom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790903" y="2334047"/>
            <a:ext cx="10911197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>
                <a:solidFill>
                  <a:schemeClr val="bg1"/>
                </a:solidFill>
              </a:rPr>
              <a:t>Урок 1.</a:t>
            </a:r>
          </a:p>
        </p:txBody>
      </p:sp>
    </p:spTree>
    <p:extLst>
      <p:ext uri="{BB962C8B-B14F-4D97-AF65-F5344CB8AC3E}">
        <p14:creationId xmlns:p14="http://schemas.microsoft.com/office/powerpoint/2010/main" val="388073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72" b="60662"/>
          <a:stretch/>
        </p:blipFill>
        <p:spPr>
          <a:xfrm rot="10800000">
            <a:off x="0" y="0"/>
            <a:ext cx="9588500" cy="222567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500" y="160658"/>
            <a:ext cx="2498771" cy="818515"/>
          </a:xfrm>
          <a:prstGeom prst="rect">
            <a:avLst/>
          </a:prstGeom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959715" y="2821766"/>
            <a:ext cx="10911197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ru-RU" sz="4400" b="1" dirty="0" smtClean="0">
                <a:solidFill>
                  <a:srgbClr val="3A59A9"/>
                </a:solidFill>
                <a:latin typeface="+mj-lt"/>
              </a:rPr>
              <a:t>НАУЧНОЕ ВОЛОНТЁРСТВО — </a:t>
            </a:r>
            <a:r>
              <a:rPr lang="ru-RU" sz="4400" b="1" dirty="0" smtClean="0">
                <a:solidFill>
                  <a:srgbClr val="3A59A9"/>
                </a:solidFill>
                <a:latin typeface="+mj-lt"/>
              </a:rPr>
              <a:t/>
            </a:r>
            <a:br>
              <a:rPr lang="ru-RU" sz="4400" b="1" dirty="0" smtClean="0">
                <a:solidFill>
                  <a:srgbClr val="3A59A9"/>
                </a:solidFill>
                <a:latin typeface="+mj-lt"/>
              </a:rPr>
            </a:br>
            <a:r>
              <a:rPr lang="ru-RU" dirty="0" smtClean="0">
                <a:solidFill>
                  <a:srgbClr val="3A59A9"/>
                </a:solidFill>
              </a:rPr>
              <a:t>это </a:t>
            </a:r>
            <a:r>
              <a:rPr lang="ru-RU" dirty="0">
                <a:solidFill>
                  <a:srgbClr val="3A59A9"/>
                </a:solidFill>
              </a:rPr>
              <a:t>исследовательская деятельность, </a:t>
            </a:r>
            <a:r>
              <a:rPr lang="ru-RU" dirty="0" smtClean="0">
                <a:solidFill>
                  <a:srgbClr val="3A59A9"/>
                </a:solidFill>
              </a:rPr>
              <a:t/>
            </a:r>
            <a:br>
              <a:rPr lang="ru-RU" dirty="0" smtClean="0">
                <a:solidFill>
                  <a:srgbClr val="3A59A9"/>
                </a:solidFill>
              </a:rPr>
            </a:br>
            <a:r>
              <a:rPr lang="ru-RU" dirty="0" smtClean="0">
                <a:solidFill>
                  <a:srgbClr val="3A59A9"/>
                </a:solidFill>
              </a:rPr>
              <a:t>которую </a:t>
            </a:r>
            <a:r>
              <a:rPr lang="ru-RU" dirty="0">
                <a:solidFill>
                  <a:srgbClr val="3A59A9"/>
                </a:solidFill>
              </a:rPr>
              <a:t>на безвозмездной основе </a:t>
            </a:r>
            <a:r>
              <a:rPr lang="ru-RU" dirty="0" smtClean="0">
                <a:solidFill>
                  <a:srgbClr val="3A59A9"/>
                </a:solidFill>
              </a:rPr>
              <a:t/>
            </a:r>
            <a:br>
              <a:rPr lang="ru-RU" dirty="0" smtClean="0">
                <a:solidFill>
                  <a:srgbClr val="3A59A9"/>
                </a:solidFill>
              </a:rPr>
            </a:br>
            <a:r>
              <a:rPr lang="ru-RU" dirty="0" smtClean="0">
                <a:solidFill>
                  <a:srgbClr val="3A59A9"/>
                </a:solidFill>
              </a:rPr>
              <a:t>осуществляют </a:t>
            </a:r>
            <a:r>
              <a:rPr lang="ru-RU" dirty="0">
                <a:solidFill>
                  <a:srgbClr val="3A59A9"/>
                </a:solidFill>
              </a:rPr>
              <a:t>люди без профессиональных </a:t>
            </a:r>
            <a:r>
              <a:rPr lang="ru-RU" dirty="0" smtClean="0">
                <a:solidFill>
                  <a:srgbClr val="3A59A9"/>
                </a:solidFill>
              </a:rPr>
              <a:t/>
            </a:r>
            <a:br>
              <a:rPr lang="ru-RU" dirty="0" smtClean="0">
                <a:solidFill>
                  <a:srgbClr val="3A59A9"/>
                </a:solidFill>
              </a:rPr>
            </a:br>
            <a:r>
              <a:rPr lang="ru-RU" dirty="0" smtClean="0">
                <a:solidFill>
                  <a:srgbClr val="3A59A9"/>
                </a:solidFill>
              </a:rPr>
              <a:t>знаний </a:t>
            </a:r>
            <a:r>
              <a:rPr lang="ru-RU" dirty="0">
                <a:solidFill>
                  <a:srgbClr val="3A59A9"/>
                </a:solidFill>
              </a:rPr>
              <a:t>и даже высшего образования </a:t>
            </a:r>
            <a:r>
              <a:rPr lang="ru-RU" dirty="0" smtClean="0">
                <a:solidFill>
                  <a:srgbClr val="3A59A9"/>
                </a:solidFill>
              </a:rPr>
              <a:t/>
            </a:r>
            <a:br>
              <a:rPr lang="ru-RU" dirty="0" smtClean="0">
                <a:solidFill>
                  <a:srgbClr val="3A59A9"/>
                </a:solidFill>
              </a:rPr>
            </a:br>
            <a:r>
              <a:rPr lang="ru-RU" dirty="0" smtClean="0">
                <a:solidFill>
                  <a:srgbClr val="3A59A9"/>
                </a:solidFill>
              </a:rPr>
              <a:t>вместе </a:t>
            </a:r>
            <a:r>
              <a:rPr lang="ru-RU" dirty="0">
                <a:solidFill>
                  <a:srgbClr val="3A59A9"/>
                </a:solidFill>
              </a:rPr>
              <a:t>с учеными или под </a:t>
            </a:r>
            <a:r>
              <a:rPr lang="ru-RU" dirty="0" smtClean="0">
                <a:solidFill>
                  <a:srgbClr val="3A59A9"/>
                </a:solidFill>
              </a:rPr>
              <a:t/>
            </a:r>
            <a:br>
              <a:rPr lang="ru-RU" dirty="0" smtClean="0">
                <a:solidFill>
                  <a:srgbClr val="3A59A9"/>
                </a:solidFill>
              </a:rPr>
            </a:br>
            <a:r>
              <a:rPr lang="ru-RU" dirty="0" smtClean="0">
                <a:solidFill>
                  <a:srgbClr val="3A59A9"/>
                </a:solidFill>
              </a:rPr>
              <a:t>их руководством.</a:t>
            </a:r>
            <a:endParaRPr lang="ru-RU" sz="4400" b="1" dirty="0">
              <a:solidFill>
                <a:srgbClr val="3A59A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79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049" y="1122363"/>
            <a:ext cx="10058400" cy="5657850"/>
          </a:xfrm>
          <a:prstGeom prst="rect">
            <a:avLst/>
          </a:prstGeom>
        </p:spPr>
      </p:pic>
      <p:sp>
        <p:nvSpPr>
          <p:cNvPr id="9" name="Подзаголовок 2"/>
          <p:cNvSpPr txBox="1">
            <a:spLocks/>
          </p:cNvSpPr>
          <p:nvPr/>
        </p:nvSpPr>
        <p:spPr>
          <a:xfrm>
            <a:off x="640401" y="785043"/>
            <a:ext cx="10911197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4400" b="1" dirty="0" smtClean="0">
                <a:solidFill>
                  <a:srgbClr val="3A59A9"/>
                </a:solidFill>
                <a:latin typeface="+mj-lt"/>
              </a:rPr>
              <a:t>ЧТО МОГУТ ДЕЛАТЬ </a:t>
            </a:r>
            <a:br>
              <a:rPr lang="ru-RU" sz="4400" b="1" dirty="0" smtClean="0">
                <a:solidFill>
                  <a:srgbClr val="3A59A9"/>
                </a:solidFill>
                <a:latin typeface="+mj-lt"/>
              </a:rPr>
            </a:br>
            <a:r>
              <a:rPr lang="ru-RU" sz="4400" b="1" dirty="0" smtClean="0">
                <a:solidFill>
                  <a:srgbClr val="3A59A9"/>
                </a:solidFill>
                <a:latin typeface="+mj-lt"/>
              </a:rPr>
              <a:t>НАУЧНЫЕ ВОЛОНТЕРЫ:</a:t>
            </a:r>
            <a:endParaRPr lang="ru-RU" sz="4400" b="1" dirty="0">
              <a:solidFill>
                <a:srgbClr val="3A59A9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629" y="185104"/>
            <a:ext cx="2498771" cy="81851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88570" y="3017612"/>
            <a:ext cx="8795657" cy="2226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3200" dirty="0" smtClean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сбор </a:t>
            </a:r>
            <a:r>
              <a:rPr lang="ru-RU" sz="3200" dirty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и классификация </a:t>
            </a:r>
            <a:r>
              <a:rPr lang="ru-RU" sz="3200" dirty="0" smtClean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образцов</a:t>
            </a:r>
            <a:r>
              <a:rPr lang="ru-RU" sz="3200" dirty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;</a:t>
            </a:r>
            <a:endParaRPr lang="ru-RU" sz="3200" dirty="0">
              <a:solidFill>
                <a:srgbClr val="3A59A9"/>
              </a:solidFill>
              <a:ea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3200" dirty="0" smtClean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наблюдение</a:t>
            </a:r>
            <a:r>
              <a:rPr lang="ru-RU" sz="3200" dirty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;</a:t>
            </a:r>
            <a:endParaRPr lang="ru-RU" sz="3200" dirty="0">
              <a:solidFill>
                <a:srgbClr val="3A59A9"/>
              </a:solidFill>
              <a:ea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3200" dirty="0" smtClean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обучение </a:t>
            </a:r>
            <a:r>
              <a:rPr lang="ru-RU" sz="3200" dirty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нейросетей.</a:t>
            </a:r>
            <a:endParaRPr lang="ru-RU" sz="3200" dirty="0">
              <a:solidFill>
                <a:srgbClr val="3A59A9"/>
              </a:solidFill>
              <a:effectLst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51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10058400" cy="5657850"/>
          </a:xfrm>
          <a:prstGeom prst="rect">
            <a:avLst/>
          </a:prstGeom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3231199" y="1173163"/>
            <a:ext cx="10911197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6000" b="1" dirty="0" smtClean="0">
                <a:solidFill>
                  <a:srgbClr val="3A59A9"/>
                </a:solidFill>
                <a:latin typeface="+mj-lt"/>
              </a:rPr>
              <a:t>SeaPhages</a:t>
            </a:r>
            <a:endParaRPr lang="ru-RU" sz="6000" b="1" dirty="0">
              <a:solidFill>
                <a:srgbClr val="3A59A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47313" y="2250090"/>
            <a:ext cx="859925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3A59A9"/>
                </a:solidFill>
              </a:rPr>
              <a:t>проект</a:t>
            </a:r>
            <a:r>
              <a:rPr lang="ru-RU" sz="3200" dirty="0">
                <a:solidFill>
                  <a:srgbClr val="3A59A9"/>
                </a:solidFill>
              </a:rPr>
              <a:t>, который занимается проблемой роста устойчивости бактерий к антибиотикам путём создания коллекции бактериофагов (вирусов бактерий).</a:t>
            </a:r>
            <a:endParaRPr lang="ru-RU" sz="3200" dirty="0">
              <a:solidFill>
                <a:srgbClr val="3A59A9"/>
              </a:solidFill>
              <a:latin typeface="+mj-lt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629" y="185104"/>
            <a:ext cx="2498771" cy="818515"/>
          </a:xfrm>
          <a:prstGeom prst="rect">
            <a:avLst/>
          </a:prstGeom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3347313" y="5833999"/>
            <a:ext cx="10911197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 b="1" dirty="0" smtClean="0">
                <a:solidFill>
                  <a:srgbClr val="3A59A9"/>
                </a:solidFill>
              </a:rPr>
              <a:t>https</a:t>
            </a:r>
            <a:r>
              <a:rPr lang="en-US" sz="4400" b="1" dirty="0">
                <a:solidFill>
                  <a:srgbClr val="3A59A9"/>
                </a:solidFill>
              </a:rPr>
              <a:t>://</a:t>
            </a:r>
            <a:r>
              <a:rPr lang="en-US" sz="4400" b="1" dirty="0" smtClean="0">
                <a:solidFill>
                  <a:srgbClr val="3A59A9"/>
                </a:solidFill>
              </a:rPr>
              <a:t>seaphages.org</a:t>
            </a:r>
            <a:endParaRPr lang="ru-RU" sz="4400" b="1" dirty="0">
              <a:solidFill>
                <a:srgbClr val="3A59A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25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10058400" cy="5657850"/>
          </a:xfrm>
          <a:prstGeom prst="rect">
            <a:avLst/>
          </a:prstGeom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3231199" y="1173163"/>
            <a:ext cx="10911197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dirty="0">
                <a:solidFill>
                  <a:srgbClr val="3A59A9"/>
                </a:solidFill>
                <a:latin typeface="+mj-lt"/>
              </a:rPr>
              <a:t>«Охотники </a:t>
            </a:r>
            <a:r>
              <a:rPr lang="ru-RU" sz="6000" b="1" dirty="0" smtClean="0">
                <a:solidFill>
                  <a:srgbClr val="3A59A9"/>
                </a:solidFill>
                <a:latin typeface="+mj-lt"/>
              </a:rPr>
              <a:t/>
            </a:r>
            <a:br>
              <a:rPr lang="ru-RU" sz="6000" b="1" dirty="0" smtClean="0">
                <a:solidFill>
                  <a:srgbClr val="3A59A9"/>
                </a:solidFill>
                <a:latin typeface="+mj-lt"/>
              </a:rPr>
            </a:br>
            <a:r>
              <a:rPr lang="ru-RU" sz="6000" b="1" dirty="0" smtClean="0">
                <a:solidFill>
                  <a:srgbClr val="3A59A9"/>
                </a:solidFill>
                <a:latin typeface="+mj-lt"/>
              </a:rPr>
              <a:t>за </a:t>
            </a:r>
            <a:r>
              <a:rPr lang="ru-RU" sz="6000" b="1" dirty="0">
                <a:solidFill>
                  <a:srgbClr val="3A59A9"/>
                </a:solidFill>
                <a:latin typeface="+mj-lt"/>
              </a:rPr>
              <a:t>микробами» </a:t>
            </a:r>
            <a:endParaRPr lang="ru-RU" sz="6000" b="1" dirty="0">
              <a:solidFill>
                <a:srgbClr val="3A59A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1199" y="2966115"/>
            <a:ext cx="85992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3A59A9"/>
                </a:solidFill>
              </a:rPr>
              <a:t>проект для школьников </a:t>
            </a:r>
            <a:r>
              <a:rPr lang="ru-RU" sz="3200" dirty="0" smtClean="0">
                <a:solidFill>
                  <a:srgbClr val="3A59A9"/>
                </a:solidFill>
              </a:rPr>
              <a:t/>
            </a:r>
            <a:br>
              <a:rPr lang="ru-RU" sz="3200" dirty="0" smtClean="0">
                <a:solidFill>
                  <a:srgbClr val="3A59A9"/>
                </a:solidFill>
              </a:rPr>
            </a:br>
            <a:r>
              <a:rPr lang="ru-RU" sz="3200" dirty="0" smtClean="0">
                <a:solidFill>
                  <a:srgbClr val="3A59A9"/>
                </a:solidFill>
              </a:rPr>
              <a:t>по </a:t>
            </a:r>
            <a:r>
              <a:rPr lang="ru-RU" sz="3200" dirty="0">
                <a:solidFill>
                  <a:srgbClr val="3A59A9"/>
                </a:solidFill>
              </a:rPr>
              <a:t>изучению почвенных бактерий.</a:t>
            </a:r>
            <a:endParaRPr lang="ru-RU" sz="3200" dirty="0">
              <a:solidFill>
                <a:srgbClr val="3A59A9"/>
              </a:solidFill>
              <a:latin typeface="+mj-lt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629" y="185104"/>
            <a:ext cx="2498771" cy="818515"/>
          </a:xfrm>
          <a:prstGeom prst="rect">
            <a:avLst/>
          </a:prstGeom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3347313" y="5833999"/>
            <a:ext cx="10911197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 b="1" dirty="0">
                <a:solidFill>
                  <a:srgbClr val="3A59A9"/>
                </a:solidFill>
              </a:rPr>
              <a:t>https://</a:t>
            </a:r>
            <a:r>
              <a:rPr lang="en-US" sz="4400" b="1" dirty="0" smtClean="0">
                <a:solidFill>
                  <a:srgbClr val="3A59A9"/>
                </a:solidFill>
              </a:rPr>
              <a:t>microbehunters.ru</a:t>
            </a:r>
            <a:endParaRPr lang="ru-RU" sz="4400" b="1" dirty="0">
              <a:solidFill>
                <a:srgbClr val="3A59A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42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049" y="1122363"/>
            <a:ext cx="10058400" cy="5657850"/>
          </a:xfrm>
          <a:prstGeom prst="rect">
            <a:avLst/>
          </a:prstGeom>
        </p:spPr>
      </p:pic>
      <p:sp>
        <p:nvSpPr>
          <p:cNvPr id="9" name="Подзаголовок 2"/>
          <p:cNvSpPr txBox="1">
            <a:spLocks/>
          </p:cNvSpPr>
          <p:nvPr/>
        </p:nvSpPr>
        <p:spPr>
          <a:xfrm>
            <a:off x="640401" y="785043"/>
            <a:ext cx="10911197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4400" b="1" dirty="0" smtClean="0">
                <a:solidFill>
                  <a:srgbClr val="3A59A9"/>
                </a:solidFill>
                <a:latin typeface="+mj-lt"/>
              </a:rPr>
              <a:t>ПОЛЬЗА ПРОЕКТОВ НАУЧНОГО ВОЛОНТЁРСТВА</a:t>
            </a:r>
            <a:endParaRPr lang="ru-RU" sz="4400" b="1" dirty="0">
              <a:solidFill>
                <a:srgbClr val="3A59A9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629" y="185104"/>
            <a:ext cx="2498771" cy="81851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88570" y="3017612"/>
            <a:ext cx="87956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3200" dirty="0" smtClean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популяризация </a:t>
            </a:r>
            <a:r>
              <a:rPr lang="ru-RU" sz="3200" dirty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науки;</a:t>
            </a: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3200" dirty="0" smtClean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профориентация</a:t>
            </a:r>
            <a:r>
              <a:rPr lang="ru-RU" sz="3200" dirty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;</a:t>
            </a: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3200" dirty="0" smtClean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помощь </a:t>
            </a:r>
            <a:r>
              <a:rPr lang="ru-RU" sz="3200" dirty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в сборе данных</a:t>
            </a:r>
            <a:r>
              <a:rPr lang="ru-RU" sz="3200" dirty="0" smtClean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.</a:t>
            </a:r>
            <a:endParaRPr lang="ru-RU" sz="3200" dirty="0">
              <a:solidFill>
                <a:srgbClr val="3A59A9"/>
              </a:solidFill>
              <a:effectLst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62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9316"/>
            <a:ext cx="12493004" cy="7027315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175181"/>
            <a:ext cx="9144000" cy="1655762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Спасибо за внимание!</a:t>
            </a:r>
            <a:endParaRPr lang="ru-RU" sz="4400" b="1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788229" cy="114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0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4">
      <a:majorFont>
        <a:latin typeface="Stolzl Bold"/>
        <a:ea typeface=""/>
        <a:cs typeface=""/>
      </a:majorFont>
      <a:minorFont>
        <a:latin typeface="Stolzl Boo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70</Words>
  <Application>Microsoft Office PowerPoint</Application>
  <PresentationFormat>Широкоэкранный</PresentationFormat>
  <Paragraphs>18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Stolzl Bold</vt:lpstr>
      <vt:lpstr>Stolzl Book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19</cp:revision>
  <dcterms:created xsi:type="dcterms:W3CDTF">2023-06-08T08:09:39Z</dcterms:created>
  <dcterms:modified xsi:type="dcterms:W3CDTF">2023-06-15T06:57:38Z</dcterms:modified>
</cp:coreProperties>
</file>