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0" d="100"/>
          <a:sy n="60" d="100"/>
        </p:scale>
        <p:origin x="78" y="1056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022459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5904968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473434386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457199" y="850232"/>
            <a:ext cx="11301664" cy="5181600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  <a:defRPr/>
            </a:pPr>
            <a:r>
              <a:rPr lang="ru-RU" sz="2600">
                <a:latin typeface="Times New Roman"/>
                <a:ea typeface="Times New Roman"/>
                <a:cs typeface="Times New Roman"/>
              </a:rPr>
              <a:t>Учредительные документы НКО:</a:t>
            </a:r>
            <a:br>
              <a:rPr lang="ru-RU" sz="2600">
                <a:latin typeface="Times New Roman"/>
                <a:ea typeface="Times New Roman"/>
                <a:cs typeface="Times New Roman"/>
              </a:rPr>
            </a:br>
            <a:br>
              <a:rPr lang="ru-RU" sz="2600">
                <a:latin typeface="Times New Roman"/>
                <a:ea typeface="Times New Roman"/>
                <a:cs typeface="Times New Roman"/>
              </a:rPr>
            </a:br>
            <a:r>
              <a:rPr lang="ru-RU" sz="2600">
                <a:latin typeface="Times New Roman"/>
                <a:ea typeface="Times New Roman"/>
                <a:cs typeface="Times New Roman"/>
              </a:rPr>
              <a:t>- Устав некоммерческой организации;</a:t>
            </a:r>
            <a:br>
              <a:rPr lang="ru-RU" sz="2600">
                <a:latin typeface="Times New Roman"/>
                <a:ea typeface="Calibri"/>
                <a:cs typeface="Times New Roman"/>
              </a:rPr>
            </a:br>
            <a:r>
              <a:rPr lang="ru-RU" sz="2600">
                <a:latin typeface="Times New Roman"/>
                <a:ea typeface="Calibri"/>
                <a:cs typeface="Times New Roman"/>
              </a:rPr>
              <a:t>- </a:t>
            </a:r>
            <a:r>
              <a:rPr lang="ru-RU" sz="2600">
                <a:latin typeface="Times New Roman"/>
                <a:ea typeface="Times New Roman"/>
                <a:cs typeface="Times New Roman"/>
              </a:rPr>
              <a:t>Свидетельство о государственной регистрации НКО (выдается в Минюсте);</a:t>
            </a:r>
            <a:br>
              <a:rPr lang="ru-RU" sz="2600">
                <a:latin typeface="Times New Roman"/>
                <a:ea typeface="Calibri"/>
                <a:cs typeface="Times New Roman"/>
              </a:rPr>
            </a:br>
            <a:r>
              <a:rPr lang="ru-RU" sz="2600">
                <a:latin typeface="Times New Roman"/>
                <a:ea typeface="Calibri"/>
                <a:cs typeface="Times New Roman"/>
              </a:rPr>
              <a:t>- </a:t>
            </a:r>
            <a:r>
              <a:rPr lang="ru-RU" sz="2600">
                <a:latin typeface="Times New Roman"/>
                <a:ea typeface="Times New Roman"/>
                <a:cs typeface="Times New Roman"/>
              </a:rPr>
              <a:t>Свидетельство о постановке на учет в налоговом органе (выдается в ФНС); </a:t>
            </a:r>
            <a:br>
              <a:rPr lang="ru-RU" sz="2600">
                <a:latin typeface="Times New Roman"/>
                <a:ea typeface="Calibri"/>
                <a:cs typeface="Times New Roman"/>
              </a:rPr>
            </a:br>
            <a:r>
              <a:rPr lang="ru-RU" sz="2600">
                <a:latin typeface="Times New Roman"/>
                <a:ea typeface="Calibri"/>
                <a:cs typeface="Times New Roman"/>
              </a:rPr>
              <a:t>- </a:t>
            </a:r>
            <a:r>
              <a:rPr lang="ru-RU" sz="2600">
                <a:latin typeface="Times New Roman"/>
                <a:ea typeface="Times New Roman"/>
                <a:cs typeface="Times New Roman"/>
              </a:rPr>
              <a:t>Свидетельство о внесении записи в Единый государственный реестр юридических лиц (ЕГРЮЛ, лист записи), листы записи о внесении изменений в учредительные документы или ЕГРЮЛ;</a:t>
            </a:r>
            <a:br>
              <a:rPr lang="ru-RU" sz="2600">
                <a:latin typeface="Times New Roman"/>
                <a:ea typeface="Calibri"/>
                <a:cs typeface="Times New Roman"/>
              </a:rPr>
            </a:br>
            <a:r>
              <a:rPr lang="ru-RU" sz="2600">
                <a:latin typeface="Times New Roman"/>
                <a:ea typeface="Calibri"/>
                <a:cs typeface="Times New Roman"/>
              </a:rPr>
              <a:t>- </a:t>
            </a:r>
            <a:r>
              <a:rPr lang="ru-RU" sz="2600">
                <a:latin typeface="Times New Roman"/>
                <a:ea typeface="Times New Roman"/>
                <a:cs typeface="Times New Roman"/>
              </a:rPr>
              <a:t>Извещения о постановке на учет во внебюджетные фонды (СФР, ФФОМС);</a:t>
            </a:r>
            <a:br>
              <a:rPr lang="ru-RU" sz="2600">
                <a:latin typeface="Times New Roman"/>
                <a:ea typeface="Calibri"/>
                <a:cs typeface="Times New Roman"/>
              </a:rPr>
            </a:br>
            <a:r>
              <a:rPr lang="ru-RU" sz="2600">
                <a:latin typeface="Times New Roman"/>
                <a:ea typeface="Calibri"/>
                <a:cs typeface="Times New Roman"/>
              </a:rPr>
              <a:t>- </a:t>
            </a:r>
            <a:r>
              <a:rPr lang="ru-RU" sz="2600">
                <a:latin typeface="Times New Roman"/>
                <a:ea typeface="Times New Roman"/>
                <a:cs typeface="Times New Roman"/>
              </a:rPr>
              <a:t>Выписка кодов статистики (Росстат);</a:t>
            </a:r>
            <a:br>
              <a:rPr lang="ru-RU" sz="2600">
                <a:latin typeface="Times New Roman"/>
                <a:ea typeface="Calibri"/>
                <a:cs typeface="Times New Roman"/>
              </a:rPr>
            </a:br>
            <a:r>
              <a:rPr lang="ru-RU" sz="2600">
                <a:latin typeface="Times New Roman"/>
                <a:ea typeface="Calibri"/>
                <a:cs typeface="Times New Roman"/>
              </a:rPr>
              <a:t>- </a:t>
            </a:r>
            <a:r>
              <a:rPr lang="ru-RU" sz="2600">
                <a:latin typeface="Times New Roman"/>
                <a:ea typeface="Times New Roman"/>
                <a:cs typeface="Times New Roman"/>
              </a:rPr>
              <a:t>Уведомление о переходе на упрощенную систему налогообложения (при переходе).</a:t>
            </a:r>
            <a:endParaRPr lang="ru-RU" sz="26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808622" y="-491290"/>
            <a:ext cx="9923546" cy="5643563"/>
          </a:xfrm>
        </p:spPr>
        <p:txBody>
          <a:bodyPr>
            <a:norm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  <a:defRPr/>
            </a:pPr>
            <a:br>
              <a:rPr lang="ru-RU" sz="2800" b="1" i="0">
                <a:latin typeface="Times New Roman"/>
                <a:cs typeface="Times New Roman"/>
              </a:rPr>
            </a:br>
            <a:r>
              <a:rPr lang="ru-RU" sz="2800">
                <a:latin typeface="Times New Roman"/>
                <a:ea typeface="Calibri"/>
                <a:cs typeface="Times New Roman"/>
              </a:rPr>
              <a:t>Внутренние документы в НКО:</a:t>
            </a:r>
            <a:br>
              <a:rPr lang="ru-RU" sz="2800">
                <a:latin typeface="Times New Roman"/>
                <a:ea typeface="Calibri"/>
                <a:cs typeface="Times New Roman"/>
              </a:rPr>
            </a:br>
            <a:br>
              <a:rPr lang="ru-RU" sz="2800">
                <a:latin typeface="Times New Roman"/>
                <a:ea typeface="Calibri"/>
                <a:cs typeface="Times New Roman"/>
              </a:rPr>
            </a:br>
            <a:r>
              <a:rPr lang="ru-RU" sz="2800">
                <a:latin typeface="Times New Roman"/>
                <a:ea typeface="Calibri"/>
                <a:cs typeface="Times New Roman"/>
              </a:rPr>
              <a:t>- </a:t>
            </a:r>
            <a:r>
              <a:rPr lang="ru-RU" sz="2800">
                <a:latin typeface="Times New Roman"/>
                <a:ea typeface="Times New Roman"/>
                <a:cs typeface="Times New Roman"/>
              </a:rPr>
              <a:t>Протоколы и решения органов управления;</a:t>
            </a:r>
            <a:br>
              <a:rPr lang="ru-RU" sz="2800">
                <a:latin typeface="Times New Roman"/>
                <a:ea typeface="Times New Roman"/>
                <a:cs typeface="Times New Roman"/>
              </a:rPr>
            </a:br>
            <a:r>
              <a:rPr lang="ru-RU" sz="2800">
                <a:latin typeface="Times New Roman"/>
                <a:ea typeface="Times New Roman"/>
                <a:cs typeface="Times New Roman"/>
              </a:rPr>
              <a:t>- Положения;</a:t>
            </a:r>
            <a:br>
              <a:rPr lang="ru-RU" sz="2800">
                <a:latin typeface="Times New Roman"/>
                <a:ea typeface="Times New Roman"/>
                <a:cs typeface="Times New Roman"/>
              </a:rPr>
            </a:br>
            <a:r>
              <a:rPr lang="ru-RU" sz="2800">
                <a:latin typeface="Times New Roman"/>
                <a:ea typeface="Calibri"/>
                <a:cs typeface="Times New Roman"/>
              </a:rPr>
              <a:t>- </a:t>
            </a:r>
            <a:r>
              <a:rPr lang="ru-RU" sz="2800">
                <a:latin typeface="Times New Roman"/>
                <a:ea typeface="Times New Roman"/>
                <a:cs typeface="Times New Roman"/>
              </a:rPr>
              <a:t>Кадровые документы;</a:t>
            </a:r>
            <a:br>
              <a:rPr lang="ru-RU" sz="2800">
                <a:latin typeface="Times New Roman"/>
                <a:ea typeface="Times New Roman"/>
                <a:cs typeface="Times New Roman"/>
              </a:rPr>
            </a:br>
            <a:r>
              <a:rPr lang="ru-RU" sz="2800">
                <a:latin typeface="Times New Roman"/>
                <a:ea typeface="Calibri"/>
                <a:cs typeface="Times New Roman"/>
              </a:rPr>
              <a:t>- </a:t>
            </a:r>
            <a:r>
              <a:rPr lang="ru-RU" sz="2800">
                <a:latin typeface="Times New Roman"/>
                <a:ea typeface="Times New Roman"/>
                <a:cs typeface="Times New Roman"/>
              </a:rPr>
              <a:t>Документы, определяющие гражданско-правовые отношения;</a:t>
            </a:r>
            <a:br>
              <a:rPr lang="ru-RU" sz="2800">
                <a:latin typeface="Times New Roman"/>
                <a:ea typeface="Times New Roman"/>
                <a:cs typeface="Times New Roman"/>
              </a:rPr>
            </a:br>
            <a:r>
              <a:rPr lang="ru-RU" sz="2800">
                <a:latin typeface="Times New Roman"/>
                <a:ea typeface="Calibri"/>
                <a:cs typeface="Times New Roman"/>
              </a:rPr>
              <a:t>-</a:t>
            </a:r>
            <a:r>
              <a:rPr lang="ru-RU" sz="2800">
                <a:latin typeface="Times New Roman"/>
                <a:ea typeface="Times New Roman"/>
                <a:cs typeface="Times New Roman"/>
              </a:rPr>
              <a:t> Бухгалтерские документы</a:t>
            </a:r>
            <a:endParaRPr lang="ru-RU"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>
          <a:xfrm>
            <a:off x="838198" y="2370387"/>
            <a:ext cx="11145253" cy="1325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Дополнительные обязательства по ведению документации НКО накладывают: </a:t>
            </a:r>
            <a:br>
              <a:rPr lang="ru-RU">
                <a:latin typeface="Times New Roman"/>
                <a:cs typeface="Times New Roman"/>
              </a:rPr>
            </a:b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- сфера деятельности;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- наличие специального статуса;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- организационно-правовая форма организации;</a:t>
            </a:r>
            <a:br>
              <a:rPr lang="ru-RU">
                <a:latin typeface="Times New Roman"/>
                <a:cs typeface="Times New Roman"/>
              </a:rPr>
            </a:br>
            <a:r>
              <a:rPr lang="ru-RU">
                <a:latin typeface="Times New Roman"/>
                <a:cs typeface="Times New Roman"/>
              </a:rPr>
              <a:t>- источники финансирования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08810" y="1119772"/>
            <a:ext cx="10515600" cy="435133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>
                <a:latin typeface="Times New Roman"/>
                <a:cs typeface="Times New Roman"/>
              </a:rPr>
              <a:t>Основная обязательная отчетность некоммерческой организации: </a:t>
            </a:r>
            <a:endParaRPr/>
          </a:p>
          <a:p>
            <a:pPr marL="0" indent="0">
              <a:buNone/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Бухгалтерская отчетность;</a:t>
            </a:r>
            <a:endParaRPr/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Налоговая отчетность;</a:t>
            </a:r>
            <a:endParaRPr/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Отчетность в Минюст;</a:t>
            </a:r>
            <a:endParaRPr/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Отчетность в Росстат;</a:t>
            </a:r>
            <a:endParaRPr/>
          </a:p>
          <a:p>
            <a:pPr>
              <a:buFontTx/>
              <a:buChar char="-"/>
              <a:defRPr/>
            </a:pPr>
            <a:r>
              <a:rPr lang="ru-RU">
                <a:latin typeface="Times New Roman"/>
                <a:cs typeface="Times New Roman"/>
              </a:rPr>
              <a:t>Отчетность в Социальный фонд России.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915768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91914971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0478937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 1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</dc:title>
  <dc:subject/>
  <dc:creator>User</dc:creator>
  <cp:keywords/>
  <dc:description/>
  <dc:identifier/>
  <dc:language/>
  <cp:lastModifiedBy>Анастасия Чупрова</cp:lastModifiedBy>
  <cp:revision>4</cp:revision>
  <dcterms:created xsi:type="dcterms:W3CDTF">2024-11-24T09:03:57Z</dcterms:created>
  <dcterms:modified xsi:type="dcterms:W3CDTF">2025-01-13T08:13:11Z</dcterms:modified>
  <cp:category/>
  <cp:contentStatus/>
  <cp:version/>
</cp:coreProperties>
</file>