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84" r:id="rId2"/>
    <p:sldId id="286" r:id="rId3"/>
    <p:sldId id="287" r:id="rId4"/>
    <p:sldId id="290" r:id="rId5"/>
    <p:sldId id="306" r:id="rId6"/>
    <p:sldId id="292" r:id="rId7"/>
    <p:sldId id="295" r:id="rId8"/>
    <p:sldId id="296" r:id="rId9"/>
    <p:sldId id="297" r:id="rId10"/>
    <p:sldId id="308" r:id="rId11"/>
    <p:sldId id="298" r:id="rId12"/>
    <p:sldId id="299" r:id="rId13"/>
    <p:sldId id="300" r:id="rId14"/>
    <p:sldId id="309" r:id="rId15"/>
    <p:sldId id="310" r:id="rId16"/>
    <p:sldId id="288" r:id="rId17"/>
    <p:sldId id="311" r:id="rId18"/>
    <p:sldId id="280" r:id="rId19"/>
    <p:sldId id="305" r:id="rId20"/>
    <p:sldId id="304" r:id="rId21"/>
    <p:sldId id="312" r:id="rId22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ormular" panose="02000000000000000000" pitchFamily="2" charset="-52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52C"/>
    <a:srgbClr val="163029"/>
    <a:srgbClr val="51624F"/>
    <a:srgbClr val="5D7261"/>
    <a:srgbClr val="93A4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739" y="48"/>
      </p:cViewPr>
      <p:guideLst>
        <p:guide orient="horz" pos="2024"/>
        <p:guide pos="3840"/>
        <p:guide orient="horz" pos="216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1" d="100"/>
          <a:sy n="61" d="100"/>
        </p:scale>
        <p:origin x="3245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033DB-8AD7-4799-B18C-52B35F1DC49E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FE122-131A-455F-951D-034BFB701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82301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847B3-6046-4C23-84D0-BF3CCA422B7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6C40F-81BF-4A9D-90BD-00C5C8D07F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31072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080488-4F5E-4C18-A421-C93ABFCDBA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34" y="0"/>
            <a:ext cx="3263566" cy="6858000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61CCE2-660A-4BBD-94F9-1E0869E088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679" y="2893847"/>
            <a:ext cx="2505075" cy="1562100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2BB0FFB0-A451-46C1-8634-C45FF536E3F6}"/>
              </a:ext>
            </a:extLst>
          </p:cNvPr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5162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D8E1CF-95C4-4C78-A10B-2AC92367E420}"/>
              </a:ext>
            </a:extLst>
          </p:cNvPr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F8B134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69DE3-CA05-4E1D-9835-C112CE084225}"/>
              </a:ext>
            </a:extLst>
          </p:cNvPr>
          <p:cNvSpPr txBox="1"/>
          <p:nvPr userDrawn="1"/>
        </p:nvSpPr>
        <p:spPr>
          <a:xfrm>
            <a:off x="9211463" y="1582315"/>
            <a:ext cx="288432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ЦЕНТР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ВОЕННО-СПОРТИВНОЙ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ПОДГОТОВКИ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И ПАТРИОТИЧЕСКОГО </a:t>
            </a:r>
            <a:b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ВОСПИТАНИЯ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251588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64BBB76A-49F0-4F27-A63B-7D4850373736}"/>
              </a:ext>
            </a:extLst>
          </p:cNvPr>
          <p:cNvSpPr/>
          <p:nvPr userDrawn="1"/>
        </p:nvSpPr>
        <p:spPr>
          <a:xfrm>
            <a:off x="-1512037" y="1261555"/>
            <a:ext cx="5169638" cy="5169638"/>
          </a:xfrm>
          <a:prstGeom prst="ellipse">
            <a:avLst/>
          </a:prstGeom>
          <a:solidFill>
            <a:schemeClr val="bg1">
              <a:lumMod val="95000"/>
              <a:alpha val="2758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8" name="Picture Placeholder 1">
            <a:extLst>
              <a:ext uri="{FF2B5EF4-FFF2-40B4-BE49-F238E27FC236}">
                <a16:creationId xmlns:a16="http://schemas.microsoft.com/office/drawing/2014/main" id="{B32B57C2-45B7-4071-B5C4-D729B50F24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11040" y="1662552"/>
            <a:ext cx="4386050" cy="4386050"/>
          </a:xfrm>
          <a:prstGeom prst="ellipse">
            <a:avLst/>
          </a:prstGeom>
        </p:spPr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3E67CA8-89FD-40FF-B4AD-62A49AC2E7F5}"/>
              </a:ext>
            </a:extLst>
          </p:cNvPr>
          <p:cNvGrpSpPr/>
          <p:nvPr userDrawn="1"/>
        </p:nvGrpSpPr>
        <p:grpSpPr>
          <a:xfrm>
            <a:off x="843387" y="6170934"/>
            <a:ext cx="458790" cy="458791"/>
            <a:chOff x="5932278" y="3898403"/>
            <a:chExt cx="560887" cy="560888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4881B57F-61CE-48C0-8F30-5D3C8EB05D2A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1" name="Graphic 48">
              <a:extLst>
                <a:ext uri="{FF2B5EF4-FFF2-40B4-BE49-F238E27FC236}">
                  <a16:creationId xmlns:a16="http://schemas.microsoft.com/office/drawing/2014/main" id="{2F3DB51B-78C8-45FF-AA4F-4C98DC0F1694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9929F21-7D7B-4FF9-B002-7D28E7BD3E36}"/>
              </a:ext>
            </a:extLst>
          </p:cNvPr>
          <p:cNvGrpSpPr/>
          <p:nvPr userDrawn="1"/>
        </p:nvGrpSpPr>
        <p:grpSpPr>
          <a:xfrm>
            <a:off x="843387" y="1063023"/>
            <a:ext cx="458790" cy="458791"/>
            <a:chOff x="5932278" y="3898403"/>
            <a:chExt cx="560887" cy="560888"/>
          </a:xfrm>
        </p:grpSpPr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BB2D2F60-E17C-41B9-A230-699B091C4008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4" name="Graphic 48">
              <a:extLst>
                <a:ext uri="{FF2B5EF4-FFF2-40B4-BE49-F238E27FC236}">
                  <a16:creationId xmlns:a16="http://schemas.microsoft.com/office/drawing/2014/main" id="{2F10B6FC-48A2-4E07-80E8-B51B05C5C204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C5B31874-58D0-4BC8-8A2B-483FBC49D620}"/>
              </a:ext>
            </a:extLst>
          </p:cNvPr>
          <p:cNvGrpSpPr/>
          <p:nvPr userDrawn="1"/>
        </p:nvGrpSpPr>
        <p:grpSpPr>
          <a:xfrm>
            <a:off x="2751386" y="1875823"/>
            <a:ext cx="458790" cy="458791"/>
            <a:chOff x="5932278" y="3898403"/>
            <a:chExt cx="560887" cy="560888"/>
          </a:xfrm>
        </p:grpSpPr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18D850E4-AE92-4F80-B51E-F63BFF6886D6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7" name="Graphic 48">
              <a:extLst>
                <a:ext uri="{FF2B5EF4-FFF2-40B4-BE49-F238E27FC236}">
                  <a16:creationId xmlns:a16="http://schemas.microsoft.com/office/drawing/2014/main" id="{30524FB4-DEF8-4C72-9596-8EEE23A3B448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81803457-040C-47B8-BECA-362C2CBA008D}"/>
              </a:ext>
            </a:extLst>
          </p:cNvPr>
          <p:cNvGrpSpPr/>
          <p:nvPr userDrawn="1"/>
        </p:nvGrpSpPr>
        <p:grpSpPr>
          <a:xfrm>
            <a:off x="2760030" y="5427551"/>
            <a:ext cx="458790" cy="458791"/>
            <a:chOff x="5932278" y="3898403"/>
            <a:chExt cx="560887" cy="560888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9631FEF9-0695-49AA-8212-FE0F9DA78A19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0" name="Graphic 48">
              <a:extLst>
                <a:ext uri="{FF2B5EF4-FFF2-40B4-BE49-F238E27FC236}">
                  <a16:creationId xmlns:a16="http://schemas.microsoft.com/office/drawing/2014/main" id="{359FC855-526B-4BE0-86EE-1C4DAFD127C2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4A4C285C-38B5-4D94-BF8D-8BBD117EF1D7}"/>
              </a:ext>
            </a:extLst>
          </p:cNvPr>
          <p:cNvGrpSpPr/>
          <p:nvPr userDrawn="1"/>
        </p:nvGrpSpPr>
        <p:grpSpPr>
          <a:xfrm>
            <a:off x="3390107" y="3626181"/>
            <a:ext cx="458790" cy="458791"/>
            <a:chOff x="5932278" y="3898403"/>
            <a:chExt cx="560887" cy="560888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657E1ABF-B40C-488D-9CDF-52FB3CBE7771}"/>
                </a:ext>
              </a:extLst>
            </p:cNvPr>
            <p:cNvSpPr/>
            <p:nvPr userDrawn="1"/>
          </p:nvSpPr>
          <p:spPr>
            <a:xfrm>
              <a:off x="5932278" y="3898403"/>
              <a:ext cx="560887" cy="560888"/>
            </a:xfrm>
            <a:prstGeom prst="ellipse">
              <a:avLst/>
            </a:prstGeom>
            <a:solidFill>
              <a:srgbClr val="E2252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3" name="Graphic 48">
              <a:extLst>
                <a:ext uri="{FF2B5EF4-FFF2-40B4-BE49-F238E27FC236}">
                  <a16:creationId xmlns:a16="http://schemas.microsoft.com/office/drawing/2014/main" id="{ED9EBB38-CB88-45E5-B58C-852A51FEAC25}"/>
                </a:ext>
              </a:extLst>
            </p:cNvPr>
            <p:cNvSpPr/>
            <p:nvPr userDrawn="1"/>
          </p:nvSpPr>
          <p:spPr>
            <a:xfrm>
              <a:off x="6096000" y="4093982"/>
              <a:ext cx="254578" cy="16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0985" extrusionOk="0">
                  <a:moveTo>
                    <a:pt x="10679" y="20063"/>
                  </a:moveTo>
                  <a:lnTo>
                    <a:pt x="20565" y="5375"/>
                  </a:lnTo>
                  <a:cubicBezTo>
                    <a:pt x="21393" y="4146"/>
                    <a:pt x="21393" y="2152"/>
                    <a:pt x="20565" y="923"/>
                  </a:cubicBezTo>
                  <a:cubicBezTo>
                    <a:pt x="19738" y="-307"/>
                    <a:pt x="18396" y="-307"/>
                    <a:pt x="17568" y="923"/>
                  </a:cubicBezTo>
                  <a:lnTo>
                    <a:pt x="9181" y="13386"/>
                  </a:lnTo>
                  <a:lnTo>
                    <a:pt x="3618" y="5119"/>
                  </a:lnTo>
                  <a:cubicBezTo>
                    <a:pt x="2790" y="3889"/>
                    <a:pt x="1448" y="3889"/>
                    <a:pt x="621" y="5119"/>
                  </a:cubicBezTo>
                  <a:cubicBezTo>
                    <a:pt x="-207" y="6349"/>
                    <a:pt x="-207" y="8342"/>
                    <a:pt x="621" y="9572"/>
                  </a:cubicBezTo>
                  <a:lnTo>
                    <a:pt x="7682" y="20063"/>
                  </a:lnTo>
                  <a:cubicBezTo>
                    <a:pt x="8509" y="21292"/>
                    <a:pt x="9851" y="21293"/>
                    <a:pt x="10678" y="20064"/>
                  </a:cubicBezTo>
                  <a:lnTo>
                    <a:pt x="10679" y="2006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</p:grpSp>
      <p:sp>
        <p:nvSpPr>
          <p:cNvPr id="35" name="Picture Placeholder 1">
            <a:extLst>
              <a:ext uri="{FF2B5EF4-FFF2-40B4-BE49-F238E27FC236}">
                <a16:creationId xmlns:a16="http://schemas.microsoft.com/office/drawing/2014/main" id="{0E926900-CDEE-418D-994C-0D6AA4E8A4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36" name="Picture Placeholder 1">
            <a:extLst>
              <a:ext uri="{FF2B5EF4-FFF2-40B4-BE49-F238E27FC236}">
                <a16:creationId xmlns:a16="http://schemas.microsoft.com/office/drawing/2014/main" id="{9FEE02A8-F6B3-44C7-B13A-E45FC76FE6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80469BD-7AF3-408B-B959-565CFE893FDC}"/>
              </a:ext>
            </a:extLst>
          </p:cNvPr>
          <p:cNvGrpSpPr/>
          <p:nvPr userDrawn="1"/>
        </p:nvGrpSpPr>
        <p:grpSpPr>
          <a:xfrm>
            <a:off x="9121756" y="47743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>
              <a:extLst>
                <a:ext uri="{FF2B5EF4-FFF2-40B4-BE49-F238E27FC236}">
                  <a16:creationId xmlns:a16="http://schemas.microsoft.com/office/drawing/2014/main" id="{8A13FC6D-0E85-4FFA-B670-7F1F7ECFA11C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D83AEB86-F3CD-4E45-BA70-6043042456FF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6C95D82-005A-4C98-857D-31AA8FFE4B6E}"/>
              </a:ext>
            </a:extLst>
          </p:cNvPr>
          <p:cNvGrpSpPr/>
          <p:nvPr userDrawn="1"/>
        </p:nvGrpSpPr>
        <p:grpSpPr>
          <a:xfrm>
            <a:off x="9121755" y="2193519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95D7CED7-3CFD-4227-BCC0-6C43A0241874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8">
              <a:extLst>
                <a:ext uri="{FF2B5EF4-FFF2-40B4-BE49-F238E27FC236}">
                  <a16:creationId xmlns:a16="http://schemas.microsoft.com/office/drawing/2014/main" id="{42B5CB59-22F8-4F80-8EC8-F0D9085157D0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7791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Прямоугольник 8">
            <a:extLst>
              <a:ext uri="{FF2B5EF4-FFF2-40B4-BE49-F238E27FC236}">
                <a16:creationId xmlns:a16="http://schemas.microsoft.com/office/drawing/2014/main" id="{C08F6F0D-6F9B-4D9E-B010-5519B45626EE}"/>
              </a:ext>
            </a:extLst>
          </p:cNvPr>
          <p:cNvSpPr/>
          <p:nvPr userDrawn="1"/>
        </p:nvSpPr>
        <p:spPr>
          <a:xfrm rot="5400000" flipV="1">
            <a:off x="2100467" y="2548497"/>
            <a:ext cx="2202711" cy="6403641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6656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66569"/>
                </a:lnTo>
                <a:cubicBezTo>
                  <a:pt x="2976" y="2257253"/>
                  <a:pt x="5951" y="1109316"/>
                  <a:pt x="8927" y="0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E0BA7511-0E1B-4173-A380-5E1AF41A8F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00895" y="3447244"/>
            <a:ext cx="4430926" cy="2060488"/>
          </a:xfrm>
          <a:prstGeom prst="roundRect">
            <a:avLst>
              <a:gd name="adj" fmla="val 5293"/>
            </a:avLst>
          </a:prstGeom>
        </p:spPr>
      </p: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F98AA769-A0CB-42DB-85F5-9E0554E4E21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64184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636B6E0F-D4FC-4354-933F-BD5B82E2CA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95291" y="3429000"/>
            <a:ext cx="2080698" cy="2078732"/>
          </a:xfrm>
          <a:prstGeom prst="roundRect">
            <a:avLst>
              <a:gd name="adj" fmla="val 5293"/>
            </a:avLst>
          </a:prstGeom>
        </p:spPr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843B99D-A66D-4DC9-B872-F31E9F159E47}"/>
              </a:ext>
            </a:extLst>
          </p:cNvPr>
          <p:cNvGrpSpPr/>
          <p:nvPr userDrawn="1"/>
        </p:nvGrpSpPr>
        <p:grpSpPr>
          <a:xfrm>
            <a:off x="9559769" y="401421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40CF09AB-379D-4672-883C-F8B6569291D8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B0520816-4CDD-400E-9108-989FBBF8315B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6655A66-F93D-494A-9222-2FF06F7326C2}"/>
              </a:ext>
            </a:extLst>
          </p:cNvPr>
          <p:cNvGrpSpPr/>
          <p:nvPr userDrawn="1"/>
        </p:nvGrpSpPr>
        <p:grpSpPr>
          <a:xfrm>
            <a:off x="6582230" y="401503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FEC9C4DC-2052-49AA-B4C7-CC59B270E248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DDAFAAA0-A960-4E09-BD33-560FB63955D9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5281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09FDAC3C-253C-4F81-93C6-AF6B97AC25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5317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0" name="Picture Placeholder 1">
            <a:extLst>
              <a:ext uri="{FF2B5EF4-FFF2-40B4-BE49-F238E27FC236}">
                <a16:creationId xmlns:a16="http://schemas.microsoft.com/office/drawing/2014/main" id="{CBC10744-2D14-4311-9257-A2969029070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34146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C4A6884E-0384-437C-A500-97D15307F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6297594" y="3836248"/>
            <a:ext cx="2478106" cy="2393517"/>
          </a:xfrm>
          <a:prstGeom prst="roundRect">
            <a:avLst>
              <a:gd name="adj" fmla="val 5386"/>
            </a:avLst>
          </a:prstGeom>
        </p:spPr>
      </p:sp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55C8F3A4-B7CD-4061-8CEB-B67F4FAB83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9180494" y="383624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3" name="Picture Placeholder 1">
            <a:extLst>
              <a:ext uri="{FF2B5EF4-FFF2-40B4-BE49-F238E27FC236}">
                <a16:creationId xmlns:a16="http://schemas.microsoft.com/office/drawing/2014/main" id="{727FFBDC-C7FE-43E9-9B6A-F7E4AE41E7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180494" y="1251569"/>
            <a:ext cx="2478106" cy="2393516"/>
          </a:xfrm>
          <a:prstGeom prst="roundRect">
            <a:avLst>
              <a:gd name="adj" fmla="val 5386"/>
            </a:avLst>
          </a:prstGeom>
        </p:spPr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2840A872-AAFE-44C6-8DBB-8A7F1BF382B3}"/>
              </a:ext>
            </a:extLst>
          </p:cNvPr>
          <p:cNvSpPr/>
          <p:nvPr userDrawn="1"/>
        </p:nvSpPr>
        <p:spPr>
          <a:xfrm rot="5400000" flipH="1" flipV="1">
            <a:off x="3488472" y="-1630974"/>
            <a:ext cx="2418229" cy="8183315"/>
          </a:xfrm>
          <a:custGeom>
            <a:avLst/>
            <a:gdLst>
              <a:gd name="connsiteX0" fmla="*/ 2418229 w 2418229"/>
              <a:gd name="connsiteY0" fmla="*/ 8183315 h 8183315"/>
              <a:gd name="connsiteX1" fmla="*/ 456482 w 2418229"/>
              <a:gd name="connsiteY1" fmla="*/ 8183315 h 8183315"/>
              <a:gd name="connsiteX2" fmla="*/ 24715 w 2418229"/>
              <a:gd name="connsiteY2" fmla="*/ 7473264 h 8183315"/>
              <a:gd name="connsiteX3" fmla="*/ 0 w 2418229"/>
              <a:gd name="connsiteY3" fmla="*/ 323912 h 8183315"/>
              <a:gd name="connsiteX4" fmla="*/ 120 w 2418229"/>
              <a:gd name="connsiteY4" fmla="*/ 0 h 8183315"/>
              <a:gd name="connsiteX5" fmla="*/ 2418227 w 2418229"/>
              <a:gd name="connsiteY5" fmla="*/ 0 h 8183315"/>
              <a:gd name="connsiteX6" fmla="*/ 2418228 w 2418229"/>
              <a:gd name="connsiteY6" fmla="*/ 2016122 h 8183315"/>
              <a:gd name="connsiteX7" fmla="*/ 2418229 w 2418229"/>
              <a:gd name="connsiteY7" fmla="*/ 8183315 h 81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8229" h="8183315">
                <a:moveTo>
                  <a:pt x="2418229" y="8183315"/>
                </a:moveTo>
                <a:lnTo>
                  <a:pt x="456482" y="8183315"/>
                </a:lnTo>
                <a:lnTo>
                  <a:pt x="24715" y="7473264"/>
                </a:lnTo>
                <a:cubicBezTo>
                  <a:pt x="27241" y="5714429"/>
                  <a:pt x="1062" y="2290842"/>
                  <a:pt x="0" y="323912"/>
                </a:cubicBezTo>
                <a:lnTo>
                  <a:pt x="120" y="0"/>
                </a:lnTo>
                <a:lnTo>
                  <a:pt x="2418227" y="0"/>
                </a:lnTo>
                <a:lnTo>
                  <a:pt x="2418228" y="2016122"/>
                </a:lnTo>
                <a:cubicBezTo>
                  <a:pt x="2418228" y="4071853"/>
                  <a:pt x="2418229" y="6106153"/>
                  <a:pt x="2418229" y="8183315"/>
                </a:cubicBezTo>
                <a:close/>
              </a:path>
            </a:pathLst>
          </a:custGeom>
          <a:solidFill>
            <a:srgbClr val="E2252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CB4619D-BC72-4DFC-BD54-9DCCC0CB5A82}"/>
              </a:ext>
            </a:extLst>
          </p:cNvPr>
          <p:cNvGrpSpPr/>
          <p:nvPr userDrawn="1"/>
        </p:nvGrpSpPr>
        <p:grpSpPr>
          <a:xfrm>
            <a:off x="9121756" y="2176278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4" name="object 8">
              <a:extLst>
                <a:ext uri="{FF2B5EF4-FFF2-40B4-BE49-F238E27FC236}">
                  <a16:creationId xmlns:a16="http://schemas.microsoft.com/office/drawing/2014/main" id="{0711CEF3-C5EC-492F-9A88-66CEEEE1520E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8C2ED7AA-3BE7-431A-BEEB-3132E908D096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6371ACD2-D84B-456E-B257-D959FBA5DBE3}"/>
              </a:ext>
            </a:extLst>
          </p:cNvPr>
          <p:cNvGrpSpPr/>
          <p:nvPr userDrawn="1"/>
        </p:nvGrpSpPr>
        <p:grpSpPr>
          <a:xfrm>
            <a:off x="91217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BFD12614-6F1A-42D7-96FD-583A6C43D573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96338D75-40B3-41C0-BB79-748B3CC037DA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8127852-467E-46F7-8C30-B30DB5460DFF}"/>
              </a:ext>
            </a:extLst>
          </p:cNvPr>
          <p:cNvGrpSpPr/>
          <p:nvPr userDrawn="1"/>
        </p:nvGrpSpPr>
        <p:grpSpPr>
          <a:xfrm>
            <a:off x="6238856" y="47448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1" name="object 8">
              <a:extLst>
                <a:ext uri="{FF2B5EF4-FFF2-40B4-BE49-F238E27FC236}">
                  <a16:creationId xmlns:a16="http://schemas.microsoft.com/office/drawing/2014/main" id="{9FB7169A-4C81-40D8-ADEB-31ECBB39935B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8">
              <a:extLst>
                <a:ext uri="{FF2B5EF4-FFF2-40B4-BE49-F238E27FC236}">
                  <a16:creationId xmlns:a16="http://schemas.microsoft.com/office/drawing/2014/main" id="{D18BDB52-3319-47A9-83D0-8204C865301C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FC0AC91-2159-4D1B-8B25-795DDF530EE5}"/>
              </a:ext>
            </a:extLst>
          </p:cNvPr>
          <p:cNvGrpSpPr/>
          <p:nvPr userDrawn="1"/>
        </p:nvGrpSpPr>
        <p:grpSpPr>
          <a:xfrm>
            <a:off x="3355956" y="4736245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4" name="object 8">
              <a:extLst>
                <a:ext uri="{FF2B5EF4-FFF2-40B4-BE49-F238E27FC236}">
                  <a16:creationId xmlns:a16="http://schemas.microsoft.com/office/drawing/2014/main" id="{59FCAC91-324E-4BB4-B79B-F3AF78543FB0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F5E9CC8A-B75F-452D-9988-8472FF3BEB35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CEFD0EC-D93C-46AC-A2F7-D2181540FEEA}"/>
              </a:ext>
            </a:extLst>
          </p:cNvPr>
          <p:cNvGrpSpPr/>
          <p:nvPr userDrawn="1"/>
        </p:nvGrpSpPr>
        <p:grpSpPr>
          <a:xfrm>
            <a:off x="434919" y="473218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7" name="object 8">
              <a:extLst>
                <a:ext uri="{FF2B5EF4-FFF2-40B4-BE49-F238E27FC236}">
                  <a16:creationId xmlns:a16="http://schemas.microsoft.com/office/drawing/2014/main" id="{E881C552-5B41-436D-94EA-2044AAC7AE24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64991266-B7FB-4760-AEBB-F04A985E26A3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09312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BB0FFB0-A451-46C1-8634-C45FF536E3F6}"/>
              </a:ext>
            </a:extLst>
          </p:cNvPr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D8E1CF-95C4-4C78-A10B-2AC92367E420}"/>
              </a:ext>
            </a:extLst>
          </p:cNvPr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9270F8-1A2C-4795-AE54-A1514E4B5FE8}"/>
              </a:ext>
            </a:extLst>
          </p:cNvPr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629CE189-ECDC-43A0-B0A7-3E97677C78CA}"/>
                </a:ext>
              </a:extLst>
            </p:cNvPr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2457CC2-B650-4CC2-851D-4B66D2410A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46E3A05-1E65-49F1-BC36-AE709A0E1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00F63B8-8FB7-433F-BC03-F755CF117A9C}"/>
              </a:ext>
            </a:extLst>
          </p:cNvPr>
          <p:cNvSpPr/>
          <p:nvPr userDrawn="1"/>
        </p:nvSpPr>
        <p:spPr>
          <a:xfrm>
            <a:off x="7470051" y="635000"/>
            <a:ext cx="4783909" cy="375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14A3B-293A-4943-B33B-1E9AF0C83A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957356"/>
            <a:ext cx="2808596" cy="298342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07DFE0-2C5F-46CD-AF1C-F00B15660CB3}"/>
              </a:ext>
            </a:extLst>
          </p:cNvPr>
          <p:cNvSpPr/>
          <p:nvPr userDrawn="1"/>
        </p:nvSpPr>
        <p:spPr>
          <a:xfrm>
            <a:off x="8864934" y="4394200"/>
            <a:ext cx="3389026" cy="2475017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45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BB0FFB0-A451-46C1-8634-C45FF536E3F6}"/>
              </a:ext>
            </a:extLst>
          </p:cNvPr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D8E1CF-95C4-4C78-A10B-2AC92367E420}"/>
              </a:ext>
            </a:extLst>
          </p:cNvPr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49270F8-1A2C-4795-AE54-A1514E4B5FE8}"/>
              </a:ext>
            </a:extLst>
          </p:cNvPr>
          <p:cNvGrpSpPr/>
          <p:nvPr userDrawn="1"/>
        </p:nvGrpSpPr>
        <p:grpSpPr>
          <a:xfrm>
            <a:off x="8855304" y="0"/>
            <a:ext cx="5900900" cy="8372921"/>
            <a:chOff x="8817204" y="0"/>
            <a:chExt cx="5900900" cy="8372921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629CE189-ECDC-43A0-B0A7-3E97677C78CA}"/>
                </a:ext>
              </a:extLst>
            </p:cNvPr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12457CC2-B650-4CC2-851D-4B66D2410A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46E3A05-1E65-49F1-BC36-AE709A0E1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29254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2BB0FFB0-A451-46C1-8634-C45FF536E3F6}"/>
              </a:ext>
            </a:extLst>
          </p:cNvPr>
          <p:cNvSpPr/>
          <p:nvPr userDrawn="1"/>
        </p:nvSpPr>
        <p:spPr>
          <a:xfrm>
            <a:off x="524255" y="2449067"/>
            <a:ext cx="117475" cy="1493520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7D8E1CF-95C4-4C78-A10B-2AC92367E420}"/>
              </a:ext>
            </a:extLst>
          </p:cNvPr>
          <p:cNvSpPr/>
          <p:nvPr userDrawn="1"/>
        </p:nvSpPr>
        <p:spPr>
          <a:xfrm>
            <a:off x="524254" y="2449067"/>
            <a:ext cx="117475" cy="368114"/>
          </a:xfrm>
          <a:custGeom>
            <a:avLst/>
            <a:gdLst/>
            <a:ahLst/>
            <a:cxnLst/>
            <a:rect l="l" t="t" r="r" b="b"/>
            <a:pathLst>
              <a:path w="117475" h="1493520">
                <a:moveTo>
                  <a:pt x="117348" y="0"/>
                </a:moveTo>
                <a:lnTo>
                  <a:pt x="0" y="0"/>
                </a:lnTo>
                <a:lnTo>
                  <a:pt x="0" y="1493519"/>
                </a:lnTo>
                <a:lnTo>
                  <a:pt x="117348" y="1493519"/>
                </a:lnTo>
                <a:lnTo>
                  <a:pt x="117348" y="0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 baseline="-25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14A3B-293A-4943-B33B-1E9AF0C8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919" y="1937289"/>
            <a:ext cx="2808596" cy="298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CA6B944-7CA4-444F-A24D-C0FF6CE1E2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43686" y="994461"/>
            <a:ext cx="4750959" cy="52523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grpSp>
        <p:nvGrpSpPr>
          <p:cNvPr id="41" name="object 11">
            <a:extLst>
              <a:ext uri="{FF2B5EF4-FFF2-40B4-BE49-F238E27FC236}">
                <a16:creationId xmlns:a16="http://schemas.microsoft.com/office/drawing/2014/main" id="{047664D9-E68F-4C60-8945-4C1D817B352C}"/>
              </a:ext>
            </a:extLst>
          </p:cNvPr>
          <p:cNvGrpSpPr/>
          <p:nvPr userDrawn="1"/>
        </p:nvGrpSpPr>
        <p:grpSpPr>
          <a:xfrm>
            <a:off x="740227" y="799514"/>
            <a:ext cx="6157687" cy="1651232"/>
            <a:chOff x="516528" y="1249671"/>
            <a:chExt cx="6043930" cy="849630"/>
          </a:xfrm>
        </p:grpSpPr>
        <p:pic>
          <p:nvPicPr>
            <p:cNvPr id="42" name="object 12">
              <a:extLst>
                <a:ext uri="{FF2B5EF4-FFF2-40B4-BE49-F238E27FC236}">
                  <a16:creationId xmlns:a16="http://schemas.microsoft.com/office/drawing/2014/main" id="{43D611B6-0D86-4123-9AAB-570B03B2F2F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3" name="object 13">
              <a:extLst>
                <a:ext uri="{FF2B5EF4-FFF2-40B4-BE49-F238E27FC236}">
                  <a16:creationId xmlns:a16="http://schemas.microsoft.com/office/drawing/2014/main" id="{A5CF8A79-674D-4410-B33B-C5EA6ABEB919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11">
            <a:extLst>
              <a:ext uri="{FF2B5EF4-FFF2-40B4-BE49-F238E27FC236}">
                <a16:creationId xmlns:a16="http://schemas.microsoft.com/office/drawing/2014/main" id="{C259C2DE-294A-4DDF-9EDB-8F959674894F}"/>
              </a:ext>
            </a:extLst>
          </p:cNvPr>
          <p:cNvGrpSpPr/>
          <p:nvPr userDrawn="1"/>
        </p:nvGrpSpPr>
        <p:grpSpPr>
          <a:xfrm>
            <a:off x="740226" y="2159160"/>
            <a:ext cx="6157687" cy="1651232"/>
            <a:chOff x="516528" y="1249671"/>
            <a:chExt cx="6043930" cy="849630"/>
          </a:xfrm>
        </p:grpSpPr>
        <p:pic>
          <p:nvPicPr>
            <p:cNvPr id="45" name="object 12">
              <a:extLst>
                <a:ext uri="{FF2B5EF4-FFF2-40B4-BE49-F238E27FC236}">
                  <a16:creationId xmlns:a16="http://schemas.microsoft.com/office/drawing/2014/main" id="{2C1ACA13-3A32-4867-81F2-292AAFBDFBE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6" name="object 13">
              <a:extLst>
                <a:ext uri="{FF2B5EF4-FFF2-40B4-BE49-F238E27FC236}">
                  <a16:creationId xmlns:a16="http://schemas.microsoft.com/office/drawing/2014/main" id="{332F96D7-0FFD-4E1F-83CB-1A3BB1DA130F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11">
            <a:extLst>
              <a:ext uri="{FF2B5EF4-FFF2-40B4-BE49-F238E27FC236}">
                <a16:creationId xmlns:a16="http://schemas.microsoft.com/office/drawing/2014/main" id="{15FAD82C-5D9A-4F10-88B0-13ECF877B9D2}"/>
              </a:ext>
            </a:extLst>
          </p:cNvPr>
          <p:cNvGrpSpPr/>
          <p:nvPr userDrawn="1"/>
        </p:nvGrpSpPr>
        <p:grpSpPr>
          <a:xfrm>
            <a:off x="740226" y="3508031"/>
            <a:ext cx="6157687" cy="1651232"/>
            <a:chOff x="516528" y="1249671"/>
            <a:chExt cx="6043930" cy="849630"/>
          </a:xfrm>
        </p:grpSpPr>
        <p:pic>
          <p:nvPicPr>
            <p:cNvPr id="48" name="object 12">
              <a:extLst>
                <a:ext uri="{FF2B5EF4-FFF2-40B4-BE49-F238E27FC236}">
                  <a16:creationId xmlns:a16="http://schemas.microsoft.com/office/drawing/2014/main" id="{9D3AD6ED-6DFE-41B3-8939-85FAB532B1B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49" name="object 13">
              <a:extLst>
                <a:ext uri="{FF2B5EF4-FFF2-40B4-BE49-F238E27FC236}">
                  <a16:creationId xmlns:a16="http://schemas.microsoft.com/office/drawing/2014/main" id="{48959F7F-A218-450D-BCBC-9E914B8101FD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11">
            <a:extLst>
              <a:ext uri="{FF2B5EF4-FFF2-40B4-BE49-F238E27FC236}">
                <a16:creationId xmlns:a16="http://schemas.microsoft.com/office/drawing/2014/main" id="{11336F1C-668E-4653-9FFA-81425EBF38A5}"/>
              </a:ext>
            </a:extLst>
          </p:cNvPr>
          <p:cNvGrpSpPr/>
          <p:nvPr userDrawn="1"/>
        </p:nvGrpSpPr>
        <p:grpSpPr>
          <a:xfrm>
            <a:off x="740225" y="4867678"/>
            <a:ext cx="6157687" cy="1651232"/>
            <a:chOff x="516528" y="1249671"/>
            <a:chExt cx="6043930" cy="849630"/>
          </a:xfrm>
        </p:grpSpPr>
        <p:pic>
          <p:nvPicPr>
            <p:cNvPr id="51" name="object 12">
              <a:extLst>
                <a:ext uri="{FF2B5EF4-FFF2-40B4-BE49-F238E27FC236}">
                  <a16:creationId xmlns:a16="http://schemas.microsoft.com/office/drawing/2014/main" id="{17AD2C25-8B05-4228-9FD3-953AA01BAC0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528" y="1249671"/>
              <a:ext cx="6043637" cy="849263"/>
            </a:xfrm>
            <a:prstGeom prst="rect">
              <a:avLst/>
            </a:prstGeom>
          </p:spPr>
        </p:pic>
        <p:sp>
          <p:nvSpPr>
            <p:cNvPr id="52" name="object 13">
              <a:extLst>
                <a:ext uri="{FF2B5EF4-FFF2-40B4-BE49-F238E27FC236}">
                  <a16:creationId xmlns:a16="http://schemas.microsoft.com/office/drawing/2014/main" id="{292364F6-CD10-446B-AC2F-84AF8CC491BF}"/>
                </a:ext>
              </a:extLst>
            </p:cNvPr>
            <p:cNvSpPr/>
            <p:nvPr/>
          </p:nvSpPr>
          <p:spPr>
            <a:xfrm>
              <a:off x="612647" y="1362455"/>
              <a:ext cx="5786755" cy="612775"/>
            </a:xfrm>
            <a:custGeom>
              <a:avLst/>
              <a:gdLst/>
              <a:ahLst/>
              <a:cxnLst/>
              <a:rect l="l" t="t" r="r" b="b"/>
              <a:pathLst>
                <a:path w="5786755" h="612775">
                  <a:moveTo>
                    <a:pt x="5739003" y="0"/>
                  </a:moveTo>
                  <a:lnTo>
                    <a:pt x="47650" y="0"/>
                  </a:lnTo>
                  <a:lnTo>
                    <a:pt x="29103" y="3744"/>
                  </a:lnTo>
                  <a:lnTo>
                    <a:pt x="13957" y="13954"/>
                  </a:lnTo>
                  <a:lnTo>
                    <a:pt x="3744" y="29092"/>
                  </a:lnTo>
                  <a:lnTo>
                    <a:pt x="0" y="47625"/>
                  </a:lnTo>
                  <a:lnTo>
                    <a:pt x="0" y="565023"/>
                  </a:lnTo>
                  <a:lnTo>
                    <a:pt x="3744" y="583555"/>
                  </a:lnTo>
                  <a:lnTo>
                    <a:pt x="13957" y="598693"/>
                  </a:lnTo>
                  <a:lnTo>
                    <a:pt x="29103" y="608903"/>
                  </a:lnTo>
                  <a:lnTo>
                    <a:pt x="47650" y="612648"/>
                  </a:lnTo>
                  <a:lnTo>
                    <a:pt x="5739003" y="612648"/>
                  </a:lnTo>
                  <a:lnTo>
                    <a:pt x="5757535" y="608903"/>
                  </a:lnTo>
                  <a:lnTo>
                    <a:pt x="5772673" y="598693"/>
                  </a:lnTo>
                  <a:lnTo>
                    <a:pt x="5782883" y="583555"/>
                  </a:lnTo>
                  <a:lnTo>
                    <a:pt x="5786628" y="565023"/>
                  </a:lnTo>
                  <a:lnTo>
                    <a:pt x="5786628" y="47625"/>
                  </a:lnTo>
                  <a:lnTo>
                    <a:pt x="5782883" y="29092"/>
                  </a:lnTo>
                  <a:lnTo>
                    <a:pt x="5772673" y="13954"/>
                  </a:lnTo>
                  <a:lnTo>
                    <a:pt x="5757535" y="3744"/>
                  </a:lnTo>
                  <a:lnTo>
                    <a:pt x="5739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0A81969-F57B-4CCE-8123-C37CC55DF436}"/>
              </a:ext>
            </a:extLst>
          </p:cNvPr>
          <p:cNvGrpSpPr/>
          <p:nvPr userDrawn="1"/>
        </p:nvGrpSpPr>
        <p:grpSpPr>
          <a:xfrm>
            <a:off x="838153" y="1035493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4" name="object 8">
              <a:extLst>
                <a:ext uri="{FF2B5EF4-FFF2-40B4-BE49-F238E27FC236}">
                  <a16:creationId xmlns:a16="http://schemas.microsoft.com/office/drawing/2014/main" id="{E17BDD1E-FC77-4BFE-A937-E9718ABEB37A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8">
              <a:extLst>
                <a:ext uri="{FF2B5EF4-FFF2-40B4-BE49-F238E27FC236}">
                  <a16:creationId xmlns:a16="http://schemas.microsoft.com/office/drawing/2014/main" id="{F8F1743D-BE2A-4D90-ABF3-3A3441F815AB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1130156E-D436-4EB1-A9B7-70DF7D991840}"/>
              </a:ext>
            </a:extLst>
          </p:cNvPr>
          <p:cNvGrpSpPr/>
          <p:nvPr userDrawn="1"/>
        </p:nvGrpSpPr>
        <p:grpSpPr>
          <a:xfrm>
            <a:off x="838152" y="2380219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57" name="object 8">
              <a:extLst>
                <a:ext uri="{FF2B5EF4-FFF2-40B4-BE49-F238E27FC236}">
                  <a16:creationId xmlns:a16="http://schemas.microsoft.com/office/drawing/2014/main" id="{2F791EEE-AC54-419E-9D25-8585F8388A86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8">
              <a:extLst>
                <a:ext uri="{FF2B5EF4-FFF2-40B4-BE49-F238E27FC236}">
                  <a16:creationId xmlns:a16="http://schemas.microsoft.com/office/drawing/2014/main" id="{698A2B3F-D8BD-45B8-8373-88AE3852BA1B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64592D49-4EAE-4192-AA32-71E16CEF1F11}"/>
              </a:ext>
            </a:extLst>
          </p:cNvPr>
          <p:cNvGrpSpPr/>
          <p:nvPr userDrawn="1"/>
        </p:nvGrpSpPr>
        <p:grpSpPr>
          <a:xfrm>
            <a:off x="829396" y="3725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0" name="object 8">
              <a:extLst>
                <a:ext uri="{FF2B5EF4-FFF2-40B4-BE49-F238E27FC236}">
                  <a16:creationId xmlns:a16="http://schemas.microsoft.com/office/drawing/2014/main" id="{329D34EA-696B-42A1-B1DD-7FD05300DB1E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1" name="object 8">
              <a:extLst>
                <a:ext uri="{FF2B5EF4-FFF2-40B4-BE49-F238E27FC236}">
                  <a16:creationId xmlns:a16="http://schemas.microsoft.com/office/drawing/2014/main" id="{F35A195D-1418-49E0-A2C9-7E6C36335B58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FFCEC048-D16D-42A4-91D8-BD94FA48D77A}"/>
              </a:ext>
            </a:extLst>
          </p:cNvPr>
          <p:cNvGrpSpPr/>
          <p:nvPr userDrawn="1"/>
        </p:nvGrpSpPr>
        <p:grpSpPr>
          <a:xfrm>
            <a:off x="829395" y="5076095"/>
            <a:ext cx="99107" cy="1174124"/>
            <a:chOff x="-1315432" y="2068067"/>
            <a:chExt cx="117476" cy="1493520"/>
          </a:xfrm>
          <a:solidFill>
            <a:srgbClr val="E2252C"/>
          </a:solidFill>
        </p:grpSpPr>
        <p:sp>
          <p:nvSpPr>
            <p:cNvPr id="63" name="object 8">
              <a:extLst>
                <a:ext uri="{FF2B5EF4-FFF2-40B4-BE49-F238E27FC236}">
                  <a16:creationId xmlns:a16="http://schemas.microsoft.com/office/drawing/2014/main" id="{1261801D-30A2-40BC-9796-3A2DB17FC735}"/>
                </a:ext>
              </a:extLst>
            </p:cNvPr>
            <p:cNvSpPr/>
            <p:nvPr/>
          </p:nvSpPr>
          <p:spPr>
            <a:xfrm>
              <a:off x="-1315431" y="2068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8">
              <a:extLst>
                <a:ext uri="{FF2B5EF4-FFF2-40B4-BE49-F238E27FC236}">
                  <a16:creationId xmlns:a16="http://schemas.microsoft.com/office/drawing/2014/main" id="{C8AB70B7-89F1-4C46-B118-B4F5ED66E904}"/>
                </a:ext>
              </a:extLst>
            </p:cNvPr>
            <p:cNvSpPr/>
            <p:nvPr/>
          </p:nvSpPr>
          <p:spPr>
            <a:xfrm>
              <a:off x="-1315432" y="2068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Заголовок 7">
            <a:extLst>
              <a:ext uri="{FF2B5EF4-FFF2-40B4-BE49-F238E27FC236}">
                <a16:creationId xmlns:a16="http://schemas.microsoft.com/office/drawing/2014/main" id="{C6BB62D8-F9FD-4F8C-995B-6038EB986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3259" y="1128680"/>
            <a:ext cx="5537284" cy="965200"/>
          </a:xfrm>
        </p:spPr>
        <p:txBody>
          <a:bodyPr>
            <a:noAutofit/>
          </a:bodyPr>
          <a:lstStyle>
            <a:lvl1pPr>
              <a:defRPr sz="1600" u="none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ОСНОВНЫЕ НАПРАВЛЕНИЯ ВОЕННО-СПОРТИВНОГО ОБУЧЕНИЯ КУРСАНТОВ ЛЕТНЕГО ЛАГЕРЯ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61D1C14-9B17-4381-87A6-3FC08BB1F0FE}"/>
              </a:ext>
            </a:extLst>
          </p:cNvPr>
          <p:cNvGrpSpPr/>
          <p:nvPr userDrawn="1"/>
        </p:nvGrpSpPr>
        <p:grpSpPr>
          <a:xfrm>
            <a:off x="7084946" y="4784262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39A0C198-9D06-4B56-965A-FE025618D0E7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9" name="object 8">
              <a:extLst>
                <a:ext uri="{FF2B5EF4-FFF2-40B4-BE49-F238E27FC236}">
                  <a16:creationId xmlns:a16="http://schemas.microsoft.com/office/drawing/2014/main" id="{6E9E4935-21A7-4C29-90B6-EE7C168ED65C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030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339D1298-C9DF-4B3F-B7B3-D177266FD3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CE3F9AFA-E8B3-42BB-A854-5E3974FCD33A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13">
            <a:extLst>
              <a:ext uri="{FF2B5EF4-FFF2-40B4-BE49-F238E27FC236}">
                <a16:creationId xmlns:a16="http://schemas.microsoft.com/office/drawing/2014/main" id="{9D117046-16D7-4792-926E-582F639C7E3F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1427010"/>
            <a:ext cx="118541" cy="118541"/>
          </a:xfrm>
          <a:prstGeom prst="rect">
            <a:avLst/>
          </a:prstGeom>
        </p:spPr>
      </p:pic>
      <p:pic>
        <p:nvPicPr>
          <p:cNvPr id="21" name="object 13">
            <a:extLst>
              <a:ext uri="{FF2B5EF4-FFF2-40B4-BE49-F238E27FC236}">
                <a16:creationId xmlns:a16="http://schemas.microsoft.com/office/drawing/2014/main" id="{63C08CE8-3E12-47C0-9005-C77B1C0E3CE5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94364" y="2292740"/>
            <a:ext cx="118541" cy="118541"/>
          </a:xfrm>
          <a:prstGeom prst="rect">
            <a:avLst/>
          </a:prstGeom>
        </p:spPr>
      </p:pic>
      <p:pic>
        <p:nvPicPr>
          <p:cNvPr id="22" name="object 13">
            <a:extLst>
              <a:ext uri="{FF2B5EF4-FFF2-40B4-BE49-F238E27FC236}">
                <a16:creationId xmlns:a16="http://schemas.microsoft.com/office/drawing/2014/main" id="{C39D6188-660F-4EAC-AF1D-0696ADBE614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3199698"/>
            <a:ext cx="118541" cy="118541"/>
          </a:xfrm>
          <a:prstGeom prst="rect">
            <a:avLst/>
          </a:prstGeom>
        </p:spPr>
      </p:pic>
      <p:pic>
        <p:nvPicPr>
          <p:cNvPr id="23" name="object 13">
            <a:extLst>
              <a:ext uri="{FF2B5EF4-FFF2-40B4-BE49-F238E27FC236}">
                <a16:creationId xmlns:a16="http://schemas.microsoft.com/office/drawing/2014/main" id="{DFAAF20A-CCBE-485A-B5C2-1A1FA3BC0662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4065428"/>
            <a:ext cx="118541" cy="118541"/>
          </a:xfrm>
          <a:prstGeom prst="rect">
            <a:avLst/>
          </a:prstGeom>
        </p:spPr>
      </p:pic>
      <p:pic>
        <p:nvPicPr>
          <p:cNvPr id="24" name="object 13">
            <a:extLst>
              <a:ext uri="{FF2B5EF4-FFF2-40B4-BE49-F238E27FC236}">
                <a16:creationId xmlns:a16="http://schemas.microsoft.com/office/drawing/2014/main" id="{CCE24F9F-7467-4817-9145-02BA9997573B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18689" y="5004127"/>
            <a:ext cx="118541" cy="118541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4A3A1F6-AE3D-4E9C-BD83-C701967B7383}"/>
              </a:ext>
            </a:extLst>
          </p:cNvPr>
          <p:cNvGrpSpPr/>
          <p:nvPr userDrawn="1"/>
        </p:nvGrpSpPr>
        <p:grpSpPr>
          <a:xfrm>
            <a:off x="-124362" y="0"/>
            <a:ext cx="5900900" cy="8372921"/>
            <a:chOff x="8817204" y="0"/>
            <a:chExt cx="5900900" cy="8372921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B091CF6-A883-41DB-9EBA-A71EF2E1DC31}"/>
                </a:ext>
              </a:extLst>
            </p:cNvPr>
            <p:cNvSpPr/>
            <p:nvPr userDrawn="1"/>
          </p:nvSpPr>
          <p:spPr>
            <a:xfrm>
              <a:off x="8826834" y="0"/>
              <a:ext cx="3374796" cy="6869217"/>
            </a:xfrm>
            <a:prstGeom prst="rect">
              <a:avLst/>
            </a:prstGeom>
            <a:solidFill>
              <a:srgbClr val="E225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B8359DB-67F9-4D63-A81C-F0198DA4EE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05"/>
            <a:stretch>
              <a:fillRect/>
            </a:stretch>
          </p:blipFill>
          <p:spPr>
            <a:xfrm rot="10800000">
              <a:off x="8817204" y="3503847"/>
              <a:ext cx="2448885" cy="4869074"/>
            </a:xfrm>
            <a:custGeom>
              <a:avLst/>
              <a:gdLst>
                <a:gd name="connsiteX0" fmla="*/ 2448885 w 2448885"/>
                <a:gd name="connsiteY0" fmla="*/ 4869074 h 4869074"/>
                <a:gd name="connsiteX1" fmla="*/ 0 w 2448885"/>
                <a:gd name="connsiteY1" fmla="*/ 4869074 h 4869074"/>
                <a:gd name="connsiteX2" fmla="*/ 0 w 2448885"/>
                <a:gd name="connsiteY2" fmla="*/ 0 h 4869074"/>
                <a:gd name="connsiteX3" fmla="*/ 2448885 w 2448885"/>
                <a:gd name="connsiteY3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48885" h="4869074">
                  <a:moveTo>
                    <a:pt x="2448885" y="4869074"/>
                  </a:moveTo>
                  <a:lnTo>
                    <a:pt x="0" y="4869074"/>
                  </a:lnTo>
                  <a:lnTo>
                    <a:pt x="0" y="0"/>
                  </a:lnTo>
                  <a:lnTo>
                    <a:pt x="2448885" y="0"/>
                  </a:lnTo>
                  <a:close/>
                </a:path>
              </a:pathLst>
            </a:cu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AC472DD-D3B0-4B7A-A46A-8DFD9D00E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9849030" y="3503847"/>
              <a:ext cx="4869074" cy="4869074"/>
            </a:xfrm>
            <a:custGeom>
              <a:avLst/>
              <a:gdLst>
                <a:gd name="connsiteX0" fmla="*/ 4869074 w 4869074"/>
                <a:gd name="connsiteY0" fmla="*/ 4869074 h 4869074"/>
                <a:gd name="connsiteX1" fmla="*/ 2516474 w 4869074"/>
                <a:gd name="connsiteY1" fmla="*/ 4869074 h 4869074"/>
                <a:gd name="connsiteX2" fmla="*/ 2516474 w 4869074"/>
                <a:gd name="connsiteY2" fmla="*/ 460821 h 4869074"/>
                <a:gd name="connsiteX3" fmla="*/ 0 w 4869074"/>
                <a:gd name="connsiteY3" fmla="*/ 460821 h 4869074"/>
                <a:gd name="connsiteX4" fmla="*/ 0 w 4869074"/>
                <a:gd name="connsiteY4" fmla="*/ 0 h 4869074"/>
                <a:gd name="connsiteX5" fmla="*/ 4869074 w 4869074"/>
                <a:gd name="connsiteY5" fmla="*/ 0 h 486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9074" h="4869074">
                  <a:moveTo>
                    <a:pt x="4869074" y="4869074"/>
                  </a:moveTo>
                  <a:lnTo>
                    <a:pt x="2516474" y="4869074"/>
                  </a:lnTo>
                  <a:lnTo>
                    <a:pt x="2516474" y="460821"/>
                  </a:lnTo>
                  <a:lnTo>
                    <a:pt x="0" y="460821"/>
                  </a:lnTo>
                  <a:lnTo>
                    <a:pt x="0" y="0"/>
                  </a:lnTo>
                  <a:lnTo>
                    <a:pt x="4869074" y="0"/>
                  </a:lnTo>
                  <a:close/>
                </a:path>
              </a:pathLst>
            </a:custGeom>
          </p:spPr>
        </p:pic>
      </p:grp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BBEB813-AE03-4F46-9BFC-3EAD08143B66}"/>
              </a:ext>
            </a:extLst>
          </p:cNvPr>
          <p:cNvSpPr/>
          <p:nvPr userDrawn="1"/>
        </p:nvSpPr>
        <p:spPr>
          <a:xfrm>
            <a:off x="3496236" y="1427010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B18AFD14-6E44-4383-A8F9-25CD74045FE8}"/>
              </a:ext>
            </a:extLst>
          </p:cNvPr>
          <p:cNvSpPr/>
          <p:nvPr userDrawn="1"/>
        </p:nvSpPr>
        <p:spPr>
          <a:xfrm>
            <a:off x="3494364" y="2293525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643CAE15-D04F-4735-9661-7A0F0E832045}"/>
              </a:ext>
            </a:extLst>
          </p:cNvPr>
          <p:cNvSpPr/>
          <p:nvPr userDrawn="1"/>
        </p:nvSpPr>
        <p:spPr>
          <a:xfrm>
            <a:off x="3518631" y="319955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54B10468-126D-4BE3-99A1-F21ED5535B40}"/>
              </a:ext>
            </a:extLst>
          </p:cNvPr>
          <p:cNvSpPr/>
          <p:nvPr userDrawn="1"/>
        </p:nvSpPr>
        <p:spPr>
          <a:xfrm>
            <a:off x="3516759" y="4066071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A169B9D-E50F-4151-A928-AE7E94054D26}"/>
              </a:ext>
            </a:extLst>
          </p:cNvPr>
          <p:cNvSpPr/>
          <p:nvPr userDrawn="1"/>
        </p:nvSpPr>
        <p:spPr>
          <a:xfrm>
            <a:off x="3516759" y="5009596"/>
            <a:ext cx="113072" cy="113072"/>
          </a:xfrm>
          <a:prstGeom prst="roundRect">
            <a:avLst/>
          </a:prstGeom>
          <a:solidFill>
            <a:srgbClr val="E225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A7FF78-CEF6-44F5-BAA5-71A312BA5369}"/>
              </a:ext>
            </a:extLst>
          </p:cNvPr>
          <p:cNvSpPr/>
          <p:nvPr userDrawn="1"/>
        </p:nvSpPr>
        <p:spPr>
          <a:xfrm>
            <a:off x="-124362" y="4065428"/>
            <a:ext cx="3384426" cy="2803789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65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800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1852C5D-74C5-4B19-AF8E-954EE3A2FC96}"/>
              </a:ext>
            </a:extLst>
          </p:cNvPr>
          <p:cNvGrpSpPr/>
          <p:nvPr userDrawn="1"/>
        </p:nvGrpSpPr>
        <p:grpSpPr>
          <a:xfrm>
            <a:off x="432224" y="939155"/>
            <a:ext cx="2779062" cy="686192"/>
            <a:chOff x="740226" y="2159160"/>
            <a:chExt cx="6157687" cy="1651232"/>
          </a:xfrm>
        </p:grpSpPr>
        <p:grpSp>
          <p:nvGrpSpPr>
            <p:cNvPr id="110" name="object 11">
              <a:extLst>
                <a:ext uri="{FF2B5EF4-FFF2-40B4-BE49-F238E27FC236}">
                  <a16:creationId xmlns:a16="http://schemas.microsoft.com/office/drawing/2014/main" id="{05E2C810-08B1-4B68-A7D5-E9FE1EE20697}"/>
                </a:ext>
              </a:extLst>
            </p:cNvPr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11" name="object 12">
                <a:extLst>
                  <a:ext uri="{FF2B5EF4-FFF2-40B4-BE49-F238E27FC236}">
                    <a16:creationId xmlns:a16="http://schemas.microsoft.com/office/drawing/2014/main" id="{AA4E98A0-8496-432B-B374-8B576B5B642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12" name="object 13">
                <a:extLst>
                  <a:ext uri="{FF2B5EF4-FFF2-40B4-BE49-F238E27FC236}">
                    <a16:creationId xmlns:a16="http://schemas.microsoft.com/office/drawing/2014/main" id="{1E4C876C-BA8D-4319-A0E0-67AB65D80F26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BBD5420C-FBF9-4174-AA02-4A6A80A7CF63}"/>
                </a:ext>
              </a:extLst>
            </p:cNvPr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14" name="object 8">
                <a:extLst>
                  <a:ext uri="{FF2B5EF4-FFF2-40B4-BE49-F238E27FC236}">
                    <a16:creationId xmlns:a16="http://schemas.microsoft.com/office/drawing/2014/main" id="{5B28E001-C65A-41DC-9087-968719AF1F7A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8">
                <a:extLst>
                  <a:ext uri="{FF2B5EF4-FFF2-40B4-BE49-F238E27FC236}">
                    <a16:creationId xmlns:a16="http://schemas.microsoft.com/office/drawing/2014/main" id="{1EE13987-C6A0-432D-A161-B19F687FD57E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31888132-2BD2-4764-8004-339A96BA111D}"/>
              </a:ext>
            </a:extLst>
          </p:cNvPr>
          <p:cNvGrpSpPr/>
          <p:nvPr userDrawn="1"/>
        </p:nvGrpSpPr>
        <p:grpSpPr>
          <a:xfrm>
            <a:off x="3377166" y="939155"/>
            <a:ext cx="2779062" cy="686192"/>
            <a:chOff x="740226" y="2159160"/>
            <a:chExt cx="6157687" cy="1651232"/>
          </a:xfrm>
        </p:grpSpPr>
        <p:grpSp>
          <p:nvGrpSpPr>
            <p:cNvPr id="121" name="object 11">
              <a:extLst>
                <a:ext uri="{FF2B5EF4-FFF2-40B4-BE49-F238E27FC236}">
                  <a16:creationId xmlns:a16="http://schemas.microsoft.com/office/drawing/2014/main" id="{0A7D910F-7457-4915-A36D-3840B2AA6CF0}"/>
                </a:ext>
              </a:extLst>
            </p:cNvPr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25" name="object 12">
                <a:extLst>
                  <a:ext uri="{FF2B5EF4-FFF2-40B4-BE49-F238E27FC236}">
                    <a16:creationId xmlns:a16="http://schemas.microsoft.com/office/drawing/2014/main" id="{80FDD49E-7212-4253-9BC8-6F9DF879C81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26" name="object 13">
                <a:extLst>
                  <a:ext uri="{FF2B5EF4-FFF2-40B4-BE49-F238E27FC236}">
                    <a16:creationId xmlns:a16="http://schemas.microsoft.com/office/drawing/2014/main" id="{50BBFCF1-B5CF-4317-9C3A-6281693A9D98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4F09934C-0070-482D-901B-1613DF0BCC60}"/>
                </a:ext>
              </a:extLst>
            </p:cNvPr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23" name="object 8">
                <a:extLst>
                  <a:ext uri="{FF2B5EF4-FFF2-40B4-BE49-F238E27FC236}">
                    <a16:creationId xmlns:a16="http://schemas.microsoft.com/office/drawing/2014/main" id="{DA757E44-D30D-49C3-BDE6-05C135640F57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8">
                <a:extLst>
                  <a:ext uri="{FF2B5EF4-FFF2-40B4-BE49-F238E27FC236}">
                    <a16:creationId xmlns:a16="http://schemas.microsoft.com/office/drawing/2014/main" id="{1FFE395A-C292-4973-A5BB-628EB8EAF117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14E1567-80DB-4969-841A-2A93ED6FDA46}"/>
              </a:ext>
            </a:extLst>
          </p:cNvPr>
          <p:cNvSpPr/>
          <p:nvPr userDrawn="1"/>
        </p:nvSpPr>
        <p:spPr>
          <a:xfrm>
            <a:off x="489857" y="1625051"/>
            <a:ext cx="264433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олилиния: фигура 163">
            <a:extLst>
              <a:ext uri="{FF2B5EF4-FFF2-40B4-BE49-F238E27FC236}">
                <a16:creationId xmlns:a16="http://schemas.microsoft.com/office/drawing/2014/main" id="{6AB9B8BF-60D6-428A-A0D6-F9546C1BBDB6}"/>
              </a:ext>
            </a:extLst>
          </p:cNvPr>
          <p:cNvSpPr/>
          <p:nvPr userDrawn="1"/>
        </p:nvSpPr>
        <p:spPr>
          <a:xfrm>
            <a:off x="521148" y="5791340"/>
            <a:ext cx="11413667" cy="394852"/>
          </a:xfrm>
          <a:custGeom>
            <a:avLst/>
            <a:gdLst>
              <a:gd name="connsiteX0" fmla="*/ 0 w 9794164"/>
              <a:gd name="connsiteY0" fmla="*/ 0 h 338826"/>
              <a:gd name="connsiteX1" fmla="*/ 9794164 w 9794164"/>
              <a:gd name="connsiteY1" fmla="*/ 0 h 338826"/>
              <a:gd name="connsiteX2" fmla="*/ 9794164 w 9794164"/>
              <a:gd name="connsiteY2" fmla="*/ 183565 h 338826"/>
              <a:gd name="connsiteX3" fmla="*/ 9485198 w 9794164"/>
              <a:gd name="connsiteY3" fmla="*/ 338826 h 338826"/>
              <a:gd name="connsiteX4" fmla="*/ 0 w 9794164"/>
              <a:gd name="connsiteY4" fmla="*/ 338826 h 33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94164" h="338826">
                <a:moveTo>
                  <a:pt x="0" y="0"/>
                </a:moveTo>
                <a:lnTo>
                  <a:pt x="9794164" y="0"/>
                </a:lnTo>
                <a:lnTo>
                  <a:pt x="9794164" y="183565"/>
                </a:lnTo>
                <a:lnTo>
                  <a:pt x="9485198" y="338826"/>
                </a:lnTo>
                <a:lnTo>
                  <a:pt x="0" y="338826"/>
                </a:lnTo>
                <a:close/>
              </a:path>
            </a:pathLst>
          </a:custGeom>
          <a:solidFill>
            <a:srgbClr val="E2252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8A13718-6E7F-44AE-B4BE-CC86C6FA0967}"/>
              </a:ext>
            </a:extLst>
          </p:cNvPr>
          <p:cNvSpPr/>
          <p:nvPr userDrawn="1"/>
        </p:nvSpPr>
        <p:spPr>
          <a:xfrm>
            <a:off x="3421362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B8B08CD4-536E-49C7-A8E9-6B21DC4F8F7A}"/>
              </a:ext>
            </a:extLst>
          </p:cNvPr>
          <p:cNvGrpSpPr/>
          <p:nvPr userDrawn="1"/>
        </p:nvGrpSpPr>
        <p:grpSpPr>
          <a:xfrm>
            <a:off x="6322244" y="939155"/>
            <a:ext cx="2779062" cy="686192"/>
            <a:chOff x="740226" y="2159160"/>
            <a:chExt cx="6157687" cy="1651232"/>
          </a:xfrm>
        </p:grpSpPr>
        <p:grpSp>
          <p:nvGrpSpPr>
            <p:cNvPr id="166" name="object 11">
              <a:extLst>
                <a:ext uri="{FF2B5EF4-FFF2-40B4-BE49-F238E27FC236}">
                  <a16:creationId xmlns:a16="http://schemas.microsoft.com/office/drawing/2014/main" id="{9DCA3700-102B-4850-8940-4A614628FBB0}"/>
                </a:ext>
              </a:extLst>
            </p:cNvPr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0" name="object 12">
                <a:extLst>
                  <a:ext uri="{FF2B5EF4-FFF2-40B4-BE49-F238E27FC236}">
                    <a16:creationId xmlns:a16="http://schemas.microsoft.com/office/drawing/2014/main" id="{BB844C54-49ED-48BF-8247-2BFD50AE220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1" name="object 13">
                <a:extLst>
                  <a:ext uri="{FF2B5EF4-FFF2-40B4-BE49-F238E27FC236}">
                    <a16:creationId xmlns:a16="http://schemas.microsoft.com/office/drawing/2014/main" id="{B1C860A6-65D6-4290-A91D-06DB91BC0ED7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67" name="Группа 166">
              <a:extLst>
                <a:ext uri="{FF2B5EF4-FFF2-40B4-BE49-F238E27FC236}">
                  <a16:creationId xmlns:a16="http://schemas.microsoft.com/office/drawing/2014/main" id="{6B684B73-586C-4439-A9B6-EEDC3ECC6426}"/>
                </a:ext>
              </a:extLst>
            </p:cNvPr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68" name="object 8">
                <a:extLst>
                  <a:ext uri="{FF2B5EF4-FFF2-40B4-BE49-F238E27FC236}">
                    <a16:creationId xmlns:a16="http://schemas.microsoft.com/office/drawing/2014/main" id="{281D8313-CEB8-425F-ACE7-6B4470E57300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8">
                <a:extLst>
                  <a:ext uri="{FF2B5EF4-FFF2-40B4-BE49-F238E27FC236}">
                    <a16:creationId xmlns:a16="http://schemas.microsoft.com/office/drawing/2014/main" id="{EF1D3B76-1635-40D1-AE96-FCED236B0718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8B4015CE-E939-4B55-B72C-EF1F00AE20A9}"/>
              </a:ext>
            </a:extLst>
          </p:cNvPr>
          <p:cNvSpPr/>
          <p:nvPr userDrawn="1"/>
        </p:nvSpPr>
        <p:spPr>
          <a:xfrm>
            <a:off x="6366440" y="1625051"/>
            <a:ext cx="2635411" cy="3786415"/>
          </a:xfrm>
          <a:prstGeom prst="rect">
            <a:avLst/>
          </a:pr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64198F00-CE4C-4321-AC5D-24E4642295A6}"/>
              </a:ext>
            </a:extLst>
          </p:cNvPr>
          <p:cNvGrpSpPr/>
          <p:nvPr userDrawn="1"/>
        </p:nvGrpSpPr>
        <p:grpSpPr>
          <a:xfrm>
            <a:off x="9192782" y="939155"/>
            <a:ext cx="2779062" cy="686192"/>
            <a:chOff x="740226" y="2159160"/>
            <a:chExt cx="6157687" cy="1651232"/>
          </a:xfrm>
        </p:grpSpPr>
        <p:grpSp>
          <p:nvGrpSpPr>
            <p:cNvPr id="174" name="object 11">
              <a:extLst>
                <a:ext uri="{FF2B5EF4-FFF2-40B4-BE49-F238E27FC236}">
                  <a16:creationId xmlns:a16="http://schemas.microsoft.com/office/drawing/2014/main" id="{0C150142-B7DD-4E0C-A6AE-DD154DD7D6E0}"/>
                </a:ext>
              </a:extLst>
            </p:cNvPr>
            <p:cNvGrpSpPr/>
            <p:nvPr userDrawn="1"/>
          </p:nvGrpSpPr>
          <p:grpSpPr>
            <a:xfrm>
              <a:off x="740226" y="2159160"/>
              <a:ext cx="6157687" cy="1651232"/>
              <a:chOff x="516528" y="1249671"/>
              <a:chExt cx="6043930" cy="849630"/>
            </a:xfrm>
          </p:grpSpPr>
          <p:pic>
            <p:nvPicPr>
              <p:cNvPr id="178" name="object 12">
                <a:extLst>
                  <a:ext uri="{FF2B5EF4-FFF2-40B4-BE49-F238E27FC236}">
                    <a16:creationId xmlns:a16="http://schemas.microsoft.com/office/drawing/2014/main" id="{01792D71-E8DF-4826-8AA1-928912B5611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6528" y="1249671"/>
                <a:ext cx="6043637" cy="849263"/>
              </a:xfrm>
              <a:prstGeom prst="rect">
                <a:avLst/>
              </a:prstGeom>
            </p:spPr>
          </p:pic>
          <p:sp>
            <p:nvSpPr>
              <p:cNvPr id="179" name="object 13">
                <a:extLst>
                  <a:ext uri="{FF2B5EF4-FFF2-40B4-BE49-F238E27FC236}">
                    <a16:creationId xmlns:a16="http://schemas.microsoft.com/office/drawing/2014/main" id="{DC140EF4-5A96-487A-9935-840E21792578}"/>
                  </a:ext>
                </a:extLst>
              </p:cNvPr>
              <p:cNvSpPr/>
              <p:nvPr/>
            </p:nvSpPr>
            <p:spPr>
              <a:xfrm>
                <a:off x="612647" y="1362455"/>
                <a:ext cx="5786755" cy="612775"/>
              </a:xfrm>
              <a:custGeom>
                <a:avLst/>
                <a:gdLst/>
                <a:ahLst/>
                <a:cxnLst/>
                <a:rect l="l" t="t" r="r" b="b"/>
                <a:pathLst>
                  <a:path w="5786755" h="612775">
                    <a:moveTo>
                      <a:pt x="5739003" y="0"/>
                    </a:moveTo>
                    <a:lnTo>
                      <a:pt x="47650" y="0"/>
                    </a:lnTo>
                    <a:lnTo>
                      <a:pt x="29103" y="3744"/>
                    </a:lnTo>
                    <a:lnTo>
                      <a:pt x="13957" y="13954"/>
                    </a:lnTo>
                    <a:lnTo>
                      <a:pt x="3744" y="29092"/>
                    </a:lnTo>
                    <a:lnTo>
                      <a:pt x="0" y="47625"/>
                    </a:lnTo>
                    <a:lnTo>
                      <a:pt x="0" y="565023"/>
                    </a:lnTo>
                    <a:lnTo>
                      <a:pt x="3744" y="583555"/>
                    </a:lnTo>
                    <a:lnTo>
                      <a:pt x="13957" y="598693"/>
                    </a:lnTo>
                    <a:lnTo>
                      <a:pt x="29103" y="608903"/>
                    </a:lnTo>
                    <a:lnTo>
                      <a:pt x="47650" y="612648"/>
                    </a:lnTo>
                    <a:lnTo>
                      <a:pt x="5739003" y="612648"/>
                    </a:lnTo>
                    <a:lnTo>
                      <a:pt x="5757535" y="608903"/>
                    </a:lnTo>
                    <a:lnTo>
                      <a:pt x="5772673" y="598693"/>
                    </a:lnTo>
                    <a:lnTo>
                      <a:pt x="5782883" y="583555"/>
                    </a:lnTo>
                    <a:lnTo>
                      <a:pt x="5786628" y="565023"/>
                    </a:lnTo>
                    <a:lnTo>
                      <a:pt x="5786628" y="47625"/>
                    </a:lnTo>
                    <a:lnTo>
                      <a:pt x="5782883" y="29092"/>
                    </a:lnTo>
                    <a:lnTo>
                      <a:pt x="5772673" y="13954"/>
                    </a:lnTo>
                    <a:lnTo>
                      <a:pt x="5757535" y="3744"/>
                    </a:lnTo>
                    <a:lnTo>
                      <a:pt x="573900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191A3C56-6A63-4539-999D-41335EBBDFFC}"/>
                </a:ext>
              </a:extLst>
            </p:cNvPr>
            <p:cNvGrpSpPr/>
            <p:nvPr userDrawn="1"/>
          </p:nvGrpSpPr>
          <p:grpSpPr>
            <a:xfrm>
              <a:off x="838152" y="2380219"/>
              <a:ext cx="99107" cy="1174124"/>
              <a:chOff x="-1315432" y="2068067"/>
              <a:chExt cx="117476" cy="1493520"/>
            </a:xfrm>
          </p:grpSpPr>
          <p:sp>
            <p:nvSpPr>
              <p:cNvPr id="176" name="object 8">
                <a:extLst>
                  <a:ext uri="{FF2B5EF4-FFF2-40B4-BE49-F238E27FC236}">
                    <a16:creationId xmlns:a16="http://schemas.microsoft.com/office/drawing/2014/main" id="{022E0523-7348-4F1C-9EE3-5006320F8025}"/>
                  </a:ext>
                </a:extLst>
              </p:cNvPr>
              <p:cNvSpPr/>
              <p:nvPr/>
            </p:nvSpPr>
            <p:spPr>
              <a:xfrm>
                <a:off x="-1315431" y="2068067"/>
                <a:ext cx="117475" cy="149352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E2252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8">
                <a:extLst>
                  <a:ext uri="{FF2B5EF4-FFF2-40B4-BE49-F238E27FC236}">
                    <a16:creationId xmlns:a16="http://schemas.microsoft.com/office/drawing/2014/main" id="{6732FAAE-27D7-4CB2-9CE6-5DBC2FE6738C}"/>
                  </a:ext>
                </a:extLst>
              </p:cNvPr>
              <p:cNvSpPr/>
              <p:nvPr/>
            </p:nvSpPr>
            <p:spPr>
              <a:xfrm>
                <a:off x="-1315432" y="2068067"/>
                <a:ext cx="117475" cy="368114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1493520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93519"/>
                    </a:lnTo>
                    <a:lnTo>
                      <a:pt x="117348" y="1493519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8B134"/>
              </a:solidFill>
            </p:spPr>
            <p:txBody>
              <a:bodyPr wrap="square" lIns="0" tIns="0" rIns="0" bIns="0" rtlCol="0"/>
              <a:lstStyle/>
              <a:p>
                <a:endParaRPr baseline="-25000" dirty="0"/>
              </a:p>
            </p:txBody>
          </p:sp>
        </p:grpSp>
      </p:grpSp>
      <p:sp>
        <p:nvSpPr>
          <p:cNvPr id="180" name="Прямоугольник 8">
            <a:extLst>
              <a:ext uri="{FF2B5EF4-FFF2-40B4-BE49-F238E27FC236}">
                <a16:creationId xmlns:a16="http://schemas.microsoft.com/office/drawing/2014/main" id="{4A53F3A6-B66B-46D1-9998-D13A19BDCCDF}"/>
              </a:ext>
            </a:extLst>
          </p:cNvPr>
          <p:cNvSpPr/>
          <p:nvPr userDrawn="1"/>
        </p:nvSpPr>
        <p:spPr>
          <a:xfrm flipH="1">
            <a:off x="9271975" y="1625051"/>
            <a:ext cx="2590818" cy="3786415"/>
          </a:xfrm>
          <a:custGeom>
            <a:avLst/>
            <a:gdLst>
              <a:gd name="connsiteX0" fmla="*/ 0 w 2635411"/>
              <a:gd name="connsiteY0" fmla="*/ 0 h 3786415"/>
              <a:gd name="connsiteX1" fmla="*/ 2635411 w 2635411"/>
              <a:gd name="connsiteY1" fmla="*/ 0 h 3786415"/>
              <a:gd name="connsiteX2" fmla="*/ 2635411 w 2635411"/>
              <a:gd name="connsiteY2" fmla="*/ 3786415 h 3786415"/>
              <a:gd name="connsiteX3" fmla="*/ 0 w 2635411"/>
              <a:gd name="connsiteY3" fmla="*/ 3786415 h 3786415"/>
              <a:gd name="connsiteX4" fmla="*/ 0 w 2635411"/>
              <a:gd name="connsiteY4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8927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  <a:gd name="connsiteX0" fmla="*/ 8927 w 2644338"/>
              <a:gd name="connsiteY0" fmla="*/ 0 h 3786415"/>
              <a:gd name="connsiteX1" fmla="*/ 2644338 w 2644338"/>
              <a:gd name="connsiteY1" fmla="*/ 0 h 3786415"/>
              <a:gd name="connsiteX2" fmla="*/ 2644338 w 2644338"/>
              <a:gd name="connsiteY2" fmla="*/ 3786415 h 3786415"/>
              <a:gd name="connsiteX3" fmla="*/ 477013 w 2644338"/>
              <a:gd name="connsiteY3" fmla="*/ 3786415 h 3786415"/>
              <a:gd name="connsiteX4" fmla="*/ 0 w 2644338"/>
              <a:gd name="connsiteY4" fmla="*/ 3327949 h 3786415"/>
              <a:gd name="connsiteX5" fmla="*/ 8927 w 2644338"/>
              <a:gd name="connsiteY5" fmla="*/ 0 h 3786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4338" h="3786415">
                <a:moveTo>
                  <a:pt x="8927" y="0"/>
                </a:moveTo>
                <a:lnTo>
                  <a:pt x="2644338" y="0"/>
                </a:lnTo>
                <a:lnTo>
                  <a:pt x="2644338" y="3786415"/>
                </a:lnTo>
                <a:lnTo>
                  <a:pt x="477013" y="3786415"/>
                </a:lnTo>
                <a:lnTo>
                  <a:pt x="0" y="3327949"/>
                </a:lnTo>
                <a:cubicBezTo>
                  <a:pt x="2976" y="2218633"/>
                  <a:pt x="5951" y="1109316"/>
                  <a:pt x="8927" y="0"/>
                </a:cubicBezTo>
                <a:close/>
              </a:path>
            </a:pathLst>
          </a:custGeom>
          <a:noFill/>
          <a:ln w="28575">
            <a:solidFill>
              <a:srgbClr val="E2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11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9F7A6DD-45AF-4791-AC0D-46220A05C5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Holder 6">
            <a:extLst>
              <a:ext uri="{FF2B5EF4-FFF2-40B4-BE49-F238E27FC236}">
                <a16:creationId xmlns:a16="http://schemas.microsoft.com/office/drawing/2014/main" id="{E8FB1351-C0D9-42F0-86CB-7EB13E7F57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430000" y="6576423"/>
            <a:ext cx="50481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231F20"/>
                </a:solidFill>
                <a:latin typeface="Formular" panose="02000000000000000000" pitchFamily="2" charset="-52"/>
                <a:cs typeface="Formular" panose="02000000000000000000" pitchFamily="2" charset="-52"/>
              </a:defRPr>
            </a:lvl1pPr>
          </a:lstStyle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65" name="object 6">
            <a:extLst>
              <a:ext uri="{FF2B5EF4-FFF2-40B4-BE49-F238E27FC236}">
                <a16:creationId xmlns:a16="http://schemas.microsoft.com/office/drawing/2014/main" id="{7F17E178-30D3-446F-ABC1-F851B5A3D1B6}"/>
              </a:ext>
            </a:extLst>
          </p:cNvPr>
          <p:cNvSpPr/>
          <p:nvPr userDrawn="1"/>
        </p:nvSpPr>
        <p:spPr>
          <a:xfrm>
            <a:off x="9756583" y="6420929"/>
            <a:ext cx="2435417" cy="390444"/>
          </a:xfrm>
          <a:custGeom>
            <a:avLst/>
            <a:gdLst/>
            <a:ahLst/>
            <a:cxnLst/>
            <a:rect l="l" t="t" r="r" b="b"/>
            <a:pathLst>
              <a:path w="3501390" h="561340">
                <a:moveTo>
                  <a:pt x="116890" y="387083"/>
                </a:moveTo>
                <a:lnTo>
                  <a:pt x="12" y="387083"/>
                </a:lnTo>
                <a:lnTo>
                  <a:pt x="12" y="397433"/>
                </a:lnTo>
                <a:lnTo>
                  <a:pt x="116890" y="397433"/>
                </a:lnTo>
                <a:lnTo>
                  <a:pt x="116890" y="387083"/>
                </a:lnTo>
                <a:close/>
              </a:path>
              <a:path w="3501390" h="561340">
                <a:moveTo>
                  <a:pt x="267144" y="387083"/>
                </a:moveTo>
                <a:lnTo>
                  <a:pt x="150266" y="387083"/>
                </a:lnTo>
                <a:lnTo>
                  <a:pt x="150266" y="397433"/>
                </a:lnTo>
                <a:lnTo>
                  <a:pt x="267144" y="397433"/>
                </a:lnTo>
                <a:lnTo>
                  <a:pt x="267144" y="387083"/>
                </a:lnTo>
                <a:close/>
              </a:path>
              <a:path w="3501390" h="561340">
                <a:moveTo>
                  <a:pt x="417410" y="387083"/>
                </a:moveTo>
                <a:lnTo>
                  <a:pt x="300545" y="387083"/>
                </a:lnTo>
                <a:lnTo>
                  <a:pt x="300545" y="397433"/>
                </a:lnTo>
                <a:lnTo>
                  <a:pt x="417410" y="397433"/>
                </a:lnTo>
                <a:lnTo>
                  <a:pt x="417410" y="387083"/>
                </a:lnTo>
                <a:close/>
              </a:path>
              <a:path w="3501390" h="561340">
                <a:moveTo>
                  <a:pt x="567677" y="387083"/>
                </a:moveTo>
                <a:lnTo>
                  <a:pt x="450799" y="387083"/>
                </a:lnTo>
                <a:lnTo>
                  <a:pt x="450799" y="397433"/>
                </a:lnTo>
                <a:lnTo>
                  <a:pt x="567677" y="397433"/>
                </a:lnTo>
                <a:lnTo>
                  <a:pt x="567677" y="387083"/>
                </a:lnTo>
                <a:close/>
              </a:path>
              <a:path w="3501390" h="561340">
                <a:moveTo>
                  <a:pt x="717931" y="387083"/>
                </a:moveTo>
                <a:lnTo>
                  <a:pt x="601052" y="387083"/>
                </a:lnTo>
                <a:lnTo>
                  <a:pt x="601052" y="397433"/>
                </a:lnTo>
                <a:lnTo>
                  <a:pt x="717931" y="397433"/>
                </a:lnTo>
                <a:lnTo>
                  <a:pt x="717931" y="387083"/>
                </a:lnTo>
                <a:close/>
              </a:path>
              <a:path w="3501390" h="561340">
                <a:moveTo>
                  <a:pt x="868184" y="387083"/>
                </a:moveTo>
                <a:lnTo>
                  <a:pt x="751319" y="387083"/>
                </a:lnTo>
                <a:lnTo>
                  <a:pt x="751319" y="397433"/>
                </a:lnTo>
                <a:lnTo>
                  <a:pt x="868184" y="397433"/>
                </a:lnTo>
                <a:lnTo>
                  <a:pt x="868184" y="387083"/>
                </a:lnTo>
                <a:close/>
              </a:path>
              <a:path w="3501390" h="561340">
                <a:moveTo>
                  <a:pt x="1018451" y="387083"/>
                </a:moveTo>
                <a:lnTo>
                  <a:pt x="901573" y="387083"/>
                </a:lnTo>
                <a:lnTo>
                  <a:pt x="901573" y="397433"/>
                </a:lnTo>
                <a:lnTo>
                  <a:pt x="1018451" y="397433"/>
                </a:lnTo>
                <a:lnTo>
                  <a:pt x="1018451" y="387083"/>
                </a:lnTo>
                <a:close/>
              </a:path>
              <a:path w="3501390" h="561340">
                <a:moveTo>
                  <a:pt x="1168717" y="387083"/>
                </a:moveTo>
                <a:lnTo>
                  <a:pt x="1051852" y="387083"/>
                </a:lnTo>
                <a:lnTo>
                  <a:pt x="1051852" y="397433"/>
                </a:lnTo>
                <a:lnTo>
                  <a:pt x="1168717" y="397433"/>
                </a:lnTo>
                <a:lnTo>
                  <a:pt x="1168717" y="387083"/>
                </a:lnTo>
                <a:close/>
              </a:path>
              <a:path w="3501390" h="561340">
                <a:moveTo>
                  <a:pt x="1701507" y="406882"/>
                </a:moveTo>
                <a:lnTo>
                  <a:pt x="1290345" y="406882"/>
                </a:lnTo>
                <a:lnTo>
                  <a:pt x="1169746" y="356476"/>
                </a:lnTo>
                <a:lnTo>
                  <a:pt x="12" y="356476"/>
                </a:lnTo>
                <a:lnTo>
                  <a:pt x="12" y="366839"/>
                </a:lnTo>
                <a:lnTo>
                  <a:pt x="1167676" y="366839"/>
                </a:lnTo>
                <a:lnTo>
                  <a:pt x="1288275" y="417245"/>
                </a:lnTo>
                <a:lnTo>
                  <a:pt x="1701507" y="417245"/>
                </a:lnTo>
                <a:lnTo>
                  <a:pt x="1701507" y="406882"/>
                </a:lnTo>
                <a:close/>
              </a:path>
              <a:path w="3501390" h="561340">
                <a:moveTo>
                  <a:pt x="2222474" y="2755"/>
                </a:moveTo>
                <a:lnTo>
                  <a:pt x="2176348" y="2755"/>
                </a:lnTo>
                <a:lnTo>
                  <a:pt x="2157704" y="12725"/>
                </a:lnTo>
                <a:lnTo>
                  <a:pt x="2157704" y="10363"/>
                </a:lnTo>
                <a:lnTo>
                  <a:pt x="2157704" y="0"/>
                </a:lnTo>
                <a:lnTo>
                  <a:pt x="2147341" y="0"/>
                </a:lnTo>
                <a:lnTo>
                  <a:pt x="2147341" y="10363"/>
                </a:lnTo>
                <a:lnTo>
                  <a:pt x="2147341" y="12293"/>
                </a:lnTo>
                <a:lnTo>
                  <a:pt x="2122982" y="25323"/>
                </a:lnTo>
                <a:lnTo>
                  <a:pt x="2122982" y="83337"/>
                </a:lnTo>
                <a:lnTo>
                  <a:pt x="2147341" y="96354"/>
                </a:lnTo>
                <a:lnTo>
                  <a:pt x="2147341" y="100723"/>
                </a:lnTo>
                <a:lnTo>
                  <a:pt x="1968677" y="100723"/>
                </a:lnTo>
                <a:lnTo>
                  <a:pt x="1528216" y="281901"/>
                </a:lnTo>
                <a:lnTo>
                  <a:pt x="39649" y="281901"/>
                </a:lnTo>
                <a:lnTo>
                  <a:pt x="235623" y="171932"/>
                </a:lnTo>
                <a:lnTo>
                  <a:pt x="1478927" y="171932"/>
                </a:lnTo>
                <a:lnTo>
                  <a:pt x="1856193" y="10363"/>
                </a:lnTo>
                <a:lnTo>
                  <a:pt x="2147341" y="10363"/>
                </a:lnTo>
                <a:lnTo>
                  <a:pt x="2147341" y="0"/>
                </a:lnTo>
                <a:lnTo>
                  <a:pt x="1854073" y="0"/>
                </a:lnTo>
                <a:lnTo>
                  <a:pt x="1476806" y="161569"/>
                </a:lnTo>
                <a:lnTo>
                  <a:pt x="232918" y="161569"/>
                </a:lnTo>
                <a:lnTo>
                  <a:pt x="0" y="292265"/>
                </a:lnTo>
                <a:lnTo>
                  <a:pt x="1530273" y="292265"/>
                </a:lnTo>
                <a:lnTo>
                  <a:pt x="1555470" y="281901"/>
                </a:lnTo>
                <a:lnTo>
                  <a:pt x="1970722" y="111086"/>
                </a:lnTo>
                <a:lnTo>
                  <a:pt x="2157704" y="111086"/>
                </a:lnTo>
                <a:lnTo>
                  <a:pt x="2157704" y="95935"/>
                </a:lnTo>
                <a:lnTo>
                  <a:pt x="2176348" y="105905"/>
                </a:lnTo>
                <a:lnTo>
                  <a:pt x="2222474" y="105905"/>
                </a:lnTo>
                <a:lnTo>
                  <a:pt x="2160676" y="76923"/>
                </a:lnTo>
                <a:lnTo>
                  <a:pt x="2160676" y="31280"/>
                </a:lnTo>
                <a:lnTo>
                  <a:pt x="2222474" y="2755"/>
                </a:lnTo>
                <a:close/>
              </a:path>
              <a:path w="3501390" h="561340">
                <a:moveTo>
                  <a:pt x="2316607" y="2755"/>
                </a:moveTo>
                <a:lnTo>
                  <a:pt x="2270480" y="2755"/>
                </a:lnTo>
                <a:lnTo>
                  <a:pt x="2222474" y="28422"/>
                </a:lnTo>
                <a:lnTo>
                  <a:pt x="2222474" y="80225"/>
                </a:lnTo>
                <a:lnTo>
                  <a:pt x="2270480" y="105905"/>
                </a:lnTo>
                <a:lnTo>
                  <a:pt x="2316607" y="105905"/>
                </a:lnTo>
                <a:lnTo>
                  <a:pt x="2254796" y="76911"/>
                </a:lnTo>
                <a:lnTo>
                  <a:pt x="2254796" y="31280"/>
                </a:lnTo>
                <a:lnTo>
                  <a:pt x="2316607" y="2755"/>
                </a:lnTo>
                <a:close/>
              </a:path>
              <a:path w="3501390" h="561340">
                <a:moveTo>
                  <a:pt x="2415794" y="2755"/>
                </a:moveTo>
                <a:lnTo>
                  <a:pt x="2369667" y="2755"/>
                </a:lnTo>
                <a:lnTo>
                  <a:pt x="2321661" y="28422"/>
                </a:lnTo>
                <a:lnTo>
                  <a:pt x="2321661" y="80238"/>
                </a:lnTo>
                <a:lnTo>
                  <a:pt x="2369667" y="105905"/>
                </a:lnTo>
                <a:lnTo>
                  <a:pt x="2415794" y="105905"/>
                </a:lnTo>
                <a:lnTo>
                  <a:pt x="2353995" y="76923"/>
                </a:lnTo>
                <a:lnTo>
                  <a:pt x="2353995" y="31280"/>
                </a:lnTo>
                <a:lnTo>
                  <a:pt x="2415794" y="2755"/>
                </a:lnTo>
                <a:close/>
              </a:path>
              <a:path w="3501390" h="561340">
                <a:moveTo>
                  <a:pt x="2509926" y="2755"/>
                </a:moveTo>
                <a:lnTo>
                  <a:pt x="2463800" y="2755"/>
                </a:lnTo>
                <a:lnTo>
                  <a:pt x="2415794" y="28422"/>
                </a:lnTo>
                <a:lnTo>
                  <a:pt x="2415794" y="80238"/>
                </a:lnTo>
                <a:lnTo>
                  <a:pt x="2463800" y="105905"/>
                </a:lnTo>
                <a:lnTo>
                  <a:pt x="2509926" y="105905"/>
                </a:lnTo>
                <a:lnTo>
                  <a:pt x="2448128" y="76923"/>
                </a:lnTo>
                <a:lnTo>
                  <a:pt x="2448128" y="31280"/>
                </a:lnTo>
                <a:lnTo>
                  <a:pt x="2509926" y="2755"/>
                </a:lnTo>
                <a:close/>
              </a:path>
              <a:path w="3501390" h="561340">
                <a:moveTo>
                  <a:pt x="2604046" y="2755"/>
                </a:moveTo>
                <a:lnTo>
                  <a:pt x="2557919" y="2755"/>
                </a:lnTo>
                <a:lnTo>
                  <a:pt x="2509913" y="28422"/>
                </a:lnTo>
                <a:lnTo>
                  <a:pt x="2509913" y="80238"/>
                </a:lnTo>
                <a:lnTo>
                  <a:pt x="2557919" y="105905"/>
                </a:lnTo>
                <a:lnTo>
                  <a:pt x="2604046" y="105905"/>
                </a:lnTo>
                <a:lnTo>
                  <a:pt x="2542248" y="76923"/>
                </a:lnTo>
                <a:lnTo>
                  <a:pt x="2542248" y="31280"/>
                </a:lnTo>
                <a:lnTo>
                  <a:pt x="2604046" y="2755"/>
                </a:lnTo>
                <a:close/>
              </a:path>
              <a:path w="3501390" h="561340">
                <a:moveTo>
                  <a:pt x="2703233" y="2755"/>
                </a:moveTo>
                <a:lnTo>
                  <a:pt x="2657106" y="2755"/>
                </a:lnTo>
                <a:lnTo>
                  <a:pt x="2609100" y="28422"/>
                </a:lnTo>
                <a:lnTo>
                  <a:pt x="2609100" y="80238"/>
                </a:lnTo>
                <a:lnTo>
                  <a:pt x="2657106" y="105905"/>
                </a:lnTo>
                <a:lnTo>
                  <a:pt x="2703233" y="105905"/>
                </a:lnTo>
                <a:lnTo>
                  <a:pt x="2641435" y="76923"/>
                </a:lnTo>
                <a:lnTo>
                  <a:pt x="2641435" y="31280"/>
                </a:lnTo>
                <a:lnTo>
                  <a:pt x="2703233" y="2755"/>
                </a:lnTo>
                <a:close/>
              </a:path>
              <a:path w="3501390" h="561340">
                <a:moveTo>
                  <a:pt x="2797365" y="2755"/>
                </a:moveTo>
                <a:lnTo>
                  <a:pt x="2751239" y="2755"/>
                </a:lnTo>
                <a:lnTo>
                  <a:pt x="2703233" y="28422"/>
                </a:lnTo>
                <a:lnTo>
                  <a:pt x="2703233" y="80238"/>
                </a:lnTo>
                <a:lnTo>
                  <a:pt x="2751239" y="105905"/>
                </a:lnTo>
                <a:lnTo>
                  <a:pt x="2797365" y="105905"/>
                </a:lnTo>
                <a:lnTo>
                  <a:pt x="2735567" y="76923"/>
                </a:lnTo>
                <a:lnTo>
                  <a:pt x="2735567" y="31280"/>
                </a:lnTo>
                <a:lnTo>
                  <a:pt x="2797365" y="2755"/>
                </a:lnTo>
                <a:close/>
              </a:path>
              <a:path w="3501390" h="561340">
                <a:moveTo>
                  <a:pt x="2891498" y="2755"/>
                </a:moveTo>
                <a:lnTo>
                  <a:pt x="2845371" y="2755"/>
                </a:lnTo>
                <a:lnTo>
                  <a:pt x="2797365" y="28422"/>
                </a:lnTo>
                <a:lnTo>
                  <a:pt x="2797365" y="80238"/>
                </a:lnTo>
                <a:lnTo>
                  <a:pt x="2845371" y="105905"/>
                </a:lnTo>
                <a:lnTo>
                  <a:pt x="2891498" y="105905"/>
                </a:lnTo>
                <a:lnTo>
                  <a:pt x="2829699" y="76923"/>
                </a:lnTo>
                <a:lnTo>
                  <a:pt x="2829699" y="31280"/>
                </a:lnTo>
                <a:lnTo>
                  <a:pt x="2891498" y="2755"/>
                </a:lnTo>
                <a:close/>
              </a:path>
              <a:path w="3501390" h="561340">
                <a:moveTo>
                  <a:pt x="2990685" y="2755"/>
                </a:moveTo>
                <a:lnTo>
                  <a:pt x="2944558" y="2755"/>
                </a:lnTo>
                <a:lnTo>
                  <a:pt x="2896552" y="28422"/>
                </a:lnTo>
                <a:lnTo>
                  <a:pt x="2896552" y="80238"/>
                </a:lnTo>
                <a:lnTo>
                  <a:pt x="2944558" y="105905"/>
                </a:lnTo>
                <a:lnTo>
                  <a:pt x="2990685" y="105905"/>
                </a:lnTo>
                <a:lnTo>
                  <a:pt x="2928886" y="76923"/>
                </a:lnTo>
                <a:lnTo>
                  <a:pt x="2928886" y="31280"/>
                </a:lnTo>
                <a:lnTo>
                  <a:pt x="2990685" y="2755"/>
                </a:lnTo>
                <a:close/>
              </a:path>
              <a:path w="3501390" h="561340">
                <a:moveTo>
                  <a:pt x="3084804" y="2755"/>
                </a:moveTo>
                <a:lnTo>
                  <a:pt x="3038678" y="2755"/>
                </a:lnTo>
                <a:lnTo>
                  <a:pt x="2990672" y="28422"/>
                </a:lnTo>
                <a:lnTo>
                  <a:pt x="2990672" y="80238"/>
                </a:lnTo>
                <a:lnTo>
                  <a:pt x="3038678" y="105905"/>
                </a:lnTo>
                <a:lnTo>
                  <a:pt x="3084804" y="105905"/>
                </a:lnTo>
                <a:lnTo>
                  <a:pt x="3023006" y="76923"/>
                </a:lnTo>
                <a:lnTo>
                  <a:pt x="3023006" y="31280"/>
                </a:lnTo>
                <a:lnTo>
                  <a:pt x="3084804" y="2755"/>
                </a:lnTo>
                <a:close/>
              </a:path>
              <a:path w="3501390" h="561340">
                <a:moveTo>
                  <a:pt x="3178937" y="2755"/>
                </a:moveTo>
                <a:lnTo>
                  <a:pt x="3132810" y="2755"/>
                </a:lnTo>
                <a:lnTo>
                  <a:pt x="3084804" y="28422"/>
                </a:lnTo>
                <a:lnTo>
                  <a:pt x="3084804" y="80238"/>
                </a:lnTo>
                <a:lnTo>
                  <a:pt x="3132810" y="105905"/>
                </a:lnTo>
                <a:lnTo>
                  <a:pt x="3178937" y="105905"/>
                </a:lnTo>
                <a:lnTo>
                  <a:pt x="3117138" y="76923"/>
                </a:lnTo>
                <a:lnTo>
                  <a:pt x="3117138" y="31280"/>
                </a:lnTo>
                <a:lnTo>
                  <a:pt x="3178937" y="2755"/>
                </a:lnTo>
                <a:close/>
              </a:path>
              <a:path w="3501390" h="561340">
                <a:moveTo>
                  <a:pt x="3278124" y="2755"/>
                </a:moveTo>
                <a:lnTo>
                  <a:pt x="3231997" y="2755"/>
                </a:lnTo>
                <a:lnTo>
                  <a:pt x="3183991" y="28422"/>
                </a:lnTo>
                <a:lnTo>
                  <a:pt x="3183991" y="80238"/>
                </a:lnTo>
                <a:lnTo>
                  <a:pt x="3231997" y="105905"/>
                </a:lnTo>
                <a:lnTo>
                  <a:pt x="3278124" y="105905"/>
                </a:lnTo>
                <a:lnTo>
                  <a:pt x="3216325" y="76923"/>
                </a:lnTo>
                <a:lnTo>
                  <a:pt x="3216325" y="31280"/>
                </a:lnTo>
                <a:lnTo>
                  <a:pt x="3278124" y="2755"/>
                </a:lnTo>
                <a:close/>
              </a:path>
              <a:path w="3501390" h="561340">
                <a:moveTo>
                  <a:pt x="3372256" y="2755"/>
                </a:moveTo>
                <a:lnTo>
                  <a:pt x="3326130" y="2755"/>
                </a:lnTo>
                <a:lnTo>
                  <a:pt x="3278124" y="28422"/>
                </a:lnTo>
                <a:lnTo>
                  <a:pt x="3278124" y="80238"/>
                </a:lnTo>
                <a:lnTo>
                  <a:pt x="3326130" y="105905"/>
                </a:lnTo>
                <a:lnTo>
                  <a:pt x="3372256" y="105905"/>
                </a:lnTo>
                <a:lnTo>
                  <a:pt x="3310458" y="76923"/>
                </a:lnTo>
                <a:lnTo>
                  <a:pt x="3310458" y="31280"/>
                </a:lnTo>
                <a:lnTo>
                  <a:pt x="3372256" y="2755"/>
                </a:lnTo>
                <a:close/>
              </a:path>
              <a:path w="3501390" h="561340">
                <a:moveTo>
                  <a:pt x="3466388" y="2755"/>
                </a:moveTo>
                <a:lnTo>
                  <a:pt x="3420275" y="2755"/>
                </a:lnTo>
                <a:lnTo>
                  <a:pt x="3372256" y="28422"/>
                </a:lnTo>
                <a:lnTo>
                  <a:pt x="3372256" y="80238"/>
                </a:lnTo>
                <a:lnTo>
                  <a:pt x="3420275" y="105905"/>
                </a:lnTo>
                <a:lnTo>
                  <a:pt x="3466388" y="105905"/>
                </a:lnTo>
                <a:lnTo>
                  <a:pt x="3404590" y="76923"/>
                </a:lnTo>
                <a:lnTo>
                  <a:pt x="3404590" y="31280"/>
                </a:lnTo>
                <a:lnTo>
                  <a:pt x="3466388" y="2755"/>
                </a:lnTo>
                <a:close/>
              </a:path>
              <a:path w="3501390" h="561340">
                <a:moveTo>
                  <a:pt x="3501009" y="241515"/>
                </a:moveTo>
                <a:lnTo>
                  <a:pt x="1929384" y="241515"/>
                </a:lnTo>
                <a:lnTo>
                  <a:pt x="1701990" y="330923"/>
                </a:lnTo>
                <a:lnTo>
                  <a:pt x="1701977" y="417245"/>
                </a:lnTo>
                <a:lnTo>
                  <a:pt x="2382990" y="417245"/>
                </a:lnTo>
                <a:lnTo>
                  <a:pt x="2749321" y="561251"/>
                </a:lnTo>
                <a:lnTo>
                  <a:pt x="3501009" y="561251"/>
                </a:lnTo>
                <a:lnTo>
                  <a:pt x="3501009" y="550875"/>
                </a:lnTo>
                <a:lnTo>
                  <a:pt x="2751277" y="550875"/>
                </a:lnTo>
                <a:lnTo>
                  <a:pt x="2384945" y="406882"/>
                </a:lnTo>
                <a:lnTo>
                  <a:pt x="1712353" y="406882"/>
                </a:lnTo>
                <a:lnTo>
                  <a:pt x="1712353" y="337972"/>
                </a:lnTo>
                <a:lnTo>
                  <a:pt x="1931352" y="251879"/>
                </a:lnTo>
                <a:lnTo>
                  <a:pt x="3501009" y="251879"/>
                </a:lnTo>
                <a:lnTo>
                  <a:pt x="3501009" y="241515"/>
                </a:lnTo>
                <a:close/>
              </a:path>
              <a:path w="3501390" h="561340">
                <a:moveTo>
                  <a:pt x="3501009" y="158953"/>
                </a:moveTo>
                <a:lnTo>
                  <a:pt x="2002040" y="158953"/>
                </a:lnTo>
                <a:lnTo>
                  <a:pt x="1589125" y="324078"/>
                </a:lnTo>
                <a:lnTo>
                  <a:pt x="12" y="324078"/>
                </a:lnTo>
                <a:lnTo>
                  <a:pt x="12" y="334441"/>
                </a:lnTo>
                <a:lnTo>
                  <a:pt x="1591119" y="334441"/>
                </a:lnTo>
                <a:lnTo>
                  <a:pt x="2004034" y="169316"/>
                </a:lnTo>
                <a:lnTo>
                  <a:pt x="3501009" y="169316"/>
                </a:lnTo>
                <a:lnTo>
                  <a:pt x="3501009" y="158953"/>
                </a:lnTo>
                <a:close/>
              </a:path>
              <a:path w="3501390" h="561340">
                <a:moveTo>
                  <a:pt x="3501009" y="9918"/>
                </a:moveTo>
                <a:lnTo>
                  <a:pt x="3466388" y="28435"/>
                </a:lnTo>
                <a:lnTo>
                  <a:pt x="3466388" y="80238"/>
                </a:lnTo>
                <a:lnTo>
                  <a:pt x="3501009" y="98755"/>
                </a:lnTo>
                <a:lnTo>
                  <a:pt x="3501009" y="77990"/>
                </a:lnTo>
                <a:lnTo>
                  <a:pt x="3498723" y="76923"/>
                </a:lnTo>
                <a:lnTo>
                  <a:pt x="3498723" y="31280"/>
                </a:lnTo>
                <a:lnTo>
                  <a:pt x="3501009" y="30226"/>
                </a:lnTo>
                <a:lnTo>
                  <a:pt x="3501009" y="9918"/>
                </a:lnTo>
                <a:close/>
              </a:path>
            </a:pathLst>
          </a:custGeom>
          <a:solidFill>
            <a:srgbClr val="AEB3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3F4776-F08F-421E-9DE6-6FA148547FE1}"/>
              </a:ext>
            </a:extLst>
          </p:cNvPr>
          <p:cNvSpPr/>
          <p:nvPr userDrawn="1"/>
        </p:nvSpPr>
        <p:spPr>
          <a:xfrm>
            <a:off x="0" y="4463143"/>
            <a:ext cx="12192000" cy="1766623"/>
          </a:xfrm>
          <a:prstGeom prst="rect">
            <a:avLst/>
          </a:prstGeom>
          <a:solidFill>
            <a:srgbClr val="E2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Picture Placeholder 1">
            <a:extLst>
              <a:ext uri="{FF2B5EF4-FFF2-40B4-BE49-F238E27FC236}">
                <a16:creationId xmlns:a16="http://schemas.microsoft.com/office/drawing/2014/main" id="{9C39A479-2EDA-4FFC-B6C9-67F4BA8F41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5317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29" name="Picture Placeholder 1">
            <a:extLst>
              <a:ext uri="{FF2B5EF4-FFF2-40B4-BE49-F238E27FC236}">
                <a16:creationId xmlns:a16="http://schemas.microsoft.com/office/drawing/2014/main" id="{E450ACF7-6753-4C39-8F6F-68C052A478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34146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0" name="Picture Placeholder 1">
            <a:extLst>
              <a:ext uri="{FF2B5EF4-FFF2-40B4-BE49-F238E27FC236}">
                <a16:creationId xmlns:a16="http://schemas.microsoft.com/office/drawing/2014/main" id="{1F0E06F6-F6A2-43C9-AF89-7B2EF97D42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62975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sp>
        <p:nvSpPr>
          <p:cNvPr id="31" name="Picture Placeholder 1">
            <a:extLst>
              <a:ext uri="{FF2B5EF4-FFF2-40B4-BE49-F238E27FC236}">
                <a16:creationId xmlns:a16="http://schemas.microsoft.com/office/drawing/2014/main" id="{9C114C0F-A321-47EB-A7F7-CB3617917D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9180494" y="3068756"/>
            <a:ext cx="2478106" cy="2658514"/>
          </a:xfrm>
          <a:prstGeom prst="roundRect">
            <a:avLst>
              <a:gd name="adj" fmla="val 5386"/>
            </a:avLst>
          </a:prstGeom>
        </p:spPr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A1AB4B4-CA21-4520-932C-94B30DCC8A9A}"/>
              </a:ext>
            </a:extLst>
          </p:cNvPr>
          <p:cNvGrpSpPr/>
          <p:nvPr userDrawn="1"/>
        </p:nvGrpSpPr>
        <p:grpSpPr>
          <a:xfrm rot="5400000">
            <a:off x="1219816" y="23262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19" name="object 8">
              <a:extLst>
                <a:ext uri="{FF2B5EF4-FFF2-40B4-BE49-F238E27FC236}">
                  <a16:creationId xmlns:a16="http://schemas.microsoft.com/office/drawing/2014/main" id="{3E003C1D-119F-4F04-BCB5-613CFF0BB283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304D773B-254E-4B9A-9C68-E87E0D36E1C5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3FA70A4-C012-4E5E-BA1D-24B23710BD2D}"/>
              </a:ext>
            </a:extLst>
          </p:cNvPr>
          <p:cNvGrpSpPr/>
          <p:nvPr userDrawn="1"/>
        </p:nvGrpSpPr>
        <p:grpSpPr>
          <a:xfrm rot="5400000">
            <a:off x="4076568" y="2330964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6F64CF76-D316-4462-B562-C02C943A9CA0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206D66FA-FC85-4D0B-B416-A72ACADCD7D2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A1F2C6D-1C23-445F-84B0-37448FC0E570}"/>
              </a:ext>
            </a:extLst>
          </p:cNvPr>
          <p:cNvGrpSpPr/>
          <p:nvPr userDrawn="1"/>
        </p:nvGrpSpPr>
        <p:grpSpPr>
          <a:xfrm rot="5400000">
            <a:off x="6959468" y="2321193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37E46D56-C3D1-49CA-9C53-68344E5F814D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FB5C3B75-4600-4E5C-9764-054F62220CEE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B97301C1-1E2D-4F9A-A7DF-3B37CF384EA0}"/>
              </a:ext>
            </a:extLst>
          </p:cNvPr>
          <p:cNvGrpSpPr/>
          <p:nvPr userDrawn="1"/>
        </p:nvGrpSpPr>
        <p:grpSpPr>
          <a:xfrm rot="5400000">
            <a:off x="9853835" y="2325890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32" name="object 8">
              <a:extLst>
                <a:ext uri="{FF2B5EF4-FFF2-40B4-BE49-F238E27FC236}">
                  <a16:creationId xmlns:a16="http://schemas.microsoft.com/office/drawing/2014/main" id="{2E8766A6-47A3-4343-9348-0090F9C48E59}"/>
                </a:ext>
              </a:extLst>
            </p:cNvPr>
            <p:cNvSpPr/>
            <p:nvPr userDrawn="1"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>
              <a:extLst>
                <a:ext uri="{FF2B5EF4-FFF2-40B4-BE49-F238E27FC236}">
                  <a16:creationId xmlns:a16="http://schemas.microsoft.com/office/drawing/2014/main" id="{BD99204E-446D-48B6-BDC8-D605531A137F}"/>
                </a:ext>
              </a:extLst>
            </p:cNvPr>
            <p:cNvSpPr/>
            <p:nvPr userDrawn="1"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767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0831C89B-A648-493C-AF4A-845CF8A41935}" type="datetime1">
              <a:rPr lang="ru-RU" smtClean="0"/>
              <a:t>13.06.2024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Formular" panose="02000000000000000000" pitchFamily="2" charset="-52"/>
              </a:defRPr>
            </a:lvl1pPr>
          </a:lstStyle>
          <a:p>
            <a:fld id="{6C8389E8-A320-4789-ABC2-EDE266FD482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50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0" r:id="rId2"/>
    <p:sldLayoutId id="2147483693" r:id="rId3"/>
    <p:sldLayoutId id="2147483692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93A496"/>
          </a:solidFill>
          <a:latin typeface="Formular" panose="02000000000000000000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3A496"/>
          </a:solidFill>
          <a:latin typeface="Formular" panose="02000000000000000000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6B77C47-1B73-4D16-8055-061A329F032C}"/>
              </a:ext>
            </a:extLst>
          </p:cNvPr>
          <p:cNvSpPr txBox="1">
            <a:spLocks/>
          </p:cNvSpPr>
          <p:nvPr/>
        </p:nvSpPr>
        <p:spPr>
          <a:xfrm>
            <a:off x="755361" y="2670891"/>
            <a:ext cx="10400844" cy="98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tx1"/>
                </a:solidFill>
              </a:rPr>
              <a:t>ГЛАЗАМИ ПРОШЛОГО.</a:t>
            </a:r>
          </a:p>
          <a:p>
            <a:r>
              <a:rPr lang="ru-RU" sz="3200" dirty="0">
                <a:solidFill>
                  <a:schemeClr val="tx1"/>
                </a:solidFill>
              </a:rPr>
              <a:t>КАК ВОЕННО-ИСТОРИЧЕСКИЕ </a:t>
            </a:r>
          </a:p>
          <a:p>
            <a:r>
              <a:rPr lang="ru-RU" sz="3200" dirty="0">
                <a:solidFill>
                  <a:schemeClr val="tx1"/>
                </a:solidFill>
              </a:rPr>
              <a:t>СОБЫТИЯ ФОРМИРУЮТ </a:t>
            </a:r>
          </a:p>
          <a:p>
            <a:r>
              <a:rPr lang="ru-RU" sz="3200" dirty="0">
                <a:solidFill>
                  <a:schemeClr val="tx1"/>
                </a:solidFill>
              </a:rPr>
              <a:t>СЕГОДНЯШНИЙ ОБЛИК СТРАНЫ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D8836B2-0AE7-40F3-8DC8-C4C916E7F558}"/>
              </a:ext>
            </a:extLst>
          </p:cNvPr>
          <p:cNvSpPr txBox="1">
            <a:spLocks/>
          </p:cNvSpPr>
          <p:nvPr/>
        </p:nvSpPr>
        <p:spPr>
          <a:xfrm>
            <a:off x="621539" y="4739148"/>
            <a:ext cx="8178332" cy="20003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algn="r"/>
            <a:r>
              <a:rPr lang="ru-RU" sz="1600" b="0" i="1" dirty="0">
                <a:solidFill>
                  <a:schemeClr val="tx1"/>
                </a:solidFill>
              </a:rPr>
              <a:t>«Глубокое знание своей истории, уважительное, бережное отношение к великому патриотическому, духовному, культурному наследию Отечества позволяет делать верные выводы из прошлого»</a:t>
            </a:r>
          </a:p>
          <a:p>
            <a:pPr algn="r"/>
            <a:r>
              <a:rPr lang="ru-RU" sz="1600" b="0" i="1" dirty="0">
                <a:solidFill>
                  <a:schemeClr val="tx1"/>
                </a:solidFill>
              </a:rPr>
              <a:t>В.В. Путин</a:t>
            </a:r>
          </a:p>
          <a:p>
            <a:pPr algn="r"/>
            <a:endParaRPr lang="ru-RU" sz="1600" b="0" i="1" dirty="0">
              <a:solidFill>
                <a:schemeClr val="tx1"/>
              </a:solidFill>
            </a:endParaRPr>
          </a:p>
          <a:p>
            <a:pPr algn="r"/>
            <a:r>
              <a:rPr lang="ru-RU" sz="1600" b="0" i="1" dirty="0">
                <a:solidFill>
                  <a:schemeClr val="tx1"/>
                </a:solidFill>
              </a:rPr>
              <a:t>«Историческая память – это не только прошлое, это еще и будущее. </a:t>
            </a:r>
          </a:p>
          <a:p>
            <a:pPr algn="r"/>
            <a:r>
              <a:rPr lang="ru-RU" sz="1600" b="0" i="1" dirty="0">
                <a:solidFill>
                  <a:schemeClr val="tx1"/>
                </a:solidFill>
              </a:rPr>
              <a:t>Самые сложные уроки дает нам жизнь, и особенность этих уроков заключается в том, что если их не выучить до конца, то они возвращаются» </a:t>
            </a:r>
          </a:p>
          <a:p>
            <a:pPr algn="r"/>
            <a:r>
              <a:rPr lang="ru-RU" sz="1600" b="0" i="1" dirty="0">
                <a:solidFill>
                  <a:schemeClr val="tx1"/>
                </a:solidFill>
              </a:rPr>
              <a:t>С.В. Кириенко</a:t>
            </a:r>
          </a:p>
          <a:p>
            <a:pPr algn="r"/>
            <a:endParaRPr lang="ru-RU" sz="1600" b="0" i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2B16C7-1ABC-4255-9738-61F1B4CB5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09" y="398672"/>
            <a:ext cx="568453" cy="78085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309E9A0-A795-4A07-9A72-74669FB1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1" y="364301"/>
            <a:ext cx="3207440" cy="8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4C6F9B-D661-4E0A-9076-E4B4C63F0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84" y="370459"/>
            <a:ext cx="1081531" cy="9142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142B3D-BFAE-4259-A66C-B6AB196DCB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0075" y="374539"/>
            <a:ext cx="1273147" cy="865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359963-7B50-49BD-ACA5-2B1355F7EE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551" y="364301"/>
            <a:ext cx="2348975" cy="8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4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" y="1535384"/>
            <a:ext cx="4328834" cy="51746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0125" y="0"/>
            <a:ext cx="76059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МИХАИЛ ФЕДОРОВИЧ РОМАНОВ</a:t>
            </a:r>
            <a:endParaRPr lang="ru-RU" sz="4800" b="1" cap="none" spc="0" dirty="0">
              <a:ln w="0"/>
              <a:solidFill>
                <a:srgbClr val="E2252C"/>
              </a:solidFill>
              <a:latin typeface="Formular" panose="020000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2266" y="6309972"/>
            <a:ext cx="14302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1596-1645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193307" y="632011"/>
            <a:ext cx="2608727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Первый русский царь</a:t>
            </a:r>
          </a:p>
          <a:p>
            <a:pPr algn="ctr"/>
            <a:r>
              <a:rPr lang="ru-RU" sz="2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 из династии </a:t>
            </a:r>
            <a:r>
              <a:rPr lang="ru-RU" sz="24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Р</a:t>
            </a:r>
            <a:r>
              <a:rPr lang="ru-RU" sz="2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омановых.</a:t>
            </a:r>
          </a:p>
          <a:p>
            <a:pPr algn="ctr"/>
            <a:r>
              <a:rPr lang="ru-RU" sz="24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Был избран земским собором на царствование в 1613 году, </a:t>
            </a:r>
          </a:p>
          <a:p>
            <a:pPr algn="ctr"/>
            <a:r>
              <a:rPr lang="ru-RU" sz="24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что положило конец смутному времени</a:t>
            </a:r>
            <a:r>
              <a:rPr lang="ru-RU" sz="20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.</a:t>
            </a:r>
          </a:p>
          <a:p>
            <a:pPr algn="ctr"/>
            <a:endParaRPr lang="ru-RU" sz="5400" dirty="0">
              <a:ln w="0"/>
              <a:latin typeface="Formular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3536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98" y="531740"/>
            <a:ext cx="5797202" cy="405931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" y="363071"/>
            <a:ext cx="3025588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Полтавская битва в Северной войне</a:t>
            </a:r>
          </a:p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Итог:</a:t>
            </a:r>
          </a:p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-Разгром шведской сухопутной армии</a:t>
            </a: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-Снятие опасности шведского завоевания</a:t>
            </a:r>
          </a:p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-Бегство Карла Х</a:t>
            </a:r>
            <a:r>
              <a:rPr lang="en-US" b="0" cap="none" spc="0" dirty="0" err="1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ll</a:t>
            </a:r>
            <a:r>
              <a:rPr lang="en-US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 </a:t>
            </a:r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к туркам</a:t>
            </a: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-Восстановление «северного союза»</a:t>
            </a:r>
          </a:p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-Повышение международного статуса России</a:t>
            </a: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-Последнее сражение на суше</a:t>
            </a:r>
            <a:endParaRPr lang="ru-RU" b="0" cap="none" spc="0" dirty="0">
              <a:ln w="0"/>
              <a:solidFill>
                <a:schemeClr val="bg1"/>
              </a:solidFill>
              <a:latin typeface="Formular" panose="020000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845BD7-4123-49F8-AF27-09CC7386A1A4}"/>
              </a:ext>
            </a:extLst>
          </p:cNvPr>
          <p:cNvSpPr/>
          <p:nvPr/>
        </p:nvSpPr>
        <p:spPr>
          <a:xfrm>
            <a:off x="3362325" y="1114425"/>
            <a:ext cx="666750" cy="432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99249" y="4591050"/>
            <a:ext cx="753075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 « Воины! Вот пришёл час, который решит судьбу Отечеству и так не должны вы помышлять, что сражаетесь за Петра, но за Государство, а о Петре ведайте, что ему жизнь его не дорога, только бы жила Россия!». </a:t>
            </a:r>
          </a:p>
          <a:p>
            <a:pPr algn="r"/>
            <a:r>
              <a:rPr lang="ru-RU" b="0" cap="none" spc="0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      </a:t>
            </a:r>
            <a:r>
              <a:rPr lang="en-US" b="0" cap="none" spc="0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                                                                     </a:t>
            </a:r>
            <a:r>
              <a:rPr lang="ru-RU" b="0" cap="none" spc="0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 </a:t>
            </a:r>
            <a:r>
              <a:rPr lang="ru-RU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П</a:t>
            </a:r>
            <a:r>
              <a:rPr lang="ru-RU" b="0" cap="none" spc="0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етр </a:t>
            </a:r>
            <a:r>
              <a:rPr lang="en-US" b="0" cap="none" spc="0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I</a:t>
            </a:r>
            <a:endParaRPr lang="ru-RU" b="0" cap="none" spc="0" dirty="0">
              <a:ln w="0"/>
              <a:solidFill>
                <a:srgbClr val="E2252C"/>
              </a:solidFill>
              <a:latin typeface="Formular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5261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46" y="257464"/>
            <a:ext cx="7582260" cy="48618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39222" y="5195968"/>
            <a:ext cx="59920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«Государство, которое одно войско сухопутное имеет – одну руку имеет, </a:t>
            </a:r>
          </a:p>
          <a:p>
            <a:pPr algn="r"/>
            <a:r>
              <a:rPr lang="ru-RU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а которое и флот имеет – обе руки имеет!».</a:t>
            </a:r>
            <a:endParaRPr lang="en-US" dirty="0">
              <a:ln w="0"/>
              <a:solidFill>
                <a:srgbClr val="E2252C"/>
              </a:solidFill>
              <a:latin typeface="Formular" panose="02000000000000000000" pitchFamily="2" charset="-52"/>
            </a:endParaRPr>
          </a:p>
          <a:p>
            <a:pPr algn="r"/>
            <a:r>
              <a:rPr lang="en-US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                                                                                           </a:t>
            </a:r>
            <a:r>
              <a:rPr lang="ru-RU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Петр</a:t>
            </a:r>
            <a:r>
              <a:rPr lang="en-US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 I</a:t>
            </a:r>
            <a:endParaRPr lang="ru-RU" dirty="0">
              <a:ln w="0"/>
              <a:solidFill>
                <a:srgbClr val="E2252C"/>
              </a:solidFill>
              <a:latin typeface="Formular" panose="020000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03659" y="581724"/>
            <a:ext cx="2622177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Итог:</a:t>
            </a: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-Первая крупная морская победа</a:t>
            </a:r>
          </a:p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</a:t>
            </a:r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Ш</a:t>
            </a:r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веция лишилась всех судов участвующих в сражении </a:t>
            </a: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-Россия заявила о себе , как о мощной военно-морской державе</a:t>
            </a:r>
          </a:p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-Россия получила выход к Балтийскому морю</a:t>
            </a:r>
          </a:p>
        </p:txBody>
      </p:sp>
    </p:spTree>
    <p:extLst>
      <p:ext uri="{BB962C8B-B14F-4D97-AF65-F5344CB8AC3E}">
        <p14:creationId xmlns:p14="http://schemas.microsoft.com/office/powerpoint/2010/main" val="1272261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1A0DEC-5FEE-4E6C-9C9A-D901E4E38010}"/>
              </a:ext>
            </a:extLst>
          </p:cNvPr>
          <p:cNvSpPr/>
          <p:nvPr/>
        </p:nvSpPr>
        <p:spPr>
          <a:xfrm>
            <a:off x="533400" y="923330"/>
            <a:ext cx="8439150" cy="5653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7184" y="261212"/>
            <a:ext cx="1051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E2252C"/>
                </a:solidFill>
                <a:latin typeface="Formular" panose="02000000000000000000" pitchFamily="2" charset="-52"/>
              </a:rPr>
              <a:t>«Решаемся мы взять под Державу нашу полуостров Крымский».                   </a:t>
            </a:r>
          </a:p>
          <a:p>
            <a:r>
              <a:rPr lang="ru-RU" dirty="0">
                <a:solidFill>
                  <a:srgbClr val="E2252C"/>
                </a:solidFill>
                <a:latin typeface="Formular" panose="02000000000000000000" pitchFamily="2" charset="-52"/>
              </a:rPr>
              <a:t> «Возвращая жителям тех мест силою таковою бытия их перемену, обещаем охранять</a:t>
            </a:r>
            <a:r>
              <a:rPr lang="en-US" dirty="0">
                <a:solidFill>
                  <a:srgbClr val="E2252C"/>
                </a:solidFill>
                <a:latin typeface="Formular" panose="02000000000000000000" pitchFamily="2" charset="-52"/>
              </a:rPr>
              <a:t> </a:t>
            </a:r>
            <a:r>
              <a:rPr lang="ru-RU" dirty="0">
                <a:solidFill>
                  <a:srgbClr val="E2252C"/>
                </a:solidFill>
                <a:latin typeface="Formular" panose="02000000000000000000" pitchFamily="2" charset="-52"/>
              </a:rPr>
              <a:t>и защищать их лица, имущество, храмы и природную веру».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29550" y="3429000"/>
            <a:ext cx="42957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ormular" panose="02000000000000000000" pitchFamily="2" charset="-52"/>
              </a:rPr>
              <a:t>19 апреля 1783 года Екатерина II подписала величайший манифест </a:t>
            </a:r>
            <a:br>
              <a:rPr lang="en-US" dirty="0">
                <a:latin typeface="Formular" panose="02000000000000000000" pitchFamily="2" charset="-52"/>
              </a:rPr>
            </a:br>
            <a:r>
              <a:rPr lang="ru-RU" dirty="0">
                <a:latin typeface="Formular" panose="02000000000000000000" pitchFamily="2" charset="-52"/>
              </a:rPr>
              <a:t>о принятии полуострова Крымского, острова </a:t>
            </a:r>
            <a:r>
              <a:rPr lang="ru-RU" dirty="0" err="1">
                <a:latin typeface="Formular" panose="02000000000000000000" pitchFamily="2" charset="-52"/>
              </a:rPr>
              <a:t>Тамана</a:t>
            </a:r>
            <a:r>
              <a:rPr lang="ru-RU" dirty="0">
                <a:latin typeface="Formular" panose="02000000000000000000" pitchFamily="2" charset="-52"/>
              </a:rPr>
              <a:t>, всей Кубанской страны под Российскую державу.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84" y="1358491"/>
            <a:ext cx="7415602" cy="521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57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14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797510"/>
            <a:ext cx="3025588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В 1954 году из-за тяжелейшей экономической ситуации на полуострове , советским руководством было принято решение о передаче Крыма Украинской ССР со следующей формулировкой : «Учитывая общность экономики , территориальную близость, и тесные хозяйственные и культурные связи между Крымской областью и Украинской ССР».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19 февраля 1954 года Президиум Верховного Совета СССР издал Указ «о передаче Крымской области из состава РСФСР в состав УССР».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845BD7-4123-49F8-AF27-09CC7386A1A4}"/>
              </a:ext>
            </a:extLst>
          </p:cNvPr>
          <p:cNvSpPr/>
          <p:nvPr/>
        </p:nvSpPr>
        <p:spPr>
          <a:xfrm>
            <a:off x="3362325" y="1114425"/>
            <a:ext cx="666750" cy="432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7FB8B5-3124-49DA-9284-31AEF393C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281" y="1114425"/>
            <a:ext cx="8046818" cy="45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1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1383774"/>
            <a:ext cx="302558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«Что касается возвращения Крыма и Севастополя "в родную гавань", то это, конечно, очень яркое событие. Историческое, без всякого преувеличения, событие. И это результат укрепления нашего государства изнутри»</a:t>
            </a:r>
          </a:p>
          <a:p>
            <a:pPr algn="ctr"/>
            <a:r>
              <a:rPr lang="ru-RU" sz="16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                               В.В. Путин</a:t>
            </a:r>
          </a:p>
          <a:p>
            <a:pPr algn="ctr"/>
            <a:endParaRPr lang="ru-RU" sz="1600" b="0" cap="none" spc="0" dirty="0">
              <a:ln w="0"/>
              <a:solidFill>
                <a:schemeClr val="bg1"/>
              </a:solidFill>
              <a:latin typeface="Formular" panose="02000000000000000000" pitchFamily="2" charset="-52"/>
            </a:endParaRPr>
          </a:p>
          <a:p>
            <a:pPr algn="ctr"/>
            <a:endParaRPr lang="ru-RU" sz="1600" b="0" cap="none" spc="0" dirty="0">
              <a:ln w="0"/>
              <a:solidFill>
                <a:schemeClr val="bg1"/>
              </a:solidFill>
              <a:latin typeface="Formular" panose="02000000000000000000" pitchFamily="2" charset="-52"/>
            </a:endParaRPr>
          </a:p>
          <a:p>
            <a:pPr algn="ctr"/>
            <a:r>
              <a:rPr lang="ru-RU" sz="16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18 марта День воссоединения Крыма и Севастополя с Россией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845BD7-4123-49F8-AF27-09CC7386A1A4}"/>
              </a:ext>
            </a:extLst>
          </p:cNvPr>
          <p:cNvSpPr/>
          <p:nvPr/>
        </p:nvSpPr>
        <p:spPr>
          <a:xfrm>
            <a:off x="3362325" y="1114425"/>
            <a:ext cx="666750" cy="432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ormular" panose="020000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4ACD58-AD30-4CA5-834B-78FB3193A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6533" y="268084"/>
            <a:ext cx="6817508" cy="482100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C0B3FB-6EBF-4453-9562-5729287B1D4B}"/>
              </a:ext>
            </a:extLst>
          </p:cNvPr>
          <p:cNvSpPr/>
          <p:nvPr/>
        </p:nvSpPr>
        <p:spPr>
          <a:xfrm>
            <a:off x="3666533" y="5190566"/>
            <a:ext cx="7879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E2252C"/>
                </a:solidFill>
                <a:latin typeface="Formular" panose="02000000000000000000" pitchFamily="2" charset="-52"/>
              </a:rPr>
              <a:t>16 марта 2014 года в Крыму состоялся референдум </a:t>
            </a:r>
            <a:br>
              <a:rPr lang="en-US" dirty="0">
                <a:solidFill>
                  <a:srgbClr val="E2252C"/>
                </a:solidFill>
                <a:latin typeface="Formular" panose="02000000000000000000" pitchFamily="2" charset="-52"/>
              </a:rPr>
            </a:br>
            <a:r>
              <a:rPr lang="ru-RU" dirty="0">
                <a:solidFill>
                  <a:srgbClr val="E2252C"/>
                </a:solidFill>
                <a:latin typeface="Formular" panose="02000000000000000000" pitchFamily="2" charset="-52"/>
              </a:rPr>
              <a:t>о воссоединении с Россией. Через два дня Крым был </a:t>
            </a:r>
            <a:br>
              <a:rPr lang="en-US" dirty="0">
                <a:solidFill>
                  <a:srgbClr val="E2252C"/>
                </a:solidFill>
                <a:latin typeface="Formular" panose="02000000000000000000" pitchFamily="2" charset="-52"/>
              </a:rPr>
            </a:br>
            <a:r>
              <a:rPr lang="ru-RU" dirty="0">
                <a:solidFill>
                  <a:srgbClr val="E2252C"/>
                </a:solidFill>
                <a:latin typeface="Formular" panose="02000000000000000000" pitchFamily="2" charset="-52"/>
              </a:rPr>
              <a:t>включён в состав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402337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16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56" y="1001802"/>
            <a:ext cx="6190127" cy="568234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5611" y="4652820"/>
            <a:ext cx="275897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ormular" panose="02000000000000000000" pitchFamily="2" charset="-52"/>
              </a:rPr>
              <a:t>«Так четырёхдневная битва народов под Лейпцигом решила судьбу мира»</a:t>
            </a:r>
          </a:p>
          <a:p>
            <a:endParaRPr lang="ru-RU" sz="1400" dirty="0">
              <a:solidFill>
                <a:schemeClr val="bg1"/>
              </a:solidFill>
              <a:latin typeface="Formular" panose="02000000000000000000" pitchFamily="2" charset="-52"/>
            </a:endParaRPr>
          </a:p>
          <a:p>
            <a:r>
              <a:rPr lang="ru-RU" sz="1400" dirty="0">
                <a:solidFill>
                  <a:schemeClr val="bg1"/>
                </a:solidFill>
                <a:latin typeface="Formular" panose="02000000000000000000" pitchFamily="2" charset="-52"/>
              </a:rPr>
              <a:t>       Барон Фон </a:t>
            </a:r>
            <a:r>
              <a:rPr lang="ru-RU" sz="1400" dirty="0" err="1">
                <a:solidFill>
                  <a:schemeClr val="bg1"/>
                </a:solidFill>
                <a:latin typeface="Formular" panose="02000000000000000000" pitchFamily="2" charset="-52"/>
              </a:rPr>
              <a:t>Мюфлинг</a:t>
            </a:r>
            <a:endParaRPr lang="ru-RU" sz="1400" dirty="0">
              <a:solidFill>
                <a:schemeClr val="bg1"/>
              </a:solidFill>
              <a:latin typeface="Formular" panose="020000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" y="1001802"/>
            <a:ext cx="2641411" cy="34156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6756" y="169912"/>
            <a:ext cx="5934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E2252C"/>
                </a:solidFill>
                <a:latin typeface="Formular" panose="02000000000000000000" pitchFamily="2" charset="-52"/>
              </a:rPr>
              <a:t>«Битва народов»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D3D06B-1E86-47F1-BDD9-19BA638BD6F3}"/>
              </a:ext>
            </a:extLst>
          </p:cNvPr>
          <p:cNvSpPr/>
          <p:nvPr/>
        </p:nvSpPr>
        <p:spPr>
          <a:xfrm>
            <a:off x="3362325" y="790575"/>
            <a:ext cx="742950" cy="511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30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17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" y="1383774"/>
            <a:ext cx="3025588" cy="46166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28 июня 1919 года на Парижской мирной конференции был подписан Версальский мирный договор с Германией. Этот документ официально положил конец войне.</a:t>
            </a:r>
            <a:br>
              <a:rPr lang="ru-RU" sz="1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</a:br>
            <a:br>
              <a:rPr lang="ru-RU" sz="1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Итогами противостояния стала ликвидация четырех империй: Германской, Российской, Австро‑Венгерской и Османской. На карте Европы появились новые независимые государства: Чехословакия, Австрия, Польша, Венгрия, Югославия и Финляндия. Россия и Германия лишились части территорий.</a:t>
            </a:r>
            <a:br>
              <a:rPr lang="ru-RU" sz="1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</a:br>
            <a:br>
              <a:rPr lang="ru-RU" sz="1400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</a:br>
            <a:endParaRPr lang="ru-RU" sz="1400" b="0" cap="none" spc="0" dirty="0">
              <a:ln w="0"/>
              <a:solidFill>
                <a:schemeClr val="bg1"/>
              </a:solidFill>
              <a:latin typeface="Formular" panose="020000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4845BD7-4123-49F8-AF27-09CC7386A1A4}"/>
              </a:ext>
            </a:extLst>
          </p:cNvPr>
          <p:cNvSpPr/>
          <p:nvPr/>
        </p:nvSpPr>
        <p:spPr>
          <a:xfrm>
            <a:off x="3362325" y="1114425"/>
            <a:ext cx="666750" cy="432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Formular" panose="02000000000000000000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9C0B3FB-6EBF-4453-9562-5729287B1D4B}"/>
              </a:ext>
            </a:extLst>
          </p:cNvPr>
          <p:cNvSpPr/>
          <p:nvPr/>
        </p:nvSpPr>
        <p:spPr>
          <a:xfrm>
            <a:off x="3440906" y="5558909"/>
            <a:ext cx="78799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ormular" panose="02000000000000000000" pitchFamily="2" charset="-52"/>
              </a:rPr>
              <a:t>1 августа 1914 г.- День памяти погибшим в Первой мировой войне.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F355D-C88C-48C3-9E34-1C8D143BF57F}"/>
              </a:ext>
            </a:extLst>
          </p:cNvPr>
          <p:cNvSpPr txBox="1"/>
          <p:nvPr/>
        </p:nvSpPr>
        <p:spPr>
          <a:xfrm>
            <a:off x="3440906" y="297955"/>
            <a:ext cx="79890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E2252C"/>
                </a:solidFill>
                <a:latin typeface="Formular" panose="02000000000000000000" pitchFamily="2" charset="-52"/>
              </a:rPr>
              <a:t>ПЕРВАЯ МИРОВАЯ ВОЙНА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C3900D-8BD4-4934-9770-280A7C4D5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14" y="986909"/>
            <a:ext cx="6435634" cy="44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92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969569-3EBD-450B-BF17-5AA0B93C16B5}"/>
              </a:ext>
            </a:extLst>
          </p:cNvPr>
          <p:cNvSpPr/>
          <p:nvPr/>
        </p:nvSpPr>
        <p:spPr>
          <a:xfrm>
            <a:off x="6509721" y="950283"/>
            <a:ext cx="5331057" cy="5431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8F3DE64-06CD-4AE1-A3EA-C266120BE9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18</a:t>
            </a:fld>
            <a:endParaRPr lang="ru-RU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6E32E90-882E-4A3A-B188-E2CAA44CD649}"/>
              </a:ext>
            </a:extLst>
          </p:cNvPr>
          <p:cNvGrpSpPr/>
          <p:nvPr/>
        </p:nvGrpSpPr>
        <p:grpSpPr>
          <a:xfrm>
            <a:off x="691923" y="1229867"/>
            <a:ext cx="117476" cy="1493520"/>
            <a:chOff x="524254" y="2449067"/>
            <a:chExt cx="117476" cy="1493520"/>
          </a:xfrm>
          <a:solidFill>
            <a:srgbClr val="E2252C"/>
          </a:solidFill>
        </p:grpSpPr>
        <p:sp>
          <p:nvSpPr>
            <p:cNvPr id="7" name="object 8">
              <a:extLst>
                <a:ext uri="{FF2B5EF4-FFF2-40B4-BE49-F238E27FC236}">
                  <a16:creationId xmlns:a16="http://schemas.microsoft.com/office/drawing/2014/main" id="{C725C167-F5A8-44DD-9048-3972065B448A}"/>
                </a:ext>
              </a:extLst>
            </p:cNvPr>
            <p:cNvSpPr/>
            <p:nvPr/>
          </p:nvSpPr>
          <p:spPr>
            <a:xfrm>
              <a:off x="524255" y="2449067"/>
              <a:ext cx="117475" cy="1493520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Formular" panose="02000000000000000000" pitchFamily="2" charset="-52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00343586-319D-4465-A0BC-558A898754AF}"/>
                </a:ext>
              </a:extLst>
            </p:cNvPr>
            <p:cNvSpPr/>
            <p:nvPr/>
          </p:nvSpPr>
          <p:spPr>
            <a:xfrm>
              <a:off x="524254" y="2449067"/>
              <a:ext cx="117475" cy="368114"/>
            </a:xfrm>
            <a:custGeom>
              <a:avLst/>
              <a:gdLst/>
              <a:ahLst/>
              <a:cxnLst/>
              <a:rect l="l" t="t" r="r" b="b"/>
              <a:pathLst>
                <a:path w="117475" h="1493520">
                  <a:moveTo>
                    <a:pt x="117348" y="0"/>
                  </a:moveTo>
                  <a:lnTo>
                    <a:pt x="0" y="0"/>
                  </a:lnTo>
                  <a:lnTo>
                    <a:pt x="0" y="1493519"/>
                  </a:lnTo>
                  <a:lnTo>
                    <a:pt x="117348" y="1493519"/>
                  </a:lnTo>
                  <a:lnTo>
                    <a:pt x="11734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baseline="-25000" dirty="0">
                <a:latin typeface="Formular" panose="02000000000000000000" pitchFamily="2" charset="-52"/>
              </a:endParaRPr>
            </a:p>
          </p:txBody>
        </p:sp>
      </p:grpSp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E52B64D4-383E-4BA0-8846-07B8CCAB6F5F}"/>
              </a:ext>
            </a:extLst>
          </p:cNvPr>
          <p:cNvSpPr txBox="1">
            <a:spLocks/>
          </p:cNvSpPr>
          <p:nvPr/>
        </p:nvSpPr>
        <p:spPr>
          <a:xfrm>
            <a:off x="257184" y="4750438"/>
            <a:ext cx="6143616" cy="19337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r>
              <a:rPr lang="ru-RU" sz="1500" dirty="0">
                <a:solidFill>
                  <a:schemeClr val="bg1"/>
                </a:solidFill>
              </a:rPr>
              <a:t>Почему так чтим победу?</a:t>
            </a:r>
          </a:p>
          <a:p>
            <a:r>
              <a:rPr lang="ru-RU" sz="1500" dirty="0">
                <a:solidFill>
                  <a:schemeClr val="bg1"/>
                </a:solidFill>
              </a:rPr>
              <a:t>1</a:t>
            </a:r>
            <a:r>
              <a:rPr lang="ru-RU" sz="1500" b="0" dirty="0">
                <a:solidFill>
                  <a:schemeClr val="bg1"/>
                </a:solidFill>
              </a:rPr>
              <a:t>.    Стояли на грани уничтожения.</a:t>
            </a:r>
          </a:p>
          <a:p>
            <a:pPr marL="342900" indent="-342900">
              <a:buAutoNum type="arabicPeriod" startAt="2"/>
            </a:pPr>
            <a:r>
              <a:rPr lang="ru-RU" sz="1500" b="0" dirty="0">
                <a:solidFill>
                  <a:schemeClr val="bg1"/>
                </a:solidFill>
              </a:rPr>
              <a:t>Советский народ принял на себя основной удар всей мощи Германии и покоренной Европы. Остался один и победил!</a:t>
            </a:r>
          </a:p>
          <a:p>
            <a:pPr marL="342900" indent="-342900">
              <a:buAutoNum type="arabicPeriod" startAt="2"/>
            </a:pPr>
            <a:r>
              <a:rPr lang="ru-RU" sz="1500" b="0" dirty="0">
                <a:solidFill>
                  <a:schemeClr val="bg1"/>
                </a:solidFill>
              </a:rPr>
              <a:t>Освободил Европу и спас мир от неминуемого порабощения </a:t>
            </a:r>
          </a:p>
        </p:txBody>
      </p:sp>
      <p:sp>
        <p:nvSpPr>
          <p:cNvPr id="12" name="object 14">
            <a:extLst>
              <a:ext uri="{FF2B5EF4-FFF2-40B4-BE49-F238E27FC236}">
                <a16:creationId xmlns:a16="http://schemas.microsoft.com/office/drawing/2014/main" id="{EB2B491F-9DFC-477B-85EA-7CB87CD2EC4B}"/>
              </a:ext>
            </a:extLst>
          </p:cNvPr>
          <p:cNvSpPr txBox="1">
            <a:spLocks/>
          </p:cNvSpPr>
          <p:nvPr/>
        </p:nvSpPr>
        <p:spPr>
          <a:xfrm>
            <a:off x="638439" y="260350"/>
            <a:ext cx="841756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93A496"/>
                </a:solidFill>
                <a:latin typeface="Formular" panose="02000000000000000000" pitchFamily="2" charset="-52"/>
                <a:ea typeface="+mj-ea"/>
                <a:cs typeface="+mj-cs"/>
              </a:defRPr>
            </a:lvl1pPr>
          </a:lstStyle>
          <a:p>
            <a:pPr marL="7620">
              <a:lnSpc>
                <a:spcPct val="100000"/>
              </a:lnSpc>
              <a:spcBef>
                <a:spcPts val="100"/>
              </a:spcBef>
            </a:pPr>
            <a:r>
              <a:rPr lang="ru-RU" spc="-10" dirty="0">
                <a:solidFill>
                  <a:srgbClr val="E2252C"/>
                </a:solidFill>
              </a:rPr>
              <a:t>ВТОРАЯ МИРОВАЯ ВОЙНА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603" y="807191"/>
            <a:ext cx="4432176" cy="20606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56" y="3969368"/>
            <a:ext cx="4317233" cy="2411696"/>
          </a:xfrm>
          <a:prstGeom prst="rect">
            <a:avLst/>
          </a:prstGeom>
        </p:spPr>
      </p:pic>
      <p:pic>
        <p:nvPicPr>
          <p:cNvPr id="1026" name="Picture 2" descr="C:\Users\Пользователь\Desktop\оборона Севастопол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52" y="987480"/>
            <a:ext cx="5331056" cy="28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Знамя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58" y="987480"/>
            <a:ext cx="4560866" cy="287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31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53" y="349622"/>
            <a:ext cx="7343887" cy="3442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5778" y="5582563"/>
            <a:ext cx="8289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Formular" panose="02000000000000000000" pitchFamily="2" charset="-52"/>
              </a:rPr>
              <a:t>3 сентября –  День победы над милитаристской Японией и окончания Второй мировой войны (1945)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64" y="954739"/>
            <a:ext cx="2976283" cy="22322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5778" y="4168586"/>
            <a:ext cx="76952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0" cap="none" spc="0" dirty="0">
                <a:ln w="0"/>
                <a:latin typeface="Formular" panose="02000000000000000000" pitchFamily="2" charset="-52"/>
              </a:rPr>
              <a:t>9 мая - День Победы Красной армии и советского народа в Великой </a:t>
            </a:r>
            <a:r>
              <a:rPr lang="ru-RU" sz="2400" dirty="0">
                <a:ln w="0"/>
                <a:latin typeface="Formular" panose="02000000000000000000" pitchFamily="2" charset="-52"/>
              </a:rPr>
              <a:t>О</a:t>
            </a:r>
            <a:r>
              <a:rPr lang="ru-RU" sz="2400" b="0" cap="none" spc="0" dirty="0">
                <a:ln w="0"/>
                <a:latin typeface="Formular" panose="02000000000000000000" pitchFamily="2" charset="-52"/>
              </a:rPr>
              <a:t>течественной войне над нацистской </a:t>
            </a:r>
            <a:r>
              <a:rPr lang="ru-RU" sz="2400" dirty="0">
                <a:ln w="0"/>
                <a:latin typeface="Formular" panose="02000000000000000000" pitchFamily="2" charset="-52"/>
              </a:rPr>
              <a:t>Г</a:t>
            </a:r>
            <a:r>
              <a:rPr lang="ru-RU" sz="2400" b="0" cap="none" spc="0" dirty="0">
                <a:ln w="0"/>
                <a:latin typeface="Formular" panose="02000000000000000000" pitchFamily="2" charset="-52"/>
              </a:rPr>
              <a:t>ерманией (1941-1945)</a:t>
            </a:r>
          </a:p>
        </p:txBody>
      </p:sp>
    </p:spTree>
    <p:extLst>
      <p:ext uri="{BB962C8B-B14F-4D97-AF65-F5344CB8AC3E}">
        <p14:creationId xmlns:p14="http://schemas.microsoft.com/office/powerpoint/2010/main" val="557838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2</a:t>
            </a:fld>
            <a:endParaRPr lang="ru-RU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4" r="18844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r="14493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r="11915"/>
          <a:stretch>
            <a:fillRect/>
          </a:stretch>
        </p:blipFill>
        <p:spPr/>
      </p:pic>
      <p:sp>
        <p:nvSpPr>
          <p:cNvPr id="8" name="Прямоугольник 7"/>
          <p:cNvSpPr/>
          <p:nvPr/>
        </p:nvSpPr>
        <p:spPr>
          <a:xfrm>
            <a:off x="834688" y="1786607"/>
            <a:ext cx="76381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Formular" panose="02000000000000000000" pitchFamily="2" charset="-52"/>
                <a:cs typeface="Arial" panose="020B0604020202020204" pitchFamily="34" charset="0"/>
              </a:rPr>
              <a:t>ВОЙНА – ЭТО ТОЛЬКО ЛИШЬ СРАЖЕНИЕ?</a:t>
            </a:r>
          </a:p>
        </p:txBody>
      </p:sp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r="182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949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6" y="1297651"/>
            <a:ext cx="5294290" cy="39707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20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037729" y="797510"/>
            <a:ext cx="57956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Formular" panose="02000000000000000000" pitchFamily="2" charset="-52"/>
              </a:rPr>
              <a:t>ВСЕ ЭТИ ВОЕННО-ИСТОРИЧЕСКИЕ СОБЫТИЯ ПОВЛИЯЛИ НА СЕГОДНЯШНИЙ ОБЛИК НАШЕЙ СТРАНЫ РОССИИ:</a:t>
            </a:r>
            <a:endParaRPr lang="en-US" sz="1200" b="1" dirty="0">
              <a:latin typeface="Formular" panose="02000000000000000000" pitchFamily="2" charset="-52"/>
            </a:endParaRPr>
          </a:p>
          <a:p>
            <a:endParaRPr lang="ru-RU" sz="1200" b="1" dirty="0">
              <a:latin typeface="Formular" panose="02000000000000000000" pitchFamily="2" charset="-52"/>
            </a:endParaRPr>
          </a:p>
          <a:p>
            <a:r>
              <a:rPr lang="en-US" sz="1200" dirty="0">
                <a:solidFill>
                  <a:srgbClr val="E2252C"/>
                </a:solidFill>
                <a:latin typeface="Formular" panose="02000000000000000000" pitchFamily="2" charset="-52"/>
              </a:rPr>
              <a:t>• </a:t>
            </a:r>
            <a:r>
              <a:rPr lang="ru-RU" sz="1200" dirty="0">
                <a:latin typeface="Formular" panose="02000000000000000000" pitchFamily="2" charset="-52"/>
              </a:rPr>
              <a:t>война способствовала развитию многих технологий в различных сферах общества. Наработки в военной отрасли использовались в мирной жизни (например, в гражданской авиации или в медицине). Произошел значительный технологический рывок.</a:t>
            </a:r>
          </a:p>
          <a:p>
            <a:r>
              <a:rPr lang="en-US" sz="1200" dirty="0">
                <a:solidFill>
                  <a:srgbClr val="E2252C"/>
                </a:solidFill>
                <a:latin typeface="Formular" panose="02000000000000000000" pitchFamily="2" charset="-52"/>
              </a:rPr>
              <a:t>• </a:t>
            </a:r>
            <a:r>
              <a:rPr lang="ru-RU" sz="1200" dirty="0">
                <a:latin typeface="Formular" panose="02000000000000000000" pitchFamily="2" charset="-52"/>
              </a:rPr>
              <a:t>признание нацистских и фашистских идеологий запрещенными, запрет ультраправых партий.</a:t>
            </a:r>
          </a:p>
          <a:p>
            <a:r>
              <a:rPr lang="en-US" sz="1200" dirty="0">
                <a:solidFill>
                  <a:srgbClr val="E2252C"/>
                </a:solidFill>
                <a:latin typeface="Formular" panose="02000000000000000000" pitchFamily="2" charset="-52"/>
              </a:rPr>
              <a:t>• </a:t>
            </a:r>
            <a:r>
              <a:rPr lang="ru-RU" sz="1200" dirty="0">
                <a:latin typeface="Formular" panose="02000000000000000000" pitchFamily="2" charset="-52"/>
              </a:rPr>
              <a:t>появление и применение ядерного оружия – создание нового средства сдерживания внешних угроз. Угроза применения ядерного вооружения гарантирует безопасность мира, снижая вероятность возникновения крупных (мировых) конфликтов.</a:t>
            </a:r>
          </a:p>
          <a:p>
            <a:r>
              <a:rPr lang="en-US" sz="1200" dirty="0">
                <a:solidFill>
                  <a:srgbClr val="E2252C"/>
                </a:solidFill>
                <a:latin typeface="Formular" panose="02000000000000000000" pitchFamily="2" charset="-52"/>
              </a:rPr>
              <a:t>• </a:t>
            </a:r>
            <a:r>
              <a:rPr lang="ru-RU" sz="1200" dirty="0">
                <a:latin typeface="Formular" panose="02000000000000000000" pitchFamily="2" charset="-52"/>
              </a:rPr>
              <a:t>сплочение людей перед лицом общей мировой угрозы. В одном строю сражались потенциальные враги – коммунисты и капиталисты, люди разных наций, вероисповеданий и убеждений. На общее благо трудились и военные, и рабочие тыла.</a:t>
            </a:r>
          </a:p>
          <a:p>
            <a:r>
              <a:rPr lang="en-US" sz="1200" dirty="0">
                <a:solidFill>
                  <a:srgbClr val="E2252C"/>
                </a:solidFill>
                <a:latin typeface="Formular" panose="02000000000000000000" pitchFamily="2" charset="-52"/>
              </a:rPr>
              <a:t>• </a:t>
            </a:r>
            <a:r>
              <a:rPr lang="ru-RU" sz="1200" dirty="0">
                <a:latin typeface="Formular" panose="02000000000000000000" pitchFamily="2" charset="-52"/>
              </a:rPr>
              <a:t>величайшее торжество силы духа, которое показало, что для человека нет ничего непреодолимого, даже если он находится в ужасающих условиях.</a:t>
            </a:r>
          </a:p>
          <a:p>
            <a:r>
              <a:rPr lang="en-US" sz="1200" dirty="0">
                <a:solidFill>
                  <a:srgbClr val="E2252C"/>
                </a:solidFill>
                <a:latin typeface="Formular" panose="02000000000000000000" pitchFamily="2" charset="-52"/>
              </a:rPr>
              <a:t>• </a:t>
            </a:r>
            <a:r>
              <a:rPr lang="ru-RU" sz="1200" dirty="0">
                <a:latin typeface="Formular" panose="02000000000000000000" pitchFamily="2" charset="-52"/>
              </a:rPr>
              <a:t>состояние инфраструктуры, моральное и патриотическое состояние населения (традиции и памятники, музеи, литература, крепости, города воинской славы, великие подвиги и военачальники, обучение и воспитание молодёжи, памятные даты, художественные и документальные фильмы).</a:t>
            </a:r>
          </a:p>
          <a:p>
            <a:r>
              <a:rPr lang="en-US" sz="1200" dirty="0">
                <a:solidFill>
                  <a:srgbClr val="E2252C"/>
                </a:solidFill>
                <a:latin typeface="Formular" panose="02000000000000000000" pitchFamily="2" charset="-52"/>
              </a:rPr>
              <a:t>• </a:t>
            </a:r>
            <a:r>
              <a:rPr lang="ru-RU" sz="1200" dirty="0">
                <a:latin typeface="Formular" panose="02000000000000000000" pitchFamily="2" charset="-52"/>
              </a:rPr>
              <a:t>возможность другим народам различных конфессий и вероисповеданий жить и развиваться как в составе России, так и отдельным государством.</a:t>
            </a:r>
          </a:p>
          <a:p>
            <a:r>
              <a:rPr lang="en-US" sz="1200" dirty="0">
                <a:solidFill>
                  <a:srgbClr val="E2252C"/>
                </a:solidFill>
                <a:latin typeface="Formular" panose="02000000000000000000" pitchFamily="2" charset="-52"/>
              </a:rPr>
              <a:t>• </a:t>
            </a:r>
            <a:r>
              <a:rPr lang="ru-RU" sz="1200" dirty="0">
                <a:latin typeface="Formular" panose="02000000000000000000" pitchFamily="2" charset="-52"/>
              </a:rPr>
              <a:t>демографическая ситуация в стране.</a:t>
            </a:r>
          </a:p>
        </p:txBody>
      </p:sp>
    </p:spTree>
    <p:extLst>
      <p:ext uri="{BB962C8B-B14F-4D97-AF65-F5344CB8AC3E}">
        <p14:creationId xmlns:p14="http://schemas.microsoft.com/office/powerpoint/2010/main" val="1954019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21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02289" y="301109"/>
            <a:ext cx="3990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Formular" panose="020B0604020202020204" charset="-52"/>
              </a:rPr>
              <a:t>СПИСОК</a:t>
            </a:r>
            <a:r>
              <a:rPr lang="ru-RU" sz="2400" b="1" dirty="0">
                <a:latin typeface="Formular" panose="020B0604020202020204" charset="-52"/>
              </a:rPr>
              <a:t> ЛИТЕРАТУРЫ: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7014" y="1070491"/>
            <a:ext cx="1102780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Formular" panose="020B0604020202020204" charset="-52"/>
              </a:rPr>
              <a:t>1.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Битва при </a:t>
            </a:r>
            <a:r>
              <a:rPr lang="ru-RU" sz="1100" dirty="0" err="1">
                <a:latin typeface="Formular" panose="020B0604020202020204" charset="-52"/>
              </a:rPr>
              <a:t>Сальницах</a:t>
            </a:r>
            <a:r>
              <a:rPr lang="ru-RU" sz="1100" dirty="0">
                <a:latin typeface="Formular" panose="020B0604020202020204" charset="-52"/>
              </a:rPr>
              <a:t>. </a:t>
            </a:r>
            <a:r>
              <a:rPr lang="ru-RU" sz="1100" dirty="0" err="1">
                <a:latin typeface="Formular" panose="020B0604020202020204" charset="-52"/>
              </a:rPr>
              <a:t>В.Б.Звагельсьский</a:t>
            </a:r>
            <a:r>
              <a:rPr lang="ru-RU" sz="1100" dirty="0">
                <a:latin typeface="Formular" panose="020B0604020202020204" charset="-52"/>
              </a:rPr>
              <a:t>., о локализации летописной Сальницы. Международный журнал прикладных и фундаментальных исследований. 2014. №7.</a:t>
            </a:r>
          </a:p>
          <a:p>
            <a:r>
              <a:rPr lang="ru-RU" sz="1100" dirty="0">
                <a:latin typeface="Formular" panose="020B0604020202020204" charset="-52"/>
              </a:rPr>
              <a:t>2.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Невская битва. </a:t>
            </a:r>
            <a:r>
              <a:rPr lang="ru-RU" sz="1100" dirty="0" err="1">
                <a:latin typeface="Formular" panose="020B0604020202020204" charset="-52"/>
              </a:rPr>
              <a:t>А.Н.Сахоров</a:t>
            </a:r>
            <a:r>
              <a:rPr lang="ru-RU" sz="1100" dirty="0">
                <a:latin typeface="Formular" panose="020B0604020202020204" charset="-52"/>
              </a:rPr>
              <a:t>. «Александр Невский: Имя Россия. Исторический выбор 2008.» Александр Невский. </a:t>
            </a:r>
            <a:r>
              <a:rPr lang="ru-RU" sz="1100" dirty="0" err="1">
                <a:latin typeface="Formular" panose="020B0604020202020204" charset="-52"/>
              </a:rPr>
              <a:t>А.В.Шишов</a:t>
            </a:r>
            <a:r>
              <a:rPr lang="ru-RU" sz="1100" dirty="0">
                <a:latin typeface="Formular" panose="020B0604020202020204" charset="-52"/>
              </a:rPr>
              <a:t>.</a:t>
            </a:r>
          </a:p>
          <a:p>
            <a:r>
              <a:rPr lang="ru-RU" sz="1100" dirty="0">
                <a:latin typeface="Formular" panose="020B0604020202020204" charset="-52"/>
              </a:rPr>
              <a:t>3.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История СССР с древнейших времён до конца XVIII в.: Учебник под редакцией </a:t>
            </a:r>
            <a:r>
              <a:rPr lang="ru-RU" sz="1100" dirty="0" err="1">
                <a:latin typeface="Formular" panose="020B0604020202020204" charset="-52"/>
              </a:rPr>
              <a:t>Б.А.Рыбакова</a:t>
            </a:r>
            <a:r>
              <a:rPr lang="ru-RU" sz="1100" dirty="0">
                <a:latin typeface="Formular" panose="020B0604020202020204" charset="-52"/>
              </a:rPr>
              <a:t>. – М., </a:t>
            </a:r>
            <a:r>
              <a:rPr lang="ru-RU" sz="1100" dirty="0" err="1">
                <a:latin typeface="Formular" panose="020B0604020202020204" charset="-52"/>
              </a:rPr>
              <a:t>Высш</a:t>
            </a:r>
            <a:r>
              <a:rPr lang="ru-RU" sz="1100" dirty="0">
                <a:latin typeface="Formular" panose="020B0604020202020204" charset="-52"/>
              </a:rPr>
              <a:t>. Шк.,1983г.</a:t>
            </a:r>
          </a:p>
          <a:p>
            <a:r>
              <a:rPr lang="ru-RU" sz="1100" dirty="0">
                <a:latin typeface="Formular" panose="020B0604020202020204" charset="-52"/>
              </a:rPr>
              <a:t>4.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О составе русских летописей до конца XIV века. </a:t>
            </a:r>
            <a:r>
              <a:rPr lang="ru-RU" sz="1100" dirty="0" err="1">
                <a:latin typeface="Formular" panose="020B0604020202020204" charset="-52"/>
              </a:rPr>
              <a:t>К.Н.Бестужев</a:t>
            </a:r>
            <a:r>
              <a:rPr lang="ru-RU" sz="1100" dirty="0">
                <a:latin typeface="Formular" panose="020B0604020202020204" charset="-52"/>
              </a:rPr>
              <a:t>-Рюмин, СПб., 1868г.</a:t>
            </a:r>
          </a:p>
          <a:p>
            <a:r>
              <a:rPr lang="ru-RU" sz="1100" dirty="0">
                <a:latin typeface="Formular" panose="020B0604020202020204" charset="-52"/>
              </a:rPr>
              <a:t>5.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Древняя Русь в свете зарубежных источников: Учебное пособие для студентов вузов, под редакцией </a:t>
            </a:r>
            <a:r>
              <a:rPr lang="ru-RU" sz="1100" dirty="0" err="1">
                <a:latin typeface="Formular" panose="020B0604020202020204" charset="-52"/>
              </a:rPr>
              <a:t>Е.А.Мельниковой</a:t>
            </a:r>
            <a:r>
              <a:rPr lang="ru-RU" sz="1100" dirty="0">
                <a:latin typeface="Formular" panose="020B0604020202020204" charset="-52"/>
              </a:rPr>
              <a:t>. М.,1999г.</a:t>
            </a:r>
          </a:p>
          <a:p>
            <a:r>
              <a:rPr lang="ru-RU" sz="1100" dirty="0">
                <a:latin typeface="Formular" panose="020B0604020202020204" charset="-52"/>
              </a:rPr>
              <a:t>6.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В. Ф. Антонов. Книга для чтения по истории СССР  с древнейших времён до конца XVIII в. – М., 1988г.</a:t>
            </a:r>
          </a:p>
          <a:p>
            <a:r>
              <a:rPr lang="ru-RU" sz="1100" dirty="0">
                <a:latin typeface="Formular" panose="020B0604020202020204" charset="-52"/>
              </a:rPr>
              <a:t>7.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 err="1">
                <a:latin typeface="Formular" panose="020B0604020202020204" charset="-52"/>
              </a:rPr>
              <a:t>В.Е.Шамбаров</a:t>
            </a:r>
            <a:r>
              <a:rPr lang="ru-RU" sz="1100" dirty="0">
                <a:latin typeface="Formular" panose="020B0604020202020204" charset="-52"/>
              </a:rPr>
              <a:t>  Дмитрий Донской, Куликовская битва и подвиг объединения Руси., И., Родина 2022г.</a:t>
            </a:r>
          </a:p>
          <a:p>
            <a:r>
              <a:rPr lang="ru-RU" sz="1100" dirty="0">
                <a:latin typeface="Formular" panose="020B0604020202020204" charset="-52"/>
              </a:rPr>
              <a:t>8.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 err="1">
                <a:latin typeface="Formular" panose="020B0604020202020204" charset="-52"/>
              </a:rPr>
              <a:t>Н.М.Карамзин</a:t>
            </a:r>
            <a:r>
              <a:rPr lang="ru-RU" sz="1100" dirty="0">
                <a:latin typeface="Formular" panose="020B0604020202020204" charset="-52"/>
              </a:rPr>
              <a:t>. История государства Российского. </a:t>
            </a:r>
          </a:p>
          <a:p>
            <a:r>
              <a:rPr lang="ru-RU" sz="1100" dirty="0">
                <a:latin typeface="Formular" panose="020B0604020202020204" charset="-52"/>
              </a:rPr>
              <a:t>9.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 err="1">
                <a:latin typeface="Formular" panose="020B0604020202020204" charset="-52"/>
              </a:rPr>
              <a:t>С.М.Соловьёв</a:t>
            </a:r>
            <a:r>
              <a:rPr lang="ru-RU" sz="1100" dirty="0">
                <a:latin typeface="Formular" panose="020B0604020202020204" charset="-52"/>
              </a:rPr>
              <a:t>. История России с древнейших времён. </a:t>
            </a:r>
          </a:p>
          <a:p>
            <a:r>
              <a:rPr lang="ru-RU" sz="1100" dirty="0">
                <a:latin typeface="Formular" panose="020B0604020202020204" charset="-52"/>
              </a:rPr>
              <a:t>10.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 err="1">
                <a:latin typeface="Formular" panose="020B0604020202020204" charset="-52"/>
              </a:rPr>
              <a:t>Б.Н.Флоря</a:t>
            </a:r>
            <a:r>
              <a:rPr lang="ru-RU" sz="1100" dirty="0">
                <a:latin typeface="Formular" panose="020B0604020202020204" charset="-52"/>
              </a:rPr>
              <a:t>. Вопросы истории 1985, №7, </a:t>
            </a:r>
            <a:r>
              <a:rPr lang="ru-RU" sz="1100" dirty="0" err="1">
                <a:latin typeface="Formular" panose="020B0604020202020204" charset="-52"/>
              </a:rPr>
              <a:t>Грюнвальдская</a:t>
            </a:r>
            <a:r>
              <a:rPr lang="ru-RU" sz="1100" dirty="0">
                <a:latin typeface="Formular" panose="020B0604020202020204" charset="-52"/>
              </a:rPr>
              <a:t> битва, </a:t>
            </a:r>
          </a:p>
          <a:p>
            <a:r>
              <a:rPr lang="ru-RU" sz="1100" dirty="0">
                <a:latin typeface="Formular" panose="020B0604020202020204" charset="-52"/>
              </a:rPr>
              <a:t>11.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 err="1">
                <a:latin typeface="Formular" panose="020B0604020202020204" charset="-52"/>
              </a:rPr>
              <a:t>Пашуто</a:t>
            </a:r>
            <a:r>
              <a:rPr lang="ru-RU" sz="1100" dirty="0">
                <a:latin typeface="Formular" panose="020B0604020202020204" charset="-52"/>
              </a:rPr>
              <a:t> В.Т. Образование Литовского государства. М., 1959, с. 416  сл.</a:t>
            </a:r>
          </a:p>
          <a:p>
            <a:r>
              <a:rPr lang="ru-RU" sz="1100" dirty="0">
                <a:latin typeface="Formular" panose="020B0604020202020204" charset="-52"/>
              </a:rPr>
              <a:t>12.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 err="1">
                <a:latin typeface="Formular" panose="020B0604020202020204" charset="-52"/>
              </a:rPr>
              <a:t>Длугош</a:t>
            </a:r>
            <a:r>
              <a:rPr lang="ru-RU" sz="1100" dirty="0">
                <a:latin typeface="Formular" panose="020B0604020202020204" charset="-52"/>
              </a:rPr>
              <a:t> Я., </a:t>
            </a:r>
            <a:r>
              <a:rPr lang="ru-RU" sz="1100" dirty="0" err="1">
                <a:latin typeface="Formular" panose="020B0604020202020204" charset="-52"/>
              </a:rPr>
              <a:t>ук</a:t>
            </a:r>
            <a:r>
              <a:rPr lang="ru-RU" sz="1100" dirty="0">
                <a:latin typeface="Formular" panose="020B0604020202020204" charset="-52"/>
              </a:rPr>
              <a:t>. Соч., с. 93 – 95.</a:t>
            </a:r>
          </a:p>
          <a:p>
            <a:r>
              <a:rPr lang="ru-RU" sz="1100" dirty="0">
                <a:latin typeface="Formular" panose="020B0604020202020204" charset="-52"/>
              </a:rPr>
              <a:t>13.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Битвы за Россию. Мать Полтавской победы В.А. </a:t>
            </a:r>
            <a:r>
              <a:rPr lang="ru-RU" sz="1100" dirty="0" err="1">
                <a:latin typeface="Formular" panose="020B0604020202020204" charset="-52"/>
              </a:rPr>
              <a:t>Артомонов</a:t>
            </a:r>
            <a:r>
              <a:rPr lang="ru-RU" sz="1100" dirty="0">
                <a:latin typeface="Formular" panose="020B0604020202020204" charset="-52"/>
              </a:rPr>
              <a:t> 2014г.</a:t>
            </a:r>
          </a:p>
          <a:p>
            <a:r>
              <a:rPr lang="ru-RU" sz="1100" dirty="0">
                <a:latin typeface="Formular" panose="020B0604020202020204" charset="-52"/>
              </a:rPr>
              <a:t>14.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Битва при Молодях, решающее сражение «Война двух царей» 1552-1577гг. </a:t>
            </a:r>
            <a:r>
              <a:rPr lang="ru-RU" sz="1100" dirty="0" err="1">
                <a:latin typeface="Formular" panose="020B0604020202020204" charset="-52"/>
              </a:rPr>
              <a:t>В.В.Пенской</a:t>
            </a:r>
            <a:r>
              <a:rPr lang="ru-RU" sz="1100" dirty="0">
                <a:latin typeface="Formular" panose="020B0604020202020204" charset="-52"/>
              </a:rPr>
              <a:t> 2024г.</a:t>
            </a:r>
          </a:p>
          <a:p>
            <a:r>
              <a:rPr lang="ru-RU" sz="1100" dirty="0">
                <a:latin typeface="Formular" panose="020B0604020202020204" charset="-52"/>
              </a:rPr>
              <a:t>15.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В.Е. </a:t>
            </a:r>
            <a:r>
              <a:rPr lang="ru-RU" sz="1100" dirty="0" err="1">
                <a:latin typeface="Formular" panose="020B0604020202020204" charset="-52"/>
              </a:rPr>
              <a:t>Шамбаров</a:t>
            </a:r>
            <a:r>
              <a:rPr lang="ru-RU" sz="1100" dirty="0">
                <a:latin typeface="Formular" panose="020B0604020202020204" charset="-52"/>
              </a:rPr>
              <a:t>. Пожарский и Минин, изд. Родина 2021г. </a:t>
            </a:r>
          </a:p>
          <a:p>
            <a:r>
              <a:rPr lang="ru-RU" sz="1100" dirty="0">
                <a:latin typeface="Formular" panose="020B0604020202020204" charset="-52"/>
              </a:rPr>
              <a:t>16.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Северная война, шведское нашествие на Россию. Е.В. </a:t>
            </a:r>
            <a:r>
              <a:rPr lang="ru-RU" sz="1100" dirty="0" err="1">
                <a:latin typeface="Formular" panose="020B0604020202020204" charset="-52"/>
              </a:rPr>
              <a:t>Таурле</a:t>
            </a:r>
            <a:r>
              <a:rPr lang="ru-RU" sz="1100" dirty="0">
                <a:latin typeface="Formular" panose="020B0604020202020204" charset="-52"/>
              </a:rPr>
              <a:t>, 2022 г.</a:t>
            </a:r>
          </a:p>
          <a:p>
            <a:r>
              <a:rPr lang="ru-RU" sz="1100" dirty="0">
                <a:latin typeface="Formular" panose="020B0604020202020204" charset="-52"/>
              </a:rPr>
              <a:t>17.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Северная война – крах Шведского </a:t>
            </a:r>
            <a:r>
              <a:rPr lang="ru-RU" sz="1100" dirty="0" err="1">
                <a:latin typeface="Formular" panose="020B0604020202020204" charset="-52"/>
              </a:rPr>
              <a:t>великодержавия</a:t>
            </a:r>
            <a:r>
              <a:rPr lang="ru-RU" sz="1100" dirty="0">
                <a:latin typeface="Formular" panose="020B0604020202020204" charset="-52"/>
              </a:rPr>
              <a:t> 1709-1721гг. </a:t>
            </a:r>
            <a:r>
              <a:rPr lang="ru-RU" sz="1100" dirty="0" err="1">
                <a:latin typeface="Formular" panose="020B0604020202020204" charset="-52"/>
              </a:rPr>
              <a:t>А.В.Беспалов</a:t>
            </a:r>
            <a:r>
              <a:rPr lang="ru-RU" sz="1100" dirty="0">
                <a:latin typeface="Formular" panose="020B0604020202020204" charset="-52"/>
              </a:rPr>
              <a:t> 2022г.</a:t>
            </a:r>
          </a:p>
          <a:p>
            <a:r>
              <a:rPr lang="ru-RU" sz="1100" dirty="0">
                <a:latin typeface="Formular" panose="020B0604020202020204" charset="-52"/>
              </a:rPr>
              <a:t>18.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 err="1">
                <a:latin typeface="Formular" panose="020B0604020202020204" charset="-52"/>
              </a:rPr>
              <a:t>С.Ю.Нечаев</a:t>
            </a:r>
            <a:r>
              <a:rPr lang="ru-RU" sz="1100" dirty="0">
                <a:latin typeface="Formular" panose="020B0604020202020204" charset="-52"/>
              </a:rPr>
              <a:t>. Первая мировая война (полная история эпох) 2023 г.</a:t>
            </a:r>
          </a:p>
          <a:p>
            <a:r>
              <a:rPr lang="ru-RU" sz="1100" dirty="0">
                <a:latin typeface="Formular" panose="020B0604020202020204" charset="-52"/>
              </a:rPr>
              <a:t>19.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Первая мировая война, Версальская система и современность: </a:t>
            </a:r>
            <a:r>
              <a:rPr lang="ru-RU" sz="1100" dirty="0" err="1">
                <a:latin typeface="Formular" panose="020B0604020202020204" charset="-52"/>
              </a:rPr>
              <a:t>сб</a:t>
            </a:r>
            <a:r>
              <a:rPr lang="ru-RU" sz="1100" dirty="0">
                <a:latin typeface="Formular" panose="020B0604020202020204" charset="-52"/>
              </a:rPr>
              <a:t> статей/ отв. Ред. </a:t>
            </a:r>
            <a:r>
              <a:rPr lang="ru-RU" sz="1100" dirty="0" err="1">
                <a:latin typeface="Formular" panose="020B0604020202020204" charset="-52"/>
              </a:rPr>
              <a:t>И.Н.Николаева</a:t>
            </a:r>
            <a:r>
              <a:rPr lang="ru-RU" sz="1100" dirty="0">
                <a:latin typeface="Formular" panose="020B0604020202020204" charset="-52"/>
              </a:rPr>
              <a:t>, </a:t>
            </a:r>
            <a:r>
              <a:rPr lang="ru-RU" sz="1100" dirty="0" err="1">
                <a:latin typeface="Formular" panose="020B0604020202020204" charset="-52"/>
              </a:rPr>
              <a:t>А.Ю.Павлов</a:t>
            </a:r>
            <a:r>
              <a:rPr lang="ru-RU" sz="1100" dirty="0">
                <a:latin typeface="Formular" panose="020B0604020202020204" charset="-52"/>
              </a:rPr>
              <a:t>, </a:t>
            </a:r>
            <a:r>
              <a:rPr lang="ru-RU" sz="1100" dirty="0" err="1">
                <a:latin typeface="Formular" panose="020B0604020202020204" charset="-52"/>
              </a:rPr>
              <a:t>А.А.Малыгина</a:t>
            </a:r>
            <a:r>
              <a:rPr lang="ru-RU" sz="1100" dirty="0">
                <a:latin typeface="Formular" panose="020B0604020202020204" charset="-52"/>
              </a:rPr>
              <a:t>. – СПб,: СПбГУ, 2014, - 408с.</a:t>
            </a:r>
          </a:p>
          <a:p>
            <a:r>
              <a:rPr lang="ru-RU" sz="1100" dirty="0">
                <a:latin typeface="Formular" panose="020B0604020202020204" charset="-52"/>
              </a:rPr>
              <a:t>20.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Великая отечественная  война 1941-1945. </a:t>
            </a:r>
            <a:r>
              <a:rPr lang="ru-RU" sz="1100" dirty="0" err="1">
                <a:latin typeface="Formular" panose="020B0604020202020204" charset="-52"/>
              </a:rPr>
              <a:t>А.И.Вдовин</a:t>
            </a:r>
            <a:r>
              <a:rPr lang="ru-RU" sz="1100" dirty="0">
                <a:latin typeface="Formular" panose="020B0604020202020204" charset="-52"/>
              </a:rPr>
              <a:t>, 2024 г.</a:t>
            </a:r>
          </a:p>
          <a:p>
            <a:r>
              <a:rPr lang="ru-RU" sz="1100" dirty="0">
                <a:latin typeface="Formular" panose="020B0604020202020204" charset="-52"/>
              </a:rPr>
              <a:t>21.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Война на уничтожение (третий рейх и геноцид советского народа)             Е.Н. Яковлев, 2022 г.</a:t>
            </a:r>
          </a:p>
          <a:p>
            <a:r>
              <a:rPr lang="ru-RU" sz="1100" dirty="0">
                <a:latin typeface="Formular" panose="020B0604020202020204" charset="-52"/>
              </a:rPr>
              <a:t>22.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М.Н. </a:t>
            </a:r>
            <a:r>
              <a:rPr lang="ru-RU" sz="1100" dirty="0" err="1">
                <a:latin typeface="Formular" panose="020B0604020202020204" charset="-52"/>
              </a:rPr>
              <a:t>Себелев</a:t>
            </a:r>
            <a:r>
              <a:rPr lang="ru-RU" sz="1100" dirty="0">
                <a:latin typeface="Formular" panose="020B0604020202020204" charset="-52"/>
              </a:rPr>
              <a:t>. Битва народов 7 и 8 часть.</a:t>
            </a:r>
          </a:p>
          <a:p>
            <a:r>
              <a:rPr lang="ru-RU" sz="1100" dirty="0">
                <a:latin typeface="Formular" panose="020B0604020202020204" charset="-52"/>
              </a:rPr>
              <a:t>23.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>
                <a:latin typeface="Formular" panose="020B0604020202020204" charset="-52"/>
              </a:rPr>
              <a:t>Гончаров К. Героический штурм острова-крепости: 18 авг. 1945г. // Губернские ведомости. – 2015. </a:t>
            </a:r>
          </a:p>
          <a:p>
            <a:r>
              <a:rPr lang="ru-RU" sz="1100" dirty="0">
                <a:latin typeface="Formular" panose="020B0604020202020204" charset="-52"/>
              </a:rPr>
              <a:t>24.</a:t>
            </a:r>
            <a:r>
              <a:rPr lang="en-US" sz="1100" dirty="0">
                <a:latin typeface="Formular" panose="020B0604020202020204" charset="-52"/>
              </a:rPr>
              <a:t> </a:t>
            </a:r>
            <a:r>
              <a:rPr lang="ru-RU" sz="1100" dirty="0" err="1">
                <a:latin typeface="Formular" panose="020B0604020202020204" charset="-52"/>
              </a:rPr>
              <a:t>Гритченко</a:t>
            </a:r>
            <a:r>
              <a:rPr lang="ru-RU" sz="1100" dirty="0">
                <a:latin typeface="Formular" panose="020B0604020202020204" charset="-52"/>
              </a:rPr>
              <a:t> А.А. Навечно в строю / </a:t>
            </a:r>
            <a:r>
              <a:rPr lang="ru-RU" sz="1100" dirty="0" err="1">
                <a:latin typeface="Formular" panose="020B0604020202020204" charset="-52"/>
              </a:rPr>
              <a:t>А.А.Гритченко</a:t>
            </a:r>
            <a:r>
              <a:rPr lang="ru-RU" sz="1100" dirty="0">
                <a:latin typeface="Formular" panose="020B0604020202020204" charset="-52"/>
              </a:rPr>
              <a:t>, </a:t>
            </a:r>
            <a:r>
              <a:rPr lang="ru-RU" sz="1100" dirty="0" err="1">
                <a:latin typeface="Formular" panose="020B0604020202020204" charset="-52"/>
              </a:rPr>
              <a:t>Е.И.Меерович</a:t>
            </a:r>
            <a:r>
              <a:rPr lang="ru-RU" sz="1100" dirty="0">
                <a:latin typeface="Formular" panose="020B0604020202020204" charset="-52"/>
              </a:rPr>
              <a:t>. – Москва: Изд-во ДОСАФ, 1965. – 77 с.</a:t>
            </a:r>
          </a:p>
          <a:p>
            <a:endParaRPr lang="ru-RU" sz="1100" dirty="0">
              <a:latin typeface="Formula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9832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1AC035-3343-4547-88AC-74B29DD1A81F}"/>
              </a:ext>
            </a:extLst>
          </p:cNvPr>
          <p:cNvSpPr/>
          <p:nvPr/>
        </p:nvSpPr>
        <p:spPr>
          <a:xfrm>
            <a:off x="8900747" y="2459950"/>
            <a:ext cx="3329353" cy="4398050"/>
          </a:xfrm>
          <a:prstGeom prst="rect">
            <a:avLst/>
          </a:prstGeom>
          <a:solidFill>
            <a:srgbClr val="E2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0430" y="163970"/>
            <a:ext cx="587389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Formular" panose="02000000000000000000" pitchFamily="2" charset="-52"/>
              </a:rPr>
              <a:t>ОБРАЗ НАШЕЙ СТРАНЫ НАПРЯМУЮ СВЯЗАН С ВОЙНАМИ И КОНФЛИКТАМИ. КАКОВ ОН, РАССУЖДАЕМ ВМЕСТЕ!</a:t>
            </a:r>
            <a:endParaRPr lang="ru-RU" sz="2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155647" y="428625"/>
            <a:ext cx="2850337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mular" panose="02000000000000000000" pitchFamily="2" charset="-52"/>
              </a:rPr>
              <a:t>Что было в начале кроме слова?</a:t>
            </a:r>
          </a:p>
          <a:p>
            <a:r>
              <a:rPr lang="ru-RU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ormular" panose="02000000000000000000" pitchFamily="2" charset="-52"/>
              </a:rPr>
              <a:t>Русь в 8 веке это союз племен, Россия в 21 веке это великая держава и самая богатая страна. </a:t>
            </a:r>
          </a:p>
        </p:txBody>
      </p:sp>
      <p:pic>
        <p:nvPicPr>
          <p:cNvPr id="1026" name="Picture 2" descr="C:\Users\Пользователь\Desktop\Рюри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697" y="3162770"/>
            <a:ext cx="3329353" cy="34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олководц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0" y="1919780"/>
            <a:ext cx="8151446" cy="464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83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 algn="l">
              <a:spcBef>
                <a:spcPts val="5"/>
              </a:spcBef>
            </a:pPr>
            <a:fld id="{81D60167-4931-47E6-BA6A-407CBD079E47}" type="slidenum">
              <a:rPr lang="ru-RU" smtClean="0"/>
              <a:pPr marL="124460" algn="l">
                <a:spcBef>
                  <a:spcPts val="5"/>
                </a:spcBef>
              </a:pPr>
              <a:t>4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70" y="467903"/>
            <a:ext cx="3869837" cy="24766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93" y="473584"/>
            <a:ext cx="3293238" cy="24356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981" y="4420308"/>
            <a:ext cx="531377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Начнем с главного почему Александр Невский сражался с европейцами? Ведь мы знаем, что в это время Русь находится в зависимости от Орды. Почему бы вместе с соседями Христианами не разбить ненавистных басурман. </a:t>
            </a:r>
            <a:endParaRPr lang="ru-RU" sz="1400" b="1" cap="none" spc="0" dirty="0">
              <a:ln w="0"/>
              <a:solidFill>
                <a:schemeClr val="bg1"/>
              </a:solidFill>
              <a:latin typeface="Formular" panose="02000000000000000000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46" y="503282"/>
            <a:ext cx="4033570" cy="24413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91200" y="4420308"/>
            <a:ext cx="6143616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b="1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Все просто!</a:t>
            </a:r>
          </a:p>
          <a:p>
            <a:pPr marL="342900" indent="-342900">
              <a:buAutoNum type="arabicPeriod"/>
            </a:pPr>
            <a:r>
              <a:rPr lang="ru-RU" sz="1400" b="1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Ресурсы – в Европе их очень мало, особенно серебра. От этого кстати и Крестовые походы (малоземелье, бедность)</a:t>
            </a:r>
          </a:p>
          <a:p>
            <a:pPr marL="342900" indent="-342900">
              <a:buAutoNum type="arabicPeriod"/>
            </a:pPr>
            <a:r>
              <a:rPr lang="ru-RU" sz="1400" b="1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 Насаждение взглядов – католицизм для Европы в то время это средство подавления и подчинения.</a:t>
            </a:r>
          </a:p>
          <a:p>
            <a:r>
              <a:rPr lang="ru-RU" sz="1400" b="1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Это прекрасно понимал Александр, потому и сражался. Да Александр не сбросил иго, но он сохранил единство территорий – с оружием в руках!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4428" y="3269350"/>
            <a:ext cx="532870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ru-RU" sz="2800" b="0" i="1" cap="none" spc="0" dirty="0">
                <a:ln w="0"/>
                <a:solidFill>
                  <a:srgbClr val="C00000"/>
                </a:solidFill>
                <a:latin typeface="Formular" panose="02000000000000000000" pitchFamily="2" charset="-52"/>
              </a:rPr>
              <a:t>«Не в силе Бог, но в правде!»</a:t>
            </a:r>
            <a:endParaRPr lang="en-US" sz="2400" i="1" dirty="0">
              <a:ln w="0"/>
              <a:solidFill>
                <a:srgbClr val="C00000"/>
              </a:solidFill>
              <a:latin typeface="Formular" panose="02000000000000000000" pitchFamily="2" charset="-52"/>
            </a:endParaRPr>
          </a:p>
          <a:p>
            <a:pPr algn="r"/>
            <a:r>
              <a:rPr lang="ru-RU" sz="2400" i="1" dirty="0">
                <a:ln w="0"/>
                <a:solidFill>
                  <a:srgbClr val="C00000"/>
                </a:solidFill>
                <a:latin typeface="Formular" panose="02000000000000000000" pitchFamily="2" charset="-52"/>
              </a:rPr>
              <a:t>Александр Невский</a:t>
            </a:r>
            <a:endParaRPr lang="ru-RU" sz="2400" b="0" i="1" cap="none" spc="0" dirty="0">
              <a:ln w="0"/>
              <a:solidFill>
                <a:srgbClr val="C00000"/>
              </a:solidFill>
              <a:latin typeface="Formular" panose="020000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3323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/>
              <a:pPr marL="124460">
                <a:spcBef>
                  <a:spcPts val="5"/>
                </a:spcBef>
              </a:pPr>
              <a:t>5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856" y="1164159"/>
            <a:ext cx="8492370" cy="46046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693258"/>
            <a:ext cx="3069771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Большинство русских земель попало в зависимость к ЗОЛОТОЙ ОРДЕ-так стало называться государство монголо-татар. Часть территорий Руси вошли в состав Русско-Литовского государства- территории современных государств Западной Белоруссии и Западной Украины. </a:t>
            </a:r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Иго разделило русских на два государства, но не на два народа. Единой оставалась вера, язык, менталитет. Это и сыграет ключевую роль в объединении земель</a:t>
            </a:r>
            <a:endParaRPr lang="ru-RU" b="0" cap="none" spc="0" dirty="0">
              <a:ln w="0"/>
              <a:solidFill>
                <a:schemeClr val="bg1"/>
              </a:solidFill>
              <a:latin typeface="Formular" panose="02000000000000000000" pitchFamily="2" charset="-52"/>
            </a:endParaRPr>
          </a:p>
          <a:p>
            <a:pPr algn="ctr"/>
            <a:endParaRPr lang="ru-RU" sz="1200" b="0" cap="none" spc="0" dirty="0">
              <a:ln w="0"/>
              <a:solidFill>
                <a:schemeClr val="tx1"/>
              </a:solidFill>
              <a:latin typeface="Formular" panose="020000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7469" y="231593"/>
            <a:ext cx="4923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C00000"/>
                </a:solidFill>
                <a:latin typeface="Formular" panose="02000000000000000000" pitchFamily="2" charset="-52"/>
              </a:rPr>
              <a:t>Золотая Орда</a:t>
            </a:r>
          </a:p>
        </p:txBody>
      </p:sp>
    </p:spTree>
    <p:extLst>
      <p:ext uri="{BB962C8B-B14F-4D97-AF65-F5344CB8AC3E}">
        <p14:creationId xmlns:p14="http://schemas.microsoft.com/office/powerpoint/2010/main" val="289871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04034" y="834935"/>
            <a:ext cx="328796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Зачем?:</a:t>
            </a:r>
          </a:p>
          <a:p>
            <a:pPr algn="ctr"/>
            <a:endParaRPr lang="ru-RU" dirty="0">
              <a:ln w="0"/>
              <a:solidFill>
                <a:schemeClr val="bg1"/>
              </a:solidFill>
              <a:latin typeface="Formular" panose="02000000000000000000" pitchFamily="2" charset="-52"/>
            </a:endParaRP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-Ослабить ордынское иго</a:t>
            </a:r>
          </a:p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-Доказать возможность победы</a:t>
            </a:r>
          </a:p>
          <a:p>
            <a:pPr algn="ctr"/>
            <a:r>
              <a:rPr lang="ru-RU" b="0" cap="none" spc="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 над монголо-татарами</a:t>
            </a:r>
          </a:p>
          <a:p>
            <a:pPr algn="ctr"/>
            <a:r>
              <a:rPr lang="ru-RU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-Показать силу единства дабы продолжить борьбу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4" y="696807"/>
            <a:ext cx="5916707" cy="3264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588" y="3686487"/>
            <a:ext cx="3369489" cy="29185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47164" y="4112755"/>
            <a:ext cx="34644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0" cap="none" spc="0" dirty="0">
                <a:ln w="0"/>
                <a:solidFill>
                  <a:srgbClr val="FF0000"/>
                </a:solidFill>
                <a:latin typeface="Formular" panose="02000000000000000000" pitchFamily="2" charset="-52"/>
              </a:rPr>
              <a:t>Куликовская битва</a:t>
            </a:r>
          </a:p>
          <a:p>
            <a:r>
              <a:rPr lang="ru-RU" sz="2400" dirty="0">
                <a:ln w="0"/>
                <a:solidFill>
                  <a:srgbClr val="FF0000"/>
                </a:solidFill>
                <a:latin typeface="Formular" panose="02000000000000000000" pitchFamily="2" charset="-52"/>
              </a:rPr>
              <a:t>21 сентября 1380 год </a:t>
            </a:r>
            <a:endParaRPr lang="ru-RU" sz="2400" b="0" cap="none" spc="0" dirty="0">
              <a:ln w="0"/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47164" y="5247545"/>
            <a:ext cx="4253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Formular" panose="02000000000000000000" pitchFamily="2" charset="-52"/>
              </a:rPr>
              <a:t>Вольный народ силен; угнетенный — день ото дня слабее становится!..</a:t>
            </a:r>
          </a:p>
          <a:p>
            <a:r>
              <a:rPr lang="ru-RU" dirty="0">
                <a:solidFill>
                  <a:srgbClr val="FF0000"/>
                </a:solidFill>
                <a:latin typeface="Formular" panose="02000000000000000000" pitchFamily="2" charset="-52"/>
              </a:rPr>
              <a:t>                                                                                                      Дмитрий Донской</a:t>
            </a:r>
          </a:p>
        </p:txBody>
      </p:sp>
    </p:spTree>
    <p:extLst>
      <p:ext uri="{BB962C8B-B14F-4D97-AF65-F5344CB8AC3E}">
        <p14:creationId xmlns:p14="http://schemas.microsoft.com/office/powerpoint/2010/main" val="1393147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8" y="271299"/>
            <a:ext cx="7969624" cy="59772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063319" y="174812"/>
            <a:ext cx="31286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ormular" panose="02000000000000000000" pitchFamily="2" charset="-52"/>
              </a:rPr>
              <a:t>СТОЯНИЕ НА УГРЕ — 1480 ГОД. ЗАВЕРШЕНИЕ ИГА НА РУСИ.</a:t>
            </a:r>
            <a:endParaRPr lang="en-US" sz="1400" dirty="0">
              <a:solidFill>
                <a:schemeClr val="bg1"/>
              </a:solidFill>
              <a:latin typeface="Formular" panose="02000000000000000000" pitchFamily="2" charset="-52"/>
            </a:endParaRPr>
          </a:p>
          <a:p>
            <a:endParaRPr lang="en-US" sz="1400" dirty="0">
              <a:solidFill>
                <a:schemeClr val="bg1"/>
              </a:solidFill>
              <a:latin typeface="Formular" panose="02000000000000000000" pitchFamily="2" charset="-52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Formular" panose="02000000000000000000" pitchFamily="2" charset="-52"/>
              </a:rPr>
              <a:t> Значение: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Formular" panose="02000000000000000000" pitchFamily="2" charset="-52"/>
              </a:rPr>
              <a:t>Русское царство восстановило свой суверенитет 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Formular" panose="02000000000000000000" pitchFamily="2" charset="-52"/>
              </a:rPr>
              <a:t>Москва становится центром нового государства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Formular" panose="02000000000000000000" pitchFamily="2" charset="-52"/>
              </a:rPr>
              <a:t>Появилась возможность восстановить свои права на Русские территории в Литве и Польше (новый виток военно-политической истории нашей страны)</a:t>
            </a:r>
          </a:p>
          <a:p>
            <a:pPr marL="342900" indent="-342900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Formular" panose="02000000000000000000" pitchFamily="2" charset="-52"/>
              </a:rPr>
              <a:t>Расцвет культуры и подъем национального самосознания</a:t>
            </a:r>
          </a:p>
        </p:txBody>
      </p:sp>
    </p:spTree>
    <p:extLst>
      <p:ext uri="{BB962C8B-B14F-4D97-AF65-F5344CB8AC3E}">
        <p14:creationId xmlns:p14="http://schemas.microsoft.com/office/powerpoint/2010/main" val="1018005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C171CD-D485-4DE0-80A4-3A0924DD2016}"/>
              </a:ext>
            </a:extLst>
          </p:cNvPr>
          <p:cNvSpPr/>
          <p:nvPr/>
        </p:nvSpPr>
        <p:spPr>
          <a:xfrm>
            <a:off x="504825" y="666750"/>
            <a:ext cx="8239125" cy="6191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>
              <a:spcBef>
                <a:spcPts val="5"/>
              </a:spcBef>
            </a:pPr>
            <a:fld id="{81D60167-4931-47E6-BA6A-407CBD079E47}" type="slidenum">
              <a:rPr lang="ru-RU" smtClean="0">
                <a:solidFill>
                  <a:srgbClr val="FF0000"/>
                </a:solidFill>
              </a:rPr>
              <a:pPr marL="124460">
                <a:spcBef>
                  <a:spcPts val="5"/>
                </a:spcBef>
              </a:pPr>
              <a:t>8</a:t>
            </a:fld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7051" y="1727994"/>
            <a:ext cx="9736531" cy="1597123"/>
          </a:xfrm>
        </p:spPr>
        <p:txBody>
          <a:bodyPr/>
          <a:lstStyle/>
          <a:p>
            <a:r>
              <a:rPr lang="ru-RU" dirty="0"/>
              <a:t>Зачем начали?</a:t>
            </a:r>
            <a:br>
              <a:rPr lang="ru-RU" sz="1400" dirty="0"/>
            </a:br>
            <a:r>
              <a:rPr lang="ru-RU" sz="1400" b="0" dirty="0"/>
              <a:t>- Выход к Балтийскому морю-незамерзающий порт, торговля круглый ход- основной покупатель Англия (лес, пушнина)</a:t>
            </a:r>
            <a:br>
              <a:rPr lang="ru-RU" sz="1400" b="0" dirty="0"/>
            </a:br>
            <a:r>
              <a:rPr lang="ru-RU" sz="1400" b="0" dirty="0"/>
              <a:t>Почему не смогли:</a:t>
            </a:r>
            <a:br>
              <a:rPr lang="ru-RU" sz="1400" b="0" dirty="0"/>
            </a:br>
            <a:r>
              <a:rPr lang="ru-RU" sz="1400" b="0" dirty="0"/>
              <a:t>1. Недооценка сил противника и его союзников (начали войну со слабенькой Ливонией закончили с мощной Речью </a:t>
            </a:r>
            <a:r>
              <a:rPr lang="ru-RU" sz="1400" b="0" dirty="0" err="1"/>
              <a:t>Посполитой</a:t>
            </a:r>
            <a:br>
              <a:rPr lang="ru-RU" sz="1400" b="0" dirty="0"/>
            </a:br>
            <a:r>
              <a:rPr lang="ru-RU" sz="1400" b="0" dirty="0"/>
              <a:t>2. Надеялись на союз с Англией и Швецией (союзники предали, русская армия осталась один на один с половиной Европы)</a:t>
            </a:r>
            <a:br>
              <a:rPr lang="ru-RU" sz="1400" b="0" dirty="0"/>
            </a:br>
            <a:r>
              <a:rPr lang="ru-RU" sz="1400" b="0" dirty="0"/>
              <a:t>3. Внутренние проблемы- опричнина, предательство приближенных к Царю</a:t>
            </a:r>
            <a:br>
              <a:rPr lang="ru-RU" sz="1400" b="0" dirty="0"/>
            </a:br>
            <a:r>
              <a:rPr lang="ru-RU" sz="1400" b="0" dirty="0"/>
              <a:t>В чем значение?:</a:t>
            </a:r>
            <a:br>
              <a:rPr lang="ru-RU" sz="1400" b="0" dirty="0"/>
            </a:br>
            <a:r>
              <a:rPr lang="ru-RU" sz="1400" b="0" dirty="0"/>
              <a:t>1. Определило внешнюю политику на 300 лет вперед (да Балтийское море мы получим но через 142 года)</a:t>
            </a:r>
            <a:br>
              <a:rPr lang="ru-RU" sz="1400" b="0" dirty="0"/>
            </a:br>
            <a:r>
              <a:rPr lang="ru-RU" sz="1400" b="0" dirty="0"/>
              <a:t>2. Начала противостояния с Речью </a:t>
            </a:r>
            <a:r>
              <a:rPr lang="ru-RU" sz="1400" b="0" dirty="0" err="1"/>
              <a:t>Посполитой</a:t>
            </a:r>
            <a:r>
              <a:rPr lang="ru-RU" sz="1400" b="0" dirty="0"/>
              <a:t> (по итогу противостояния Польские земли войдут в состав Российской Империи, те самые части современной Белоруссии и Украины- русские земли)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7051" y="203572"/>
            <a:ext cx="114567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Formular" panose="02000000000000000000" pitchFamily="2" charset="-52"/>
              </a:rPr>
              <a:t>ЛИВОНСКАЯ ВОЙНА – ПОРАЖЕНИЕ, НО ПОЧЕМУ ТАКОЕ ВАЖНОЕ ДЛЯ НАС?</a:t>
            </a:r>
            <a:endParaRPr lang="ru-RU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latin typeface="Formular" panose="02000000000000000000" pitchFamily="2" charset="-52"/>
            </a:endParaRPr>
          </a:p>
        </p:txBody>
      </p:sp>
      <p:pic>
        <p:nvPicPr>
          <p:cNvPr id="1026" name="Picture 2" descr="C:\Users\Пользователь\Desktop\Ореше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2" y="3892178"/>
            <a:ext cx="4341083" cy="282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9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4460" algn="l">
              <a:spcBef>
                <a:spcPts val="5"/>
              </a:spcBef>
            </a:pPr>
            <a:fld id="{81D60167-4931-47E6-BA6A-407CBD079E47}" type="slidenum">
              <a:rPr lang="ru-RU" smtClean="0"/>
              <a:pPr marL="124460" algn="l">
                <a:spcBef>
                  <a:spcPts val="5"/>
                </a:spcBef>
              </a:pPr>
              <a:t>9</a:t>
            </a:fld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3" b="5273"/>
          <a:stretch>
            <a:fillRect/>
          </a:stretch>
        </p:blipFill>
        <p:spPr>
          <a:xfrm>
            <a:off x="104321" y="405221"/>
            <a:ext cx="6429375" cy="3897313"/>
          </a:xfrm>
          <a:effectLst>
            <a:softEdge rad="63500"/>
          </a:effectLst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" r="3862"/>
          <a:stretch>
            <a:fillRect/>
          </a:stretch>
        </p:blipFill>
        <p:spPr>
          <a:xfrm>
            <a:off x="6677388" y="1157286"/>
            <a:ext cx="5392738" cy="4383088"/>
          </a:xfr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4321" y="5026508"/>
            <a:ext cx="6242317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4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Смутное время- самое тяжелое испытание в нашей истории, народ расколот на два лагеря, государством управляют нелегитимные правители, интервенция Шведов и Поляк. Народ вопреки выстоял </a:t>
            </a:r>
            <a:br>
              <a:rPr lang="en-US" sz="14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и смог отстоять свою независимость. Событие стало толчком </a:t>
            </a:r>
            <a:br>
              <a:rPr lang="en-US" sz="14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</a:br>
            <a:r>
              <a:rPr lang="ru-RU" sz="1400" dirty="0">
                <a:ln w="0"/>
                <a:solidFill>
                  <a:schemeClr val="bg1"/>
                </a:solidFill>
                <a:latin typeface="Formular" panose="02000000000000000000" pitchFamily="2" charset="-52"/>
              </a:rPr>
              <a:t>к подъему самосознания, отныне Русское царство всегда держалось народа спасшего его.</a:t>
            </a:r>
          </a:p>
        </p:txBody>
      </p:sp>
    </p:spTree>
    <p:extLst>
      <p:ext uri="{BB962C8B-B14F-4D97-AF65-F5344CB8AC3E}">
        <p14:creationId xmlns:p14="http://schemas.microsoft.com/office/powerpoint/2010/main" val="103288089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2055</TotalTime>
  <Words>1941</Words>
  <Application>Microsoft Office PowerPoint</Application>
  <PresentationFormat>Широкоэкранный</PresentationFormat>
  <Paragraphs>141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Formular</vt:lpstr>
      <vt:lpstr>Arial Black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Зачем начали? - Выход к Балтийскому морю-незамерзающий порт, торговля круглый ход- основной покупатель Англия (лес, пушнина) Почему не смогли: 1. Недооценка сил противника и его союзников (начали войну со слабенькой Ливонией закончили с мощной Речью Посполитой 2. Надеялись на союз с Англией и Швецией (союзники предали, русская армия осталась один на один с половиной Европы) 3. Внутренние проблемы- опричнина, предательство приближенных к Царю В чем значение?: 1. Определило внешнюю политику на 300 лет вперед (да Балтийское море мы получим но через 142 года) 2. Начала противостояния с Речью Посполитой (по итогу противостояния Польские земли войдут в состав Российской Империи, те самые части современной Белоруссии и Украины- русские земли)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Фото</dc:creator>
  <cp:lastModifiedBy>Анастасия Ланько</cp:lastModifiedBy>
  <cp:revision>156</cp:revision>
  <dcterms:created xsi:type="dcterms:W3CDTF">2023-07-27T06:48:12Z</dcterms:created>
  <dcterms:modified xsi:type="dcterms:W3CDTF">2024-06-13T11:24:31Z</dcterms:modified>
</cp:coreProperties>
</file>