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96" r:id="rId2"/>
    <p:sldId id="257" r:id="rId3"/>
    <p:sldId id="268" r:id="rId4"/>
    <p:sldId id="270" r:id="rId5"/>
    <p:sldId id="261" r:id="rId6"/>
    <p:sldId id="262" r:id="rId7"/>
    <p:sldId id="285" r:id="rId8"/>
    <p:sldId id="286" r:id="rId9"/>
    <p:sldId id="288" r:id="rId10"/>
    <p:sldId id="291" r:id="rId11"/>
    <p:sldId id="292" r:id="rId12"/>
    <p:sldId id="293" r:id="rId13"/>
    <p:sldId id="294" r:id="rId14"/>
    <p:sldId id="287" r:id="rId15"/>
    <p:sldId id="297" r:id="rId16"/>
  </p:sldIdLst>
  <p:sldSz cx="13436600" cy="7562850"/>
  <p:notesSz cx="13436600" cy="7562850"/>
  <p:embeddedFontLst>
    <p:embeddedFont>
      <p:font typeface="Halvar Breit Rg" panose="00000505000000000000" charset="0"/>
      <p:regular r:id="rId1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72"/>
    <p:restoredTop sz="94694"/>
  </p:normalViewPr>
  <p:slideViewPr>
    <p:cSldViewPr>
      <p:cViewPr varScale="1">
        <p:scale>
          <a:sx n="71" d="100"/>
          <a:sy n="71" d="100"/>
        </p:scale>
        <p:origin x="56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4C7C-CF63-C143-9A7F-E21E060F6D9B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610475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1C490-28FF-2540-A591-671DFDC38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6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76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99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>
                <a:moveTo>
                  <a:pt x="13440156" y="0"/>
                </a:moveTo>
                <a:lnTo>
                  <a:pt x="0" y="0"/>
                </a:lnTo>
                <a:lnTo>
                  <a:pt x="0" y="7559992"/>
                </a:lnTo>
                <a:lnTo>
                  <a:pt x="13440156" y="7559992"/>
                </a:lnTo>
                <a:lnTo>
                  <a:pt x="13440156" y="0"/>
                </a:lnTo>
                <a:close/>
              </a:path>
            </a:pathLst>
          </a:custGeom>
          <a:solidFill>
            <a:srgbClr val="FF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Урок 8. Управление конфликтами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346141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83D2FD-BD34-2518-72DF-EB0E07D457F1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DACA8-3FB3-1A03-A74B-3EA2B234ACBA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graphicFrame>
        <p:nvGraphicFramePr>
          <p:cNvPr id="3" name="Google Shape;1879;p44">
            <a:extLst>
              <a:ext uri="{FF2B5EF4-FFF2-40B4-BE49-F238E27FC236}">
                <a16:creationId xmlns:a16="http://schemas.microsoft.com/office/drawing/2014/main" id="{F9F4EE0F-67AC-A564-8596-0EF7D8966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657468"/>
              </p:ext>
            </p:extLst>
          </p:nvPr>
        </p:nvGraphicFramePr>
        <p:xfrm>
          <a:off x="317500" y="200026"/>
          <a:ext cx="12877800" cy="65888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6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4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2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1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spc="-20" dirty="0">
                          <a:solidFill>
                            <a:schemeClr val="bg1"/>
                          </a:solidFill>
                          <a:highlight>
                            <a:srgbClr val="FF6B6C"/>
                          </a:highligh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А: СНЕЖНЫЙ КОМ</a:t>
                      </a:r>
                      <a:endParaRPr sz="2000" spc="-20" dirty="0">
                        <a:solidFill>
                          <a:schemeClr val="bg1"/>
                        </a:solidFill>
                        <a:highlight>
                          <a:srgbClr val="FF6B6C"/>
                        </a:highligh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2800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spc="-20">
                          <a:solidFill>
                            <a:schemeClr val="bg1"/>
                          </a:solidFill>
                          <a:highlight>
                            <a:srgbClr val="FF6B6C"/>
                          </a:highligh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Б: ИСКРА</a:t>
                      </a:r>
                      <a:endParaRPr sz="2000" spc="-20">
                        <a:solidFill>
                          <a:schemeClr val="bg1"/>
                        </a:solidFill>
                        <a:highlight>
                          <a:srgbClr val="FF6B6C"/>
                        </a:highligh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2800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spc="-20" dirty="0">
                          <a:solidFill>
                            <a:schemeClr val="bg1"/>
                          </a:solidFill>
                          <a:highlight>
                            <a:srgbClr val="FF6B6C"/>
                          </a:highligh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В: НАКОПИЛОСЬ</a:t>
                      </a:r>
                      <a:endParaRPr sz="2000" spc="-20" dirty="0">
                        <a:solidFill>
                          <a:schemeClr val="bg1"/>
                        </a:solidFill>
                        <a:highlight>
                          <a:srgbClr val="FF6B6C"/>
                        </a:highligh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2800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6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spc="-20">
                          <a:solidFill>
                            <a:schemeClr val="bg1"/>
                          </a:solidFill>
                          <a:highlight>
                            <a:srgbClr val="FF6B6C"/>
                          </a:highligh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Описание</a:t>
                      </a:r>
                      <a:endParaRPr sz="2000" spc="-20">
                        <a:solidFill>
                          <a:schemeClr val="bg1"/>
                        </a:solidFill>
                        <a:highlight>
                          <a:srgbClr val="FF6B6C"/>
                        </a:highligh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Несколько однотипных провоцирующих элементов (триггеров) приводят</a:t>
                      </a:r>
                      <a:b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к возникновению или эскалации конфликта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На фоне уже имеющегося недовольства, неудовлетворенности, часто невысказанной, возникает повод</a:t>
                      </a:r>
                      <a:b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и конфликт. Обычно конфликт этого типа  несоразмерен поводу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Несколько несвязанных конфликтных ситуаций, каждая из которых может быть незначительной. Но  каждая следующая усиливает влияние предыдущих</a:t>
                      </a:r>
                      <a:b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и человек «взрывается» 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1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spc="-20">
                          <a:solidFill>
                            <a:schemeClr val="bg1"/>
                          </a:solidFill>
                          <a:highlight>
                            <a:srgbClr val="FF6B6C"/>
                          </a:highligh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Пример хода конфликта</a:t>
                      </a:r>
                      <a:endParaRPr sz="2000" spc="-20">
                        <a:solidFill>
                          <a:schemeClr val="bg1"/>
                        </a:solidFill>
                        <a:highlight>
                          <a:srgbClr val="FF6B6C"/>
                        </a:highligh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spc="-2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Один сказал раздраженно, другой ответил раздраженно, первый перешел на крик, второй ответил криком и т.д.</a:t>
                      </a:r>
                      <a:endParaRPr sz="1400" spc="-2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Один недоволен поведением другого, но не говорит об этом. Первый сделал незначительную ошибку и случился конфликт. 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Человек поссорился с женой, затем ему нагрубили в транспорте, затем его коллега неудачно пошутил: «Ну у тебя сегодня голова дырявая!» и случился конфликт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2000" spc="-20">
                          <a:solidFill>
                            <a:schemeClr val="bg1"/>
                          </a:solidFill>
                          <a:highlight>
                            <a:srgbClr val="FF6B6C"/>
                          </a:highligh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Что делать</a:t>
                      </a:r>
                      <a:endParaRPr sz="2000" spc="-20">
                        <a:solidFill>
                          <a:schemeClr val="bg1"/>
                        </a:solidFill>
                        <a:highlight>
                          <a:srgbClr val="FF6B6C"/>
                        </a:highligh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spc="-2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Не отвечайте на триггер. Сделайте первый шаг, </a:t>
                      </a:r>
                      <a:endParaRPr sz="1400" spc="-2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spc="-2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Понимание, участие, юмор</a:t>
                      </a:r>
                      <a:endParaRPr sz="1400" spc="-2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spc="-2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Создайте атмосферу доверия. Поговорите о причине.</a:t>
                      </a:r>
                      <a:endParaRPr sz="1400" spc="-2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spc="-2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Не провоцируйте</a:t>
                      </a:r>
                      <a:endParaRPr sz="1400" spc="-2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Выразите понимание и участие.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Дайте себе и другому возможность вернуться в нормальное состояние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22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2000" spc="-20" dirty="0">
                          <a:solidFill>
                            <a:schemeClr val="bg1"/>
                          </a:solidFill>
                          <a:highlight>
                            <a:srgbClr val="FF6B6C"/>
                          </a:highligh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Пример фраз</a:t>
                      </a:r>
                      <a:endParaRPr sz="2000" spc="-20" dirty="0">
                        <a:solidFill>
                          <a:schemeClr val="bg1"/>
                        </a:solidFill>
                        <a:highlight>
                          <a:srgbClr val="FF6B6C"/>
                        </a:highligh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Noto Sans Symbols"/>
                        <a:buChar char="−"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Да ладно тебе, давай </a:t>
                      </a:r>
                      <a:b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не будем ссориться. 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Noto Sans Symbols"/>
                        <a:buChar char="−"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Я понимаю, ты расстроен. 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Noto Sans Symbols"/>
                        <a:buChar char="−"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Извини, это вышло случайно.</a:t>
                      </a:r>
                      <a:b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Я не хотел 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Юмор: "Ты хочешь быть прав или счастлив?".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«В разгар конфликтного момента. Крик не заменит аргумента.»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4400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Давай поговорим. Что происходит? Чем я могу помочь? 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Ну что ты так, я совсем не хотел тебя обидеть, извини. 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У тебя, наверное, вне работы что-то случилось? Не переживай. </a:t>
                      </a:r>
                      <a:b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14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Все наладится</a:t>
                      </a:r>
                      <a:endParaRPr sz="14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50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00;p50">
            <a:extLst>
              <a:ext uri="{FF2B5EF4-FFF2-40B4-BE49-F238E27FC236}">
                <a16:creationId xmlns:a16="http://schemas.microsoft.com/office/drawing/2014/main" id="{D5826726-008A-80DB-C948-CE1B5FFB0FF7}"/>
              </a:ext>
            </a:extLst>
          </p:cNvPr>
          <p:cNvSpPr txBox="1"/>
          <p:nvPr/>
        </p:nvSpPr>
        <p:spPr>
          <a:xfrm>
            <a:off x="317500" y="3414834"/>
            <a:ext cx="14401800" cy="803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ru-RU" sz="40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ДОСТИЖЕНИЕ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ru-RU" sz="40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КОМПРОМИССА</a:t>
            </a:r>
            <a:endParaRPr sz="40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Google Shape;2180;p50">
            <a:extLst>
              <a:ext uri="{FF2B5EF4-FFF2-40B4-BE49-F238E27FC236}">
                <a16:creationId xmlns:a16="http://schemas.microsoft.com/office/drawing/2014/main" id="{0030527B-5814-027A-E3C7-277BFA242ECF}"/>
              </a:ext>
            </a:extLst>
          </p:cNvPr>
          <p:cNvSpPr txBox="1"/>
          <p:nvPr/>
        </p:nvSpPr>
        <p:spPr>
          <a:xfrm>
            <a:off x="5320348" y="3146758"/>
            <a:ext cx="7666950" cy="89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- Первую половину отчета сделаю я, вторую- ты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- Я помою половину посуды, вторую половину – ты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- Я начну собрание, а ты закончишь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Google Shape;2192;p50">
            <a:extLst>
              <a:ext uri="{FF2B5EF4-FFF2-40B4-BE49-F238E27FC236}">
                <a16:creationId xmlns:a16="http://schemas.microsoft.com/office/drawing/2014/main" id="{E65ADD7D-60CB-7C2A-D16D-A33EA5250E36}"/>
              </a:ext>
            </a:extLst>
          </p:cNvPr>
          <p:cNvSpPr txBox="1"/>
          <p:nvPr/>
        </p:nvSpPr>
        <p:spPr>
          <a:xfrm>
            <a:off x="5320348" y="1086491"/>
            <a:ext cx="8116252" cy="89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- Я сделаю текст презентации, а ты подготовишь слайды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- Я помою посуду, а ты вынесешь мусор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- Я проведу собрание, а ты сходишь нам за едой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2" name="Google Shape;2199;p50">
            <a:extLst>
              <a:ext uri="{FF2B5EF4-FFF2-40B4-BE49-F238E27FC236}">
                <a16:creationId xmlns:a16="http://schemas.microsoft.com/office/drawing/2014/main" id="{8BD06E3A-71CB-2D40-9BB0-06EE1B2661B7}"/>
              </a:ext>
            </a:extLst>
          </p:cNvPr>
          <p:cNvSpPr/>
          <p:nvPr/>
        </p:nvSpPr>
        <p:spPr>
          <a:xfrm>
            <a:off x="5277425" y="2376347"/>
            <a:ext cx="6085656" cy="680400"/>
          </a:xfrm>
          <a:custGeom>
            <a:avLst/>
            <a:gdLst/>
            <a:ahLst/>
            <a:cxnLst/>
            <a:rect l="l" t="t" r="r" b="b"/>
            <a:pathLst>
              <a:path w="5700752" h="678960" extrusionOk="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587590" y="0"/>
                </a:lnTo>
                <a:cubicBezTo>
                  <a:pt x="5650088" y="0"/>
                  <a:pt x="5700752" y="50664"/>
                  <a:pt x="5700752" y="113162"/>
                </a:cubicBezTo>
                <a:lnTo>
                  <a:pt x="5700752" y="565798"/>
                </a:lnTo>
                <a:cubicBezTo>
                  <a:pt x="5700752" y="628296"/>
                  <a:pt x="5650088" y="678960"/>
                  <a:pt x="5587590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FF6B6C"/>
          </a:solidFill>
          <a:ln>
            <a:noFill/>
          </a:ln>
        </p:spPr>
        <p:txBody>
          <a:bodyPr spcFirstLastPara="1" wrap="square" lIns="248600" tIns="33125" rIns="248600" bIns="331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Разделение работы</a:t>
            </a:r>
            <a:endParaRPr sz="2400" spc="-2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4" name="Google Shape;2202;p50">
            <a:extLst>
              <a:ext uri="{FF2B5EF4-FFF2-40B4-BE49-F238E27FC236}">
                <a16:creationId xmlns:a16="http://schemas.microsoft.com/office/drawing/2014/main" id="{7EEEED92-4B91-DBAB-6139-2F521DBF24B3}"/>
              </a:ext>
            </a:extLst>
          </p:cNvPr>
          <p:cNvSpPr/>
          <p:nvPr/>
        </p:nvSpPr>
        <p:spPr>
          <a:xfrm>
            <a:off x="5277425" y="314166"/>
            <a:ext cx="6085656" cy="680326"/>
          </a:xfrm>
          <a:custGeom>
            <a:avLst/>
            <a:gdLst/>
            <a:ahLst/>
            <a:cxnLst/>
            <a:rect l="l" t="t" r="r" b="b"/>
            <a:pathLst>
              <a:path w="5700752" h="678960" extrusionOk="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587590" y="0"/>
                </a:lnTo>
                <a:cubicBezTo>
                  <a:pt x="5650088" y="0"/>
                  <a:pt x="5700752" y="50664"/>
                  <a:pt x="5700752" y="113162"/>
                </a:cubicBezTo>
                <a:lnTo>
                  <a:pt x="5700752" y="565798"/>
                </a:lnTo>
                <a:cubicBezTo>
                  <a:pt x="5700752" y="628296"/>
                  <a:pt x="5650088" y="678960"/>
                  <a:pt x="5587590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FF6B6C"/>
          </a:solidFill>
          <a:ln>
            <a:noFill/>
          </a:ln>
        </p:spPr>
        <p:txBody>
          <a:bodyPr spcFirstLastPara="1" wrap="square" lIns="248600" tIns="33125" rIns="248600" bIns="331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Разделение по видам работ</a:t>
            </a:r>
            <a:endParaRPr sz="2400" spc="-2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5" name="Google Shape;2203;p50">
            <a:extLst>
              <a:ext uri="{FF2B5EF4-FFF2-40B4-BE49-F238E27FC236}">
                <a16:creationId xmlns:a16="http://schemas.microsoft.com/office/drawing/2014/main" id="{E33AD511-AC35-316D-301A-8F48F105F481}"/>
              </a:ext>
            </a:extLst>
          </p:cNvPr>
          <p:cNvSpPr/>
          <p:nvPr/>
        </p:nvSpPr>
        <p:spPr>
          <a:xfrm>
            <a:off x="5277425" y="4544967"/>
            <a:ext cx="6085656" cy="680326"/>
          </a:xfrm>
          <a:custGeom>
            <a:avLst/>
            <a:gdLst/>
            <a:ahLst/>
            <a:cxnLst/>
            <a:rect l="l" t="t" r="r" b="b"/>
            <a:pathLst>
              <a:path w="5700752" h="678960" extrusionOk="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587590" y="0"/>
                </a:lnTo>
                <a:cubicBezTo>
                  <a:pt x="5650088" y="0"/>
                  <a:pt x="5700752" y="50664"/>
                  <a:pt x="5700752" y="113162"/>
                </a:cubicBezTo>
                <a:lnTo>
                  <a:pt x="5700752" y="565798"/>
                </a:lnTo>
                <a:cubicBezTo>
                  <a:pt x="5700752" y="628296"/>
                  <a:pt x="5650088" y="678960"/>
                  <a:pt x="5587590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FF6B6C"/>
          </a:solidFill>
          <a:ln>
            <a:noFill/>
          </a:ln>
        </p:spPr>
        <p:txBody>
          <a:bodyPr spcFirstLastPara="1" wrap="square" lIns="248600" tIns="33125" rIns="248600" bIns="331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Принцип справедливости</a:t>
            </a:r>
            <a:endParaRPr sz="2400" spc="-2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Google Shape;2229;p50">
            <a:extLst>
              <a:ext uri="{FF2B5EF4-FFF2-40B4-BE49-F238E27FC236}">
                <a16:creationId xmlns:a16="http://schemas.microsoft.com/office/drawing/2014/main" id="{F105C96A-7064-1043-5F80-D38DD5FFD261}"/>
              </a:ext>
            </a:extLst>
          </p:cNvPr>
          <p:cNvSpPr/>
          <p:nvPr/>
        </p:nvSpPr>
        <p:spPr>
          <a:xfrm>
            <a:off x="8667146" y="2028825"/>
            <a:ext cx="4988136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«Я буду делать это, а ты это  …»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1" name="Google Shape;2230;p50">
            <a:extLst>
              <a:ext uri="{FF2B5EF4-FFF2-40B4-BE49-F238E27FC236}">
                <a16:creationId xmlns:a16="http://schemas.microsoft.com/office/drawing/2014/main" id="{1CB5D0DB-2284-0161-6E71-7504C8CA9F3A}"/>
              </a:ext>
            </a:extLst>
          </p:cNvPr>
          <p:cNvSpPr/>
          <p:nvPr/>
        </p:nvSpPr>
        <p:spPr>
          <a:xfrm>
            <a:off x="6794500" y="4010025"/>
            <a:ext cx="7467600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«Некоторую часть выполню я, а некоторую ты»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2" name="Google Shape;2231;p50">
            <a:extLst>
              <a:ext uri="{FF2B5EF4-FFF2-40B4-BE49-F238E27FC236}">
                <a16:creationId xmlns:a16="http://schemas.microsoft.com/office/drawing/2014/main" id="{D332FC89-7BF1-CA88-6F70-AA0ACDA87DC4}"/>
              </a:ext>
            </a:extLst>
          </p:cNvPr>
          <p:cNvSpPr/>
          <p:nvPr/>
        </p:nvSpPr>
        <p:spPr>
          <a:xfrm>
            <a:off x="7937500" y="6476359"/>
            <a:ext cx="7717399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«Сначала все делаешь ты, потом я…»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195A8CF-6398-8E3B-B14E-3791F1E7942F}"/>
              </a:ext>
            </a:extLst>
          </p:cNvPr>
          <p:cNvSpPr txBox="1"/>
          <p:nvPr/>
        </p:nvSpPr>
        <p:spPr>
          <a:xfrm>
            <a:off x="5277425" y="5322724"/>
            <a:ext cx="8684003" cy="1140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На этой неделе я неделю ночую в штабе,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на следующей – ты </a:t>
            </a:r>
            <a:endParaRPr lang="ru-RU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- Один день я мою посуду, другой – ты</a:t>
            </a:r>
            <a:endParaRPr lang="ru-RU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- Половину собраний веду я, половину – ты</a:t>
            </a:r>
            <a:endParaRPr lang="ru-RU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235F378-C9C7-EB0A-8828-0E2AA522C1A5}"/>
              </a:ext>
            </a:extLst>
          </p:cNvPr>
          <p:cNvSpPr txBox="1"/>
          <p:nvPr/>
        </p:nvSpPr>
        <p:spPr>
          <a:xfrm>
            <a:off x="139700" y="133895"/>
            <a:ext cx="78257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Компромисс - взаимоприемлемое решение,</a:t>
            </a:r>
          </a:p>
          <a:p>
            <a:r>
              <a:rPr lang="ru-RU" sz="11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найденное путем взаимных уступок</a:t>
            </a:r>
          </a:p>
        </p:txBody>
      </p:sp>
    </p:spTree>
    <p:extLst>
      <p:ext uri="{BB962C8B-B14F-4D97-AF65-F5344CB8AC3E}">
        <p14:creationId xmlns:p14="http://schemas.microsoft.com/office/powerpoint/2010/main" val="202632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61;p53">
            <a:extLst>
              <a:ext uri="{FF2B5EF4-FFF2-40B4-BE49-F238E27FC236}">
                <a16:creationId xmlns:a16="http://schemas.microsoft.com/office/drawing/2014/main" id="{5CC51640-0133-AFE2-7ED8-624B213C0939}"/>
              </a:ext>
            </a:extLst>
          </p:cNvPr>
          <p:cNvSpPr txBox="1"/>
          <p:nvPr/>
        </p:nvSpPr>
        <p:spPr>
          <a:xfrm>
            <a:off x="980055" y="458627"/>
            <a:ext cx="11369955" cy="95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Методика «Я-сообщений» и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«Мы-сообщений» вместо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«Ты-сообщений»</a:t>
            </a:r>
            <a:endParaRPr sz="40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Google Shape;2362;p53">
            <a:extLst>
              <a:ext uri="{FF2B5EF4-FFF2-40B4-BE49-F238E27FC236}">
                <a16:creationId xmlns:a16="http://schemas.microsoft.com/office/drawing/2014/main" id="{742C5E31-6C4B-77E1-2168-76B95EA94D1C}"/>
              </a:ext>
            </a:extLst>
          </p:cNvPr>
          <p:cNvSpPr txBox="1"/>
          <p:nvPr/>
        </p:nvSpPr>
        <p:spPr>
          <a:xfrm>
            <a:off x="2984500" y="3095625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Примеры </a:t>
            </a:r>
            <a:r>
              <a:rPr lang="ru-RU" sz="3200" spc="-20" dirty="0" err="1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переформулирования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364;p53">
            <a:extLst>
              <a:ext uri="{FF2B5EF4-FFF2-40B4-BE49-F238E27FC236}">
                <a16:creationId xmlns:a16="http://schemas.microsoft.com/office/drawing/2014/main" id="{C2B12298-462E-C7F3-2AB9-F7A2D29A0278}"/>
              </a:ext>
            </a:extLst>
          </p:cNvPr>
          <p:cNvSpPr txBox="1"/>
          <p:nvPr/>
        </p:nvSpPr>
        <p:spPr>
          <a:xfrm>
            <a:off x="980054" y="3752145"/>
            <a:ext cx="5738245" cy="2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Мы-сообщения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195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Вместо: «Так не пойдет…» — 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«Подойдем к этому несколько иначе…»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195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Вместо: «Ваша точка зрения ошибочна…» —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«Давайте посмотрим на это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под другим углом зрения…»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382;p53">
            <a:extLst>
              <a:ext uri="{FF2B5EF4-FFF2-40B4-BE49-F238E27FC236}">
                <a16:creationId xmlns:a16="http://schemas.microsoft.com/office/drawing/2014/main" id="{F5632783-8309-4956-BF4A-C582E4BB1B8B}"/>
              </a:ext>
            </a:extLst>
          </p:cNvPr>
          <p:cNvSpPr txBox="1"/>
          <p:nvPr/>
        </p:nvSpPr>
        <p:spPr>
          <a:xfrm>
            <a:off x="7251700" y="3752145"/>
            <a:ext cx="5761962" cy="303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Я-сообщения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195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Вместо: «Это не так…» —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«Мне видится это иначе..»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195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Вместо: «Вы меня обманываете» — 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«Я чувствую себя обманутым».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195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Вместо: «Вы — грубый человек» —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«Я очень огорчен тем, как вы 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со мной разговариваете»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383;p53">
            <a:extLst>
              <a:ext uri="{FF2B5EF4-FFF2-40B4-BE49-F238E27FC236}">
                <a16:creationId xmlns:a16="http://schemas.microsoft.com/office/drawing/2014/main" id="{D3E99059-00DF-653F-2B88-FB74786ED37A}"/>
              </a:ext>
            </a:extLst>
          </p:cNvPr>
          <p:cNvGrpSpPr/>
          <p:nvPr/>
        </p:nvGrpSpPr>
        <p:grpSpPr>
          <a:xfrm>
            <a:off x="708801" y="1847805"/>
            <a:ext cx="12139045" cy="1229522"/>
            <a:chOff x="306622" y="1684901"/>
            <a:chExt cx="11285459" cy="1229522"/>
          </a:xfrm>
        </p:grpSpPr>
        <p:sp>
          <p:nvSpPr>
            <p:cNvPr id="27" name="Google Shape;2384;p53">
              <a:extLst>
                <a:ext uri="{FF2B5EF4-FFF2-40B4-BE49-F238E27FC236}">
                  <a16:creationId xmlns:a16="http://schemas.microsoft.com/office/drawing/2014/main" id="{C2B80774-5902-D22B-0512-BEC37419547E}"/>
                </a:ext>
              </a:extLst>
            </p:cNvPr>
            <p:cNvSpPr/>
            <p:nvPr/>
          </p:nvSpPr>
          <p:spPr>
            <a:xfrm>
              <a:off x="306622" y="1684901"/>
              <a:ext cx="11285459" cy="1229522"/>
            </a:xfrm>
            <a:prstGeom prst="roundRect">
              <a:avLst>
                <a:gd name="adj" fmla="val 2270"/>
              </a:avLst>
            </a:prstGeom>
            <a:solidFill>
              <a:srgbClr val="FF6B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385;p53">
              <a:extLst>
                <a:ext uri="{FF2B5EF4-FFF2-40B4-BE49-F238E27FC236}">
                  <a16:creationId xmlns:a16="http://schemas.microsoft.com/office/drawing/2014/main" id="{51C65452-063E-2778-AB9C-F94128136674}"/>
                </a:ext>
              </a:extLst>
            </p:cNvPr>
            <p:cNvSpPr txBox="1"/>
            <p:nvPr/>
          </p:nvSpPr>
          <p:spPr>
            <a:xfrm>
              <a:off x="1366386" y="1957994"/>
              <a:ext cx="2418787" cy="535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spc="-2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Использование позитивной лексики</a:t>
              </a:r>
              <a:endParaRPr sz="16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29" name="Google Shape;2386;p53">
              <a:extLst>
                <a:ext uri="{FF2B5EF4-FFF2-40B4-BE49-F238E27FC236}">
                  <a16:creationId xmlns:a16="http://schemas.microsoft.com/office/drawing/2014/main" id="{FF81C77B-07DB-03AA-074B-4B3D6D73102B}"/>
                </a:ext>
              </a:extLst>
            </p:cNvPr>
            <p:cNvSpPr txBox="1"/>
            <p:nvPr/>
          </p:nvSpPr>
          <p:spPr>
            <a:xfrm>
              <a:off x="4797496" y="1921117"/>
              <a:ext cx="2886187" cy="75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spc="-20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Безоценочность</a:t>
              </a:r>
              <a:br>
                <a:rPr lang="ru-RU" sz="1600" spc="-2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</a:br>
              <a:r>
                <a:rPr lang="ru-RU" sz="1600" spc="-2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в суждениях, исключение обвинений</a:t>
              </a:r>
              <a:endParaRPr sz="16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30" name="Google Shape;2387;p53">
              <a:extLst>
                <a:ext uri="{FF2B5EF4-FFF2-40B4-BE49-F238E27FC236}">
                  <a16:creationId xmlns:a16="http://schemas.microsoft.com/office/drawing/2014/main" id="{B10C6989-40C4-B2A1-C973-D7EF8681C699}"/>
                </a:ext>
              </a:extLst>
            </p:cNvPr>
            <p:cNvSpPr txBox="1"/>
            <p:nvPr/>
          </p:nvSpPr>
          <p:spPr>
            <a:xfrm>
              <a:off x="8520883" y="1957994"/>
              <a:ext cx="3071198" cy="757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Искреннее невербальное подтверждение того, </a:t>
              </a:r>
              <a:br>
                <a:rPr lang="ru-RU" sz="16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6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о чем говорите</a:t>
              </a:r>
              <a:endParaRPr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Google Shape;2388;p53">
              <a:extLst>
                <a:ext uri="{FF2B5EF4-FFF2-40B4-BE49-F238E27FC236}">
                  <a16:creationId xmlns:a16="http://schemas.microsoft.com/office/drawing/2014/main" id="{854F0583-D55F-05C9-89B7-D3598A353D7B}"/>
                </a:ext>
              </a:extLst>
            </p:cNvPr>
            <p:cNvCxnSpPr/>
            <p:nvPr/>
          </p:nvCxnSpPr>
          <p:spPr>
            <a:xfrm>
              <a:off x="3944957" y="1905751"/>
              <a:ext cx="0" cy="757130"/>
            </a:xfrm>
            <a:prstGeom prst="straightConnector1">
              <a:avLst/>
            </a:prstGeom>
            <a:noFill/>
            <a:ln w="25400" cap="rnd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2389;p53">
              <a:extLst>
                <a:ext uri="{FF2B5EF4-FFF2-40B4-BE49-F238E27FC236}">
                  <a16:creationId xmlns:a16="http://schemas.microsoft.com/office/drawing/2014/main" id="{6F32B18D-8545-16C5-FE80-D6B98FECD2F9}"/>
                </a:ext>
              </a:extLst>
            </p:cNvPr>
            <p:cNvCxnSpPr/>
            <p:nvPr/>
          </p:nvCxnSpPr>
          <p:spPr>
            <a:xfrm>
              <a:off x="7712095" y="1905751"/>
              <a:ext cx="0" cy="757130"/>
            </a:xfrm>
            <a:prstGeom prst="straightConnector1">
              <a:avLst/>
            </a:prstGeom>
            <a:noFill/>
            <a:ln w="25400" cap="rnd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33" name="Google Shape;2390;p53">
              <a:extLst>
                <a:ext uri="{FF2B5EF4-FFF2-40B4-BE49-F238E27FC236}">
                  <a16:creationId xmlns:a16="http://schemas.microsoft.com/office/drawing/2014/main" id="{7CE2F3D8-5E02-F737-A40F-F30D2DA1EC60}"/>
                </a:ext>
              </a:extLst>
            </p:cNvPr>
            <p:cNvSpPr/>
            <p:nvPr/>
          </p:nvSpPr>
          <p:spPr>
            <a:xfrm>
              <a:off x="923684" y="1986569"/>
              <a:ext cx="396000" cy="396000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2390;p53">
            <a:extLst>
              <a:ext uri="{FF2B5EF4-FFF2-40B4-BE49-F238E27FC236}">
                <a16:creationId xmlns:a16="http://schemas.microsoft.com/office/drawing/2014/main" id="{DF4C5AF7-AC3C-B09C-8E81-AB4352C15359}"/>
              </a:ext>
            </a:extLst>
          </p:cNvPr>
          <p:cNvSpPr/>
          <p:nvPr/>
        </p:nvSpPr>
        <p:spPr>
          <a:xfrm>
            <a:off x="4941523" y="2222025"/>
            <a:ext cx="425952" cy="39600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390;p53">
            <a:extLst>
              <a:ext uri="{FF2B5EF4-FFF2-40B4-BE49-F238E27FC236}">
                <a16:creationId xmlns:a16="http://schemas.microsoft.com/office/drawing/2014/main" id="{28E08A48-809D-B110-5D4D-0C69ECC45048}"/>
              </a:ext>
            </a:extLst>
          </p:cNvPr>
          <p:cNvSpPr/>
          <p:nvPr/>
        </p:nvSpPr>
        <p:spPr>
          <a:xfrm>
            <a:off x="8980006" y="2222025"/>
            <a:ext cx="425952" cy="39600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Picture 2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B66DF48-F816-9EEE-8136-DE29BA3C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15" y="4154538"/>
            <a:ext cx="330986" cy="3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7E7B53F-5F91-73E9-438F-8C87D9A8D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15" y="4817953"/>
            <a:ext cx="330986" cy="3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B891585-BB22-E5C8-8D60-2967E77B5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4124295"/>
            <a:ext cx="330986" cy="3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0B7FD7D-9DAD-E953-D652-4FFC4D17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4848321"/>
            <a:ext cx="330986" cy="3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5D0656C-541C-930F-B59B-E549E7AD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581806"/>
            <a:ext cx="330986" cy="3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52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83D2FD-BD34-2518-72DF-EB0E07D457F1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DACA8-3FB3-1A03-A74B-3EA2B234ACBA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graphicFrame>
        <p:nvGraphicFramePr>
          <p:cNvPr id="2" name="Google Shape;2413;p55">
            <a:extLst>
              <a:ext uri="{FF2B5EF4-FFF2-40B4-BE49-F238E27FC236}">
                <a16:creationId xmlns:a16="http://schemas.microsoft.com/office/drawing/2014/main" id="{C94B08CD-E504-A70E-35E5-35BDB29D8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044698"/>
              </p:ext>
            </p:extLst>
          </p:nvPr>
        </p:nvGraphicFramePr>
        <p:xfrm>
          <a:off x="1304250" y="1894064"/>
          <a:ext cx="11281450" cy="402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000" spc="-20" dirty="0">
                          <a:solidFill>
                            <a:schemeClr val="bg1"/>
                          </a:solidFill>
                          <a:highlight>
                            <a:srgbClr val="FF6B6C"/>
                          </a:highligh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Ты-сообщение</a:t>
                      </a:r>
                      <a:endParaRPr sz="2000" spc="-20" dirty="0">
                        <a:solidFill>
                          <a:schemeClr val="bg1"/>
                        </a:solidFill>
                        <a:highlight>
                          <a:srgbClr val="FF6B6C"/>
                        </a:highligh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spc="-20" dirty="0">
                          <a:solidFill>
                            <a:schemeClr val="bg1"/>
                          </a:solidFill>
                          <a:highlight>
                            <a:srgbClr val="FF6B6C"/>
                          </a:highlight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Я-сообщение / Мы-сообщение</a:t>
                      </a:r>
                      <a:endParaRPr sz="2000" spc="-20" dirty="0">
                        <a:solidFill>
                          <a:schemeClr val="bg1"/>
                        </a:solidFill>
                        <a:highlight>
                          <a:srgbClr val="FF6B6C"/>
                        </a:highlight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4400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25">
                <a:tc>
                  <a:txBody>
                    <a:bodyPr/>
                    <a:lstStyle/>
                    <a:p>
                      <a:pPr marL="36353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0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опять ты кричишь!</a:t>
                      </a:r>
                      <a:endParaRPr sz="20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0800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0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когда на меня кричат…</a:t>
                      </a:r>
                      <a:endParaRPr sz="20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875">
                <a:tc>
                  <a:txBody>
                    <a:bodyPr/>
                    <a:lstStyle/>
                    <a:p>
                      <a:pPr marL="36353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000" spc="-2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ты что, нарочно это делаешь? </a:t>
                      </a:r>
                      <a:endParaRPr sz="2000" spc="-2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0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я испытываю дискомфорт и не могу сосредоточиться на решении проблемы.</a:t>
                      </a:r>
                      <a:endParaRPr sz="20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875">
                <a:tc>
                  <a:txBody>
                    <a:bodyPr/>
                    <a:lstStyle/>
                    <a:p>
                      <a:pPr marL="36353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000" spc="-2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ты меня вынуждаешь прекратить общение</a:t>
                      </a:r>
                      <a:br>
                        <a:rPr lang="ru-RU" sz="2000" spc="-2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2000" spc="-2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с тобой по этому поводу</a:t>
                      </a:r>
                      <a:endParaRPr sz="2000" spc="-2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0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я понимаю - проблема очень серьезная,</a:t>
                      </a:r>
                      <a:br>
                        <a:rPr lang="ru-RU" sz="20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20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и ситуация действительно неприятная,</a:t>
                      </a:r>
                      <a:endParaRPr sz="20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144000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5550">
                <a:tc>
                  <a:txBody>
                    <a:bodyPr/>
                    <a:lstStyle/>
                    <a:p>
                      <a:pPr marL="36353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2314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000" spc="-2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сколько раз можно тебе говорить, чтобы</a:t>
                      </a:r>
                      <a:br>
                        <a:rPr lang="ru-RU" sz="2000" spc="-2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2000" spc="-2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ты не заставлял меня нервничать.</a:t>
                      </a:r>
                      <a:endParaRPr sz="2000" spc="-2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0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и все же, мне бы помогло, если бы мы говорили спокойно: тогда я смогу сосредоточиться </a:t>
                      </a:r>
                      <a:endParaRPr sz="20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000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на поиске решения.</a:t>
                      </a:r>
                      <a:endParaRPr sz="2000" spc="-20" dirty="0">
                        <a:solidFill>
                          <a:srgbClr val="FF6B6C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44000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Google Shape;2414;p55">
            <a:extLst>
              <a:ext uri="{FF2B5EF4-FFF2-40B4-BE49-F238E27FC236}">
                <a16:creationId xmlns:a16="http://schemas.microsoft.com/office/drawing/2014/main" id="{9D8FB85F-E68C-5269-0167-3897C34AC164}"/>
              </a:ext>
            </a:extLst>
          </p:cNvPr>
          <p:cNvSpPr txBox="1"/>
          <p:nvPr/>
        </p:nvSpPr>
        <p:spPr>
          <a:xfrm>
            <a:off x="850900" y="428625"/>
            <a:ext cx="11734800" cy="95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УВАЖИТЕЛЬНАЯ РЕЧЬ </a:t>
            </a:r>
            <a:br>
              <a:rPr lang="ru-RU" sz="40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z="40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«Я И МЫ СООБЩЕНИЯ ВМЕСТО ТЫ»</a:t>
            </a:r>
            <a:endParaRPr sz="4000" spc="-20" dirty="0">
              <a:solidFill>
                <a:schemeClr val="bg1"/>
              </a:solidFill>
              <a:highlight>
                <a:srgbClr val="FF6B6C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83D2FD-BD34-2518-72DF-EB0E07D457F1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DACA8-3FB3-1A03-A74B-3EA2B234ACBA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sp>
        <p:nvSpPr>
          <p:cNvPr id="3" name="Google Shape;2430;p56">
            <a:extLst>
              <a:ext uri="{FF2B5EF4-FFF2-40B4-BE49-F238E27FC236}">
                <a16:creationId xmlns:a16="http://schemas.microsoft.com/office/drawing/2014/main" id="{F42997E9-C691-2A66-6F07-A13D11646F80}"/>
              </a:ext>
            </a:extLst>
          </p:cNvPr>
          <p:cNvSpPr txBox="1"/>
          <p:nvPr/>
        </p:nvSpPr>
        <p:spPr>
          <a:xfrm>
            <a:off x="948096" y="1839967"/>
            <a:ext cx="574802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Формула:</a:t>
            </a:r>
            <a:endParaRPr sz="48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Google Shape;2431;p56">
            <a:extLst>
              <a:ext uri="{FF2B5EF4-FFF2-40B4-BE49-F238E27FC236}">
                <a16:creationId xmlns:a16="http://schemas.microsoft.com/office/drawing/2014/main" id="{8FF02C78-1C61-14B0-9BAF-EF28CBF1804E}"/>
              </a:ext>
            </a:extLst>
          </p:cNvPr>
          <p:cNvSpPr txBox="1"/>
          <p:nvPr/>
        </p:nvSpPr>
        <p:spPr>
          <a:xfrm>
            <a:off x="1174294" y="352023"/>
            <a:ext cx="11582400" cy="167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ru-RU" sz="48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ТЕХНИКА </a:t>
            </a:r>
            <a:br>
              <a:rPr lang="ru-RU" sz="48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z="48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«РАЗДЕЛЕНИЕ МЕЖЛИЧНОСТНЫХ</a:t>
            </a:r>
            <a:br>
              <a:rPr lang="ru-RU" sz="48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z="48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И ПРОФЕССОНАЛЬНЫХ ОТНОШЕНИЙ»</a:t>
            </a:r>
            <a:endParaRPr sz="4800" spc="-20" dirty="0">
              <a:solidFill>
                <a:schemeClr val="bg1"/>
              </a:solidFill>
              <a:highlight>
                <a:srgbClr val="FF6B6C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Google Shape;2432;p56">
            <a:extLst>
              <a:ext uri="{FF2B5EF4-FFF2-40B4-BE49-F238E27FC236}">
                <a16:creationId xmlns:a16="http://schemas.microsoft.com/office/drawing/2014/main" id="{AD4DB197-27A6-7813-1DF0-564012DECF3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2222" t="32222" r="32221" b="41296"/>
          <a:stretch/>
        </p:blipFill>
        <p:spPr>
          <a:xfrm>
            <a:off x="6285246" y="3022023"/>
            <a:ext cx="749480" cy="6831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2433;p56">
            <a:extLst>
              <a:ext uri="{FF2B5EF4-FFF2-40B4-BE49-F238E27FC236}">
                <a16:creationId xmlns:a16="http://schemas.microsoft.com/office/drawing/2014/main" id="{EF01779F-E949-136D-7D4C-50019F97853E}"/>
              </a:ext>
            </a:extLst>
          </p:cNvPr>
          <p:cNvGrpSpPr/>
          <p:nvPr/>
        </p:nvGrpSpPr>
        <p:grpSpPr>
          <a:xfrm>
            <a:off x="2159152" y="2729098"/>
            <a:ext cx="3797277" cy="1592280"/>
            <a:chOff x="1530321" y="3163300"/>
            <a:chExt cx="3797277" cy="1592280"/>
          </a:xfrm>
        </p:grpSpPr>
        <p:sp>
          <p:nvSpPr>
            <p:cNvPr id="9" name="Google Shape;2434;p56">
              <a:extLst>
                <a:ext uri="{FF2B5EF4-FFF2-40B4-BE49-F238E27FC236}">
                  <a16:creationId xmlns:a16="http://schemas.microsoft.com/office/drawing/2014/main" id="{E3DE038A-40F5-1B85-2BE5-7FF409FB7D4D}"/>
                </a:ext>
              </a:extLst>
            </p:cNvPr>
            <p:cNvSpPr/>
            <p:nvPr/>
          </p:nvSpPr>
          <p:spPr>
            <a:xfrm>
              <a:off x="1629251" y="3456225"/>
              <a:ext cx="3599416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spc="-20" dirty="0">
                  <a:solidFill>
                    <a:srgbClr val="FF6B6C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Я лично к вам хорошо отношусь и был бы рад это сделать</a:t>
              </a:r>
              <a:endParaRPr sz="20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0" name="Google Shape;2435;p56">
              <a:extLst>
                <a:ext uri="{FF2B5EF4-FFF2-40B4-BE49-F238E27FC236}">
                  <a16:creationId xmlns:a16="http://schemas.microsoft.com/office/drawing/2014/main" id="{9F2B3AB0-0D4E-46AA-15A7-5F5BA0F17DD4}"/>
                </a:ext>
              </a:extLst>
            </p:cNvPr>
            <p:cNvSpPr/>
            <p:nvPr/>
          </p:nvSpPr>
          <p:spPr>
            <a:xfrm>
              <a:off x="1530321" y="3163300"/>
              <a:ext cx="3797277" cy="1592280"/>
            </a:xfrm>
            <a:prstGeom prst="roundRect">
              <a:avLst>
                <a:gd name="adj" fmla="val 5226"/>
              </a:avLst>
            </a:prstGeom>
            <a:noFill/>
            <a:ln w="25400" cap="rnd" cmpd="sng">
              <a:solidFill>
                <a:srgbClr val="FF6B6C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2436;p56">
            <a:extLst>
              <a:ext uri="{FF2B5EF4-FFF2-40B4-BE49-F238E27FC236}">
                <a16:creationId xmlns:a16="http://schemas.microsoft.com/office/drawing/2014/main" id="{57932B88-0469-10D3-4FCE-77D0A2914C90}"/>
              </a:ext>
            </a:extLst>
          </p:cNvPr>
          <p:cNvGrpSpPr/>
          <p:nvPr/>
        </p:nvGrpSpPr>
        <p:grpSpPr>
          <a:xfrm>
            <a:off x="7508113" y="2729098"/>
            <a:ext cx="3797277" cy="1592280"/>
            <a:chOff x="6838678" y="3163300"/>
            <a:chExt cx="3797277" cy="1592280"/>
          </a:xfrm>
        </p:grpSpPr>
        <p:sp>
          <p:nvSpPr>
            <p:cNvPr id="12" name="Google Shape;2437;p56">
              <a:extLst>
                <a:ext uri="{FF2B5EF4-FFF2-40B4-BE49-F238E27FC236}">
                  <a16:creationId xmlns:a16="http://schemas.microsoft.com/office/drawing/2014/main" id="{85B48E79-D550-E31B-051E-AF2BACE757D6}"/>
                </a:ext>
              </a:extLst>
            </p:cNvPr>
            <p:cNvSpPr/>
            <p:nvPr/>
          </p:nvSpPr>
          <p:spPr>
            <a:xfrm>
              <a:off x="6982007" y="3331595"/>
              <a:ext cx="3510618" cy="1255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rtl="0">
                <a:lnSpc>
                  <a:spcPct val="90000"/>
                </a:lnSpc>
              </a:pPr>
              <a:r>
                <a:rPr lang="ru-RU" sz="2800" spc="-20" dirty="0">
                  <a:solidFill>
                    <a:srgbClr val="FF6B6C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Но служебное </a:t>
              </a:r>
              <a:br>
                <a:rPr lang="ru-RU" sz="2800" spc="-20" dirty="0">
                  <a:solidFill>
                    <a:srgbClr val="FF6B6C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</a:br>
              <a:r>
                <a:rPr lang="ru-RU" sz="2800" spc="-20" dirty="0">
                  <a:solidFill>
                    <a:srgbClr val="FF6B6C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положение обязывает</a:t>
              </a:r>
              <a:endParaRPr sz="28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4" name="Google Shape;2438;p56">
              <a:extLst>
                <a:ext uri="{FF2B5EF4-FFF2-40B4-BE49-F238E27FC236}">
                  <a16:creationId xmlns:a16="http://schemas.microsoft.com/office/drawing/2014/main" id="{293D6579-85E4-FAF0-4C26-76294172FC30}"/>
                </a:ext>
              </a:extLst>
            </p:cNvPr>
            <p:cNvSpPr/>
            <p:nvPr/>
          </p:nvSpPr>
          <p:spPr>
            <a:xfrm>
              <a:off x="6838678" y="3163300"/>
              <a:ext cx="3797277" cy="1592280"/>
            </a:xfrm>
            <a:prstGeom prst="roundRect">
              <a:avLst>
                <a:gd name="adj" fmla="val 5226"/>
              </a:avLst>
            </a:prstGeom>
            <a:noFill/>
            <a:ln w="25400" cap="rnd" cmpd="sng">
              <a:solidFill>
                <a:srgbClr val="FF6B6C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object 14">
            <a:extLst>
              <a:ext uri="{FF2B5EF4-FFF2-40B4-BE49-F238E27FC236}">
                <a16:creationId xmlns:a16="http://schemas.microsoft.com/office/drawing/2014/main" id="{7D0CB8EE-1454-21AC-5F48-FAEE35C640F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406744"/>
            <a:ext cx="13445394" cy="31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5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Урок 8. Управление конфликтами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99772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83D2FD-BD34-2518-72DF-EB0E07D457F1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DACA8-3FB3-1A03-A74B-3EA2B234ACBA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C48AB9-6CA2-060C-D9EB-728871809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8" y="1108391"/>
            <a:ext cx="5126065" cy="5126065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50E159-EAF4-5F78-155F-393DAB32FA3C}"/>
              </a:ext>
            </a:extLst>
          </p:cNvPr>
          <p:cNvSpPr txBox="1"/>
          <p:nvPr/>
        </p:nvSpPr>
        <p:spPr>
          <a:xfrm>
            <a:off x="6337300" y="4848225"/>
            <a:ext cx="672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организатор Всероссийских и окружных форумов с 2015 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D1F778-E5B4-8F83-AAA5-68B4D52D5877}"/>
              </a:ext>
            </a:extLst>
          </p:cNvPr>
          <p:cNvSpPr txBox="1"/>
          <p:nvPr/>
        </p:nvSpPr>
        <p:spPr>
          <a:xfrm>
            <a:off x="6315038" y="3800852"/>
            <a:ext cx="672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руководитель федеральной и центральной программы в Российском Союзе Молодежи.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B1A267-7CAB-89F0-B004-C92D8F777477}"/>
              </a:ext>
            </a:extLst>
          </p:cNvPr>
          <p:cNvSpPr txBox="1"/>
          <p:nvPr/>
        </p:nvSpPr>
        <p:spPr>
          <a:xfrm>
            <a:off x="6350000" y="3167360"/>
            <a:ext cx="672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Тренер НФО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19AF8A-1A63-018B-0146-30CD583F1D11}"/>
              </a:ext>
            </a:extLst>
          </p:cNvPr>
          <p:cNvSpPr txBox="1"/>
          <p:nvPr/>
        </p:nvSpPr>
        <p:spPr>
          <a:xfrm>
            <a:off x="6350000" y="2228642"/>
            <a:ext cx="6720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Юлия Мартыненко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0CAA37-3C5C-306A-4F61-ADB92C68F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17" r="93250">
                        <a14:foregroundMark x1="88333" y1="14750" x2="93333" y2="10500"/>
                        <a14:foregroundMark x1="93333" y1="10500" x2="88917" y2="14500"/>
                        <a14:foregroundMark x1="9917" y1="82000" x2="5917" y2="87083"/>
                        <a14:foregroundMark x1="5917" y1="87083" x2="10500" y2="82583"/>
                        <a14:foregroundMark x1="10500" y1="82583" x2="10500" y2="8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1591">
            <a:off x="6011705" y="850039"/>
            <a:ext cx="5746694" cy="57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7377DEA2-CA2E-F5D8-5F38-59F9A0ECEF7F}"/>
              </a:ext>
            </a:extLst>
          </p:cNvPr>
          <p:cNvSpPr txBox="1">
            <a:spLocks/>
          </p:cNvSpPr>
          <p:nvPr/>
        </p:nvSpPr>
        <p:spPr>
          <a:xfrm>
            <a:off x="469900" y="2105025"/>
            <a:ext cx="5179537" cy="1607748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48260" algn="l">
              <a:lnSpc>
                <a:spcPct val="72900"/>
              </a:lnSpc>
              <a:spcBef>
                <a:spcPts val="1545"/>
              </a:spcBef>
            </a:pPr>
            <a:r>
              <a:rPr lang="ru-RU" sz="3600" b="1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 развитие конфликта:</a:t>
            </a:r>
          </a:p>
          <a:p>
            <a:pPr marL="12700" marR="5080" indent="48260" algn="l">
              <a:lnSpc>
                <a:spcPct val="72900"/>
              </a:lnSpc>
              <a:spcBef>
                <a:spcPts val="1545"/>
              </a:spcBef>
            </a:pPr>
            <a:r>
              <a:rPr lang="ru-RU" sz="3600" b="1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F1D8500-B897-5084-B243-9D676BAB5183}"/>
              </a:ext>
            </a:extLst>
          </p:cNvPr>
          <p:cNvSpPr/>
          <p:nvPr/>
        </p:nvSpPr>
        <p:spPr>
          <a:xfrm>
            <a:off x="5363754" y="5996023"/>
            <a:ext cx="2743200" cy="762000"/>
          </a:xfrm>
          <a:prstGeom prst="roundRect">
            <a:avLst/>
          </a:prstGeom>
          <a:solidFill>
            <a:srgbClr val="FF6B6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3DF7313-7DFE-4007-993F-862EB543DE9D}"/>
              </a:ext>
            </a:extLst>
          </p:cNvPr>
          <p:cNvSpPr/>
          <p:nvPr/>
        </p:nvSpPr>
        <p:spPr>
          <a:xfrm>
            <a:off x="5363754" y="4619625"/>
            <a:ext cx="2743200" cy="762000"/>
          </a:xfrm>
          <a:prstGeom prst="roundRect">
            <a:avLst/>
          </a:prstGeom>
          <a:solidFill>
            <a:srgbClr val="FF6B6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B11F006-D2F0-A495-57CF-5B42EB63A171}"/>
              </a:ext>
            </a:extLst>
          </p:cNvPr>
          <p:cNvSpPr/>
          <p:nvPr/>
        </p:nvSpPr>
        <p:spPr>
          <a:xfrm>
            <a:off x="5373560" y="2624208"/>
            <a:ext cx="2743200" cy="1188445"/>
          </a:xfrm>
          <a:prstGeom prst="roundRect">
            <a:avLst/>
          </a:prstGeom>
          <a:solidFill>
            <a:srgbClr val="FF6B6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>
            <a:extLst>
              <a:ext uri="{FF2B5EF4-FFF2-40B4-BE49-F238E27FC236}">
                <a16:creationId xmlns:a16="http://schemas.microsoft.com/office/drawing/2014/main" id="{2EA3C753-BEFA-37FB-7A29-62E720351D48}"/>
              </a:ext>
            </a:extLst>
          </p:cNvPr>
          <p:cNvSpPr/>
          <p:nvPr/>
        </p:nvSpPr>
        <p:spPr>
          <a:xfrm>
            <a:off x="4954460" y="259609"/>
            <a:ext cx="3581400" cy="2057400"/>
          </a:xfrm>
          <a:prstGeom prst="irregularSeal2">
            <a:avLst/>
          </a:prstGeom>
          <a:solidFill>
            <a:srgbClr val="FF6B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F869660-80AA-A63C-D5AB-9FA924ADE35C}"/>
              </a:ext>
            </a:extLst>
          </p:cNvPr>
          <p:cNvSpPr txBox="1">
            <a:spLocks/>
          </p:cNvSpPr>
          <p:nvPr/>
        </p:nvSpPr>
        <p:spPr>
          <a:xfrm rot="20780252">
            <a:off x="747190" y="1038148"/>
            <a:ext cx="11730674" cy="527132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48260" algn="ctr">
              <a:lnSpc>
                <a:spcPct val="72900"/>
              </a:lnSpc>
              <a:spcBef>
                <a:spcPts val="1545"/>
              </a:spcBef>
            </a:pPr>
            <a:r>
              <a:rPr lang="ru-RU" sz="28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5100AC2D-3094-237C-DE7D-D2C58356B7B3}"/>
              </a:ext>
            </a:extLst>
          </p:cNvPr>
          <p:cNvSpPr txBox="1">
            <a:spLocks/>
          </p:cNvSpPr>
          <p:nvPr/>
        </p:nvSpPr>
        <p:spPr>
          <a:xfrm>
            <a:off x="774700" y="6047316"/>
            <a:ext cx="11730674" cy="527132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48260" algn="ctr">
              <a:lnSpc>
                <a:spcPct val="72900"/>
              </a:lnSpc>
              <a:spcBef>
                <a:spcPts val="1545"/>
              </a:spcBef>
            </a:pPr>
            <a:r>
              <a:rPr lang="ru-RU" sz="28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6CE7FB6-8BE5-41C3-6FC9-8ADB8C786C84}"/>
              </a:ext>
            </a:extLst>
          </p:cNvPr>
          <p:cNvSpPr txBox="1">
            <a:spLocks/>
          </p:cNvSpPr>
          <p:nvPr/>
        </p:nvSpPr>
        <p:spPr>
          <a:xfrm>
            <a:off x="850900" y="4640754"/>
            <a:ext cx="11730674" cy="59683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48260" algn="ctr">
              <a:lnSpc>
                <a:spcPct val="72900"/>
              </a:lnSpc>
              <a:spcBef>
                <a:spcPts val="600"/>
              </a:spcBef>
            </a:pPr>
            <a:r>
              <a:rPr lang="ru-RU" sz="14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конфликта:</a:t>
            </a:r>
          </a:p>
          <a:p>
            <a:pPr marR="5080" indent="48260" algn="ctr">
              <a:lnSpc>
                <a:spcPct val="72900"/>
              </a:lnSpc>
              <a:spcBef>
                <a:spcPts val="600"/>
              </a:spcBef>
            </a:pPr>
            <a:r>
              <a:rPr lang="ru-RU" sz="14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чем конфликтуем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07857D-B975-9D39-685B-9BB4088B513C}"/>
              </a:ext>
            </a:extLst>
          </p:cNvPr>
          <p:cNvSpPr txBox="1"/>
          <p:nvPr/>
        </p:nvSpPr>
        <p:spPr>
          <a:xfrm>
            <a:off x="5165377" y="2880729"/>
            <a:ext cx="3076923" cy="75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48260" algn="ctr">
              <a:lnSpc>
                <a:spcPct val="72900"/>
              </a:lnSpc>
              <a:spcBef>
                <a:spcPts val="600"/>
              </a:spcBef>
            </a:pPr>
            <a:r>
              <a:rPr lang="ru-RU" sz="17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Триггер: (спусковой крючок),</a:t>
            </a:r>
          </a:p>
          <a:p>
            <a:pPr marL="12700" marR="5080" indent="48260" algn="ctr">
              <a:lnSpc>
                <a:spcPct val="72900"/>
              </a:lnSpc>
              <a:spcBef>
                <a:spcPts val="600"/>
              </a:spcBef>
            </a:pPr>
            <a:r>
              <a:rPr lang="ru-RU" sz="1700" b="1" spc="-2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конфликтоген</a:t>
            </a:r>
            <a:endParaRPr lang="ru-RU" sz="1700" b="1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616734BD-E23D-B596-F72B-0CFD67A637C4}"/>
              </a:ext>
            </a:extLst>
          </p:cNvPr>
          <p:cNvSpPr/>
          <p:nvPr/>
        </p:nvSpPr>
        <p:spPr>
          <a:xfrm>
            <a:off x="9373641" y="6041800"/>
            <a:ext cx="2743200" cy="762000"/>
          </a:xfrm>
          <a:prstGeom prst="roundRect">
            <a:avLst/>
          </a:prstGeom>
          <a:solidFill>
            <a:srgbClr val="FF6B6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DD251603-4CFA-A27C-60D7-F47674F4AC89}"/>
              </a:ext>
            </a:extLst>
          </p:cNvPr>
          <p:cNvSpPr/>
          <p:nvPr/>
        </p:nvSpPr>
        <p:spPr>
          <a:xfrm>
            <a:off x="9373641" y="4665402"/>
            <a:ext cx="2743200" cy="762000"/>
          </a:xfrm>
          <a:prstGeom prst="roundRect">
            <a:avLst/>
          </a:prstGeom>
          <a:solidFill>
            <a:srgbClr val="FF6B6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20B488BB-2CCE-F7DC-16C1-9541FBC56407}"/>
              </a:ext>
            </a:extLst>
          </p:cNvPr>
          <p:cNvSpPr/>
          <p:nvPr/>
        </p:nvSpPr>
        <p:spPr>
          <a:xfrm>
            <a:off x="9383447" y="2669985"/>
            <a:ext cx="2743200" cy="1188445"/>
          </a:xfrm>
          <a:prstGeom prst="roundRect">
            <a:avLst/>
          </a:prstGeom>
          <a:solidFill>
            <a:srgbClr val="FF6B6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но 2 30">
            <a:extLst>
              <a:ext uri="{FF2B5EF4-FFF2-40B4-BE49-F238E27FC236}">
                <a16:creationId xmlns:a16="http://schemas.microsoft.com/office/drawing/2014/main" id="{FB6F7E65-EDB5-F899-544A-69CD092FF3B3}"/>
              </a:ext>
            </a:extLst>
          </p:cNvPr>
          <p:cNvSpPr/>
          <p:nvPr/>
        </p:nvSpPr>
        <p:spPr>
          <a:xfrm>
            <a:off x="8964347" y="305386"/>
            <a:ext cx="3581400" cy="2057400"/>
          </a:xfrm>
          <a:prstGeom prst="irregularSeal2">
            <a:avLst/>
          </a:prstGeom>
          <a:solidFill>
            <a:srgbClr val="FF6B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2E2F3EA7-BF89-D6E6-4E71-AAF1324F8DF0}"/>
              </a:ext>
            </a:extLst>
          </p:cNvPr>
          <p:cNvSpPr txBox="1">
            <a:spLocks/>
          </p:cNvSpPr>
          <p:nvPr/>
        </p:nvSpPr>
        <p:spPr>
          <a:xfrm>
            <a:off x="9603985" y="6064382"/>
            <a:ext cx="2217717" cy="688843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48260" algn="ctr">
              <a:lnSpc>
                <a:spcPct val="72900"/>
              </a:lnSpc>
              <a:spcBef>
                <a:spcPts val="600"/>
              </a:spcBef>
            </a:pPr>
            <a:r>
              <a:rPr lang="ru-RU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Неопытность</a:t>
            </a:r>
          </a:p>
          <a:p>
            <a:pPr marR="5080" indent="48260" algn="ctr">
              <a:lnSpc>
                <a:spcPct val="72900"/>
              </a:lnSpc>
              <a:spcBef>
                <a:spcPts val="600"/>
              </a:spcBef>
            </a:pPr>
            <a:r>
              <a:rPr lang="ru-RU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волонтера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FB9E24-B9A7-20AC-A188-DB0002F2AD01}"/>
              </a:ext>
            </a:extLst>
          </p:cNvPr>
          <p:cNvSpPr txBox="1"/>
          <p:nvPr/>
        </p:nvSpPr>
        <p:spPr>
          <a:xfrm rot="20748155">
            <a:off x="7304138" y="1044895"/>
            <a:ext cx="6720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Ссора, крик, </a:t>
            </a:r>
          </a:p>
          <a:p>
            <a:pPr algn="ctr"/>
            <a:r>
              <a:rPr lang="ru-RU" b="1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оскорбление</a:t>
            </a:r>
          </a:p>
          <a:p>
            <a:pPr algn="ctr"/>
            <a:r>
              <a:rPr lang="ru-RU" b="1" spc="-20" dirty="0">
                <a:solidFill>
                  <a:schemeClr val="bg1"/>
                </a:solidFill>
                <a:latin typeface="Halvar Breit Rg"/>
                <a:ea typeface="+mj-ea"/>
                <a:cs typeface="+mj-cs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BC2391-A7D2-595E-A494-52F0C2AC2BB0}"/>
              </a:ext>
            </a:extLst>
          </p:cNvPr>
          <p:cNvSpPr txBox="1"/>
          <p:nvPr/>
        </p:nvSpPr>
        <p:spPr>
          <a:xfrm>
            <a:off x="7251700" y="4848225"/>
            <a:ext cx="7018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 правильно показал участнику, </a:t>
            </a:r>
          </a:p>
          <a:p>
            <a:pPr algn="ctr"/>
            <a:r>
              <a:rPr lang="ru-RU" sz="1200" b="1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где проходит мероприятие</a:t>
            </a:r>
            <a:r>
              <a:rPr lang="ru-RU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CF25B2-69E8-6892-54B8-99A4C625668F}"/>
              </a:ext>
            </a:extLst>
          </p:cNvPr>
          <p:cNvSpPr txBox="1"/>
          <p:nvPr/>
        </p:nvSpPr>
        <p:spPr>
          <a:xfrm>
            <a:off x="7198360" y="2943225"/>
            <a:ext cx="7139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агрессия участника , </a:t>
            </a:r>
          </a:p>
          <a:p>
            <a:pPr algn="ctr"/>
            <a:r>
              <a:rPr lang="ru-RU" sz="1600" b="1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переход на личность 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07153EAF-C52E-96A6-4C96-9F52EF27ED08}"/>
              </a:ext>
            </a:extLst>
          </p:cNvPr>
          <p:cNvCxnSpPr>
            <a:cxnSpLocks/>
          </p:cNvCxnSpPr>
          <p:nvPr/>
        </p:nvCxnSpPr>
        <p:spPr>
          <a:xfrm flipV="1">
            <a:off x="12661900" y="200025"/>
            <a:ext cx="0" cy="6858000"/>
          </a:xfrm>
          <a:prstGeom prst="straightConnector1">
            <a:avLst/>
          </a:prstGeom>
          <a:ln w="44450">
            <a:solidFill>
              <a:srgbClr val="FF6B6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C0F23B7-D9EB-2CF4-C0C5-6815EF7926E4}"/>
              </a:ext>
            </a:extLst>
          </p:cNvPr>
          <p:cNvSpPr txBox="1"/>
          <p:nvPr/>
        </p:nvSpPr>
        <p:spPr>
          <a:xfrm rot="16200000">
            <a:off x="9786570" y="3047316"/>
            <a:ext cx="7170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000" b="1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Эмоциональное напряжение</a:t>
            </a:r>
          </a:p>
          <a:p>
            <a:br>
              <a:rPr lang="ru-RU" sz="2000" dirty="0">
                <a:solidFill>
                  <a:srgbClr val="FF6B6C"/>
                </a:solidFill>
              </a:rPr>
            </a:br>
            <a:br>
              <a:rPr lang="ru-RU" sz="2000" dirty="0">
                <a:solidFill>
                  <a:srgbClr val="FF6B6C"/>
                </a:solidFill>
              </a:rPr>
            </a:br>
            <a:endParaRPr lang="ru-RU" sz="2000" dirty="0">
              <a:solidFill>
                <a:srgbClr val="FF6B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4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8454B458-2806-4761-362A-B838F2AC3A35}"/>
              </a:ext>
            </a:extLst>
          </p:cNvPr>
          <p:cNvSpPr/>
          <p:nvPr/>
        </p:nvSpPr>
        <p:spPr>
          <a:xfrm>
            <a:off x="9766300" y="-1857375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2624544-F7F4-29DF-3216-30844D982C56}"/>
              </a:ext>
            </a:extLst>
          </p:cNvPr>
          <p:cNvSpPr/>
          <p:nvPr/>
        </p:nvSpPr>
        <p:spPr>
          <a:xfrm rot="16200000">
            <a:off x="-1188402" y="-1342072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B68E4-079D-8A2E-C327-DA3CD7BB7DEB}"/>
              </a:ext>
            </a:extLst>
          </p:cNvPr>
          <p:cNvSpPr txBox="1"/>
          <p:nvPr/>
        </p:nvSpPr>
        <p:spPr>
          <a:xfrm>
            <a:off x="1096445" y="544983"/>
            <a:ext cx="12425997" cy="42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48260" algn="l">
              <a:lnSpc>
                <a:spcPct val="72900"/>
              </a:lnSpc>
              <a:spcBef>
                <a:spcPts val="1545"/>
              </a:spcBef>
            </a:pPr>
            <a:r>
              <a:rPr lang="ru-RU" sz="2800" b="1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РАБОТЫ С КОНФЛИКТОМ: ТВОЯ РЕАКЦИЯ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B321BA-1B9D-9CBC-0ABD-0FD9D548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49" y="1916814"/>
            <a:ext cx="1396174" cy="13961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3299783-E31E-69F1-32B7-1D0A11828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051" y="1017240"/>
            <a:ext cx="3008067" cy="366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C30F847-72ED-CBD0-45B9-1B4A4E94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46" y="1812002"/>
            <a:ext cx="1500986" cy="15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4BEC4F0-7B35-1CC6-41FF-BAFD9BD7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942" y="1867688"/>
            <a:ext cx="1500987" cy="150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4D51E0-07E6-CCD8-83FF-FF8AD5BC836D}"/>
              </a:ext>
            </a:extLst>
          </p:cNvPr>
          <p:cNvSpPr txBox="1"/>
          <p:nvPr/>
        </p:nvSpPr>
        <p:spPr>
          <a:xfrm>
            <a:off x="155755" y="3619574"/>
            <a:ext cx="35140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b="1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Посчитай до 10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spc="-20" dirty="0">
                <a:solidFill>
                  <a:srgbClr val="FF6B6C"/>
                </a:solidFill>
                <a:latin typeface="Halvar Breit Rg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чем отвечать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крик раздраженного сотрудника, ты имеешь право взять паузу: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«Давай разберемся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подумаем вместе. Расскажи, что происходит»</a:t>
            </a:r>
          </a:p>
          <a:p>
            <a:pPr algn="ctr"/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8EFFC-C527-D591-3B4A-6C8DEF9B2A19}"/>
              </a:ext>
            </a:extLst>
          </p:cNvPr>
          <p:cNvSpPr txBox="1"/>
          <p:nvPr/>
        </p:nvSpPr>
        <p:spPr>
          <a:xfrm>
            <a:off x="3517853" y="3597008"/>
            <a:ext cx="35140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Задавай вопросы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spc="-20" dirty="0">
                <a:solidFill>
                  <a:srgbClr val="FF6B6C"/>
                </a:solidFill>
                <a:latin typeface="Halvar Breit Rg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Что? Кто?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Где? Когда?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Почему? Зачем? </a:t>
            </a:r>
          </a:p>
          <a:p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0E565-EFA8-F1B8-ECBD-B5B36AB5F66C}"/>
              </a:ext>
            </a:extLst>
          </p:cNvPr>
          <p:cNvSpPr txBox="1"/>
          <p:nvPr/>
        </p:nvSpPr>
        <p:spPr>
          <a:xfrm>
            <a:off x="6974618" y="3578470"/>
            <a:ext cx="31737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Сделай первый шаг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spc="-20" dirty="0">
                <a:solidFill>
                  <a:srgbClr val="FF6B6C"/>
                </a:solidFill>
                <a:latin typeface="Halvar Breit Rg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 поговорим. 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вижу, что что-то идет не так.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случилось?</a:t>
            </a:r>
            <a:r>
              <a:rPr lang="ru-RU" sz="1800" b="0" i="0" u="none" strike="noStrike" dirty="0">
                <a:solidFill>
                  <a:srgbClr val="50231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29FAF-0207-8CC4-6124-2FD6F73937B3}"/>
              </a:ext>
            </a:extLst>
          </p:cNvPr>
          <p:cNvSpPr txBox="1"/>
          <p:nvPr/>
        </p:nvSpPr>
        <p:spPr>
          <a:xfrm>
            <a:off x="10153558" y="3552825"/>
            <a:ext cx="31737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Проявляй участие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и будь доброжелателен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ru-RU" spc="-20" dirty="0">
                <a:solidFill>
                  <a:srgbClr val="FF6B6C"/>
                </a:solidFill>
                <a:latin typeface="Halvar Breit Rg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тебя понимаю.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был в такой ситуации. Верю, ты хочешь как лучше. 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переживай, сейчас разберемся</a:t>
            </a:r>
          </a:p>
          <a:p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0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4B047DA-FF69-1BB1-FD62-BCDD98AEFE8A}"/>
              </a:ext>
            </a:extLst>
          </p:cNvPr>
          <p:cNvSpPr txBox="1"/>
          <p:nvPr/>
        </p:nvSpPr>
        <p:spPr>
          <a:xfrm>
            <a:off x="573616" y="163056"/>
            <a:ext cx="125454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3200" b="1" spc="-20" dirty="0">
                <a:solidFill>
                  <a:srgbClr val="FF6B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ТРИГГЕРЫ: ЧТО ПРОВОЦИРУЕТ КОНФЛИКТ? </a:t>
            </a:r>
            <a:br>
              <a:rPr lang="ru-RU" sz="2000" spc="-20" dirty="0">
                <a:solidFill>
                  <a:srgbClr val="FF6B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spc="-20" dirty="0">
                <a:solidFill>
                  <a:srgbClr val="FF6B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Список действий, которые помогут даже в случае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000" spc="-20" dirty="0">
                <a:solidFill>
                  <a:srgbClr val="FF6B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недовольства избежать конфликта: </a:t>
            </a:r>
          </a:p>
          <a:p>
            <a:br>
              <a:rPr lang="ru-RU" sz="2000" dirty="0">
                <a:solidFill>
                  <a:srgbClr val="FF6B6C"/>
                </a:solidFill>
              </a:rPr>
            </a:br>
            <a:br>
              <a:rPr lang="ru-RU" sz="2000" dirty="0">
                <a:solidFill>
                  <a:srgbClr val="FF6B6C"/>
                </a:solidFill>
              </a:rPr>
            </a:br>
            <a:endParaRPr lang="ru-RU" sz="2000" dirty="0">
              <a:solidFill>
                <a:srgbClr val="FF6B6C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E0A9D29-28BD-7894-4CA2-B3138D719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2660"/>
              </p:ext>
            </p:extLst>
          </p:nvPr>
        </p:nvGraphicFramePr>
        <p:xfrm>
          <a:off x="613408" y="1529715"/>
          <a:ext cx="12545483" cy="44119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10941">
                  <a:extLst>
                    <a:ext uri="{9D8B030D-6E8A-4147-A177-3AD203B41FA5}">
                      <a16:colId xmlns:a16="http://schemas.microsoft.com/office/drawing/2014/main" val="1650092553"/>
                    </a:ext>
                  </a:extLst>
                </a:gridCol>
                <a:gridCol w="6534542">
                  <a:extLst>
                    <a:ext uri="{9D8B030D-6E8A-4147-A177-3AD203B41FA5}">
                      <a16:colId xmlns:a16="http://schemas.microsoft.com/office/drawing/2014/main" val="3917658580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chemeClr val="bg1"/>
                          </a:solidFill>
                          <a:highlight>
                            <a:srgbClr val="FF6B6C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Триггер: </a:t>
                      </a:r>
                    </a:p>
                  </a:txBody>
                  <a:tcPr marL="104775" marR="95250" marT="47625" marB="4762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chemeClr val="bg1"/>
                          </a:solidFill>
                          <a:highlight>
                            <a:srgbClr val="FF6B6C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Что поможет</a:t>
                      </a:r>
                    </a:p>
                  </a:txBody>
                  <a:tcPr marL="104775" marR="95250" marT="47625" marB="47625"/>
                </a:tc>
                <a:extLst>
                  <a:ext uri="{0D108BD9-81ED-4DB2-BD59-A6C34878D82A}">
                    <a16:rowId xmlns:a16="http://schemas.microsoft.com/office/drawing/2014/main" val="224042323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355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Крик, негативные эмоции</a:t>
                      </a:r>
                    </a:p>
                  </a:txBody>
                  <a:tcPr marL="104775" marR="95250" marT="47625" marB="476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Спокойный голос, доброжелательность</a:t>
                      </a:r>
                    </a:p>
                  </a:txBody>
                  <a:tcPr marL="104775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4029094615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355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Жесткое отрицание позиции собеседника:</a:t>
                      </a:r>
                      <a:b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«Ты не прав! Нет, так не пойдет!»</a:t>
                      </a:r>
                    </a:p>
                  </a:txBody>
                  <a:tcPr marL="104775" marR="95250" marT="47625" marB="476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Принятие: «Я понимаю твою позицию.»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начинаем с «Нет». Лучше с «Да»</a:t>
                      </a:r>
                    </a:p>
                  </a:txBody>
                  <a:tcPr marL="104775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376674892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355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Обвинение: «Это все из-за тебя! </a:t>
                      </a:r>
                      <a:b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 я тебя предупреждал(а)!»</a:t>
                      </a:r>
                    </a:p>
                  </a:txBody>
                  <a:tcPr marL="104775" marR="95250" marT="47625" marB="476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для другого сохранить лицо: «Все мы ошибаемся, давай посмотрим, что можно сделать.»</a:t>
                      </a:r>
                    </a:p>
                  </a:txBody>
                  <a:tcPr marL="104775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140350795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355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Осуждение - негативная оценка человека:</a:t>
                      </a:r>
                      <a:b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«Ты растяпа! Тебе ничего нельзя доверить!»</a:t>
                      </a:r>
                    </a:p>
                  </a:txBody>
                  <a:tcPr marL="104775" marR="95250" marT="47625" marB="476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Конструктивная оценка ситуации: 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«Здесь не полные данные. 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 избежать этого в будущем?»</a:t>
                      </a:r>
                    </a:p>
                  </a:txBody>
                  <a:tcPr marL="104775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93321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Пессимизм - негативный прогноз: </a:t>
                      </a:r>
                      <a:b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«Все пропало! </a:t>
                      </a:r>
                    </a:p>
                    <a:p>
                      <a:pPr marL="355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Уже ничего не исправишь!»</a:t>
                      </a:r>
                    </a:p>
                  </a:txBody>
                  <a:tcPr marL="104775" marR="95250" marT="47625" marB="476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Надежда на лучшее: 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«Безвыходных ситуаций не бывает. 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6B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Давай разберемся вместе»</a:t>
                      </a:r>
                    </a:p>
                  </a:txBody>
                  <a:tcPr marL="104775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88787511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8E5A197-6DD5-3459-66D4-A6EF511F4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2170113"/>
            <a:ext cx="134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ject 14">
            <a:extLst>
              <a:ext uri="{FF2B5EF4-FFF2-40B4-BE49-F238E27FC236}">
                <a16:creationId xmlns:a16="http://schemas.microsoft.com/office/drawing/2014/main" id="{B82A2487-BB15-0451-6EDA-DC86ADF24FF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62" y="-3553"/>
            <a:ext cx="13445394" cy="3144960"/>
          </a:xfrm>
          <a:prstGeom prst="rect">
            <a:avLst/>
          </a:prstGeom>
        </p:spPr>
      </p:pic>
      <p:pic>
        <p:nvPicPr>
          <p:cNvPr id="47" name="object 14">
            <a:extLst>
              <a:ext uri="{FF2B5EF4-FFF2-40B4-BE49-F238E27FC236}">
                <a16:creationId xmlns:a16="http://schemas.microsoft.com/office/drawing/2014/main" id="{4FE0CB49-A10B-0CEB-6E71-7C5D01A542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62" y="4412943"/>
            <a:ext cx="13445394" cy="314496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6E7394B-C9E0-327B-6A4B-54D27DB3EFBA}"/>
              </a:ext>
            </a:extLst>
          </p:cNvPr>
          <p:cNvGrpSpPr/>
          <p:nvPr/>
        </p:nvGrpSpPr>
        <p:grpSpPr>
          <a:xfrm>
            <a:off x="4965700" y="639"/>
            <a:ext cx="2514174" cy="7587993"/>
            <a:chOff x="4013035" y="596176"/>
            <a:chExt cx="2056974" cy="6208124"/>
          </a:xfrm>
        </p:grpSpPr>
        <p:cxnSp>
          <p:nvCxnSpPr>
            <p:cNvPr id="12" name="Google Shape;966;p24">
              <a:extLst>
                <a:ext uri="{FF2B5EF4-FFF2-40B4-BE49-F238E27FC236}">
                  <a16:creationId xmlns:a16="http://schemas.microsoft.com/office/drawing/2014/main" id="{C2B6B1CA-C391-0A79-4595-940B2580F812}"/>
                </a:ext>
              </a:extLst>
            </p:cNvPr>
            <p:cNvCxnSpPr/>
            <p:nvPr/>
          </p:nvCxnSpPr>
          <p:spPr>
            <a:xfrm>
              <a:off x="4616763" y="983224"/>
              <a:ext cx="0" cy="4920593"/>
            </a:xfrm>
            <a:prstGeom prst="straightConnector1">
              <a:avLst/>
            </a:prstGeom>
            <a:noFill/>
            <a:ln w="31750" cap="rnd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986;p24">
              <a:extLst>
                <a:ext uri="{FF2B5EF4-FFF2-40B4-BE49-F238E27FC236}">
                  <a16:creationId xmlns:a16="http://schemas.microsoft.com/office/drawing/2014/main" id="{D10CBFA0-2E5A-5EAA-8BD0-5BF3F56D419F}"/>
                </a:ext>
              </a:extLst>
            </p:cNvPr>
            <p:cNvSpPr/>
            <p:nvPr/>
          </p:nvSpPr>
          <p:spPr>
            <a:xfrm>
              <a:off x="5003210" y="983240"/>
              <a:ext cx="1066799" cy="357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spc="-20" dirty="0">
                  <a:solidFill>
                    <a:srgbClr val="FF6B6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шаг</a:t>
              </a:r>
              <a:r>
                <a:rPr lang="ru-RU" sz="2800" dirty="0">
                  <a:solidFill>
                    <a:srgbClr val="FF6B6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>
                <a:solidFill>
                  <a:srgbClr val="FF6B6C"/>
                </a:solidFill>
              </a:endParaRPr>
            </a:p>
          </p:txBody>
        </p:sp>
        <p:pic>
          <p:nvPicPr>
            <p:cNvPr id="18" name="Google Shape;1052;p24">
              <a:extLst>
                <a:ext uri="{FF2B5EF4-FFF2-40B4-BE49-F238E27FC236}">
                  <a16:creationId xmlns:a16="http://schemas.microsoft.com/office/drawing/2014/main" id="{CB63A1EF-0EE0-5819-6D1F-60DD1554F7E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rgbClr val="FF6B6C">
                  <a:tint val="45000"/>
                  <a:satMod val="400000"/>
                </a:srgbClr>
              </a:duotone>
            </a:blip>
            <a:srcRect/>
            <a:stretch/>
          </p:blipFill>
          <p:spPr>
            <a:xfrm>
              <a:off x="4051317" y="1581514"/>
              <a:ext cx="1143160" cy="1352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053;p24">
              <a:extLst>
                <a:ext uri="{FF2B5EF4-FFF2-40B4-BE49-F238E27FC236}">
                  <a16:creationId xmlns:a16="http://schemas.microsoft.com/office/drawing/2014/main" id="{822A6D61-75EA-5E97-25F0-B7D14905C72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prstClr val="black"/>
                <a:srgbClr val="FF6B6C">
                  <a:tint val="45000"/>
                  <a:satMod val="400000"/>
                </a:srgbClr>
              </a:duotone>
            </a:blip>
            <a:srcRect/>
            <a:stretch/>
          </p:blipFill>
          <p:spPr>
            <a:xfrm>
              <a:off x="4051140" y="2973939"/>
              <a:ext cx="1143160" cy="1352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054;p24">
              <a:extLst>
                <a:ext uri="{FF2B5EF4-FFF2-40B4-BE49-F238E27FC236}">
                  <a16:creationId xmlns:a16="http://schemas.microsoft.com/office/drawing/2014/main" id="{C5AF7F32-6DC3-0122-F61D-422A0C59808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rgbClr val="FF6B6C">
                  <a:tint val="45000"/>
                  <a:satMod val="400000"/>
                </a:srgbClr>
              </a:duotone>
            </a:blip>
            <a:srcRect/>
            <a:stretch/>
          </p:blipFill>
          <p:spPr>
            <a:xfrm>
              <a:off x="4013035" y="4238625"/>
              <a:ext cx="1181265" cy="1352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55;p24">
              <a:extLst>
                <a:ext uri="{FF2B5EF4-FFF2-40B4-BE49-F238E27FC236}">
                  <a16:creationId xmlns:a16="http://schemas.microsoft.com/office/drawing/2014/main" id="{FE3DA6D0-DCE9-9A55-B6FA-3C7C0ECAF37A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FF6B6C">
                  <a:tint val="45000"/>
                  <a:satMod val="400000"/>
                </a:srgbClr>
              </a:duotone>
            </a:blip>
            <a:srcRect/>
            <a:stretch/>
          </p:blipFill>
          <p:spPr>
            <a:xfrm>
              <a:off x="4021989" y="5451561"/>
              <a:ext cx="1133633" cy="1352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056;p24">
              <a:extLst>
                <a:ext uri="{FF2B5EF4-FFF2-40B4-BE49-F238E27FC236}">
                  <a16:creationId xmlns:a16="http://schemas.microsoft.com/office/drawing/2014/main" id="{1EA36094-DF12-5DE1-784E-E460D4B180A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6B6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083288" y="596176"/>
              <a:ext cx="1066949" cy="13432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oogle Shape;967;p24">
            <a:extLst>
              <a:ext uri="{FF2B5EF4-FFF2-40B4-BE49-F238E27FC236}">
                <a16:creationId xmlns:a16="http://schemas.microsoft.com/office/drawing/2014/main" id="{3995E644-C270-2954-156B-6AB53B287004}"/>
              </a:ext>
            </a:extLst>
          </p:cNvPr>
          <p:cNvGrpSpPr/>
          <p:nvPr/>
        </p:nvGrpSpPr>
        <p:grpSpPr>
          <a:xfrm>
            <a:off x="6998717" y="1565174"/>
            <a:ext cx="6269806" cy="972226"/>
            <a:chOff x="5530561" y="2081634"/>
            <a:chExt cx="6269806" cy="972226"/>
          </a:xfrm>
        </p:grpSpPr>
        <p:sp>
          <p:nvSpPr>
            <p:cNvPr id="25" name="Google Shape;968;p24">
              <a:extLst>
                <a:ext uri="{FF2B5EF4-FFF2-40B4-BE49-F238E27FC236}">
                  <a16:creationId xmlns:a16="http://schemas.microsoft.com/office/drawing/2014/main" id="{E7826A53-134B-05C4-0510-9CA2C0D61C47}"/>
                </a:ext>
              </a:extLst>
            </p:cNvPr>
            <p:cNvSpPr/>
            <p:nvPr/>
          </p:nvSpPr>
          <p:spPr>
            <a:xfrm>
              <a:off x="5530561" y="2469085"/>
              <a:ext cx="62698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spc="-20" dirty="0">
                  <a:solidFill>
                    <a:srgbClr val="FF6B6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«Как часто это бывает? </a:t>
              </a:r>
              <a:br>
                <a:rPr lang="ru-RU" sz="1600" b="1" spc="-20" dirty="0">
                  <a:solidFill>
                    <a:srgbClr val="FF6B6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lang="ru-RU" sz="1600" b="1" spc="-20" dirty="0">
                  <a:solidFill>
                    <a:srgbClr val="FF6B6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Что ты уже пробовал делать?» </a:t>
              </a:r>
              <a:endParaRPr sz="1600" b="1" spc="-20" dirty="0">
                <a:solidFill>
                  <a:srgbClr val="FF6B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Google Shape;969;p24">
              <a:extLst>
                <a:ext uri="{FF2B5EF4-FFF2-40B4-BE49-F238E27FC236}">
                  <a16:creationId xmlns:a16="http://schemas.microsoft.com/office/drawing/2014/main" id="{725BD2E8-1894-CDD1-6F14-1FA81A5F7F90}"/>
                </a:ext>
              </a:extLst>
            </p:cNvPr>
            <p:cNvSpPr/>
            <p:nvPr/>
          </p:nvSpPr>
          <p:spPr>
            <a:xfrm>
              <a:off x="5546636" y="2081634"/>
              <a:ext cx="182105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spc="-20" dirty="0">
                  <a:solidFill>
                    <a:schemeClr val="bg1"/>
                  </a:solidFill>
                  <a:highlight>
                    <a:srgbClr val="FF6B6C"/>
                  </a:highlight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Прояснить</a:t>
              </a:r>
              <a:endParaRPr sz="2000" b="1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oogle Shape;970;p24">
            <a:extLst>
              <a:ext uri="{FF2B5EF4-FFF2-40B4-BE49-F238E27FC236}">
                <a16:creationId xmlns:a16="http://schemas.microsoft.com/office/drawing/2014/main" id="{493F6042-1E53-D152-C128-B22DBF2766A7}"/>
              </a:ext>
            </a:extLst>
          </p:cNvPr>
          <p:cNvGrpSpPr/>
          <p:nvPr/>
        </p:nvGrpSpPr>
        <p:grpSpPr>
          <a:xfrm>
            <a:off x="6995375" y="2837653"/>
            <a:ext cx="6273148" cy="1124250"/>
            <a:chOff x="6277353" y="3755292"/>
            <a:chExt cx="6273148" cy="1124250"/>
          </a:xfrm>
        </p:grpSpPr>
        <p:sp>
          <p:nvSpPr>
            <p:cNvPr id="28" name="Google Shape;971;p24">
              <a:extLst>
                <a:ext uri="{FF2B5EF4-FFF2-40B4-BE49-F238E27FC236}">
                  <a16:creationId xmlns:a16="http://schemas.microsoft.com/office/drawing/2014/main" id="{1C846468-04C5-7402-09F7-7E99F4E8FE47}"/>
                </a:ext>
              </a:extLst>
            </p:cNvPr>
            <p:cNvSpPr/>
            <p:nvPr/>
          </p:nvSpPr>
          <p:spPr>
            <a:xfrm>
              <a:off x="6277353" y="4294807"/>
              <a:ext cx="611877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spc="-20" dirty="0">
                  <a:solidFill>
                    <a:srgbClr val="FF6B6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«Давай попробуем сделать вот так»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spc="-20" dirty="0">
                  <a:solidFill>
                    <a:srgbClr val="FF6B6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«Мне кажется, мы можем попробовать сделать так…»</a:t>
              </a:r>
              <a:endParaRPr sz="1600" b="1" spc="-20" dirty="0">
                <a:solidFill>
                  <a:srgbClr val="FF6B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Google Shape;972;p24">
              <a:extLst>
                <a:ext uri="{FF2B5EF4-FFF2-40B4-BE49-F238E27FC236}">
                  <a16:creationId xmlns:a16="http://schemas.microsoft.com/office/drawing/2014/main" id="{FDB093E6-75C0-DD8B-C709-41D5BFD2BD6D}"/>
                </a:ext>
              </a:extLst>
            </p:cNvPr>
            <p:cNvSpPr/>
            <p:nvPr/>
          </p:nvSpPr>
          <p:spPr>
            <a:xfrm>
              <a:off x="6284256" y="3755292"/>
              <a:ext cx="6266245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spc="-20" dirty="0">
                  <a:solidFill>
                    <a:schemeClr val="bg1"/>
                  </a:solidFill>
                  <a:highlight>
                    <a:srgbClr val="FF6B6C"/>
                  </a:highlight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Предложить решение проблемы</a:t>
              </a:r>
              <a:endParaRPr sz="2000" b="1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oogle Shape;973;p24">
            <a:extLst>
              <a:ext uri="{FF2B5EF4-FFF2-40B4-BE49-F238E27FC236}">
                <a16:creationId xmlns:a16="http://schemas.microsoft.com/office/drawing/2014/main" id="{510680F6-F1B9-015F-865A-600C7498CA5D}"/>
              </a:ext>
            </a:extLst>
          </p:cNvPr>
          <p:cNvGrpSpPr/>
          <p:nvPr/>
        </p:nvGrpSpPr>
        <p:grpSpPr>
          <a:xfrm>
            <a:off x="6995375" y="4553882"/>
            <a:ext cx="6480581" cy="1080759"/>
            <a:chOff x="6265318" y="4190997"/>
            <a:chExt cx="6480581" cy="1080759"/>
          </a:xfrm>
        </p:grpSpPr>
        <p:sp>
          <p:nvSpPr>
            <p:cNvPr id="31" name="Google Shape;974;p24">
              <a:extLst>
                <a:ext uri="{FF2B5EF4-FFF2-40B4-BE49-F238E27FC236}">
                  <a16:creationId xmlns:a16="http://schemas.microsoft.com/office/drawing/2014/main" id="{39D1F76F-0D7E-7B8E-7339-954BBA252C79}"/>
                </a:ext>
              </a:extLst>
            </p:cNvPr>
            <p:cNvSpPr/>
            <p:nvPr/>
          </p:nvSpPr>
          <p:spPr>
            <a:xfrm>
              <a:off x="6308016" y="4687021"/>
              <a:ext cx="643788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spc="-20" dirty="0">
                  <a:solidFill>
                    <a:srgbClr val="FF6B6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Уточнить, не осталось ли сомнений,</a:t>
              </a:r>
              <a:br>
                <a:rPr lang="ru-RU" sz="1600" b="1" spc="-20" dirty="0">
                  <a:solidFill>
                    <a:srgbClr val="FF6B6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lang="ru-RU" sz="1600" b="1" spc="-20" dirty="0">
                  <a:solidFill>
                    <a:srgbClr val="FF6B6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удовлетворил ли ваш ответ или решение</a:t>
              </a:r>
              <a:endParaRPr sz="1600" b="1" spc="-20" dirty="0">
                <a:solidFill>
                  <a:srgbClr val="FF6B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Google Shape;975;p24">
              <a:extLst>
                <a:ext uri="{FF2B5EF4-FFF2-40B4-BE49-F238E27FC236}">
                  <a16:creationId xmlns:a16="http://schemas.microsoft.com/office/drawing/2014/main" id="{D1AFFD4B-31B8-1B5C-437C-84D13F9C6A2A}"/>
                </a:ext>
              </a:extLst>
            </p:cNvPr>
            <p:cNvSpPr/>
            <p:nvPr/>
          </p:nvSpPr>
          <p:spPr>
            <a:xfrm>
              <a:off x="6265318" y="4190997"/>
              <a:ext cx="2657099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spc="-20" dirty="0">
                  <a:solidFill>
                    <a:schemeClr val="bg1"/>
                  </a:solidFill>
                  <a:highlight>
                    <a:srgbClr val="FF6B6C"/>
                  </a:highlight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Проверить</a:t>
              </a:r>
              <a:endParaRPr sz="2000" b="1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oogle Shape;976;p24">
            <a:extLst>
              <a:ext uri="{FF2B5EF4-FFF2-40B4-BE49-F238E27FC236}">
                <a16:creationId xmlns:a16="http://schemas.microsoft.com/office/drawing/2014/main" id="{7453321A-2A1C-C4DE-7DA2-AA26E1BC54A9}"/>
              </a:ext>
            </a:extLst>
          </p:cNvPr>
          <p:cNvGrpSpPr/>
          <p:nvPr/>
        </p:nvGrpSpPr>
        <p:grpSpPr>
          <a:xfrm>
            <a:off x="7038593" y="5914018"/>
            <a:ext cx="6830057" cy="1352710"/>
            <a:chOff x="6372387" y="5592310"/>
            <a:chExt cx="6830057" cy="1352710"/>
          </a:xfrm>
        </p:grpSpPr>
        <p:sp>
          <p:nvSpPr>
            <p:cNvPr id="34" name="Google Shape;977;p24">
              <a:extLst>
                <a:ext uri="{FF2B5EF4-FFF2-40B4-BE49-F238E27FC236}">
                  <a16:creationId xmlns:a16="http://schemas.microsoft.com/office/drawing/2014/main" id="{F98430DB-17E8-C9C6-A9F1-F16A3F947147}"/>
                </a:ext>
              </a:extLst>
            </p:cNvPr>
            <p:cNvSpPr/>
            <p:nvPr/>
          </p:nvSpPr>
          <p:spPr>
            <a:xfrm>
              <a:off x="6372387" y="6114064"/>
              <a:ext cx="6830057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spc="-20" dirty="0">
                  <a:solidFill>
                    <a:srgbClr val="FF6B6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Проконтролировать реализацию решения </a:t>
              </a:r>
              <a:br>
                <a:rPr lang="ru-RU" sz="1600" b="1" spc="-20" dirty="0">
                  <a:solidFill>
                    <a:srgbClr val="FF6B6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lang="ru-RU" sz="1600" b="1" spc="-20" dirty="0">
                  <a:solidFill>
                    <a:srgbClr val="FF6B6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(при необходимости): разобраться с ситуацией, принять меры и сообщить о результате</a:t>
              </a:r>
              <a:endParaRPr sz="1600" b="1" spc="-20" dirty="0">
                <a:solidFill>
                  <a:srgbClr val="FF6B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Google Shape;978;p24">
              <a:extLst>
                <a:ext uri="{FF2B5EF4-FFF2-40B4-BE49-F238E27FC236}">
                  <a16:creationId xmlns:a16="http://schemas.microsoft.com/office/drawing/2014/main" id="{33A1110B-DF7A-46DA-5756-A060DA3039DF}"/>
                </a:ext>
              </a:extLst>
            </p:cNvPr>
            <p:cNvSpPr/>
            <p:nvPr/>
          </p:nvSpPr>
          <p:spPr>
            <a:xfrm>
              <a:off x="6374927" y="5592310"/>
              <a:ext cx="414339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spc="-20" dirty="0">
                  <a:solidFill>
                    <a:schemeClr val="bg1"/>
                  </a:solidFill>
                  <a:highlight>
                    <a:srgbClr val="FF6B6C"/>
                  </a:highlight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Проконтролировать</a:t>
              </a:r>
              <a:endParaRPr sz="2000" b="1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oogle Shape;979;p24">
            <a:extLst>
              <a:ext uri="{FF2B5EF4-FFF2-40B4-BE49-F238E27FC236}">
                <a16:creationId xmlns:a16="http://schemas.microsoft.com/office/drawing/2014/main" id="{DB0BDEB7-F257-B796-FBF2-D7DF9B6ECB8B}"/>
              </a:ext>
            </a:extLst>
          </p:cNvPr>
          <p:cNvGrpSpPr/>
          <p:nvPr/>
        </p:nvGrpSpPr>
        <p:grpSpPr>
          <a:xfrm>
            <a:off x="6998717" y="455469"/>
            <a:ext cx="6437883" cy="694051"/>
            <a:chOff x="5459264" y="1369731"/>
            <a:chExt cx="6437883" cy="694051"/>
          </a:xfrm>
        </p:grpSpPr>
        <p:sp>
          <p:nvSpPr>
            <p:cNvPr id="37" name="Google Shape;980;p24">
              <a:extLst>
                <a:ext uri="{FF2B5EF4-FFF2-40B4-BE49-F238E27FC236}">
                  <a16:creationId xmlns:a16="http://schemas.microsoft.com/office/drawing/2014/main" id="{D2FF0103-CFCA-872A-50FC-B2D9C5F4729C}"/>
                </a:ext>
              </a:extLst>
            </p:cNvPr>
            <p:cNvSpPr/>
            <p:nvPr/>
          </p:nvSpPr>
          <p:spPr>
            <a:xfrm>
              <a:off x="5459264" y="1725268"/>
              <a:ext cx="643788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spc="-20" dirty="0">
                  <a:solidFill>
                    <a:srgbClr val="FF6B6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«Я тебя понимаю, я бы так же отреагировал» </a:t>
              </a:r>
              <a:endParaRPr sz="1600" b="1" spc="-20" dirty="0">
                <a:solidFill>
                  <a:srgbClr val="FF6B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8" name="Google Shape;981;p24">
              <a:extLst>
                <a:ext uri="{FF2B5EF4-FFF2-40B4-BE49-F238E27FC236}">
                  <a16:creationId xmlns:a16="http://schemas.microsoft.com/office/drawing/2014/main" id="{8AD19FC6-039B-FD44-9DD7-F04230D5C4BE}"/>
                </a:ext>
              </a:extLst>
            </p:cNvPr>
            <p:cNvSpPr/>
            <p:nvPr/>
          </p:nvSpPr>
          <p:spPr>
            <a:xfrm>
              <a:off x="5531640" y="1369731"/>
              <a:ext cx="1631871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spc="-20" dirty="0">
                  <a:solidFill>
                    <a:schemeClr val="bg1"/>
                  </a:solidFill>
                  <a:highlight>
                    <a:srgbClr val="FF6B6C"/>
                  </a:highlight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Принять</a:t>
              </a:r>
              <a:endParaRPr sz="2000" b="1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" name="Google Shape;986;p24">
            <a:extLst>
              <a:ext uri="{FF2B5EF4-FFF2-40B4-BE49-F238E27FC236}">
                <a16:creationId xmlns:a16="http://schemas.microsoft.com/office/drawing/2014/main" id="{CA33EE1E-D0CF-2A20-0499-E33347816616}"/>
              </a:ext>
            </a:extLst>
          </p:cNvPr>
          <p:cNvSpPr/>
          <p:nvPr/>
        </p:nvSpPr>
        <p:spPr>
          <a:xfrm>
            <a:off x="6203899" y="1707698"/>
            <a:ext cx="1303915" cy="43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spc="-20" dirty="0">
                <a:solidFill>
                  <a:srgbClr val="FF6B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шаг</a:t>
            </a:r>
            <a:r>
              <a:rPr lang="ru-RU" sz="2800" dirty="0">
                <a:solidFill>
                  <a:srgbClr val="FF6B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FF6B6C"/>
              </a:solidFill>
            </a:endParaRPr>
          </a:p>
        </p:txBody>
      </p:sp>
      <p:sp>
        <p:nvSpPr>
          <p:cNvPr id="42" name="Google Shape;986;p24">
            <a:extLst>
              <a:ext uri="{FF2B5EF4-FFF2-40B4-BE49-F238E27FC236}">
                <a16:creationId xmlns:a16="http://schemas.microsoft.com/office/drawing/2014/main" id="{D8D04081-549E-109F-F6B3-3FD87F86AAEA}"/>
              </a:ext>
            </a:extLst>
          </p:cNvPr>
          <p:cNvSpPr/>
          <p:nvPr/>
        </p:nvSpPr>
        <p:spPr>
          <a:xfrm>
            <a:off x="6214658" y="3414012"/>
            <a:ext cx="1303915" cy="43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spc="-20" dirty="0">
                <a:solidFill>
                  <a:srgbClr val="FF6B6C"/>
                </a:solidFill>
                <a:latin typeface="Halvar Breit Rg"/>
                <a:ea typeface="+mn-ea"/>
                <a:cs typeface="+mn-cs"/>
                <a:sym typeface="Arial"/>
              </a:rPr>
              <a:t>шаг</a:t>
            </a:r>
            <a:r>
              <a:rPr lang="ru-RU" sz="2800" dirty="0">
                <a:solidFill>
                  <a:srgbClr val="FF6B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FF6B6C"/>
              </a:solidFill>
            </a:endParaRPr>
          </a:p>
        </p:txBody>
      </p:sp>
      <p:sp>
        <p:nvSpPr>
          <p:cNvPr id="43" name="Google Shape;986;p24">
            <a:extLst>
              <a:ext uri="{FF2B5EF4-FFF2-40B4-BE49-F238E27FC236}">
                <a16:creationId xmlns:a16="http://schemas.microsoft.com/office/drawing/2014/main" id="{F2192B60-A5A9-D2EE-8C88-4E36A0248144}"/>
              </a:ext>
            </a:extLst>
          </p:cNvPr>
          <p:cNvSpPr/>
          <p:nvPr/>
        </p:nvSpPr>
        <p:spPr>
          <a:xfrm>
            <a:off x="6214658" y="4936291"/>
            <a:ext cx="1303915" cy="43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spc="-20" dirty="0">
                <a:solidFill>
                  <a:srgbClr val="FF6B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шаг</a:t>
            </a:r>
            <a:r>
              <a:rPr lang="ru-RU" sz="2800" dirty="0">
                <a:solidFill>
                  <a:srgbClr val="FF6B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FF6B6C"/>
              </a:solidFill>
            </a:endParaRPr>
          </a:p>
        </p:txBody>
      </p:sp>
      <p:sp>
        <p:nvSpPr>
          <p:cNvPr id="44" name="Google Shape;986;p24">
            <a:extLst>
              <a:ext uri="{FF2B5EF4-FFF2-40B4-BE49-F238E27FC236}">
                <a16:creationId xmlns:a16="http://schemas.microsoft.com/office/drawing/2014/main" id="{3A7FBFAA-5B83-4D65-5175-BD212B2E24C1}"/>
              </a:ext>
            </a:extLst>
          </p:cNvPr>
          <p:cNvSpPr/>
          <p:nvPr/>
        </p:nvSpPr>
        <p:spPr>
          <a:xfrm>
            <a:off x="6234379" y="6458570"/>
            <a:ext cx="1303915" cy="43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spc="-20" dirty="0">
                <a:solidFill>
                  <a:srgbClr val="FF6B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шаг</a:t>
            </a:r>
            <a:r>
              <a:rPr lang="ru-RU" sz="2800" dirty="0">
                <a:solidFill>
                  <a:srgbClr val="FF6B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FF6B6C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D2208C-B479-3830-8D66-968E157A9EB1}"/>
              </a:ext>
            </a:extLst>
          </p:cNvPr>
          <p:cNvSpPr txBox="1"/>
          <p:nvPr/>
        </p:nvSpPr>
        <p:spPr>
          <a:xfrm>
            <a:off x="241643" y="2213441"/>
            <a:ext cx="7612365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ОБЩЕНИЕ</a:t>
            </a:r>
            <a:br>
              <a:rPr lang="ru-RU" sz="3600" b="1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</a:br>
            <a:r>
              <a:rPr lang="ru-RU" sz="3600" b="1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 КОНФЛИКТНОЙ СИТУАЦИИ </a:t>
            </a:r>
            <a:endParaRPr lang="ru-RU" sz="3600" b="1" spc="-20" dirty="0">
              <a:solidFill>
                <a:schemeClr val="bg1"/>
              </a:solidFill>
              <a:highlight>
                <a:srgbClr val="FF6B6C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«5 П» ДЛЯ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ТИМЛИДА</a:t>
            </a:r>
          </a:p>
        </p:txBody>
      </p:sp>
      <p:sp>
        <p:nvSpPr>
          <p:cNvPr id="49" name="Google Shape;965;p24">
            <a:extLst>
              <a:ext uri="{FF2B5EF4-FFF2-40B4-BE49-F238E27FC236}">
                <a16:creationId xmlns:a16="http://schemas.microsoft.com/office/drawing/2014/main" id="{BE15B974-00A8-1180-93B9-DC517EB7C25B}"/>
              </a:ext>
            </a:extLst>
          </p:cNvPr>
          <p:cNvSpPr/>
          <p:nvPr/>
        </p:nvSpPr>
        <p:spPr>
          <a:xfrm>
            <a:off x="6184900" y="49403"/>
            <a:ext cx="753031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spc="-20" dirty="0">
                <a:solidFill>
                  <a:srgbClr val="FF6B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Шаг 0: Изолировать конфликт – увести из общего пространства</a:t>
            </a:r>
            <a:endParaRPr sz="1400" b="1" spc="-20" dirty="0">
              <a:solidFill>
                <a:srgbClr val="FF6B6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83D2FD-BD34-2518-72DF-EB0E07D457F1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DACA8-3FB3-1A03-A74B-3EA2B234ACBA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pic>
        <p:nvPicPr>
          <p:cNvPr id="3" name="Google Shape;1567;p36">
            <a:extLst>
              <a:ext uri="{FF2B5EF4-FFF2-40B4-BE49-F238E27FC236}">
                <a16:creationId xmlns:a16="http://schemas.microsoft.com/office/drawing/2014/main" id="{E3346B27-A248-D4EB-5626-861F2BC87CF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06" t="49884" r="81892" b="25727"/>
          <a:stretch/>
        </p:blipFill>
        <p:spPr>
          <a:xfrm rot="21222043">
            <a:off x="893298" y="5142434"/>
            <a:ext cx="914400" cy="666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69;p36">
            <a:extLst>
              <a:ext uri="{FF2B5EF4-FFF2-40B4-BE49-F238E27FC236}">
                <a16:creationId xmlns:a16="http://schemas.microsoft.com/office/drawing/2014/main" id="{A4632C88-0F4E-852C-1D4A-DA1016F1AB81}"/>
              </a:ext>
            </a:extLst>
          </p:cNvPr>
          <p:cNvSpPr/>
          <p:nvPr/>
        </p:nvSpPr>
        <p:spPr>
          <a:xfrm>
            <a:off x="358589" y="1596916"/>
            <a:ext cx="613437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Несколько однотипных провоцирующих элементов (триггеров) приводят</a:t>
            </a:r>
            <a:br>
              <a:rPr lang="ru-RU" sz="16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z="16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к возникновению или эскалации конфликта</a:t>
            </a:r>
            <a:endParaRPr sz="16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Google Shape;1570;p36">
            <a:extLst>
              <a:ext uri="{FF2B5EF4-FFF2-40B4-BE49-F238E27FC236}">
                <a16:creationId xmlns:a16="http://schemas.microsoft.com/office/drawing/2014/main" id="{30F7A74A-043B-ACD1-92B2-0C968F2B2116}"/>
              </a:ext>
            </a:extLst>
          </p:cNvPr>
          <p:cNvSpPr txBox="1"/>
          <p:nvPr/>
        </p:nvSpPr>
        <p:spPr>
          <a:xfrm>
            <a:off x="358589" y="119583"/>
            <a:ext cx="5226290" cy="108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ТИП КОНФЛИКТА</a:t>
            </a:r>
            <a:endParaRPr sz="32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Google Shape;1571;p36">
            <a:extLst>
              <a:ext uri="{FF2B5EF4-FFF2-40B4-BE49-F238E27FC236}">
                <a16:creationId xmlns:a16="http://schemas.microsoft.com/office/drawing/2014/main" id="{3C761442-B468-3BFC-888E-57128D0370E1}"/>
              </a:ext>
            </a:extLst>
          </p:cNvPr>
          <p:cNvSpPr txBox="1"/>
          <p:nvPr/>
        </p:nvSpPr>
        <p:spPr>
          <a:xfrm>
            <a:off x="358590" y="866666"/>
            <a:ext cx="67208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«СНЕЖНЫЙ КОМ»</a:t>
            </a:r>
            <a:endParaRPr sz="32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1572;p36">
            <a:extLst>
              <a:ext uri="{FF2B5EF4-FFF2-40B4-BE49-F238E27FC236}">
                <a16:creationId xmlns:a16="http://schemas.microsoft.com/office/drawing/2014/main" id="{93DE2142-A4D3-2A83-B98C-8F0672E8F6A9}"/>
              </a:ext>
            </a:extLst>
          </p:cNvPr>
          <p:cNvSpPr txBox="1"/>
          <p:nvPr/>
        </p:nvSpPr>
        <p:spPr>
          <a:xfrm>
            <a:off x="6642100" y="3587182"/>
            <a:ext cx="4519156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Пример</a:t>
            </a:r>
            <a:r>
              <a:rPr lang="ru-RU" sz="180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хода конфликта</a:t>
            </a:r>
            <a:endParaRPr sz="1400" spc="-20" dirty="0">
              <a:solidFill>
                <a:schemeClr val="bg1"/>
              </a:solidFill>
              <a:highlight>
                <a:srgbClr val="FF6B6C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Google Shape;1573;p36">
            <a:extLst>
              <a:ext uri="{FF2B5EF4-FFF2-40B4-BE49-F238E27FC236}">
                <a16:creationId xmlns:a16="http://schemas.microsoft.com/office/drawing/2014/main" id="{26346878-DD1B-7114-54EC-BD24152344E9}"/>
              </a:ext>
            </a:extLst>
          </p:cNvPr>
          <p:cNvSpPr txBox="1"/>
          <p:nvPr/>
        </p:nvSpPr>
        <p:spPr>
          <a:xfrm>
            <a:off x="6671358" y="3922565"/>
            <a:ext cx="51620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Один сказал раздраженно, другой ответил раздраженно, первый перешел на крик, второй ответил криком и т.д.</a:t>
            </a:r>
            <a:endParaRPr sz="14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" name="Google Shape;1574;p36">
            <a:extLst>
              <a:ext uri="{FF2B5EF4-FFF2-40B4-BE49-F238E27FC236}">
                <a16:creationId xmlns:a16="http://schemas.microsoft.com/office/drawing/2014/main" id="{B7176FB5-366F-2F63-E225-8BB3671F22C3}"/>
              </a:ext>
            </a:extLst>
          </p:cNvPr>
          <p:cNvGrpSpPr/>
          <p:nvPr/>
        </p:nvGrpSpPr>
        <p:grpSpPr>
          <a:xfrm>
            <a:off x="358589" y="2782142"/>
            <a:ext cx="2001406" cy="1812703"/>
            <a:chOff x="358590" y="1564204"/>
            <a:chExt cx="2421727" cy="2193394"/>
          </a:xfrm>
        </p:grpSpPr>
        <p:sp>
          <p:nvSpPr>
            <p:cNvPr id="14" name="Google Shape;1575;p36">
              <a:extLst>
                <a:ext uri="{FF2B5EF4-FFF2-40B4-BE49-F238E27FC236}">
                  <a16:creationId xmlns:a16="http://schemas.microsoft.com/office/drawing/2014/main" id="{5180CE61-E09B-5C9D-DDF9-A97D7FBBF1E2}"/>
                </a:ext>
              </a:extLst>
            </p:cNvPr>
            <p:cNvSpPr/>
            <p:nvPr/>
          </p:nvSpPr>
          <p:spPr>
            <a:xfrm>
              <a:off x="358590" y="1564204"/>
              <a:ext cx="2193392" cy="2193394"/>
            </a:xfrm>
            <a:prstGeom prst="ellipse">
              <a:avLst/>
            </a:prstGeom>
            <a:solidFill>
              <a:srgbClr val="FF6B6C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77;p36">
              <a:extLst>
                <a:ext uri="{FF2B5EF4-FFF2-40B4-BE49-F238E27FC236}">
                  <a16:creationId xmlns:a16="http://schemas.microsoft.com/office/drawing/2014/main" id="{9E4DCE4B-6534-DBD6-B770-BDC0465B1CD0}"/>
                </a:ext>
              </a:extLst>
            </p:cNvPr>
            <p:cNvSpPr/>
            <p:nvPr/>
          </p:nvSpPr>
          <p:spPr>
            <a:xfrm>
              <a:off x="2037670" y="1799248"/>
              <a:ext cx="742647" cy="7426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6B6C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6B6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1579;p36">
              <a:extLst>
                <a:ext uri="{FF2B5EF4-FFF2-40B4-BE49-F238E27FC236}">
                  <a16:creationId xmlns:a16="http://schemas.microsoft.com/office/drawing/2014/main" id="{E5E320B0-6602-FEBE-E563-20D5FE3DB29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9284" y="2071297"/>
              <a:ext cx="1257741" cy="11965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1580;p36">
            <a:extLst>
              <a:ext uri="{FF2B5EF4-FFF2-40B4-BE49-F238E27FC236}">
                <a16:creationId xmlns:a16="http://schemas.microsoft.com/office/drawing/2014/main" id="{1E64D17F-F8C4-9852-27CE-12D549DE71D3}"/>
              </a:ext>
            </a:extLst>
          </p:cNvPr>
          <p:cNvSpPr txBox="1"/>
          <p:nvPr/>
        </p:nvSpPr>
        <p:spPr>
          <a:xfrm>
            <a:off x="6604717" y="295490"/>
            <a:ext cx="5228689" cy="244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Что делать:</a:t>
            </a:r>
            <a:endParaRPr sz="3200" spc="-20" dirty="0">
              <a:solidFill>
                <a:schemeClr val="bg1"/>
              </a:solidFill>
              <a:highlight>
                <a:srgbClr val="FF6B6C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195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Избегайте триггеров – не провоцируйте других, не создавайте триггеры</a:t>
            </a:r>
            <a:endParaRPr sz="14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195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Не отвечайте триггером на триггер</a:t>
            </a:r>
            <a:endParaRPr sz="14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195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Проявляйте сочувствие, эмпатию к собеседнику. Постарайтесь встать на его место, понять</a:t>
            </a:r>
            <a:br>
              <a:rPr lang="ru-RU" sz="1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z="1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его состояние, ощутить его чувства</a:t>
            </a:r>
            <a:endParaRPr sz="14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195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Давайте собеседнику поддержку (комплимент, улыбка, сочувствие, интерес, внимание...)</a:t>
            </a:r>
            <a:endParaRPr sz="14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Google Shape;1581;p36">
            <a:extLst>
              <a:ext uri="{FF2B5EF4-FFF2-40B4-BE49-F238E27FC236}">
                <a16:creationId xmlns:a16="http://schemas.microsoft.com/office/drawing/2014/main" id="{23D8A228-0076-D559-D057-18A600822E5A}"/>
              </a:ext>
            </a:extLst>
          </p:cNvPr>
          <p:cNvSpPr txBox="1"/>
          <p:nvPr/>
        </p:nvSpPr>
        <p:spPr>
          <a:xfrm>
            <a:off x="6671358" y="4710405"/>
            <a:ext cx="4519156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Пример</a:t>
            </a:r>
            <a:r>
              <a:rPr lang="ru-RU" sz="180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фраз</a:t>
            </a:r>
            <a:endParaRPr sz="1400" spc="-20" dirty="0">
              <a:solidFill>
                <a:schemeClr val="bg1"/>
              </a:solidFill>
              <a:highlight>
                <a:srgbClr val="FF6B6C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2" name="Google Shape;1582;p36">
            <a:extLst>
              <a:ext uri="{FF2B5EF4-FFF2-40B4-BE49-F238E27FC236}">
                <a16:creationId xmlns:a16="http://schemas.microsoft.com/office/drawing/2014/main" id="{A8EF0939-DDEA-38B5-285D-36415FFA279F}"/>
              </a:ext>
            </a:extLst>
          </p:cNvPr>
          <p:cNvGrpSpPr/>
          <p:nvPr/>
        </p:nvGrpSpPr>
        <p:grpSpPr>
          <a:xfrm>
            <a:off x="6695133" y="974352"/>
            <a:ext cx="249205" cy="1729011"/>
            <a:chOff x="6727032" y="979717"/>
            <a:chExt cx="249205" cy="1729011"/>
          </a:xfrm>
          <a:solidFill>
            <a:srgbClr val="FF6B6C"/>
          </a:solidFill>
        </p:grpSpPr>
        <p:grpSp>
          <p:nvGrpSpPr>
            <p:cNvPr id="23" name="Google Shape;1583;p36">
              <a:extLst>
                <a:ext uri="{FF2B5EF4-FFF2-40B4-BE49-F238E27FC236}">
                  <a16:creationId xmlns:a16="http://schemas.microsoft.com/office/drawing/2014/main" id="{199C1872-05AF-2223-FF2C-B55450E1BE18}"/>
                </a:ext>
              </a:extLst>
            </p:cNvPr>
            <p:cNvGrpSpPr/>
            <p:nvPr/>
          </p:nvGrpSpPr>
          <p:grpSpPr>
            <a:xfrm>
              <a:off x="6727032" y="979717"/>
              <a:ext cx="249205" cy="188084"/>
              <a:chOff x="5946986" y="3926705"/>
              <a:chExt cx="249205" cy="188084"/>
            </a:xfrm>
            <a:grpFill/>
          </p:grpSpPr>
          <p:sp>
            <p:nvSpPr>
              <p:cNvPr id="33" name="Google Shape;1584;p36">
                <a:extLst>
                  <a:ext uri="{FF2B5EF4-FFF2-40B4-BE49-F238E27FC236}">
                    <a16:creationId xmlns:a16="http://schemas.microsoft.com/office/drawing/2014/main" id="{EC450418-2670-57A5-87A7-8DE2014AD62B}"/>
                  </a:ext>
                </a:extLst>
              </p:cNvPr>
              <p:cNvSpPr/>
              <p:nvPr/>
            </p:nvSpPr>
            <p:spPr>
              <a:xfrm>
                <a:off x="5946986" y="3926705"/>
                <a:ext cx="137455" cy="188084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15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585;p36">
                <a:extLst>
                  <a:ext uri="{FF2B5EF4-FFF2-40B4-BE49-F238E27FC236}">
                    <a16:creationId xmlns:a16="http://schemas.microsoft.com/office/drawing/2014/main" id="{0FAFBC39-7C44-7BFA-30E1-E64B094298EA}"/>
                  </a:ext>
                </a:extLst>
              </p:cNvPr>
              <p:cNvSpPr/>
              <p:nvPr/>
            </p:nvSpPr>
            <p:spPr>
              <a:xfrm>
                <a:off x="6058736" y="3926707"/>
                <a:ext cx="137455" cy="188081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08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1586;p36">
              <a:extLst>
                <a:ext uri="{FF2B5EF4-FFF2-40B4-BE49-F238E27FC236}">
                  <a16:creationId xmlns:a16="http://schemas.microsoft.com/office/drawing/2014/main" id="{92B2966E-5ADD-793E-D230-9FEC0D7AFF7D}"/>
                </a:ext>
              </a:extLst>
            </p:cNvPr>
            <p:cNvGrpSpPr/>
            <p:nvPr/>
          </p:nvGrpSpPr>
          <p:grpSpPr>
            <a:xfrm>
              <a:off x="6727032" y="1470162"/>
              <a:ext cx="249205" cy="188084"/>
              <a:chOff x="5946986" y="3926705"/>
              <a:chExt cx="249205" cy="188084"/>
            </a:xfrm>
            <a:grpFill/>
          </p:grpSpPr>
          <p:sp>
            <p:nvSpPr>
              <p:cNvPr id="31" name="Google Shape;1587;p36">
                <a:extLst>
                  <a:ext uri="{FF2B5EF4-FFF2-40B4-BE49-F238E27FC236}">
                    <a16:creationId xmlns:a16="http://schemas.microsoft.com/office/drawing/2014/main" id="{21D9E2A1-976C-A910-7315-3AB268F0CCA9}"/>
                  </a:ext>
                </a:extLst>
              </p:cNvPr>
              <p:cNvSpPr/>
              <p:nvPr/>
            </p:nvSpPr>
            <p:spPr>
              <a:xfrm>
                <a:off x="5946986" y="3926705"/>
                <a:ext cx="137455" cy="188084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15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588;p36">
                <a:extLst>
                  <a:ext uri="{FF2B5EF4-FFF2-40B4-BE49-F238E27FC236}">
                    <a16:creationId xmlns:a16="http://schemas.microsoft.com/office/drawing/2014/main" id="{2DF3F71E-4F3B-68EF-D7D7-52F00C4B49A8}"/>
                  </a:ext>
                </a:extLst>
              </p:cNvPr>
              <p:cNvSpPr/>
              <p:nvPr/>
            </p:nvSpPr>
            <p:spPr>
              <a:xfrm>
                <a:off x="6058736" y="3926707"/>
                <a:ext cx="137455" cy="188081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08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1589;p36">
              <a:extLst>
                <a:ext uri="{FF2B5EF4-FFF2-40B4-BE49-F238E27FC236}">
                  <a16:creationId xmlns:a16="http://schemas.microsoft.com/office/drawing/2014/main" id="{5022B9F9-799F-E25D-5463-C12731084F87}"/>
                </a:ext>
              </a:extLst>
            </p:cNvPr>
            <p:cNvGrpSpPr/>
            <p:nvPr/>
          </p:nvGrpSpPr>
          <p:grpSpPr>
            <a:xfrm>
              <a:off x="6727032" y="1773292"/>
              <a:ext cx="249205" cy="188084"/>
              <a:chOff x="5946986" y="3926705"/>
              <a:chExt cx="249205" cy="188084"/>
            </a:xfrm>
            <a:grpFill/>
          </p:grpSpPr>
          <p:sp>
            <p:nvSpPr>
              <p:cNvPr id="29" name="Google Shape;1590;p36">
                <a:extLst>
                  <a:ext uri="{FF2B5EF4-FFF2-40B4-BE49-F238E27FC236}">
                    <a16:creationId xmlns:a16="http://schemas.microsoft.com/office/drawing/2014/main" id="{9344D09F-39D2-EF8F-E769-C15F944167EA}"/>
                  </a:ext>
                </a:extLst>
              </p:cNvPr>
              <p:cNvSpPr/>
              <p:nvPr/>
            </p:nvSpPr>
            <p:spPr>
              <a:xfrm>
                <a:off x="5946986" y="3926705"/>
                <a:ext cx="137455" cy="188084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15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591;p36">
                <a:extLst>
                  <a:ext uri="{FF2B5EF4-FFF2-40B4-BE49-F238E27FC236}">
                    <a16:creationId xmlns:a16="http://schemas.microsoft.com/office/drawing/2014/main" id="{87F1187D-E5F9-C9CF-21E0-908106FF25D4}"/>
                  </a:ext>
                </a:extLst>
              </p:cNvPr>
              <p:cNvSpPr/>
              <p:nvPr/>
            </p:nvSpPr>
            <p:spPr>
              <a:xfrm>
                <a:off x="6058736" y="3926707"/>
                <a:ext cx="137455" cy="188081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08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1592;p36">
              <a:extLst>
                <a:ext uri="{FF2B5EF4-FFF2-40B4-BE49-F238E27FC236}">
                  <a16:creationId xmlns:a16="http://schemas.microsoft.com/office/drawing/2014/main" id="{C877E045-74B5-1C1B-EC1B-A210A7F21D98}"/>
                </a:ext>
              </a:extLst>
            </p:cNvPr>
            <p:cNvGrpSpPr/>
            <p:nvPr/>
          </p:nvGrpSpPr>
          <p:grpSpPr>
            <a:xfrm>
              <a:off x="6727032" y="2520644"/>
              <a:ext cx="249205" cy="188084"/>
              <a:chOff x="5946986" y="3926705"/>
              <a:chExt cx="249205" cy="188084"/>
            </a:xfrm>
            <a:grpFill/>
          </p:grpSpPr>
          <p:sp>
            <p:nvSpPr>
              <p:cNvPr id="27" name="Google Shape;1593;p36">
                <a:extLst>
                  <a:ext uri="{FF2B5EF4-FFF2-40B4-BE49-F238E27FC236}">
                    <a16:creationId xmlns:a16="http://schemas.microsoft.com/office/drawing/2014/main" id="{E175819C-06FC-2405-006D-0A4685A717F1}"/>
                  </a:ext>
                </a:extLst>
              </p:cNvPr>
              <p:cNvSpPr/>
              <p:nvPr/>
            </p:nvSpPr>
            <p:spPr>
              <a:xfrm>
                <a:off x="5946986" y="3926705"/>
                <a:ext cx="137455" cy="188084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15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594;p36">
                <a:extLst>
                  <a:ext uri="{FF2B5EF4-FFF2-40B4-BE49-F238E27FC236}">
                    <a16:creationId xmlns:a16="http://schemas.microsoft.com/office/drawing/2014/main" id="{5FF18109-E36F-DCB9-7DA0-7128FF94D54D}"/>
                  </a:ext>
                </a:extLst>
              </p:cNvPr>
              <p:cNvSpPr/>
              <p:nvPr/>
            </p:nvSpPr>
            <p:spPr>
              <a:xfrm>
                <a:off x="6058736" y="3926707"/>
                <a:ext cx="137455" cy="188081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08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" name="Google Shape;1595;p36">
            <a:extLst>
              <a:ext uri="{FF2B5EF4-FFF2-40B4-BE49-F238E27FC236}">
                <a16:creationId xmlns:a16="http://schemas.microsoft.com/office/drawing/2014/main" id="{8BCC3F34-0529-D124-6645-0F5420E8FC5A}"/>
              </a:ext>
            </a:extLst>
          </p:cNvPr>
          <p:cNvGrpSpPr/>
          <p:nvPr/>
        </p:nvGrpSpPr>
        <p:grpSpPr>
          <a:xfrm>
            <a:off x="6671358" y="5063703"/>
            <a:ext cx="5162048" cy="1461939"/>
            <a:chOff x="6671358" y="4918095"/>
            <a:chExt cx="5162048" cy="1461939"/>
          </a:xfrm>
        </p:grpSpPr>
        <p:sp>
          <p:nvSpPr>
            <p:cNvPr id="36" name="Google Shape;1596;p36">
              <a:extLst>
                <a:ext uri="{FF2B5EF4-FFF2-40B4-BE49-F238E27FC236}">
                  <a16:creationId xmlns:a16="http://schemas.microsoft.com/office/drawing/2014/main" id="{9EDF7D7B-8CB1-1CF7-159F-D0B6FEC0128A}"/>
                </a:ext>
              </a:extLst>
            </p:cNvPr>
            <p:cNvSpPr txBox="1"/>
            <p:nvPr/>
          </p:nvSpPr>
          <p:spPr>
            <a:xfrm>
              <a:off x="6671358" y="4918095"/>
              <a:ext cx="5162048" cy="14619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6195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spc="-20" dirty="0">
                  <a:solidFill>
                    <a:srgbClr val="FF6B6C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Да ладно тебе, давай не будем ссориться. </a:t>
              </a:r>
              <a:endParaRPr sz="1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marL="36195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spc="-20" dirty="0">
                  <a:solidFill>
                    <a:srgbClr val="FF6B6C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Я понимаю, ты расстроен. </a:t>
              </a:r>
              <a:endParaRPr sz="1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endParaRPr>
            </a:p>
            <a:p>
              <a:pPr marL="36195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spc="-20" dirty="0">
                  <a:solidFill>
                    <a:srgbClr val="FF6B6C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Извини, это вышло случайно. Я не хотел </a:t>
              </a:r>
              <a:endParaRPr sz="1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ru-RU" sz="1400" spc="-20" dirty="0">
                  <a:solidFill>
                    <a:srgbClr val="FF6B6C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Юмор: «Ты хочешь быть прав или счастлив?».</a:t>
              </a:r>
              <a:endParaRPr sz="1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ru-RU" sz="1400" spc="-20" dirty="0">
                  <a:solidFill>
                    <a:srgbClr val="FF6B6C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«В разгар конфликтного момента крик не заменит аргумента»</a:t>
              </a:r>
              <a:endParaRPr sz="1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37" name="Google Shape;1597;p36">
              <a:extLst>
                <a:ext uri="{FF2B5EF4-FFF2-40B4-BE49-F238E27FC236}">
                  <a16:creationId xmlns:a16="http://schemas.microsoft.com/office/drawing/2014/main" id="{F5763570-430C-D496-5D64-527DBB0A66B1}"/>
                </a:ext>
              </a:extLst>
            </p:cNvPr>
            <p:cNvGrpSpPr/>
            <p:nvPr/>
          </p:nvGrpSpPr>
          <p:grpSpPr>
            <a:xfrm>
              <a:off x="6774921" y="4996826"/>
              <a:ext cx="196808" cy="148538"/>
              <a:chOff x="5946986" y="3926705"/>
              <a:chExt cx="249205" cy="188084"/>
            </a:xfrm>
          </p:grpSpPr>
          <p:sp>
            <p:nvSpPr>
              <p:cNvPr id="44" name="Google Shape;1598;p36">
                <a:extLst>
                  <a:ext uri="{FF2B5EF4-FFF2-40B4-BE49-F238E27FC236}">
                    <a16:creationId xmlns:a16="http://schemas.microsoft.com/office/drawing/2014/main" id="{1142CC8A-A1B5-E064-E3C0-43E4C13DE5CB}"/>
                  </a:ext>
                </a:extLst>
              </p:cNvPr>
              <p:cNvSpPr/>
              <p:nvPr/>
            </p:nvSpPr>
            <p:spPr>
              <a:xfrm>
                <a:off x="5946986" y="3926705"/>
                <a:ext cx="137455" cy="188084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15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6B6C"/>
              </a:solidFill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599;p36">
                <a:extLst>
                  <a:ext uri="{FF2B5EF4-FFF2-40B4-BE49-F238E27FC236}">
                    <a16:creationId xmlns:a16="http://schemas.microsoft.com/office/drawing/2014/main" id="{03703DD1-565C-A660-F9D3-7976CFFC7D55}"/>
                  </a:ext>
                </a:extLst>
              </p:cNvPr>
              <p:cNvSpPr/>
              <p:nvPr/>
            </p:nvSpPr>
            <p:spPr>
              <a:xfrm>
                <a:off x="6058736" y="3926707"/>
                <a:ext cx="137455" cy="188081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08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6B6C"/>
              </a:solidFill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1600;p36">
              <a:extLst>
                <a:ext uri="{FF2B5EF4-FFF2-40B4-BE49-F238E27FC236}">
                  <a16:creationId xmlns:a16="http://schemas.microsoft.com/office/drawing/2014/main" id="{24E9F756-19FD-14E7-6233-29EDEA46F529}"/>
                </a:ext>
              </a:extLst>
            </p:cNvPr>
            <p:cNvGrpSpPr/>
            <p:nvPr/>
          </p:nvGrpSpPr>
          <p:grpSpPr>
            <a:xfrm>
              <a:off x="6774921" y="5214578"/>
              <a:ext cx="196808" cy="148538"/>
              <a:chOff x="5946986" y="3926705"/>
              <a:chExt cx="249205" cy="188084"/>
            </a:xfrm>
          </p:grpSpPr>
          <p:sp>
            <p:nvSpPr>
              <p:cNvPr id="42" name="Google Shape;1601;p36">
                <a:extLst>
                  <a:ext uri="{FF2B5EF4-FFF2-40B4-BE49-F238E27FC236}">
                    <a16:creationId xmlns:a16="http://schemas.microsoft.com/office/drawing/2014/main" id="{C5B6F964-3629-D9D3-6C71-9EBF0E4F596A}"/>
                  </a:ext>
                </a:extLst>
              </p:cNvPr>
              <p:cNvSpPr/>
              <p:nvPr/>
            </p:nvSpPr>
            <p:spPr>
              <a:xfrm>
                <a:off x="5946986" y="3926705"/>
                <a:ext cx="137455" cy="188084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15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6B6C"/>
              </a:solidFill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602;p36">
                <a:extLst>
                  <a:ext uri="{FF2B5EF4-FFF2-40B4-BE49-F238E27FC236}">
                    <a16:creationId xmlns:a16="http://schemas.microsoft.com/office/drawing/2014/main" id="{A50573F5-7D0E-036E-5DAB-8BFEB410FB33}"/>
                  </a:ext>
                </a:extLst>
              </p:cNvPr>
              <p:cNvSpPr/>
              <p:nvPr/>
            </p:nvSpPr>
            <p:spPr>
              <a:xfrm>
                <a:off x="6058736" y="3926707"/>
                <a:ext cx="137455" cy="188081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08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6B6C"/>
              </a:solidFill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1603;p36">
              <a:extLst>
                <a:ext uri="{FF2B5EF4-FFF2-40B4-BE49-F238E27FC236}">
                  <a16:creationId xmlns:a16="http://schemas.microsoft.com/office/drawing/2014/main" id="{BC8954B6-824B-34F3-18C9-A004920499EA}"/>
                </a:ext>
              </a:extLst>
            </p:cNvPr>
            <p:cNvGrpSpPr/>
            <p:nvPr/>
          </p:nvGrpSpPr>
          <p:grpSpPr>
            <a:xfrm>
              <a:off x="6774921" y="5432331"/>
              <a:ext cx="196808" cy="148538"/>
              <a:chOff x="5946986" y="3926705"/>
              <a:chExt cx="249205" cy="188084"/>
            </a:xfrm>
          </p:grpSpPr>
          <p:sp>
            <p:nvSpPr>
              <p:cNvPr id="40" name="Google Shape;1604;p36">
                <a:extLst>
                  <a:ext uri="{FF2B5EF4-FFF2-40B4-BE49-F238E27FC236}">
                    <a16:creationId xmlns:a16="http://schemas.microsoft.com/office/drawing/2014/main" id="{95AA16F8-3D17-9803-E9B9-3BE88F3492ED}"/>
                  </a:ext>
                </a:extLst>
              </p:cNvPr>
              <p:cNvSpPr/>
              <p:nvPr/>
            </p:nvSpPr>
            <p:spPr>
              <a:xfrm>
                <a:off x="5946986" y="3926705"/>
                <a:ext cx="137455" cy="188084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15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6B6C"/>
              </a:solidFill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605;p36">
                <a:extLst>
                  <a:ext uri="{FF2B5EF4-FFF2-40B4-BE49-F238E27FC236}">
                    <a16:creationId xmlns:a16="http://schemas.microsoft.com/office/drawing/2014/main" id="{24F411E5-0A73-1B70-EEDF-074E27611089}"/>
                  </a:ext>
                </a:extLst>
              </p:cNvPr>
              <p:cNvSpPr/>
              <p:nvPr/>
            </p:nvSpPr>
            <p:spPr>
              <a:xfrm>
                <a:off x="6058736" y="3926707"/>
                <a:ext cx="137455" cy="188081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08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6B6C"/>
              </a:solidFill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46" name="Google Shape;1606;p36">
            <a:extLst>
              <a:ext uri="{FF2B5EF4-FFF2-40B4-BE49-F238E27FC236}">
                <a16:creationId xmlns:a16="http://schemas.microsoft.com/office/drawing/2014/main" id="{3FF7922F-1FE4-3FC2-7662-85329956A5F9}"/>
              </a:ext>
            </a:extLst>
          </p:cNvPr>
          <p:cNvCxnSpPr/>
          <p:nvPr/>
        </p:nvCxnSpPr>
        <p:spPr>
          <a:xfrm>
            <a:off x="6695133" y="3425141"/>
            <a:ext cx="5121310" cy="0"/>
          </a:xfrm>
          <a:prstGeom prst="straightConnector1">
            <a:avLst/>
          </a:prstGeom>
          <a:noFill/>
          <a:ln w="25400" cap="rnd" cmpd="sng">
            <a:solidFill>
              <a:srgbClr val="FF6B6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020499E-EF92-2DB7-9DBE-63BC8AA1EED4}"/>
              </a:ext>
            </a:extLst>
          </p:cNvPr>
          <p:cNvSpPr txBox="1"/>
          <p:nvPr/>
        </p:nvSpPr>
        <p:spPr>
          <a:xfrm>
            <a:off x="1860138" y="3007956"/>
            <a:ext cx="672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spc="-20" dirty="0">
                <a:solidFill>
                  <a:srgbClr val="FF6B6C"/>
                </a:solidFill>
                <a:latin typeface="Halvar Breit Rg"/>
                <a:ea typeface="+mj-ea"/>
                <a:sym typeface="Arial"/>
              </a:rPr>
              <a:t>А</a:t>
            </a:r>
            <a:endParaRPr lang="ru-RU" sz="2800" dirty="0"/>
          </a:p>
        </p:txBody>
      </p:sp>
      <p:sp>
        <p:nvSpPr>
          <p:cNvPr id="97" name="Скругленный прямоугольник 96">
            <a:extLst>
              <a:ext uri="{FF2B5EF4-FFF2-40B4-BE49-F238E27FC236}">
                <a16:creationId xmlns:a16="http://schemas.microsoft.com/office/drawing/2014/main" id="{F1AD866E-E1CF-114F-C309-C5B2AD0323A8}"/>
              </a:ext>
            </a:extLst>
          </p:cNvPr>
          <p:cNvSpPr/>
          <p:nvPr/>
        </p:nvSpPr>
        <p:spPr>
          <a:xfrm>
            <a:off x="927100" y="5915025"/>
            <a:ext cx="2286000" cy="610617"/>
          </a:xfrm>
          <a:prstGeom prst="roundRect">
            <a:avLst/>
          </a:prstGeom>
          <a:solidFill>
            <a:srgbClr val="FF6B6C"/>
          </a:solidFill>
          <a:ln>
            <a:solidFill>
              <a:srgbClr val="FF6B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B6C"/>
              </a:solidFill>
            </a:endParaRPr>
          </a:p>
        </p:txBody>
      </p:sp>
      <p:sp>
        <p:nvSpPr>
          <p:cNvPr id="98" name="Скругленный прямоугольник 97">
            <a:extLst>
              <a:ext uri="{FF2B5EF4-FFF2-40B4-BE49-F238E27FC236}">
                <a16:creationId xmlns:a16="http://schemas.microsoft.com/office/drawing/2014/main" id="{D56578F3-BAEF-081D-0548-4F2072F12D10}"/>
              </a:ext>
            </a:extLst>
          </p:cNvPr>
          <p:cNvSpPr/>
          <p:nvPr/>
        </p:nvSpPr>
        <p:spPr>
          <a:xfrm>
            <a:off x="1835479" y="5046346"/>
            <a:ext cx="2286000" cy="610617"/>
          </a:xfrm>
          <a:prstGeom prst="roundRect">
            <a:avLst/>
          </a:prstGeom>
          <a:solidFill>
            <a:srgbClr val="FF6B6C"/>
          </a:solidFill>
          <a:ln>
            <a:solidFill>
              <a:srgbClr val="FF6B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B6C"/>
              </a:solidFill>
            </a:endParaRPr>
          </a:p>
        </p:txBody>
      </p:sp>
      <p:sp>
        <p:nvSpPr>
          <p:cNvPr id="99" name="Скругленный прямоугольник 98">
            <a:extLst>
              <a:ext uri="{FF2B5EF4-FFF2-40B4-BE49-F238E27FC236}">
                <a16:creationId xmlns:a16="http://schemas.microsoft.com/office/drawing/2014/main" id="{BF553FF2-5AF6-9CD0-9E96-E07368BF5530}"/>
              </a:ext>
            </a:extLst>
          </p:cNvPr>
          <p:cNvSpPr/>
          <p:nvPr/>
        </p:nvSpPr>
        <p:spPr>
          <a:xfrm>
            <a:off x="2576009" y="4177667"/>
            <a:ext cx="2286000" cy="610617"/>
          </a:xfrm>
          <a:prstGeom prst="roundRect">
            <a:avLst/>
          </a:prstGeom>
          <a:solidFill>
            <a:srgbClr val="FF6B6C"/>
          </a:solidFill>
          <a:ln>
            <a:solidFill>
              <a:srgbClr val="FF6B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B6C"/>
              </a:solidFill>
            </a:endParaRPr>
          </a:p>
        </p:txBody>
      </p:sp>
      <p:sp>
        <p:nvSpPr>
          <p:cNvPr id="100" name="Скругленный прямоугольник 99">
            <a:extLst>
              <a:ext uri="{FF2B5EF4-FFF2-40B4-BE49-F238E27FC236}">
                <a16:creationId xmlns:a16="http://schemas.microsoft.com/office/drawing/2014/main" id="{D47F24C1-E195-B015-3975-BDE198272972}"/>
              </a:ext>
            </a:extLst>
          </p:cNvPr>
          <p:cNvSpPr/>
          <p:nvPr/>
        </p:nvSpPr>
        <p:spPr>
          <a:xfrm>
            <a:off x="3459668" y="3227584"/>
            <a:ext cx="2286000" cy="610617"/>
          </a:xfrm>
          <a:prstGeom prst="roundRect">
            <a:avLst/>
          </a:prstGeom>
          <a:solidFill>
            <a:srgbClr val="FF6B6C"/>
          </a:solidFill>
          <a:ln>
            <a:solidFill>
              <a:srgbClr val="FF6B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B6C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3F313B9-CFA6-6208-F678-A688F844F904}"/>
              </a:ext>
            </a:extLst>
          </p:cNvPr>
          <p:cNvSpPr txBox="1"/>
          <p:nvPr/>
        </p:nvSpPr>
        <p:spPr>
          <a:xfrm>
            <a:off x="927100" y="5877096"/>
            <a:ext cx="672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Первый триггер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(</a:t>
            </a:r>
            <a:r>
              <a:rPr lang="ru-RU" spc="-2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конфликтоген</a:t>
            </a:r>
            <a:r>
              <a:rPr lang="ru-RU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)</a:t>
            </a:r>
            <a:endParaRPr lang="ru-RU" sz="1800" spc="-2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C4FBBD7-2EBB-9F89-FCB3-098847814E59}"/>
              </a:ext>
            </a:extLst>
          </p:cNvPr>
          <p:cNvSpPr txBox="1"/>
          <p:nvPr/>
        </p:nvSpPr>
        <p:spPr>
          <a:xfrm>
            <a:off x="1826260" y="5025450"/>
            <a:ext cx="672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Более сильный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ответный триггер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BFC2901-98BF-02EF-D9DB-D45688E3A2FD}"/>
              </a:ext>
            </a:extLst>
          </p:cNvPr>
          <p:cNvSpPr txBox="1"/>
          <p:nvPr/>
        </p:nvSpPr>
        <p:spPr>
          <a:xfrm>
            <a:off x="2527300" y="4162425"/>
            <a:ext cx="67208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Еще более сильный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ответный триггер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ADC8A5A-A219-8810-8F03-371615216D8E}"/>
              </a:ext>
            </a:extLst>
          </p:cNvPr>
          <p:cNvSpPr txBox="1"/>
          <p:nvPr/>
        </p:nvSpPr>
        <p:spPr>
          <a:xfrm>
            <a:off x="3673626" y="3340381"/>
            <a:ext cx="6720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КОНФЛИКТ</a:t>
            </a:r>
          </a:p>
        </p:txBody>
      </p:sp>
      <p:pic>
        <p:nvPicPr>
          <p:cNvPr id="106" name="Google Shape;1567;p36">
            <a:extLst>
              <a:ext uri="{FF2B5EF4-FFF2-40B4-BE49-F238E27FC236}">
                <a16:creationId xmlns:a16="http://schemas.microsoft.com/office/drawing/2014/main" id="{59096CD2-D830-A64E-E05D-514F8DC187C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06" t="49884" r="81892" b="25727"/>
          <a:stretch/>
        </p:blipFill>
        <p:spPr>
          <a:xfrm rot="21222043">
            <a:off x="1747973" y="4358272"/>
            <a:ext cx="825029" cy="60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567;p36">
            <a:extLst>
              <a:ext uri="{FF2B5EF4-FFF2-40B4-BE49-F238E27FC236}">
                <a16:creationId xmlns:a16="http://schemas.microsoft.com/office/drawing/2014/main" id="{EC823FAF-0885-7F15-7E7D-22185EF8E3C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06" t="49884" r="81892" b="25727"/>
          <a:stretch/>
        </p:blipFill>
        <p:spPr>
          <a:xfrm rot="21222043">
            <a:off x="2624128" y="3444585"/>
            <a:ext cx="825029" cy="60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99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83D2FD-BD34-2518-72DF-EB0E07D457F1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DACA8-3FB3-1A03-A74B-3EA2B234ACBA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sp>
        <p:nvSpPr>
          <p:cNvPr id="2" name="Google Shape;1691;p39">
            <a:extLst>
              <a:ext uri="{FF2B5EF4-FFF2-40B4-BE49-F238E27FC236}">
                <a16:creationId xmlns:a16="http://schemas.microsoft.com/office/drawing/2014/main" id="{3C06C475-1DAB-5F65-50DF-F9EFB704E246}"/>
              </a:ext>
            </a:extLst>
          </p:cNvPr>
          <p:cNvSpPr/>
          <p:nvPr/>
        </p:nvSpPr>
        <p:spPr>
          <a:xfrm rot="5400000">
            <a:off x="5967117" y="372450"/>
            <a:ext cx="571176" cy="398679"/>
          </a:xfrm>
          <a:prstGeom prst="triangle">
            <a:avLst>
              <a:gd name="adj" fmla="val 50000"/>
            </a:avLst>
          </a:prstGeom>
          <a:solidFill>
            <a:srgbClr val="FF6B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94;p39">
            <a:extLst>
              <a:ext uri="{FF2B5EF4-FFF2-40B4-BE49-F238E27FC236}">
                <a16:creationId xmlns:a16="http://schemas.microsoft.com/office/drawing/2014/main" id="{0642A15B-497F-9EC9-38E2-14C4605F5C27}"/>
              </a:ext>
            </a:extLst>
          </p:cNvPr>
          <p:cNvSpPr/>
          <p:nvPr/>
        </p:nvSpPr>
        <p:spPr>
          <a:xfrm>
            <a:off x="315955" y="1441983"/>
            <a:ext cx="573741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На фоне уже имеющегося недовольства, неудовлетворенности, часто невысказанной, возникает повод и конфликт. Обычно конфликт этого типа  несоразмерен поводу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Google Shape;1695;p39">
            <a:extLst>
              <a:ext uri="{FF2B5EF4-FFF2-40B4-BE49-F238E27FC236}">
                <a16:creationId xmlns:a16="http://schemas.microsoft.com/office/drawing/2014/main" id="{81E0C16A-F5AD-46C3-F0A8-ABBB7F96ECB4}"/>
              </a:ext>
            </a:extLst>
          </p:cNvPr>
          <p:cNvSpPr txBox="1"/>
          <p:nvPr/>
        </p:nvSpPr>
        <p:spPr>
          <a:xfrm>
            <a:off x="358589" y="119583"/>
            <a:ext cx="5226290" cy="108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ТИП КОНФЛИКТА</a:t>
            </a:r>
            <a:endParaRPr sz="28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Google Shape;1696;p39">
            <a:extLst>
              <a:ext uri="{FF2B5EF4-FFF2-40B4-BE49-F238E27FC236}">
                <a16:creationId xmlns:a16="http://schemas.microsoft.com/office/drawing/2014/main" id="{CE8283C1-4D37-C9F6-8641-99D7DA9C6CC9}"/>
              </a:ext>
            </a:extLst>
          </p:cNvPr>
          <p:cNvSpPr txBox="1"/>
          <p:nvPr/>
        </p:nvSpPr>
        <p:spPr>
          <a:xfrm>
            <a:off x="358591" y="866666"/>
            <a:ext cx="55471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«ИСКРА»</a:t>
            </a:r>
            <a:endParaRPr sz="28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Google Shape;1697;p39">
            <a:extLst>
              <a:ext uri="{FF2B5EF4-FFF2-40B4-BE49-F238E27FC236}">
                <a16:creationId xmlns:a16="http://schemas.microsoft.com/office/drawing/2014/main" id="{3C84E459-4D0C-C086-07AC-4CD23CCA386E}"/>
              </a:ext>
            </a:extLst>
          </p:cNvPr>
          <p:cNvSpPr txBox="1"/>
          <p:nvPr/>
        </p:nvSpPr>
        <p:spPr>
          <a:xfrm>
            <a:off x="7018298" y="3896608"/>
            <a:ext cx="4519156" cy="28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Пример хода конфликта</a:t>
            </a:r>
            <a:endParaRPr sz="1600" spc="-20" dirty="0">
              <a:solidFill>
                <a:schemeClr val="bg1"/>
              </a:solidFill>
              <a:highlight>
                <a:srgbClr val="FF6B6C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Google Shape;1698;p39">
            <a:extLst>
              <a:ext uri="{FF2B5EF4-FFF2-40B4-BE49-F238E27FC236}">
                <a16:creationId xmlns:a16="http://schemas.microsoft.com/office/drawing/2014/main" id="{9F1B8FB4-472D-8A28-D802-091D15AD4F48}"/>
              </a:ext>
            </a:extLst>
          </p:cNvPr>
          <p:cNvSpPr txBox="1"/>
          <p:nvPr/>
        </p:nvSpPr>
        <p:spPr>
          <a:xfrm>
            <a:off x="7018297" y="4159379"/>
            <a:ext cx="672084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Один недоволен поведением другого, но не говорит об этом. Первый сделал незначительную ошибку</a:t>
            </a:r>
            <a:br>
              <a:rPr lang="ru-RU" sz="16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z="16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и случился конфликт. </a:t>
            </a:r>
            <a:endParaRPr sz="16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699;p39">
            <a:extLst>
              <a:ext uri="{FF2B5EF4-FFF2-40B4-BE49-F238E27FC236}">
                <a16:creationId xmlns:a16="http://schemas.microsoft.com/office/drawing/2014/main" id="{00E6764B-500F-7DD6-D79A-512C3636222D}"/>
              </a:ext>
            </a:extLst>
          </p:cNvPr>
          <p:cNvGrpSpPr/>
          <p:nvPr/>
        </p:nvGrpSpPr>
        <p:grpSpPr>
          <a:xfrm>
            <a:off x="358589" y="3011372"/>
            <a:ext cx="2081722" cy="1812703"/>
            <a:chOff x="358590" y="1564204"/>
            <a:chExt cx="2518910" cy="2193394"/>
          </a:xfrm>
        </p:grpSpPr>
        <p:sp>
          <p:nvSpPr>
            <p:cNvPr id="12" name="Google Shape;1700;p39">
              <a:extLst>
                <a:ext uri="{FF2B5EF4-FFF2-40B4-BE49-F238E27FC236}">
                  <a16:creationId xmlns:a16="http://schemas.microsoft.com/office/drawing/2014/main" id="{2C1173E6-B44E-F5AC-CACE-EFCC358577C9}"/>
                </a:ext>
              </a:extLst>
            </p:cNvPr>
            <p:cNvSpPr/>
            <p:nvPr/>
          </p:nvSpPr>
          <p:spPr>
            <a:xfrm>
              <a:off x="358590" y="1564204"/>
              <a:ext cx="2193392" cy="2193394"/>
            </a:xfrm>
            <a:prstGeom prst="ellipse">
              <a:avLst/>
            </a:prstGeom>
            <a:solidFill>
              <a:srgbClr val="FF6B6C"/>
            </a:solidFill>
            <a:ln w="38100" cap="flat" cmpd="sng">
              <a:solidFill>
                <a:srgbClr val="FF6B6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02;p39">
              <a:extLst>
                <a:ext uri="{FF2B5EF4-FFF2-40B4-BE49-F238E27FC236}">
                  <a16:creationId xmlns:a16="http://schemas.microsoft.com/office/drawing/2014/main" id="{429D6C60-A581-D3EC-0382-10B18D362B8B}"/>
                </a:ext>
              </a:extLst>
            </p:cNvPr>
            <p:cNvSpPr/>
            <p:nvPr/>
          </p:nvSpPr>
          <p:spPr>
            <a:xfrm>
              <a:off x="2134854" y="1685486"/>
              <a:ext cx="742646" cy="7426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6B6C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704;p39">
            <a:extLst>
              <a:ext uri="{FF2B5EF4-FFF2-40B4-BE49-F238E27FC236}">
                <a16:creationId xmlns:a16="http://schemas.microsoft.com/office/drawing/2014/main" id="{ACFE26EC-31C3-CCAA-3C3A-5AD81AFF35A3}"/>
              </a:ext>
            </a:extLst>
          </p:cNvPr>
          <p:cNvSpPr txBox="1"/>
          <p:nvPr/>
        </p:nvSpPr>
        <p:spPr>
          <a:xfrm>
            <a:off x="6604709" y="246621"/>
            <a:ext cx="6154525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Что делать:</a:t>
            </a:r>
            <a:endParaRPr sz="2800" spc="-20" dirty="0">
              <a:solidFill>
                <a:schemeClr val="bg1"/>
              </a:solidFill>
              <a:highlight>
                <a:srgbClr val="FF6B6C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3538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Устранить конфликтную ситуацию, причину и предмет конфликта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3538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Перестать провоцировать, устранить триггер</a:t>
            </a:r>
            <a:r>
              <a:rPr lang="ru-RU" sz="1600" dirty="0">
                <a:solidFill>
                  <a:schemeClr val="accent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1705;p39">
            <a:extLst>
              <a:ext uri="{FF2B5EF4-FFF2-40B4-BE49-F238E27FC236}">
                <a16:creationId xmlns:a16="http://schemas.microsoft.com/office/drawing/2014/main" id="{3CF95857-09BA-42E4-DB0A-DC9389A4C8B0}"/>
              </a:ext>
            </a:extLst>
          </p:cNvPr>
          <p:cNvSpPr txBox="1"/>
          <p:nvPr/>
        </p:nvSpPr>
        <p:spPr>
          <a:xfrm>
            <a:off x="6654800" y="5130036"/>
            <a:ext cx="45191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algn="l" rtl="0">
              <a:buClr>
                <a:schemeClr val="accent4"/>
              </a:buClr>
              <a:buSzPts val="1400"/>
            </a:pPr>
            <a:r>
              <a:rPr lang="ru-RU" sz="16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Пример фраз</a:t>
            </a:r>
            <a:endParaRPr sz="1600" spc="-20" dirty="0">
              <a:solidFill>
                <a:schemeClr val="bg1"/>
              </a:solidFill>
              <a:highlight>
                <a:srgbClr val="FF6B6C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Google Shape;1712;p39">
            <a:extLst>
              <a:ext uri="{FF2B5EF4-FFF2-40B4-BE49-F238E27FC236}">
                <a16:creationId xmlns:a16="http://schemas.microsoft.com/office/drawing/2014/main" id="{244EF3CA-5BF4-3925-704B-9CF76EB30F82}"/>
              </a:ext>
            </a:extLst>
          </p:cNvPr>
          <p:cNvSpPr txBox="1"/>
          <p:nvPr/>
        </p:nvSpPr>
        <p:spPr>
          <a:xfrm>
            <a:off x="6642100" y="5468550"/>
            <a:ext cx="429068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</a:pPr>
            <a:r>
              <a:rPr lang="ru-RU" sz="16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Давай поговорим.</a:t>
            </a:r>
          </a:p>
          <a:p>
            <a:pPr marL="361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</a:pPr>
            <a:r>
              <a:rPr lang="ru-RU" sz="16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Что происходит?</a:t>
            </a:r>
          </a:p>
          <a:p>
            <a:pPr marL="361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</a:pPr>
            <a:r>
              <a:rPr lang="ru-RU" sz="16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Чем я могу помочь? </a:t>
            </a:r>
            <a:endParaRPr sz="16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6" name="Google Shape;1722;p39">
            <a:extLst>
              <a:ext uri="{FF2B5EF4-FFF2-40B4-BE49-F238E27FC236}">
                <a16:creationId xmlns:a16="http://schemas.microsoft.com/office/drawing/2014/main" id="{B2D4D6A8-54EA-9CE0-DB24-02BE48D6F8D8}"/>
              </a:ext>
            </a:extLst>
          </p:cNvPr>
          <p:cNvCxnSpPr/>
          <p:nvPr/>
        </p:nvCxnSpPr>
        <p:spPr>
          <a:xfrm>
            <a:off x="6695133" y="3661955"/>
            <a:ext cx="5121310" cy="0"/>
          </a:xfrm>
          <a:prstGeom prst="straightConnector1">
            <a:avLst/>
          </a:prstGeom>
          <a:noFill/>
          <a:ln w="25400" cap="rnd" cmpd="sng">
            <a:solidFill>
              <a:srgbClr val="FF6B6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9" name="Google Shape;1735;p39">
            <a:extLst>
              <a:ext uri="{FF2B5EF4-FFF2-40B4-BE49-F238E27FC236}">
                <a16:creationId xmlns:a16="http://schemas.microsoft.com/office/drawing/2014/main" id="{C7D97D8D-B8FD-E0C6-B589-ACF8CF2A5A0C}"/>
              </a:ext>
            </a:extLst>
          </p:cNvPr>
          <p:cNvSpPr txBox="1"/>
          <p:nvPr/>
        </p:nvSpPr>
        <p:spPr>
          <a:xfrm>
            <a:off x="6971729" y="2380681"/>
            <a:ext cx="688339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Устранить конфликтную ситуацию сложнее,</a:t>
            </a:r>
            <a:br>
              <a:rPr lang="ru-RU" sz="16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z="16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но важнее. Если это невозможно, то избежать конфликта можно, проявляя максимальную осторожность, не создавая инцидента, триггера</a:t>
            </a:r>
            <a:endParaRPr sz="16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50" name="Google Shape;1736;p39">
            <a:extLst>
              <a:ext uri="{FF2B5EF4-FFF2-40B4-BE49-F238E27FC236}">
                <a16:creationId xmlns:a16="http://schemas.microsoft.com/office/drawing/2014/main" id="{4288A1DB-1262-C52E-8D74-1A959AF369FE}"/>
              </a:ext>
            </a:extLst>
          </p:cNvPr>
          <p:cNvGrpSpPr/>
          <p:nvPr/>
        </p:nvGrpSpPr>
        <p:grpSpPr>
          <a:xfrm>
            <a:off x="608998" y="3202260"/>
            <a:ext cx="1411280" cy="1411262"/>
            <a:chOff x="-4488490" y="1258112"/>
            <a:chExt cx="4144022" cy="4143968"/>
          </a:xfrm>
        </p:grpSpPr>
        <p:sp>
          <p:nvSpPr>
            <p:cNvPr id="51" name="Google Shape;1737;p39">
              <a:extLst>
                <a:ext uri="{FF2B5EF4-FFF2-40B4-BE49-F238E27FC236}">
                  <a16:creationId xmlns:a16="http://schemas.microsoft.com/office/drawing/2014/main" id="{A3828F7D-4556-8E09-6171-0FC2827E7501}"/>
                </a:ext>
              </a:extLst>
            </p:cNvPr>
            <p:cNvSpPr/>
            <p:nvPr/>
          </p:nvSpPr>
          <p:spPr>
            <a:xfrm rot="-880962">
              <a:off x="-3542049" y="2274435"/>
              <a:ext cx="2193133" cy="2193515"/>
            </a:xfrm>
            <a:custGeom>
              <a:avLst/>
              <a:gdLst/>
              <a:ahLst/>
              <a:cxnLst/>
              <a:rect l="l" t="t" r="r" b="b"/>
              <a:pathLst>
                <a:path w="885441" h="885594" extrusionOk="0">
                  <a:moveTo>
                    <a:pt x="310818" y="464326"/>
                  </a:moveTo>
                  <a:lnTo>
                    <a:pt x="117717" y="824619"/>
                  </a:lnTo>
                  <a:cubicBezTo>
                    <a:pt x="107811" y="842888"/>
                    <a:pt x="113155" y="865643"/>
                    <a:pt x="129957" y="877845"/>
                  </a:cubicBezTo>
                  <a:cubicBezTo>
                    <a:pt x="146940" y="889951"/>
                    <a:pt x="170105" y="887646"/>
                    <a:pt x="184345" y="872520"/>
                  </a:cubicBezTo>
                  <a:lnTo>
                    <a:pt x="464542" y="574683"/>
                  </a:lnTo>
                  <a:lnTo>
                    <a:pt x="824396" y="767659"/>
                  </a:lnTo>
                  <a:cubicBezTo>
                    <a:pt x="842694" y="777413"/>
                    <a:pt x="865573" y="772270"/>
                    <a:pt x="877631" y="755420"/>
                  </a:cubicBezTo>
                  <a:cubicBezTo>
                    <a:pt x="889738" y="738437"/>
                    <a:pt x="887614" y="715272"/>
                    <a:pt x="872345" y="701042"/>
                  </a:cubicBezTo>
                  <a:lnTo>
                    <a:pt x="574736" y="421149"/>
                  </a:lnTo>
                  <a:lnTo>
                    <a:pt x="767846" y="60971"/>
                  </a:lnTo>
                  <a:cubicBezTo>
                    <a:pt x="777638" y="42702"/>
                    <a:pt x="772285" y="19947"/>
                    <a:pt x="755492" y="7726"/>
                  </a:cubicBezTo>
                  <a:cubicBezTo>
                    <a:pt x="738671" y="-4351"/>
                    <a:pt x="715335" y="-2037"/>
                    <a:pt x="701076" y="13041"/>
                  </a:cubicBezTo>
                  <a:lnTo>
                    <a:pt x="421222" y="310764"/>
                  </a:lnTo>
                  <a:lnTo>
                    <a:pt x="61044" y="117664"/>
                  </a:lnTo>
                  <a:cubicBezTo>
                    <a:pt x="42603" y="107891"/>
                    <a:pt x="19848" y="113216"/>
                    <a:pt x="7808" y="130056"/>
                  </a:cubicBezTo>
                  <a:cubicBezTo>
                    <a:pt x="-4317" y="146877"/>
                    <a:pt x="-2117" y="170194"/>
                    <a:pt x="12990" y="184453"/>
                  </a:cubicBezTo>
                  <a:lnTo>
                    <a:pt x="310818" y="464326"/>
                  </a:lnTo>
                  <a:close/>
                </a:path>
              </a:pathLst>
            </a:custGeom>
            <a:solidFill>
              <a:srgbClr val="502314"/>
            </a:solidFill>
            <a:ln w="95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738;p39">
              <a:extLst>
                <a:ext uri="{FF2B5EF4-FFF2-40B4-BE49-F238E27FC236}">
                  <a16:creationId xmlns:a16="http://schemas.microsoft.com/office/drawing/2014/main" id="{49C3F291-5388-CD9E-03C8-C4C426767E15}"/>
                </a:ext>
              </a:extLst>
            </p:cNvPr>
            <p:cNvSpPr/>
            <p:nvPr/>
          </p:nvSpPr>
          <p:spPr>
            <a:xfrm>
              <a:off x="-4451044" y="1351767"/>
              <a:ext cx="4000176" cy="4000052"/>
            </a:xfrm>
            <a:custGeom>
              <a:avLst/>
              <a:gdLst/>
              <a:ahLst/>
              <a:cxnLst/>
              <a:rect l="l" t="t" r="r" b="b"/>
              <a:pathLst>
                <a:path w="4000176" h="4000052" extrusionOk="0">
                  <a:moveTo>
                    <a:pt x="2642511" y="2205942"/>
                  </a:moveTo>
                  <a:lnTo>
                    <a:pt x="3973868" y="2029949"/>
                  </a:lnTo>
                  <a:cubicBezTo>
                    <a:pt x="3988975" y="2027949"/>
                    <a:pt x="4000176" y="2015138"/>
                    <a:pt x="4000176" y="2000012"/>
                  </a:cubicBezTo>
                  <a:cubicBezTo>
                    <a:pt x="4000176" y="1984896"/>
                    <a:pt x="3988975" y="1972123"/>
                    <a:pt x="3973868" y="1970084"/>
                  </a:cubicBezTo>
                  <a:lnTo>
                    <a:pt x="2642511" y="1794091"/>
                  </a:lnTo>
                  <a:lnTo>
                    <a:pt x="2837545" y="1243975"/>
                  </a:lnTo>
                  <a:cubicBezTo>
                    <a:pt x="2845708" y="1220676"/>
                    <a:pt x="2839784" y="1194606"/>
                    <a:pt x="2822277" y="1177214"/>
                  </a:cubicBezTo>
                  <a:cubicBezTo>
                    <a:pt x="2804865" y="1159650"/>
                    <a:pt x="2778776" y="1153925"/>
                    <a:pt x="2755506" y="1162107"/>
                  </a:cubicBezTo>
                  <a:lnTo>
                    <a:pt x="2205942" y="1357217"/>
                  </a:lnTo>
                  <a:lnTo>
                    <a:pt x="2029949" y="26327"/>
                  </a:lnTo>
                  <a:cubicBezTo>
                    <a:pt x="2028101" y="11201"/>
                    <a:pt x="2015147" y="0"/>
                    <a:pt x="2000040" y="0"/>
                  </a:cubicBezTo>
                  <a:cubicBezTo>
                    <a:pt x="1984953" y="0"/>
                    <a:pt x="1972085" y="11201"/>
                    <a:pt x="1970075" y="26327"/>
                  </a:cubicBezTo>
                  <a:lnTo>
                    <a:pt x="1794272" y="1357389"/>
                  </a:lnTo>
                  <a:lnTo>
                    <a:pt x="1243994" y="1162107"/>
                  </a:lnTo>
                  <a:cubicBezTo>
                    <a:pt x="1220676" y="1153773"/>
                    <a:pt x="1194645" y="1159650"/>
                    <a:pt x="1177185" y="1177214"/>
                  </a:cubicBezTo>
                  <a:cubicBezTo>
                    <a:pt x="1159659" y="1194606"/>
                    <a:pt x="1153754" y="1220676"/>
                    <a:pt x="1162079" y="1243975"/>
                  </a:cubicBezTo>
                  <a:lnTo>
                    <a:pt x="1357236" y="1794253"/>
                  </a:lnTo>
                  <a:lnTo>
                    <a:pt x="26308" y="1970084"/>
                  </a:lnTo>
                  <a:cubicBezTo>
                    <a:pt x="11220" y="1972123"/>
                    <a:pt x="0" y="1984896"/>
                    <a:pt x="0" y="2000012"/>
                  </a:cubicBezTo>
                  <a:cubicBezTo>
                    <a:pt x="0" y="2015138"/>
                    <a:pt x="11220" y="2027949"/>
                    <a:pt x="26308" y="2029949"/>
                  </a:cubicBezTo>
                  <a:lnTo>
                    <a:pt x="1357236" y="2205790"/>
                  </a:lnTo>
                  <a:lnTo>
                    <a:pt x="1162079" y="2755783"/>
                  </a:lnTo>
                  <a:cubicBezTo>
                    <a:pt x="1153754" y="2779090"/>
                    <a:pt x="1159659" y="2805141"/>
                    <a:pt x="1177185" y="2822553"/>
                  </a:cubicBezTo>
                  <a:cubicBezTo>
                    <a:pt x="1194645" y="2840098"/>
                    <a:pt x="1220667" y="2846004"/>
                    <a:pt x="1243994" y="2837622"/>
                  </a:cubicBezTo>
                  <a:lnTo>
                    <a:pt x="1794272" y="2642673"/>
                  </a:lnTo>
                  <a:lnTo>
                    <a:pt x="1970075" y="3973725"/>
                  </a:lnTo>
                  <a:cubicBezTo>
                    <a:pt x="1972094" y="3988804"/>
                    <a:pt x="1984962" y="4000053"/>
                    <a:pt x="2000040" y="4000053"/>
                  </a:cubicBezTo>
                  <a:cubicBezTo>
                    <a:pt x="2015147" y="4000053"/>
                    <a:pt x="2028092" y="3988804"/>
                    <a:pt x="2029949" y="3973725"/>
                  </a:cubicBezTo>
                  <a:lnTo>
                    <a:pt x="2205942" y="2642673"/>
                  </a:lnTo>
                  <a:lnTo>
                    <a:pt x="2755792" y="2837802"/>
                  </a:lnTo>
                  <a:cubicBezTo>
                    <a:pt x="2779043" y="2846146"/>
                    <a:pt x="2805141" y="2840241"/>
                    <a:pt x="2822553" y="2822667"/>
                  </a:cubicBezTo>
                  <a:cubicBezTo>
                    <a:pt x="2840126" y="2805284"/>
                    <a:pt x="2845994" y="2779214"/>
                    <a:pt x="2837641" y="2755926"/>
                  </a:cubicBezTo>
                  <a:lnTo>
                    <a:pt x="2642511" y="2205942"/>
                  </a:lnTo>
                  <a:close/>
                </a:path>
              </a:pathLst>
            </a:custGeom>
            <a:solidFill>
              <a:srgbClr val="5023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739;p39">
              <a:extLst>
                <a:ext uri="{FF2B5EF4-FFF2-40B4-BE49-F238E27FC236}">
                  <a16:creationId xmlns:a16="http://schemas.microsoft.com/office/drawing/2014/main" id="{FA73C642-8372-0F41-61FB-E56BCD52F3EC}"/>
                </a:ext>
              </a:extLst>
            </p:cNvPr>
            <p:cNvSpPr/>
            <p:nvPr/>
          </p:nvSpPr>
          <p:spPr>
            <a:xfrm rot="-1316863">
              <a:off x="-4008773" y="1737851"/>
              <a:ext cx="3184588" cy="3184490"/>
            </a:xfrm>
            <a:custGeom>
              <a:avLst/>
              <a:gdLst/>
              <a:ahLst/>
              <a:cxnLst/>
              <a:rect l="l" t="t" r="r" b="b"/>
              <a:pathLst>
                <a:path w="4000176" h="4000052" extrusionOk="0">
                  <a:moveTo>
                    <a:pt x="2642511" y="2205942"/>
                  </a:moveTo>
                  <a:lnTo>
                    <a:pt x="3973868" y="2029949"/>
                  </a:lnTo>
                  <a:cubicBezTo>
                    <a:pt x="3988975" y="2027949"/>
                    <a:pt x="4000176" y="2015138"/>
                    <a:pt x="4000176" y="2000012"/>
                  </a:cubicBezTo>
                  <a:cubicBezTo>
                    <a:pt x="4000176" y="1984896"/>
                    <a:pt x="3988975" y="1972123"/>
                    <a:pt x="3973868" y="1970084"/>
                  </a:cubicBezTo>
                  <a:lnTo>
                    <a:pt x="2642511" y="1794091"/>
                  </a:lnTo>
                  <a:lnTo>
                    <a:pt x="2837545" y="1243975"/>
                  </a:lnTo>
                  <a:cubicBezTo>
                    <a:pt x="2845708" y="1220676"/>
                    <a:pt x="2839784" y="1194606"/>
                    <a:pt x="2822277" y="1177214"/>
                  </a:cubicBezTo>
                  <a:cubicBezTo>
                    <a:pt x="2804865" y="1159650"/>
                    <a:pt x="2778776" y="1153925"/>
                    <a:pt x="2755506" y="1162107"/>
                  </a:cubicBezTo>
                  <a:lnTo>
                    <a:pt x="2205942" y="1357217"/>
                  </a:lnTo>
                  <a:lnTo>
                    <a:pt x="2029949" y="26327"/>
                  </a:lnTo>
                  <a:cubicBezTo>
                    <a:pt x="2028101" y="11201"/>
                    <a:pt x="2015147" y="0"/>
                    <a:pt x="2000040" y="0"/>
                  </a:cubicBezTo>
                  <a:cubicBezTo>
                    <a:pt x="1984953" y="0"/>
                    <a:pt x="1972085" y="11201"/>
                    <a:pt x="1970075" y="26327"/>
                  </a:cubicBezTo>
                  <a:lnTo>
                    <a:pt x="1794272" y="1357389"/>
                  </a:lnTo>
                  <a:lnTo>
                    <a:pt x="1243994" y="1162107"/>
                  </a:lnTo>
                  <a:cubicBezTo>
                    <a:pt x="1220676" y="1153773"/>
                    <a:pt x="1194645" y="1159650"/>
                    <a:pt x="1177185" y="1177214"/>
                  </a:cubicBezTo>
                  <a:cubicBezTo>
                    <a:pt x="1159659" y="1194606"/>
                    <a:pt x="1153754" y="1220676"/>
                    <a:pt x="1162079" y="1243975"/>
                  </a:cubicBezTo>
                  <a:lnTo>
                    <a:pt x="1357236" y="1794253"/>
                  </a:lnTo>
                  <a:lnTo>
                    <a:pt x="26308" y="1970084"/>
                  </a:lnTo>
                  <a:cubicBezTo>
                    <a:pt x="11220" y="1972123"/>
                    <a:pt x="0" y="1984896"/>
                    <a:pt x="0" y="2000012"/>
                  </a:cubicBezTo>
                  <a:cubicBezTo>
                    <a:pt x="0" y="2015138"/>
                    <a:pt x="11220" y="2027949"/>
                    <a:pt x="26308" y="2029949"/>
                  </a:cubicBezTo>
                  <a:lnTo>
                    <a:pt x="1357236" y="2205790"/>
                  </a:lnTo>
                  <a:lnTo>
                    <a:pt x="1162079" y="2755783"/>
                  </a:lnTo>
                  <a:cubicBezTo>
                    <a:pt x="1153754" y="2779090"/>
                    <a:pt x="1159659" y="2805141"/>
                    <a:pt x="1177185" y="2822553"/>
                  </a:cubicBezTo>
                  <a:cubicBezTo>
                    <a:pt x="1194645" y="2840098"/>
                    <a:pt x="1220667" y="2846004"/>
                    <a:pt x="1243994" y="2837622"/>
                  </a:cubicBezTo>
                  <a:lnTo>
                    <a:pt x="1794272" y="2642673"/>
                  </a:lnTo>
                  <a:lnTo>
                    <a:pt x="1970075" y="3973725"/>
                  </a:lnTo>
                  <a:cubicBezTo>
                    <a:pt x="1972094" y="3988804"/>
                    <a:pt x="1984962" y="4000053"/>
                    <a:pt x="2000040" y="4000053"/>
                  </a:cubicBezTo>
                  <a:cubicBezTo>
                    <a:pt x="2015147" y="4000053"/>
                    <a:pt x="2028092" y="3988804"/>
                    <a:pt x="2029949" y="3973725"/>
                  </a:cubicBezTo>
                  <a:lnTo>
                    <a:pt x="2205942" y="2642673"/>
                  </a:lnTo>
                  <a:lnTo>
                    <a:pt x="2755792" y="2837802"/>
                  </a:lnTo>
                  <a:cubicBezTo>
                    <a:pt x="2779043" y="2846146"/>
                    <a:pt x="2805141" y="2840241"/>
                    <a:pt x="2822553" y="2822667"/>
                  </a:cubicBezTo>
                  <a:cubicBezTo>
                    <a:pt x="2840126" y="2805284"/>
                    <a:pt x="2845994" y="2779214"/>
                    <a:pt x="2837641" y="2755926"/>
                  </a:cubicBezTo>
                  <a:lnTo>
                    <a:pt x="2642511" y="2205942"/>
                  </a:lnTo>
                  <a:close/>
                </a:path>
              </a:pathLst>
            </a:custGeom>
            <a:solidFill>
              <a:srgbClr val="5023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F963944-9DC1-2D11-10F6-26FE99737597}"/>
              </a:ext>
            </a:extLst>
          </p:cNvPr>
          <p:cNvSpPr txBox="1"/>
          <p:nvPr/>
        </p:nvSpPr>
        <p:spPr>
          <a:xfrm>
            <a:off x="1924994" y="3130652"/>
            <a:ext cx="672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spc="-20" dirty="0">
                <a:solidFill>
                  <a:srgbClr val="FF6B6C"/>
                </a:solidFill>
                <a:latin typeface="Halvar Breit Rg"/>
                <a:ea typeface="+mj-ea"/>
                <a:sym typeface="Arial"/>
              </a:rPr>
              <a:t>Б</a:t>
            </a:r>
            <a:endParaRPr lang="ru-RU" sz="2800" dirty="0"/>
          </a:p>
        </p:txBody>
      </p:sp>
      <p:grpSp>
        <p:nvGrpSpPr>
          <p:cNvPr id="55" name="Google Shape;1582;p36">
            <a:extLst>
              <a:ext uri="{FF2B5EF4-FFF2-40B4-BE49-F238E27FC236}">
                <a16:creationId xmlns:a16="http://schemas.microsoft.com/office/drawing/2014/main" id="{C316D52F-17D8-9F90-0A89-F783486BD493}"/>
              </a:ext>
            </a:extLst>
          </p:cNvPr>
          <p:cNvGrpSpPr/>
          <p:nvPr/>
        </p:nvGrpSpPr>
        <p:grpSpPr>
          <a:xfrm>
            <a:off x="6695133" y="974352"/>
            <a:ext cx="249205" cy="1729011"/>
            <a:chOff x="6727032" y="979717"/>
            <a:chExt cx="249205" cy="1729011"/>
          </a:xfrm>
          <a:solidFill>
            <a:srgbClr val="FF6B6C"/>
          </a:solidFill>
        </p:grpSpPr>
        <p:grpSp>
          <p:nvGrpSpPr>
            <p:cNvPr id="56" name="Google Shape;1583;p36">
              <a:extLst>
                <a:ext uri="{FF2B5EF4-FFF2-40B4-BE49-F238E27FC236}">
                  <a16:creationId xmlns:a16="http://schemas.microsoft.com/office/drawing/2014/main" id="{A04395F7-5A9D-F1BC-E38A-0D8211828201}"/>
                </a:ext>
              </a:extLst>
            </p:cNvPr>
            <p:cNvGrpSpPr/>
            <p:nvPr/>
          </p:nvGrpSpPr>
          <p:grpSpPr>
            <a:xfrm>
              <a:off x="6727032" y="979717"/>
              <a:ext cx="249205" cy="188084"/>
              <a:chOff x="5946986" y="3926705"/>
              <a:chExt cx="249205" cy="188084"/>
            </a:xfrm>
            <a:grpFill/>
          </p:grpSpPr>
          <p:sp>
            <p:nvSpPr>
              <p:cNvPr id="66" name="Google Shape;1584;p36">
                <a:extLst>
                  <a:ext uri="{FF2B5EF4-FFF2-40B4-BE49-F238E27FC236}">
                    <a16:creationId xmlns:a16="http://schemas.microsoft.com/office/drawing/2014/main" id="{724F5016-BFE9-5C6D-DEC9-FFA852348307}"/>
                  </a:ext>
                </a:extLst>
              </p:cNvPr>
              <p:cNvSpPr/>
              <p:nvPr/>
            </p:nvSpPr>
            <p:spPr>
              <a:xfrm>
                <a:off x="5946986" y="3926705"/>
                <a:ext cx="137455" cy="188084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15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585;p36">
                <a:extLst>
                  <a:ext uri="{FF2B5EF4-FFF2-40B4-BE49-F238E27FC236}">
                    <a16:creationId xmlns:a16="http://schemas.microsoft.com/office/drawing/2014/main" id="{1FAC2093-3464-D0F3-8E29-4DDCCA830DD6}"/>
                  </a:ext>
                </a:extLst>
              </p:cNvPr>
              <p:cNvSpPr/>
              <p:nvPr/>
            </p:nvSpPr>
            <p:spPr>
              <a:xfrm>
                <a:off x="6058736" y="3926707"/>
                <a:ext cx="137455" cy="188081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08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1586;p36">
              <a:extLst>
                <a:ext uri="{FF2B5EF4-FFF2-40B4-BE49-F238E27FC236}">
                  <a16:creationId xmlns:a16="http://schemas.microsoft.com/office/drawing/2014/main" id="{29CFCC57-667D-8F6C-26E3-0F25631B5BA6}"/>
                </a:ext>
              </a:extLst>
            </p:cNvPr>
            <p:cNvGrpSpPr/>
            <p:nvPr/>
          </p:nvGrpSpPr>
          <p:grpSpPr>
            <a:xfrm>
              <a:off x="6727032" y="1470162"/>
              <a:ext cx="249205" cy="188084"/>
              <a:chOff x="5946986" y="3926705"/>
              <a:chExt cx="249205" cy="188084"/>
            </a:xfrm>
            <a:grpFill/>
          </p:grpSpPr>
          <p:sp>
            <p:nvSpPr>
              <p:cNvPr id="64" name="Google Shape;1587;p36">
                <a:extLst>
                  <a:ext uri="{FF2B5EF4-FFF2-40B4-BE49-F238E27FC236}">
                    <a16:creationId xmlns:a16="http://schemas.microsoft.com/office/drawing/2014/main" id="{B3689F64-F385-A361-49E3-69361CC4D56C}"/>
                  </a:ext>
                </a:extLst>
              </p:cNvPr>
              <p:cNvSpPr/>
              <p:nvPr/>
            </p:nvSpPr>
            <p:spPr>
              <a:xfrm>
                <a:off x="5946986" y="3926705"/>
                <a:ext cx="137455" cy="188084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15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588;p36">
                <a:extLst>
                  <a:ext uri="{FF2B5EF4-FFF2-40B4-BE49-F238E27FC236}">
                    <a16:creationId xmlns:a16="http://schemas.microsoft.com/office/drawing/2014/main" id="{AB431A24-5254-83AB-7CA1-481DEBE7294E}"/>
                  </a:ext>
                </a:extLst>
              </p:cNvPr>
              <p:cNvSpPr/>
              <p:nvPr/>
            </p:nvSpPr>
            <p:spPr>
              <a:xfrm>
                <a:off x="6058736" y="3926707"/>
                <a:ext cx="137455" cy="188081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08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" name="Google Shape;1592;p36">
              <a:extLst>
                <a:ext uri="{FF2B5EF4-FFF2-40B4-BE49-F238E27FC236}">
                  <a16:creationId xmlns:a16="http://schemas.microsoft.com/office/drawing/2014/main" id="{3958355A-598F-47B8-2628-323BD3A6B99D}"/>
                </a:ext>
              </a:extLst>
            </p:cNvPr>
            <p:cNvGrpSpPr/>
            <p:nvPr/>
          </p:nvGrpSpPr>
          <p:grpSpPr>
            <a:xfrm>
              <a:off x="6727032" y="2520644"/>
              <a:ext cx="249205" cy="188084"/>
              <a:chOff x="5946986" y="3926705"/>
              <a:chExt cx="249205" cy="188084"/>
            </a:xfrm>
            <a:grpFill/>
          </p:grpSpPr>
          <p:sp>
            <p:nvSpPr>
              <p:cNvPr id="60" name="Google Shape;1593;p36">
                <a:extLst>
                  <a:ext uri="{FF2B5EF4-FFF2-40B4-BE49-F238E27FC236}">
                    <a16:creationId xmlns:a16="http://schemas.microsoft.com/office/drawing/2014/main" id="{DF95B3B4-6DC9-1A77-B055-D9B4D4FC0394}"/>
                  </a:ext>
                </a:extLst>
              </p:cNvPr>
              <p:cNvSpPr/>
              <p:nvPr/>
            </p:nvSpPr>
            <p:spPr>
              <a:xfrm>
                <a:off x="5946986" y="3926705"/>
                <a:ext cx="137455" cy="188084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15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594;p36">
                <a:extLst>
                  <a:ext uri="{FF2B5EF4-FFF2-40B4-BE49-F238E27FC236}">
                    <a16:creationId xmlns:a16="http://schemas.microsoft.com/office/drawing/2014/main" id="{3A784A40-C8E3-7E6F-8513-E3555205534E}"/>
                  </a:ext>
                </a:extLst>
              </p:cNvPr>
              <p:cNvSpPr/>
              <p:nvPr/>
            </p:nvSpPr>
            <p:spPr>
              <a:xfrm>
                <a:off x="6058736" y="3926707"/>
                <a:ext cx="137455" cy="188081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324" extrusionOk="0">
                    <a:moveTo>
                      <a:pt x="346" y="1"/>
                    </a:moveTo>
                    <a:lnTo>
                      <a:pt x="0" y="354"/>
                    </a:lnTo>
                    <a:lnTo>
                      <a:pt x="808" y="1162"/>
                    </a:lnTo>
                    <a:lnTo>
                      <a:pt x="0" y="1977"/>
                    </a:lnTo>
                    <a:lnTo>
                      <a:pt x="346" y="2323"/>
                    </a:lnTo>
                    <a:lnTo>
                      <a:pt x="1508" y="1162"/>
                    </a:lnTo>
                    <a:lnTo>
                      <a:pt x="34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6B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" name="Овал 67">
            <a:extLst>
              <a:ext uri="{FF2B5EF4-FFF2-40B4-BE49-F238E27FC236}">
                <a16:creationId xmlns:a16="http://schemas.microsoft.com/office/drawing/2014/main" id="{74BB4FB1-5E40-0C2B-3A3F-378762D8F10F}"/>
              </a:ext>
            </a:extLst>
          </p:cNvPr>
          <p:cNvSpPr/>
          <p:nvPr/>
        </p:nvSpPr>
        <p:spPr>
          <a:xfrm>
            <a:off x="1384300" y="4613522"/>
            <a:ext cx="1726222" cy="1685984"/>
          </a:xfrm>
          <a:prstGeom prst="ellipse">
            <a:avLst/>
          </a:prstGeom>
          <a:solidFill>
            <a:srgbClr val="FF6B6C">
              <a:alpha val="49917"/>
            </a:srgbClr>
          </a:solidFill>
          <a:ln>
            <a:solidFill>
              <a:srgbClr val="FF6B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7E3DD211-2B6F-1DD8-C0D9-1528AF136C9F}"/>
              </a:ext>
            </a:extLst>
          </p:cNvPr>
          <p:cNvSpPr/>
          <p:nvPr/>
        </p:nvSpPr>
        <p:spPr>
          <a:xfrm>
            <a:off x="2428709" y="4596405"/>
            <a:ext cx="1726222" cy="1685984"/>
          </a:xfrm>
          <a:prstGeom prst="ellipse">
            <a:avLst/>
          </a:prstGeom>
          <a:solidFill>
            <a:srgbClr val="FF6B6C">
              <a:alpha val="49917"/>
            </a:srgbClr>
          </a:solidFill>
          <a:ln>
            <a:solidFill>
              <a:srgbClr val="FF6B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 69">
            <a:extLst>
              <a:ext uri="{FF2B5EF4-FFF2-40B4-BE49-F238E27FC236}">
                <a16:creationId xmlns:a16="http://schemas.microsoft.com/office/drawing/2014/main" id="{BCA770C9-5507-F6C8-9513-DBCA2DA83E53}"/>
              </a:ext>
            </a:extLst>
          </p:cNvPr>
          <p:cNvSpPr/>
          <p:nvPr/>
        </p:nvSpPr>
        <p:spPr>
          <a:xfrm>
            <a:off x="4286542" y="5299293"/>
            <a:ext cx="747320" cy="463332"/>
          </a:xfrm>
          <a:prstGeom prst="mathEqual">
            <a:avLst/>
          </a:prstGeom>
          <a:solidFill>
            <a:srgbClr val="FF6B6C"/>
          </a:solidFill>
          <a:ln>
            <a:solidFill>
              <a:srgbClr val="FF6B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7DCAEC02-8486-A1EF-CF93-99D0781DDA9B}"/>
              </a:ext>
            </a:extLst>
          </p:cNvPr>
          <p:cNvSpPr/>
          <p:nvPr/>
        </p:nvSpPr>
        <p:spPr>
          <a:xfrm>
            <a:off x="5026740" y="5205780"/>
            <a:ext cx="1668393" cy="556846"/>
          </a:xfrm>
          <a:prstGeom prst="roundRect">
            <a:avLst/>
          </a:prstGeom>
          <a:solidFill>
            <a:srgbClr val="FF6B6C"/>
          </a:solidFill>
          <a:ln>
            <a:solidFill>
              <a:srgbClr val="FF6B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B6C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2167867-13CC-793C-9BE5-50A0EAE99DBB}"/>
              </a:ext>
            </a:extLst>
          </p:cNvPr>
          <p:cNvSpPr txBox="1"/>
          <p:nvPr/>
        </p:nvSpPr>
        <p:spPr>
          <a:xfrm>
            <a:off x="5165473" y="5299293"/>
            <a:ext cx="4905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КОНФЛИКТ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6781F84-F5A6-A9B5-3DAF-57204A1A9E43}"/>
              </a:ext>
            </a:extLst>
          </p:cNvPr>
          <p:cNvSpPr txBox="1"/>
          <p:nvPr/>
        </p:nvSpPr>
        <p:spPr>
          <a:xfrm>
            <a:off x="1399532" y="5148592"/>
            <a:ext cx="17262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Предмет и причина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конфликта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6DBBFF3-240D-EC10-DE3B-3DE9D906D26A}"/>
              </a:ext>
            </a:extLst>
          </p:cNvPr>
          <p:cNvSpPr txBox="1"/>
          <p:nvPr/>
        </p:nvSpPr>
        <p:spPr>
          <a:xfrm>
            <a:off x="2444688" y="5148592"/>
            <a:ext cx="17262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Повод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(триггер,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провокация</a:t>
            </a:r>
            <a:r>
              <a:rPr lang="ru-RU" sz="1400" spc="-20" dirty="0">
                <a:solidFill>
                  <a:schemeClr val="bg1"/>
                </a:solidFill>
                <a:highlight>
                  <a:srgbClr val="FF6B6C"/>
                </a:highlight>
                <a:latin typeface="Halvar Breit Rg"/>
                <a:ea typeface="+mj-ea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851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83D2FD-BD34-2518-72DF-EB0E07D457F1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DACA8-3FB3-1A03-A74B-3EA2B234ACBA}"/>
              </a:ext>
            </a:extLst>
          </p:cNvPr>
          <p:cNvSpPr txBox="1"/>
          <p:nvPr/>
        </p:nvSpPr>
        <p:spPr>
          <a:xfrm>
            <a:off x="3360420" y="3602474"/>
            <a:ext cx="672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ru-RU" dirty="0"/>
          </a:p>
        </p:txBody>
      </p:sp>
      <p:sp>
        <p:nvSpPr>
          <p:cNvPr id="7" name="Google Shape;1828;p42">
            <a:extLst>
              <a:ext uri="{FF2B5EF4-FFF2-40B4-BE49-F238E27FC236}">
                <a16:creationId xmlns:a16="http://schemas.microsoft.com/office/drawing/2014/main" id="{8D7645F0-F040-7316-0F83-B3BECD8C1F05}"/>
              </a:ext>
            </a:extLst>
          </p:cNvPr>
          <p:cNvSpPr/>
          <p:nvPr/>
        </p:nvSpPr>
        <p:spPr>
          <a:xfrm>
            <a:off x="358589" y="1620237"/>
            <a:ext cx="597871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Конфликтные ситуации являются независимыми, не вытекающими одна из другой. Каждая из них может быть незначительной. Но следующая усиливает влияние предыдущих, играет роль триггера, и человек «взрывается»</a:t>
            </a:r>
            <a:endParaRPr sz="16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829;p42">
            <a:extLst>
              <a:ext uri="{FF2B5EF4-FFF2-40B4-BE49-F238E27FC236}">
                <a16:creationId xmlns:a16="http://schemas.microsoft.com/office/drawing/2014/main" id="{7054695D-074B-0132-AE0C-481EADF25D12}"/>
              </a:ext>
            </a:extLst>
          </p:cNvPr>
          <p:cNvSpPr txBox="1"/>
          <p:nvPr/>
        </p:nvSpPr>
        <p:spPr>
          <a:xfrm>
            <a:off x="358589" y="-44531"/>
            <a:ext cx="5226290" cy="108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ТИП КОНФЛИКТА</a:t>
            </a:r>
            <a:endParaRPr sz="28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Google Shape;1830;p42">
            <a:extLst>
              <a:ext uri="{FF2B5EF4-FFF2-40B4-BE49-F238E27FC236}">
                <a16:creationId xmlns:a16="http://schemas.microsoft.com/office/drawing/2014/main" id="{6E5C9D0D-2455-7655-C56C-2A06E361B70F}"/>
              </a:ext>
            </a:extLst>
          </p:cNvPr>
          <p:cNvSpPr txBox="1"/>
          <p:nvPr/>
        </p:nvSpPr>
        <p:spPr>
          <a:xfrm>
            <a:off x="358590" y="677665"/>
            <a:ext cx="62461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«НАКОПИЛОСЬ»</a:t>
            </a:r>
            <a:br>
              <a:rPr lang="ru-RU" sz="2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z="2400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И «СО ВСЕХ СТОРОН»</a:t>
            </a:r>
            <a:endParaRPr sz="2400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Google Shape;1831;p42">
            <a:extLst>
              <a:ext uri="{FF2B5EF4-FFF2-40B4-BE49-F238E27FC236}">
                <a16:creationId xmlns:a16="http://schemas.microsoft.com/office/drawing/2014/main" id="{71CBF301-F1B5-53DF-EC2B-CD80582541F8}"/>
              </a:ext>
            </a:extLst>
          </p:cNvPr>
          <p:cNvSpPr txBox="1"/>
          <p:nvPr/>
        </p:nvSpPr>
        <p:spPr>
          <a:xfrm>
            <a:off x="6671356" y="3071270"/>
            <a:ext cx="4519156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Пример хода конфликта</a:t>
            </a:r>
            <a:endParaRPr spc="-20" dirty="0">
              <a:solidFill>
                <a:schemeClr val="bg1"/>
              </a:solidFill>
              <a:highlight>
                <a:srgbClr val="FF6B6C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Google Shape;1832;p42">
            <a:extLst>
              <a:ext uri="{FF2B5EF4-FFF2-40B4-BE49-F238E27FC236}">
                <a16:creationId xmlns:a16="http://schemas.microsoft.com/office/drawing/2014/main" id="{3FD98D2A-4FA3-7BF6-409E-C0F71DB8BC7E}"/>
              </a:ext>
            </a:extLst>
          </p:cNvPr>
          <p:cNvSpPr txBox="1"/>
          <p:nvPr/>
        </p:nvSpPr>
        <p:spPr>
          <a:xfrm>
            <a:off x="6671356" y="3391545"/>
            <a:ext cx="660014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Человек поссорился с женой, затем ему нагрубили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в транспорте, затем его коллега неудачно пошутил: </a:t>
            </a:r>
            <a:b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«Ну у тебя сегодня голова дырявая!» и случился конфликт</a:t>
            </a:r>
            <a:r>
              <a:rPr lang="ru-RU" b="0" dirty="0">
                <a:solidFill>
                  <a:schemeClr val="accent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833;p42">
            <a:extLst>
              <a:ext uri="{FF2B5EF4-FFF2-40B4-BE49-F238E27FC236}">
                <a16:creationId xmlns:a16="http://schemas.microsoft.com/office/drawing/2014/main" id="{D041D1B7-C5C2-34F5-05DA-871F62038558}"/>
              </a:ext>
            </a:extLst>
          </p:cNvPr>
          <p:cNvSpPr txBox="1"/>
          <p:nvPr/>
        </p:nvSpPr>
        <p:spPr>
          <a:xfrm>
            <a:off x="6604716" y="596251"/>
            <a:ext cx="5828584" cy="158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ru-RU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Что делать:</a:t>
            </a:r>
          </a:p>
          <a:p>
            <a:pPr algn="l" rtl="0">
              <a:lnSpc>
                <a:spcPct val="90000"/>
              </a:lnSpc>
            </a:pPr>
            <a:endParaRPr lang="ru-RU"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  <a:p>
            <a:pPr algn="l" rtl="0">
              <a:lnSpc>
                <a:spcPct val="90000"/>
              </a:lnSpc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Нужно понять, что у вас или другого человека «накопилось» несколько конфликтных ситуаций и дать себе или другому возможность высказаться, вернуться в нормальное состояние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Google Shape;1834;p42">
            <a:extLst>
              <a:ext uri="{FF2B5EF4-FFF2-40B4-BE49-F238E27FC236}">
                <a16:creationId xmlns:a16="http://schemas.microsoft.com/office/drawing/2014/main" id="{69274146-97DB-4541-EF5F-C1F3CDF87ADC}"/>
              </a:ext>
            </a:extLst>
          </p:cNvPr>
          <p:cNvSpPr txBox="1"/>
          <p:nvPr/>
        </p:nvSpPr>
        <p:spPr>
          <a:xfrm>
            <a:off x="6718300" y="5180198"/>
            <a:ext cx="4519156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chemeClr val="bg1"/>
                </a:solidFill>
                <a:highlight>
                  <a:srgbClr val="FF6B6C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Пример фраз</a:t>
            </a:r>
            <a:endParaRPr spc="-20" dirty="0">
              <a:solidFill>
                <a:schemeClr val="bg1"/>
              </a:solidFill>
              <a:highlight>
                <a:srgbClr val="FF6B6C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Google Shape;1838;p42">
            <a:extLst>
              <a:ext uri="{FF2B5EF4-FFF2-40B4-BE49-F238E27FC236}">
                <a16:creationId xmlns:a16="http://schemas.microsoft.com/office/drawing/2014/main" id="{D85BAA9F-E91B-0B06-145B-40C8669AB089}"/>
              </a:ext>
            </a:extLst>
          </p:cNvPr>
          <p:cNvSpPr txBox="1"/>
          <p:nvPr/>
        </p:nvSpPr>
        <p:spPr>
          <a:xfrm>
            <a:off x="6758011" y="5556387"/>
            <a:ext cx="5328555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>
              <a:lnSpc>
                <a:spcPct val="80000"/>
              </a:lnSpc>
              <a:buClr>
                <a:schemeClr val="accent4"/>
              </a:buClr>
              <a:buSzPts val="1400"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- Ну что ты так, я совсем не хотел тебя обидеть, извини. </a:t>
            </a:r>
          </a:p>
          <a:p>
            <a:pPr algn="l" rtl="0">
              <a:lnSpc>
                <a:spcPct val="80000"/>
              </a:lnSpc>
              <a:buClr>
                <a:schemeClr val="accent4"/>
              </a:buClr>
              <a:buSzPts val="1400"/>
            </a:pP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Clr>
                <a:schemeClr val="accent4"/>
              </a:buClr>
              <a:buSzPts val="1400"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- У тебя, наверное, вне работы что-то случилось?</a:t>
            </a:r>
          </a:p>
          <a:p>
            <a:pPr algn="l" rtl="0">
              <a:lnSpc>
                <a:spcPct val="80000"/>
              </a:lnSpc>
              <a:buClr>
                <a:schemeClr val="accent4"/>
              </a:buClr>
              <a:buSzPts val="1400"/>
            </a:pP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Clr>
                <a:schemeClr val="accent4"/>
              </a:buClr>
              <a:buSzPts val="1400"/>
            </a:pPr>
            <a:r>
              <a:rPr lang="ru-RU" spc="-20" dirty="0">
                <a:solidFill>
                  <a:srgbClr val="FF6B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- Не переживай. Все наладится.</a:t>
            </a:r>
            <a:endParaRPr spc="-20" dirty="0">
              <a:solidFill>
                <a:srgbClr val="FF6B6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9" name="Google Shape;1848;p42">
            <a:extLst>
              <a:ext uri="{FF2B5EF4-FFF2-40B4-BE49-F238E27FC236}">
                <a16:creationId xmlns:a16="http://schemas.microsoft.com/office/drawing/2014/main" id="{31836984-9954-BF74-724B-33E474302177}"/>
              </a:ext>
            </a:extLst>
          </p:cNvPr>
          <p:cNvCxnSpPr/>
          <p:nvPr/>
        </p:nvCxnSpPr>
        <p:spPr>
          <a:xfrm>
            <a:off x="6794500" y="2867025"/>
            <a:ext cx="5121310" cy="0"/>
          </a:xfrm>
          <a:prstGeom prst="straightConnector1">
            <a:avLst/>
          </a:prstGeom>
          <a:noFill/>
          <a:ln w="25400" cap="rnd" cmpd="sng">
            <a:solidFill>
              <a:srgbClr val="FF6B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30" name="Google Shape;1849;p42">
            <a:extLst>
              <a:ext uri="{FF2B5EF4-FFF2-40B4-BE49-F238E27FC236}">
                <a16:creationId xmlns:a16="http://schemas.microsoft.com/office/drawing/2014/main" id="{30631C87-EAA3-BB06-8E12-5132B0507C35}"/>
              </a:ext>
            </a:extLst>
          </p:cNvPr>
          <p:cNvGrpSpPr/>
          <p:nvPr/>
        </p:nvGrpSpPr>
        <p:grpSpPr>
          <a:xfrm>
            <a:off x="358589" y="3385162"/>
            <a:ext cx="2081721" cy="1812703"/>
            <a:chOff x="358589" y="3385162"/>
            <a:chExt cx="2081721" cy="1812703"/>
          </a:xfrm>
        </p:grpSpPr>
        <p:grpSp>
          <p:nvGrpSpPr>
            <p:cNvPr id="31" name="Google Shape;1850;p42">
              <a:extLst>
                <a:ext uri="{FF2B5EF4-FFF2-40B4-BE49-F238E27FC236}">
                  <a16:creationId xmlns:a16="http://schemas.microsoft.com/office/drawing/2014/main" id="{244FC4AB-BFB8-E87B-2137-A135C14C63D2}"/>
                </a:ext>
              </a:extLst>
            </p:cNvPr>
            <p:cNvGrpSpPr/>
            <p:nvPr/>
          </p:nvGrpSpPr>
          <p:grpSpPr>
            <a:xfrm>
              <a:off x="358589" y="3385162"/>
              <a:ext cx="2081721" cy="1812703"/>
              <a:chOff x="358590" y="1564204"/>
              <a:chExt cx="2518909" cy="2193394"/>
            </a:xfrm>
          </p:grpSpPr>
          <p:sp>
            <p:nvSpPr>
              <p:cNvPr id="43" name="Google Shape;1851;p42">
                <a:extLst>
                  <a:ext uri="{FF2B5EF4-FFF2-40B4-BE49-F238E27FC236}">
                    <a16:creationId xmlns:a16="http://schemas.microsoft.com/office/drawing/2014/main" id="{CE8B0934-9560-0C6C-BE84-87EB3D917E7E}"/>
                  </a:ext>
                </a:extLst>
              </p:cNvPr>
              <p:cNvSpPr/>
              <p:nvPr/>
            </p:nvSpPr>
            <p:spPr>
              <a:xfrm>
                <a:off x="358590" y="1564204"/>
                <a:ext cx="2193392" cy="2193394"/>
              </a:xfrm>
              <a:prstGeom prst="ellipse">
                <a:avLst/>
              </a:prstGeom>
              <a:solidFill>
                <a:srgbClr val="FF6B6C"/>
              </a:solidFill>
              <a:ln w="38100" cap="flat" cmpd="sng">
                <a:solidFill>
                  <a:srgbClr val="FF6B6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853;p42">
                <a:extLst>
                  <a:ext uri="{FF2B5EF4-FFF2-40B4-BE49-F238E27FC236}">
                    <a16:creationId xmlns:a16="http://schemas.microsoft.com/office/drawing/2014/main" id="{B09F3DDA-AF67-35DD-9B80-F67AA518132E}"/>
                  </a:ext>
                </a:extLst>
              </p:cNvPr>
              <p:cNvSpPr/>
              <p:nvPr/>
            </p:nvSpPr>
            <p:spPr>
              <a:xfrm>
                <a:off x="2134852" y="1685486"/>
                <a:ext cx="742647" cy="7426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6B6C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1855;p42">
              <a:extLst>
                <a:ext uri="{FF2B5EF4-FFF2-40B4-BE49-F238E27FC236}">
                  <a16:creationId xmlns:a16="http://schemas.microsoft.com/office/drawing/2014/main" id="{292C0644-D8CE-0338-6B1E-F46C7FD3E8F6}"/>
                </a:ext>
              </a:extLst>
            </p:cNvPr>
            <p:cNvGrpSpPr/>
            <p:nvPr/>
          </p:nvGrpSpPr>
          <p:grpSpPr>
            <a:xfrm>
              <a:off x="789289" y="3800326"/>
              <a:ext cx="959465" cy="983877"/>
              <a:chOff x="9633316" y="1570231"/>
              <a:chExt cx="1009306" cy="1034988"/>
            </a:xfrm>
          </p:grpSpPr>
          <p:sp>
            <p:nvSpPr>
              <p:cNvPr id="33" name="Google Shape;1856;p42">
                <a:extLst>
                  <a:ext uri="{FF2B5EF4-FFF2-40B4-BE49-F238E27FC236}">
                    <a16:creationId xmlns:a16="http://schemas.microsoft.com/office/drawing/2014/main" id="{D59F0638-43AA-D8A1-A0D0-6FBEC52B63B0}"/>
                  </a:ext>
                </a:extLst>
              </p:cNvPr>
              <p:cNvSpPr/>
              <p:nvPr/>
            </p:nvSpPr>
            <p:spPr>
              <a:xfrm>
                <a:off x="9912738" y="1875335"/>
                <a:ext cx="450462" cy="450462"/>
              </a:xfrm>
              <a:prstGeom prst="ellipse">
                <a:avLst/>
              </a:prstGeom>
              <a:solidFill>
                <a:srgbClr val="3D1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" name="Google Shape;1857;p42">
                <a:extLst>
                  <a:ext uri="{FF2B5EF4-FFF2-40B4-BE49-F238E27FC236}">
                    <a16:creationId xmlns:a16="http://schemas.microsoft.com/office/drawing/2014/main" id="{5DADFFB5-484C-E236-6DF6-57C064BB3B98}"/>
                  </a:ext>
                </a:extLst>
              </p:cNvPr>
              <p:cNvCxnSpPr/>
              <p:nvPr/>
            </p:nvCxnSpPr>
            <p:spPr>
              <a:xfrm>
                <a:off x="10137969" y="1570231"/>
                <a:ext cx="0" cy="279422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5" name="Google Shape;1858;p42">
                <a:extLst>
                  <a:ext uri="{FF2B5EF4-FFF2-40B4-BE49-F238E27FC236}">
                    <a16:creationId xmlns:a16="http://schemas.microsoft.com/office/drawing/2014/main" id="{81025E32-906C-7909-481A-31E143AA1EB1}"/>
                  </a:ext>
                </a:extLst>
              </p:cNvPr>
              <p:cNvCxnSpPr/>
              <p:nvPr/>
            </p:nvCxnSpPr>
            <p:spPr>
              <a:xfrm rot="10800000">
                <a:off x="10137969" y="2325797"/>
                <a:ext cx="0" cy="279422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6" name="Google Shape;1859;p42">
                <a:extLst>
                  <a:ext uri="{FF2B5EF4-FFF2-40B4-BE49-F238E27FC236}">
                    <a16:creationId xmlns:a16="http://schemas.microsoft.com/office/drawing/2014/main" id="{C52EB0E6-ADC6-88C8-534C-7C34C3DF79B5}"/>
                  </a:ext>
                </a:extLst>
              </p:cNvPr>
              <p:cNvCxnSpPr/>
              <p:nvPr/>
            </p:nvCxnSpPr>
            <p:spPr>
              <a:xfrm rot="10800000">
                <a:off x="9773027" y="1961363"/>
                <a:ext cx="0" cy="279422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7" name="Google Shape;1860;p42">
                <a:extLst>
                  <a:ext uri="{FF2B5EF4-FFF2-40B4-BE49-F238E27FC236}">
                    <a16:creationId xmlns:a16="http://schemas.microsoft.com/office/drawing/2014/main" id="{DD6D9D62-C560-F79F-DCCA-2BE48FF4BA50}"/>
                  </a:ext>
                </a:extLst>
              </p:cNvPr>
              <p:cNvCxnSpPr/>
              <p:nvPr/>
            </p:nvCxnSpPr>
            <p:spPr>
              <a:xfrm>
                <a:off x="10502911" y="1961363"/>
                <a:ext cx="0" cy="279422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8" name="Google Shape;1861;p42">
                <a:extLst>
                  <a:ext uri="{FF2B5EF4-FFF2-40B4-BE49-F238E27FC236}">
                    <a16:creationId xmlns:a16="http://schemas.microsoft.com/office/drawing/2014/main" id="{270A833C-E9FF-34FB-CBCC-117FA8B62A1B}"/>
                  </a:ext>
                </a:extLst>
              </p:cNvPr>
              <p:cNvCxnSpPr/>
              <p:nvPr/>
            </p:nvCxnSpPr>
            <p:spPr>
              <a:xfrm rot="10800000" flipH="1">
                <a:off x="9773027" y="2290128"/>
                <a:ext cx="190511" cy="1841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9" name="Google Shape;1862;p42">
                <a:extLst>
                  <a:ext uri="{FF2B5EF4-FFF2-40B4-BE49-F238E27FC236}">
                    <a16:creationId xmlns:a16="http://schemas.microsoft.com/office/drawing/2014/main" id="{A13A0F73-BB44-0490-3E2C-D14FA998F8F3}"/>
                  </a:ext>
                </a:extLst>
              </p:cNvPr>
              <p:cNvCxnSpPr/>
              <p:nvPr/>
            </p:nvCxnSpPr>
            <p:spPr>
              <a:xfrm>
                <a:off x="9773027" y="1733309"/>
                <a:ext cx="190511" cy="1841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grpSp>
            <p:nvGrpSpPr>
              <p:cNvPr id="40" name="Google Shape;1863;p42">
                <a:extLst>
                  <a:ext uri="{FF2B5EF4-FFF2-40B4-BE49-F238E27FC236}">
                    <a16:creationId xmlns:a16="http://schemas.microsoft.com/office/drawing/2014/main" id="{9C26E853-8613-8143-163D-805D7B852F8A}"/>
                  </a:ext>
                </a:extLst>
              </p:cNvPr>
              <p:cNvGrpSpPr/>
              <p:nvPr/>
            </p:nvGrpSpPr>
            <p:grpSpPr>
              <a:xfrm flipH="1">
                <a:off x="10302071" y="1733309"/>
                <a:ext cx="190511" cy="740919"/>
                <a:chOff x="10214886" y="1733309"/>
                <a:chExt cx="190511" cy="740919"/>
              </a:xfrm>
            </p:grpSpPr>
            <p:cxnSp>
              <p:nvCxnSpPr>
                <p:cNvPr id="41" name="Google Shape;1864;p42">
                  <a:extLst>
                    <a:ext uri="{FF2B5EF4-FFF2-40B4-BE49-F238E27FC236}">
                      <a16:creationId xmlns:a16="http://schemas.microsoft.com/office/drawing/2014/main" id="{F96E3B90-7FD2-1DF1-E788-4DECD50A33D1}"/>
                    </a:ext>
                  </a:extLst>
                </p:cNvPr>
                <p:cNvCxnSpPr/>
                <p:nvPr/>
              </p:nvCxnSpPr>
              <p:spPr>
                <a:xfrm rot="10800000" flipH="1">
                  <a:off x="10214886" y="2290128"/>
                  <a:ext cx="190511" cy="184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42" name="Google Shape;1865;p42">
                  <a:extLst>
                    <a:ext uri="{FF2B5EF4-FFF2-40B4-BE49-F238E27FC236}">
                      <a16:creationId xmlns:a16="http://schemas.microsoft.com/office/drawing/2014/main" id="{B3F447F6-3869-F75B-3D57-51F3FB724B07}"/>
                    </a:ext>
                  </a:extLst>
                </p:cNvPr>
                <p:cNvCxnSpPr/>
                <p:nvPr/>
              </p:nvCxnSpPr>
              <p:spPr>
                <a:xfrm>
                  <a:off x="10214886" y="1733309"/>
                  <a:ext cx="190511" cy="184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</p:grpSp>
        </p:grpSp>
      </p:grpSp>
      <p:pic>
        <p:nvPicPr>
          <p:cNvPr id="48" name="Google Shape;1567;p36">
            <a:extLst>
              <a:ext uri="{FF2B5EF4-FFF2-40B4-BE49-F238E27FC236}">
                <a16:creationId xmlns:a16="http://schemas.microsoft.com/office/drawing/2014/main" id="{3FD712AF-5968-148B-FDFD-45610B6840A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06" t="49884" r="81892" b="25727"/>
          <a:stretch/>
        </p:blipFill>
        <p:spPr>
          <a:xfrm rot="21222043">
            <a:off x="1430152" y="5496845"/>
            <a:ext cx="850084" cy="61956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B22F236E-1DF6-1904-A804-2FEC11B3B0D4}"/>
              </a:ext>
            </a:extLst>
          </p:cNvPr>
          <p:cNvSpPr/>
          <p:nvPr/>
        </p:nvSpPr>
        <p:spPr>
          <a:xfrm>
            <a:off x="2369567" y="5393445"/>
            <a:ext cx="2125211" cy="567668"/>
          </a:xfrm>
          <a:prstGeom prst="roundRect">
            <a:avLst/>
          </a:prstGeom>
          <a:solidFill>
            <a:srgbClr val="FF6B6C"/>
          </a:solidFill>
          <a:ln>
            <a:solidFill>
              <a:srgbClr val="FF6B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B6C"/>
              </a:solidFill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F097358F-4206-4692-8156-8B7CEBF21B40}"/>
              </a:ext>
            </a:extLst>
          </p:cNvPr>
          <p:cNvSpPr/>
          <p:nvPr/>
        </p:nvSpPr>
        <p:spPr>
          <a:xfrm>
            <a:off x="3110097" y="4524766"/>
            <a:ext cx="2125211" cy="567668"/>
          </a:xfrm>
          <a:prstGeom prst="roundRect">
            <a:avLst/>
          </a:prstGeom>
          <a:solidFill>
            <a:srgbClr val="FF6B6C"/>
          </a:solidFill>
          <a:ln>
            <a:solidFill>
              <a:srgbClr val="FF6B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B6C"/>
              </a:solidFill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E26673B5-1A54-2994-67EC-EA0A63CC785B}"/>
              </a:ext>
            </a:extLst>
          </p:cNvPr>
          <p:cNvSpPr/>
          <p:nvPr/>
        </p:nvSpPr>
        <p:spPr>
          <a:xfrm>
            <a:off x="3993756" y="3574683"/>
            <a:ext cx="2125211" cy="567668"/>
          </a:xfrm>
          <a:prstGeom prst="roundRect">
            <a:avLst/>
          </a:prstGeom>
          <a:solidFill>
            <a:srgbClr val="FF6B6C"/>
          </a:solidFill>
          <a:ln>
            <a:solidFill>
              <a:srgbClr val="FF6B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B6C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1A87AE-5F07-E384-2864-3EF6AEFBCAFA}"/>
              </a:ext>
            </a:extLst>
          </p:cNvPr>
          <p:cNvSpPr txBox="1"/>
          <p:nvPr/>
        </p:nvSpPr>
        <p:spPr>
          <a:xfrm>
            <a:off x="1461188" y="6226707"/>
            <a:ext cx="6248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spc="-20" dirty="0">
                <a:solidFill>
                  <a:schemeClr val="bg1"/>
                </a:solidFill>
                <a:latin typeface="Halvar Breit Rg"/>
                <a:ea typeface="+mj-ea"/>
                <a:sym typeface="Arial"/>
              </a:rPr>
              <a:t>Первый триггер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pc="-20" dirty="0">
                <a:solidFill>
                  <a:schemeClr val="bg1"/>
                </a:solidFill>
                <a:latin typeface="Halvar Breit Rg"/>
                <a:ea typeface="+mj-ea"/>
                <a:sym typeface="Arial"/>
              </a:rPr>
              <a:t>(</a:t>
            </a:r>
            <a:r>
              <a:rPr lang="ru-RU" spc="-20" dirty="0" err="1">
                <a:solidFill>
                  <a:schemeClr val="bg1"/>
                </a:solidFill>
                <a:latin typeface="Halvar Breit Rg"/>
                <a:ea typeface="+mj-ea"/>
                <a:sym typeface="Arial"/>
              </a:rPr>
              <a:t>конфликтоген</a:t>
            </a:r>
            <a:r>
              <a:rPr lang="ru-RU" spc="-20" dirty="0">
                <a:solidFill>
                  <a:schemeClr val="bg1"/>
                </a:solidFill>
                <a:latin typeface="Halvar Breit Rg"/>
                <a:ea typeface="+mj-ea"/>
                <a:sym typeface="Arial"/>
              </a:rPr>
              <a:t>)</a:t>
            </a:r>
            <a:endParaRPr lang="ru-RU" sz="1800" spc="-20" dirty="0">
              <a:solidFill>
                <a:schemeClr val="bg1"/>
              </a:solidFill>
              <a:latin typeface="Halvar Breit Rg"/>
              <a:ea typeface="+mj-ea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7AFFD9-60D1-2432-4A1D-FAD970EC3BB0}"/>
              </a:ext>
            </a:extLst>
          </p:cNvPr>
          <p:cNvSpPr txBox="1"/>
          <p:nvPr/>
        </p:nvSpPr>
        <p:spPr>
          <a:xfrm>
            <a:off x="3114084" y="4533761"/>
            <a:ext cx="62481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Конфликтная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ситуация</a:t>
            </a:r>
          </a:p>
        </p:txBody>
      </p:sp>
      <p:pic>
        <p:nvPicPr>
          <p:cNvPr id="55" name="Google Shape;1567;p36">
            <a:extLst>
              <a:ext uri="{FF2B5EF4-FFF2-40B4-BE49-F238E27FC236}">
                <a16:creationId xmlns:a16="http://schemas.microsoft.com/office/drawing/2014/main" id="{2AD9A036-350F-8DC6-7E5A-0EAFF1518B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06" t="49884" r="81892" b="25727"/>
          <a:stretch/>
        </p:blipFill>
        <p:spPr>
          <a:xfrm rot="21222043">
            <a:off x="2284557" y="4707772"/>
            <a:ext cx="766999" cy="55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567;p36">
            <a:extLst>
              <a:ext uri="{FF2B5EF4-FFF2-40B4-BE49-F238E27FC236}">
                <a16:creationId xmlns:a16="http://schemas.microsoft.com/office/drawing/2014/main" id="{78A1B290-68E5-00FE-A42B-781CF0C903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06" t="49884" r="81892" b="25727"/>
          <a:stretch/>
        </p:blipFill>
        <p:spPr>
          <a:xfrm rot="21222043">
            <a:off x="3160712" y="3794085"/>
            <a:ext cx="766999" cy="55901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340D9741-7251-B069-AD56-F3A694DA0839}"/>
              </a:ext>
            </a:extLst>
          </p:cNvPr>
          <p:cNvSpPr/>
          <p:nvPr/>
        </p:nvSpPr>
        <p:spPr>
          <a:xfrm>
            <a:off x="1515571" y="6120487"/>
            <a:ext cx="2125211" cy="567668"/>
          </a:xfrm>
          <a:prstGeom prst="roundRect">
            <a:avLst/>
          </a:prstGeom>
          <a:solidFill>
            <a:srgbClr val="FF6B6C"/>
          </a:solidFill>
          <a:ln>
            <a:solidFill>
              <a:srgbClr val="FF6B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B6C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43EBA4-EA46-CE95-D8AB-3552419AD8BD}"/>
              </a:ext>
            </a:extLst>
          </p:cNvPr>
          <p:cNvSpPr txBox="1"/>
          <p:nvPr/>
        </p:nvSpPr>
        <p:spPr>
          <a:xfrm>
            <a:off x="1515571" y="6119600"/>
            <a:ext cx="6248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Конфликтная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ситуация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7BADE9-8AC0-3CC5-059F-3872CAE5752B}"/>
              </a:ext>
            </a:extLst>
          </p:cNvPr>
          <p:cNvSpPr txBox="1"/>
          <p:nvPr/>
        </p:nvSpPr>
        <p:spPr>
          <a:xfrm>
            <a:off x="2360627" y="5402397"/>
            <a:ext cx="6248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Конфликтная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ситуация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7ABF83-D489-78C1-3F05-1F13F2982056}"/>
              </a:ext>
            </a:extLst>
          </p:cNvPr>
          <p:cNvSpPr txBox="1"/>
          <p:nvPr/>
        </p:nvSpPr>
        <p:spPr>
          <a:xfrm>
            <a:off x="4051580" y="3629025"/>
            <a:ext cx="2571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Конфликт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4A6C21-CF40-3887-9817-BE3FD5C3F2D2}"/>
              </a:ext>
            </a:extLst>
          </p:cNvPr>
          <p:cNvSpPr txBox="1"/>
          <p:nvPr/>
        </p:nvSpPr>
        <p:spPr>
          <a:xfrm>
            <a:off x="1925399" y="3511873"/>
            <a:ext cx="1982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spc="-20" dirty="0">
                <a:solidFill>
                  <a:srgbClr val="FF6B6C"/>
                </a:solidFill>
                <a:latin typeface="Halvar Breit Rg"/>
                <a:ea typeface="+mj-ea"/>
                <a:sym typeface="Arial"/>
              </a:rPr>
              <a:t>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539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24071</TotalTime>
  <Words>1608</Words>
  <Application>Microsoft Office PowerPoint</Application>
  <PresentationFormat>Произвольный</PresentationFormat>
  <Paragraphs>247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Halvar Breit Rg</vt:lpstr>
      <vt:lpstr>Noto Sans Symbols</vt:lpstr>
      <vt:lpstr>Aptos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Добрино шаблон презентации</dc:title>
  <dc:creator>katana66</dc:creator>
  <cp:lastModifiedBy>katana66</cp:lastModifiedBy>
  <cp:revision>11</cp:revision>
  <dcterms:created xsi:type="dcterms:W3CDTF">2024-05-27T08:32:33Z</dcterms:created>
  <dcterms:modified xsi:type="dcterms:W3CDTF">2024-10-08T06:08:08Z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2024-05-27T00:00:00Z</vt:filetime>
  </property>
  <property fmtid="{D5CDD505-2E9C-101B-9397-08002B2CF9AE}" pid="5" name="Producer">
    <vt:lpwstr>Adobe PDF library 15.00</vt:lpwstr>
  </property>
</Properties>
</file>