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2" r:id="rId2"/>
    <p:sldId id="334" r:id="rId3"/>
    <p:sldId id="356" r:id="rId4"/>
    <p:sldId id="354" r:id="rId5"/>
    <p:sldId id="403" r:id="rId6"/>
    <p:sldId id="361" r:id="rId7"/>
    <p:sldId id="363" r:id="rId8"/>
    <p:sldId id="364" r:id="rId9"/>
    <p:sldId id="371" r:id="rId10"/>
    <p:sldId id="369" r:id="rId11"/>
    <p:sldId id="353" r:id="rId12"/>
    <p:sldId id="352" r:id="rId13"/>
    <p:sldId id="349" r:id="rId14"/>
    <p:sldId id="357" r:id="rId15"/>
    <p:sldId id="350" r:id="rId16"/>
    <p:sldId id="402" r:id="rId17"/>
    <p:sldId id="405" r:id="rId18"/>
    <p:sldId id="406" r:id="rId19"/>
    <p:sldId id="351" r:id="rId20"/>
    <p:sldId id="404" r:id="rId21"/>
    <p:sldId id="409" r:id="rId22"/>
    <p:sldId id="407" r:id="rId23"/>
    <p:sldId id="408" r:id="rId24"/>
    <p:sldId id="411" r:id="rId25"/>
    <p:sldId id="410" r:id="rId26"/>
    <p:sldId id="41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E5D6086-A491-496B-8A85-D31B7ECBCFDE}">
          <p14:sldIdLst>
            <p14:sldId id="332"/>
            <p14:sldId id="334"/>
            <p14:sldId id="356"/>
            <p14:sldId id="354"/>
            <p14:sldId id="403"/>
            <p14:sldId id="361"/>
            <p14:sldId id="363"/>
            <p14:sldId id="364"/>
            <p14:sldId id="371"/>
            <p14:sldId id="369"/>
            <p14:sldId id="353"/>
            <p14:sldId id="352"/>
            <p14:sldId id="349"/>
            <p14:sldId id="357"/>
            <p14:sldId id="350"/>
            <p14:sldId id="402"/>
            <p14:sldId id="405"/>
            <p14:sldId id="406"/>
            <p14:sldId id="351"/>
            <p14:sldId id="404"/>
            <p14:sldId id="409"/>
            <p14:sldId id="407"/>
            <p14:sldId id="408"/>
            <p14:sldId id="411"/>
            <p14:sldId id="410"/>
            <p14:sldId id="412"/>
          </p14:sldIdLst>
        </p14:section>
        <p14:section name="Раздел без заголовка" id="{0CC51F95-D70F-44FA-8932-4AC6FC3878D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845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EEF9"/>
    <a:srgbClr val="CCFFFF"/>
    <a:srgbClr val="54E7EE"/>
    <a:srgbClr val="B4F6F8"/>
    <a:srgbClr val="B4F8F2"/>
    <a:srgbClr val="DABCFA"/>
    <a:srgbClr val="EF8DF1"/>
    <a:srgbClr val="BA67F9"/>
    <a:srgbClr val="1C4E84"/>
    <a:srgbClr val="13BE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54" autoAdjust="0"/>
    <p:restoredTop sz="94269" autoAdjust="0"/>
  </p:normalViewPr>
  <p:slideViewPr>
    <p:cSldViewPr snapToGrid="0">
      <p:cViewPr varScale="1">
        <p:scale>
          <a:sx n="105" d="100"/>
          <a:sy n="105" d="100"/>
        </p:scale>
        <p:origin x="1002" y="78"/>
      </p:cViewPr>
      <p:guideLst>
        <p:guide orient="horz" pos="84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Среднесуточный охват</a:t>
            </a:r>
          </a:p>
        </c:rich>
      </c:tx>
      <c:layout>
        <c:manualLayout>
          <c:xMode val="edge"/>
          <c:yMode val="edge"/>
          <c:x val="0.23267935657003483"/>
          <c:y val="3.11790470486648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0933956225206702E-2"/>
          <c:y val="0.20013295826761479"/>
          <c:w val="0.88729453411470383"/>
          <c:h val="0.710505136580978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 от населения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46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72-410B-BB0A-39E525DCD4C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44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72-410B-BB0A-39E525DCD4CB}"/>
                </c:ext>
              </c:extLst>
            </c:dLbl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Телеграм</c:v>
                </c:pt>
                <c:pt idx="1">
                  <c:v>Вконтакте</c:v>
                </c:pt>
                <c:pt idx="2">
                  <c:v>TikTok</c:v>
                </c:pt>
                <c:pt idx="3">
                  <c:v>Одноклассники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46</c:v>
                </c:pt>
                <c:pt idx="1">
                  <c:v>44</c:v>
                </c:pt>
                <c:pt idx="2">
                  <c:v>27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DB-4CDF-BFD1-73C9B8EF801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20"/>
        <c:axId val="774262143"/>
        <c:axId val="774299775"/>
      </c:barChart>
      <c:catAx>
        <c:axId val="7742621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74299775"/>
        <c:crosses val="autoZero"/>
        <c:auto val="1"/>
        <c:lblAlgn val="ctr"/>
        <c:lblOffset val="100"/>
        <c:noMultiLvlLbl val="0"/>
      </c:catAx>
      <c:valAx>
        <c:axId val="7742997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74262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Время среди пользователей</a:t>
            </a:r>
          </a:p>
        </c:rich>
      </c:tx>
      <c:layout>
        <c:manualLayout>
          <c:xMode val="edge"/>
          <c:yMode val="edge"/>
          <c:x val="0.19437168124268958"/>
          <c:y val="5.12275244278651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Минут в день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TikTok</c:v>
                </c:pt>
                <c:pt idx="1">
                  <c:v>Вконтакте</c:v>
                </c:pt>
                <c:pt idx="2">
                  <c:v>Телеграм</c:v>
                </c:pt>
                <c:pt idx="3">
                  <c:v>Одноклассники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66</c:v>
                </c:pt>
                <c:pt idx="1">
                  <c:v>44</c:v>
                </c:pt>
                <c:pt idx="2">
                  <c:v>39</c:v>
                </c:pt>
                <c:pt idx="3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3B-4932-AF25-F34501F984C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20"/>
        <c:axId val="1893705680"/>
        <c:axId val="765146352"/>
      </c:barChart>
      <c:catAx>
        <c:axId val="1893705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65146352"/>
        <c:crosses val="autoZero"/>
        <c:auto val="1"/>
        <c:lblAlgn val="ctr"/>
        <c:lblOffset val="100"/>
        <c:noMultiLvlLbl val="0"/>
      </c:catAx>
      <c:valAx>
        <c:axId val="765146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93705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8CC9C-9EB6-4A66-95B2-766B92862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02AE7E-B37C-4DE4-9B28-62F2E6A8E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C06B3E-8106-4800-B303-EE2C4F922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F528-E4E1-4D60-A290-7193949FAC0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E6E5CB-1C35-4610-9186-837224F4C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D2D009-7949-4AE1-8706-AD73C46EA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B67-5B7E-41DD-AACE-1A805D1AA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255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F640C0-567B-428D-A57B-61322086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CCABE4-8E56-4D48-B2DD-DF907BAF8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D62B66-C6C9-47A5-898F-147380CA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F528-E4E1-4D60-A290-7193949FAC0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C838C-FF25-4A3C-A681-09AA05C14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D05708-D599-4147-9484-CFB3595C4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B67-5B7E-41DD-AACE-1A805D1AA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73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96E05F-BDC5-4323-B651-41DAB949F0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33AA1E9-636B-4389-B34A-8950A480E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76F13F-DD10-4ED1-A289-34A5FE631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F528-E4E1-4D60-A290-7193949FAC0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01809D-A02B-4043-A619-BE2A7AC22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09DC46-466F-44C7-AAB9-07A18CC4D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B67-5B7E-41DD-AACE-1A805D1AA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595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D316D-8142-4F47-B1F0-848FC972F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D33180-5E0F-4A28-9BD5-73B3B6536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ACCC83-0985-4059-8797-3951E33DA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F528-E4E1-4D60-A290-7193949FAC0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793C23-7790-443A-84D5-F0948A59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8642E5-4AE9-475A-8FBE-1A41F9C06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B67-5B7E-41DD-AACE-1A805D1AA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473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F028B-3919-47AB-968D-EF944C725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6FFBBA-9C07-4C2F-86A0-FF2D39ED0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0ADA90-2D64-40D7-8E5B-FD017AE29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F528-E4E1-4D60-A290-7193949FAC0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98EA16-D4E8-485D-B11B-F9D5E86EE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D090C-739A-49F6-8E2F-6AEC48F61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B67-5B7E-41DD-AACE-1A805D1AA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60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73DF7-6FE3-4CBA-9C3A-851D5F661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0B32A4-9D5F-4518-B0D8-9B7124A881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18613D-618E-466E-B04C-A45984040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7CBBF5-702F-4018-AED8-6F80BC72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F528-E4E1-4D60-A290-7193949FAC0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C251C4-CFB8-44BE-B21D-686C85763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B05170-150A-4E79-B059-650388034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B67-5B7E-41DD-AACE-1A805D1AA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22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2F162-0B81-4F3B-9D5B-64564DCBC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87E89F-20DF-4137-92A6-F6CFF84FD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AB67E3-C734-4F37-AB6A-0291E330B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58542A-80C4-446B-927C-9E92B6FF5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BE1DAB-4CE3-49AC-BFFF-9EE63F9E0B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7BB1D19-5EE0-423B-A641-5F09EDCF4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F528-E4E1-4D60-A290-7193949FAC0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E7D30A-1572-4BB0-A16D-A6319849E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26863A1-8091-47CD-A368-3EE3BE58B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B67-5B7E-41DD-AACE-1A805D1AA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384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00C1E-31F6-4299-BA12-81DF2C3FF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F33E082-21A2-4F2F-A84C-843EA975A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F528-E4E1-4D60-A290-7193949FAC0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CECC54-E004-4F1B-8FC3-AB97FEA61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3D1AD7E-816B-485A-A065-4C0D49193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B67-5B7E-41DD-AACE-1A805D1AA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050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250E82-61DB-4AAC-9102-B39D46E29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F528-E4E1-4D60-A290-7193949FAC0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08A969-F4BD-48F6-A7C3-FE28C2CA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D6DACA-5C99-41D1-BD7A-6570DF33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B67-5B7E-41DD-AACE-1A805D1AA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39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6B73D0-3B06-4930-8AA6-0B5C7F52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4DBBF6-9303-4952-8ED1-34A38B86F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A6E96D-E7E6-43D1-96E9-38B2813E9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CB0B9C-53E5-4629-9970-AA118F95F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F528-E4E1-4D60-A290-7193949FAC0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C75389-65EF-449C-A46B-BDBB9C94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9B175E-84BE-45EF-AD25-F6095C99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B67-5B7E-41DD-AACE-1A805D1AA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527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3D0130-A3E2-4FB2-AA6C-591508C5F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F4064D-0929-4437-B570-E5F170205B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5E5E27-A4AA-41F5-B47E-567F50D55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18721-96B7-4EA9-81E1-B5D74AE4B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F528-E4E1-4D60-A290-7193949FAC0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22763B-82B0-4CC5-8AA2-0B3765FAC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E51877-0C4A-452D-9786-3F6E5308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3FB67-5B7E-41DD-AACE-1A805D1AA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376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5DF25-7569-4D70-AB0B-7BF639C9C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8EF35A-F29E-437C-8FC5-DDAA842DA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48CEC-5373-4163-A0E0-CF70624A2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9F528-E4E1-4D60-A290-7193949FAC09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1BCF48-3F0B-4410-BFF3-FDAC81344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49DA58-BD53-4390-A9CB-50ECA2D9A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3FB67-5B7E-41DD-AACE-1A805D1AA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77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dobrovolec21veka?w=wall-88689020_513%2Fall" TargetMode="External"/><Relationship Id="rId7" Type="http://schemas.openxmlformats.org/officeDocument/2006/relationships/hyperlink" Target="https://vk.com/dobrovolec21veka?w=wall-88689020_512%2Fal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sco.pe/dobropur/380" TargetMode="External"/><Relationship Id="rId3" Type="http://schemas.openxmlformats.org/officeDocument/2006/relationships/hyperlink" Target="https://t.me/dobropur/423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hyperlink" Target="https://t.me/dobropur/401" TargetMode="External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vk.com/dobro_gau?w=wall-218209049_359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dobrormn?w=wall-108680847_5220%2Fa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donvolonter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jfMRs2IzWil2P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96900" cy="7458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698618-CA93-6FC3-F1C9-E398E47ACA6E}"/>
              </a:ext>
            </a:extLst>
          </p:cNvPr>
          <p:cNvSpPr txBox="1"/>
          <p:nvPr/>
        </p:nvSpPr>
        <p:spPr>
          <a:xfrm>
            <a:off x="641684" y="673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64349D8-F946-4BBA-BCB0-3C26D29A4A04}"/>
              </a:ext>
            </a:extLst>
          </p:cNvPr>
          <p:cNvSpPr/>
          <p:nvPr/>
        </p:nvSpPr>
        <p:spPr>
          <a:xfrm>
            <a:off x="358689" y="858434"/>
            <a:ext cx="8975316" cy="132959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800" b="1" dirty="0" smtClean="0">
                <a:solidFill>
                  <a:schemeClr val="bg1"/>
                </a:solidFill>
                <a:latin typeface="CoFo Kak Black" panose="020B0508030202020204" pitchFamily="34" charset="0"/>
                <a:ea typeface="CoFo Kak Black" panose="020B0508030202020204" pitchFamily="34" charset="0"/>
              </a:rPr>
              <a:t>ДОБРО.ЦЕНТРЫ </a:t>
            </a:r>
            <a:r>
              <a:rPr lang="en-US" sz="4800" b="1" dirty="0" smtClean="0">
                <a:solidFill>
                  <a:schemeClr val="bg1"/>
                </a:solidFill>
                <a:latin typeface="CoFo Kak Black" panose="020B0508030202020204" pitchFamily="34" charset="0"/>
                <a:ea typeface="CoFo Kak Black" panose="020B0508030202020204" pitchFamily="34" charset="0"/>
              </a:rPr>
              <a:t>VS </a:t>
            </a:r>
            <a:r>
              <a:rPr lang="ru-RU" sz="4800" b="1" dirty="0" smtClean="0">
                <a:solidFill>
                  <a:schemeClr val="bg1"/>
                </a:solidFill>
                <a:latin typeface="CoFo Kak Black" panose="020B0508030202020204" pitchFamily="34" charset="0"/>
                <a:ea typeface="CoFo Kak Black" panose="020B0508030202020204" pitchFamily="34" charset="0"/>
              </a:rPr>
              <a:t>НОВЫЕ МЕДИА</a:t>
            </a:r>
          </a:p>
          <a:p>
            <a:pPr>
              <a:lnSpc>
                <a:spcPct val="90000"/>
              </a:lnSpc>
            </a:pPr>
            <a:r>
              <a:rPr lang="ru-RU" sz="4800" b="1" dirty="0" smtClean="0">
                <a:solidFill>
                  <a:schemeClr val="bg1"/>
                </a:solidFill>
                <a:effectLst/>
                <a:latin typeface="CoFo Kak Black" panose="020B0508030202020204" pitchFamily="34" charset="0"/>
                <a:ea typeface="CoFo Kak Black" panose="020B0508030202020204" pitchFamily="34" charset="0"/>
              </a:rPr>
              <a:t>КАК РАБОТАТЬ ЭФФЕКТИВНО?</a:t>
            </a:r>
            <a:endParaRPr lang="ru-RU" sz="4800" b="1" dirty="0">
              <a:solidFill>
                <a:schemeClr val="bg1"/>
              </a:solidFill>
              <a:effectLst/>
              <a:latin typeface="CoFo Kak Black" panose="020B0508030202020204" pitchFamily="34" charset="0"/>
              <a:ea typeface="CoFo Kak Black" panose="020B050803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1872AAC-C78E-4DC8-85B9-321544AE207C}"/>
              </a:ext>
            </a:extLst>
          </p:cNvPr>
          <p:cNvSpPr/>
          <p:nvPr/>
        </p:nvSpPr>
        <p:spPr>
          <a:xfrm>
            <a:off x="566918" y="4309962"/>
            <a:ext cx="4103702" cy="12408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2000"/>
              </a:lnSpc>
            </a:pPr>
            <a:r>
              <a:rPr lang="ru-RU" dirty="0">
                <a:solidFill>
                  <a:schemeClr val="bg1"/>
                </a:solidFill>
              </a:rPr>
              <a:t>Анна </a:t>
            </a:r>
            <a:r>
              <a:rPr lang="ru-RU" dirty="0" err="1" smtClean="0">
                <a:solidFill>
                  <a:schemeClr val="bg1"/>
                </a:solidFill>
              </a:rPr>
              <a:t>Зенкова</a:t>
            </a:r>
            <a:endParaRPr lang="ru-RU" dirty="0" smtClean="0">
              <a:solidFill>
                <a:schemeClr val="bg1"/>
              </a:solidFill>
            </a:endParaRPr>
          </a:p>
          <a:p>
            <a:pPr>
              <a:lnSpc>
                <a:spcPct val="112000"/>
              </a:lnSpc>
            </a:pPr>
            <a:r>
              <a:rPr lang="ru-RU" dirty="0" smtClean="0">
                <a:solidFill>
                  <a:schemeClr val="bg1"/>
                </a:solidFill>
              </a:rPr>
              <a:t>Заместитель руководителя управления по коммуникациям и маркетингу Ассоциации волонтёрских центров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37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96900" cy="7458075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7E4D218-C7B3-485E-B6AA-C8D411FBA957}"/>
              </a:ext>
            </a:extLst>
          </p:cNvPr>
          <p:cNvSpPr txBox="1">
            <a:spLocks/>
          </p:cNvSpPr>
          <p:nvPr/>
        </p:nvSpPr>
        <p:spPr>
          <a:xfrm>
            <a:off x="218175" y="77244"/>
            <a:ext cx="4576488" cy="8946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Инструменты</a:t>
            </a:r>
            <a:endParaRPr lang="ru-RU" sz="3000" dirty="0">
              <a:solidFill>
                <a:schemeClr val="bg1"/>
              </a:solidFill>
              <a:latin typeface="+mn-lt"/>
              <a:ea typeface="CoFo Kak Black" panose="020B0A05030202020204" pitchFamily="34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C60B777-3DA9-4CD3-9772-E1527A130B1E}"/>
              </a:ext>
            </a:extLst>
          </p:cNvPr>
          <p:cNvSpPr/>
          <p:nvPr/>
        </p:nvSpPr>
        <p:spPr>
          <a:xfrm>
            <a:off x="343650" y="1046650"/>
            <a:ext cx="19893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Suisse Intl" panose="020B0504000000000000" pitchFamily="34" charset="-78"/>
              </a:rPr>
              <a:t>КАПСЛОК – если надо повысить голос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3975AAB-4201-4757-B9AC-9C2AC8909FC3}"/>
              </a:ext>
            </a:extLst>
          </p:cNvPr>
          <p:cNvSpPr/>
          <p:nvPr/>
        </p:nvSpPr>
        <p:spPr>
          <a:xfrm>
            <a:off x="284089" y="2586496"/>
            <a:ext cx="21627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Suisse Intl" panose="020B0504000000000000" pitchFamily="34" charset="-78"/>
              </a:rPr>
              <a:t>Скрытый текст – если нужна интрига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72BC800-D671-4BEF-AD3D-656EFBAE2D67}"/>
              </a:ext>
            </a:extLst>
          </p:cNvPr>
          <p:cNvSpPr/>
          <p:nvPr/>
        </p:nvSpPr>
        <p:spPr>
          <a:xfrm>
            <a:off x="284089" y="4126342"/>
            <a:ext cx="26193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Suisse Intl" panose="020B0504000000000000" pitchFamily="34" charset="-78"/>
              </a:rPr>
              <a:t>Молния – если срочно или привлечь внимание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E799454-DD22-4796-9EFC-9040C6B118A9}"/>
              </a:ext>
            </a:extLst>
          </p:cNvPr>
          <p:cNvSpPr/>
          <p:nvPr/>
        </p:nvSpPr>
        <p:spPr>
          <a:xfrm>
            <a:off x="284089" y="5358411"/>
            <a:ext cx="21627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Suisse Intl" panose="020B0504000000000000" pitchFamily="34" charset="-78"/>
              </a:rPr>
              <a:t>Символы – привлечь внимание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ED94E0-9159-4E45-8971-45E3D7B6D6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24"/>
          <a:stretch/>
        </p:blipFill>
        <p:spPr>
          <a:xfrm>
            <a:off x="3066659" y="676425"/>
            <a:ext cx="4008120" cy="1569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8956BF-B5B5-4E74-BBF7-E4332660B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804" y="4059591"/>
            <a:ext cx="3990975" cy="1104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C793E3-F61D-4E2E-895E-8AB0E39A3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432" y="5665313"/>
            <a:ext cx="3838575" cy="752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624B25-CD14-431F-89E3-242D4D2F3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1432" y="2456163"/>
            <a:ext cx="3050192" cy="1413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341AB03-936E-4210-AAA3-E902D78EBB90}"/>
              </a:ext>
            </a:extLst>
          </p:cNvPr>
          <p:cNvSpPr/>
          <p:nvPr/>
        </p:nvSpPr>
        <p:spPr>
          <a:xfrm>
            <a:off x="8139379" y="1055911"/>
            <a:ext cx="269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Suisse Intl" panose="020B0504000000000000" pitchFamily="34" charset="-78"/>
              </a:rPr>
              <a:t>Смайлики – если необходимо добавить эмоций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59D5B68-0A62-440D-AFFE-41D8AC79B2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881" y="2424211"/>
            <a:ext cx="4852745" cy="70788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52A281D-E5DB-4974-9DBA-74F423A0D920}"/>
              </a:ext>
            </a:extLst>
          </p:cNvPr>
          <p:cNvSpPr/>
          <p:nvPr/>
        </p:nvSpPr>
        <p:spPr>
          <a:xfrm>
            <a:off x="8139379" y="3361296"/>
            <a:ext cx="2699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Suisse Intl" panose="020B0504000000000000" pitchFamily="34" charset="-78"/>
              </a:rPr>
              <a:t>Репортажные кружочки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F593F1B-1026-4B3C-B1EC-9420E8E9B6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9899" y="4319200"/>
            <a:ext cx="3430089" cy="2018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3407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96900" cy="745807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7F992E0-0951-434F-8560-C0098B861A87}"/>
              </a:ext>
            </a:extLst>
          </p:cNvPr>
          <p:cNvSpPr txBox="1">
            <a:spLocks/>
          </p:cNvSpPr>
          <p:nvPr/>
        </p:nvSpPr>
        <p:spPr>
          <a:xfrm>
            <a:off x="199698" y="273270"/>
            <a:ext cx="9962881" cy="112052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Новость в СМИ и </a:t>
            </a:r>
            <a:r>
              <a:rPr lang="ru-RU" sz="3200" b="1" dirty="0" err="1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паблике</a:t>
            </a:r>
            <a:r>
              <a:rPr lang="ru-RU" sz="3200" b="1" dirty="0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 соцсети: в чем разница?</a:t>
            </a:r>
            <a:endParaRPr lang="ru-RU" sz="3200" dirty="0">
              <a:solidFill>
                <a:schemeClr val="bg1"/>
              </a:solidFill>
              <a:latin typeface="+mn-lt"/>
              <a:ea typeface="CoFo Kak Black" panose="020B0A05030202020204" pitchFamily="34" charset="-52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81DC4F4-071D-4463-928E-B4A3A4B62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595" y="1364102"/>
            <a:ext cx="1769857" cy="856357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СМИ</a:t>
            </a:r>
            <a:endParaRPr lang="ru-RU" sz="3000" dirty="0">
              <a:solidFill>
                <a:schemeClr val="bg1"/>
              </a:solidFill>
              <a:latin typeface="+mn-lt"/>
              <a:ea typeface="CoFo Kak Black" panose="020B0A05030202020204" pitchFamily="34" charset="-52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F2E92CA-C19A-478D-85CA-EEFD989333BD}"/>
              </a:ext>
            </a:extLst>
          </p:cNvPr>
          <p:cNvSpPr txBox="1">
            <a:spLocks/>
          </p:cNvSpPr>
          <p:nvPr/>
        </p:nvSpPr>
        <p:spPr>
          <a:xfrm>
            <a:off x="7787682" y="1259035"/>
            <a:ext cx="3259825" cy="85635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СОЦСЕТИ</a:t>
            </a:r>
            <a:endParaRPr lang="ru-RU" sz="3000" dirty="0">
              <a:solidFill>
                <a:schemeClr val="bg1"/>
              </a:solidFill>
              <a:latin typeface="+mn-lt"/>
              <a:ea typeface="CoFo Kak Black" panose="020B0A05030202020204" pitchFamily="34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FA254FF-14D7-403B-8F37-048177CDBAFE}"/>
              </a:ext>
            </a:extLst>
          </p:cNvPr>
          <p:cNvSpPr/>
          <p:nvPr/>
        </p:nvSpPr>
        <p:spPr>
          <a:xfrm>
            <a:off x="416925" y="2220459"/>
            <a:ext cx="50989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cs typeface="Calibri" panose="020F0502020204030204" pitchFamily="34" charset="0"/>
              </a:rPr>
              <a:t>● </a:t>
            </a:r>
            <a:r>
              <a:rPr lang="ru-RU" sz="2000" dirty="0">
                <a:solidFill>
                  <a:schemeClr val="bg1"/>
                </a:solidFill>
                <a:cs typeface="Suisse Intl" panose="020B0504000000000000" pitchFamily="34" charset="-78"/>
              </a:rPr>
              <a:t>Классическая структура 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cs typeface="Suisse Intl" panose="020B0504000000000000" pitchFamily="34" charset="-78"/>
              </a:rPr>
              <a:t>«заголовок – </a:t>
            </a:r>
            <a:r>
              <a:rPr lang="ru-RU" sz="2000" dirty="0" err="1">
                <a:solidFill>
                  <a:schemeClr val="bg1"/>
                </a:solidFill>
                <a:cs typeface="Suisse Intl" panose="020B0504000000000000" pitchFamily="34" charset="-78"/>
              </a:rPr>
              <a:t>лид</a:t>
            </a:r>
            <a:r>
              <a:rPr lang="ru-RU" sz="2000" dirty="0">
                <a:solidFill>
                  <a:schemeClr val="bg1"/>
                </a:solidFill>
                <a:cs typeface="Suisse Intl" panose="020B0504000000000000" pitchFamily="34" charset="-78"/>
              </a:rPr>
              <a:t> – содержание – цитата – бэкграунд»</a:t>
            </a:r>
          </a:p>
          <a:p>
            <a:pPr>
              <a:spcAft>
                <a:spcPts val="0"/>
              </a:spcAft>
            </a:pPr>
            <a:endParaRPr lang="ru-RU" sz="20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cs typeface="Calibri" panose="020F0502020204030204" pitchFamily="34" charset="0"/>
              </a:rPr>
              <a:t>● </a:t>
            </a:r>
            <a:r>
              <a:rPr lang="ru-RU" sz="2000" dirty="0">
                <a:solidFill>
                  <a:schemeClr val="bg1"/>
                </a:solidFill>
                <a:cs typeface="Suisse Intl" panose="020B0504000000000000" pitchFamily="34" charset="-78"/>
              </a:rPr>
              <a:t>Строгий новостной стиль текста</a:t>
            </a:r>
          </a:p>
          <a:p>
            <a:pPr>
              <a:spcAft>
                <a:spcPts val="0"/>
              </a:spcAft>
            </a:pPr>
            <a:endParaRPr lang="ru-RU" sz="20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cs typeface="Calibri" panose="020F0502020204030204" pitchFamily="34" charset="0"/>
              </a:rPr>
              <a:t>● </a:t>
            </a:r>
            <a:r>
              <a:rPr lang="ru-RU" sz="2000" dirty="0">
                <a:solidFill>
                  <a:schemeClr val="bg1"/>
                </a:solidFill>
                <a:cs typeface="Suisse Intl" panose="020B0504000000000000" pitchFamily="34" charset="-78"/>
              </a:rPr>
              <a:t>Сдержанная лексика</a:t>
            </a:r>
          </a:p>
          <a:p>
            <a:pPr>
              <a:spcAft>
                <a:spcPts val="0"/>
              </a:spcAft>
            </a:pPr>
            <a:endParaRPr lang="ru-RU" sz="20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cs typeface="Calibri" panose="020F0502020204030204" pitchFamily="34" charset="0"/>
              </a:rPr>
              <a:t>● </a:t>
            </a:r>
            <a:r>
              <a:rPr lang="ru-RU" sz="2000" dirty="0">
                <a:solidFill>
                  <a:schemeClr val="bg1"/>
                </a:solidFill>
                <a:cs typeface="Suisse Intl" panose="020B0504000000000000" pitchFamily="34" charset="-78"/>
              </a:rPr>
              <a:t>Главная цель – информирование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CAAA73-032B-4312-8990-F946C541EDF4}"/>
              </a:ext>
            </a:extLst>
          </p:cNvPr>
          <p:cNvSpPr/>
          <p:nvPr/>
        </p:nvSpPr>
        <p:spPr>
          <a:xfrm>
            <a:off x="6513937" y="2019166"/>
            <a:ext cx="509898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900" b="1" dirty="0">
                <a:solidFill>
                  <a:schemeClr val="bg1"/>
                </a:solidFill>
                <a:cs typeface="Calibri" panose="020F0502020204030204" pitchFamily="34" charset="0"/>
              </a:rPr>
              <a:t>● </a:t>
            </a:r>
            <a:r>
              <a:rPr lang="ru-RU" sz="1900" dirty="0">
                <a:solidFill>
                  <a:schemeClr val="bg1"/>
                </a:solidFill>
                <a:cs typeface="Suisse Intl" panose="020B0504000000000000" pitchFamily="34" charset="-78"/>
              </a:rPr>
              <a:t>Вся новость может быть сведена к короткой «молнии» или мему</a:t>
            </a:r>
          </a:p>
          <a:p>
            <a:pPr algn="just">
              <a:spcAft>
                <a:spcPts val="0"/>
              </a:spcAft>
            </a:pPr>
            <a:endParaRPr lang="ru-RU" sz="19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algn="just">
              <a:spcAft>
                <a:spcPts val="0"/>
              </a:spcAft>
            </a:pPr>
            <a:r>
              <a:rPr lang="ru-RU" sz="1900" dirty="0">
                <a:solidFill>
                  <a:schemeClr val="bg1"/>
                </a:solidFill>
                <a:cs typeface="Calibri" panose="020F0502020204030204" pitchFamily="34" charset="0"/>
              </a:rPr>
              <a:t>● </a:t>
            </a:r>
            <a:r>
              <a:rPr lang="ru-RU" sz="1900" dirty="0">
                <a:solidFill>
                  <a:schemeClr val="bg1"/>
                </a:solidFill>
                <a:cs typeface="Suisse Intl" panose="020B0504000000000000" pitchFamily="34" charset="-78"/>
              </a:rPr>
              <a:t>Новость нацелена на максимальный репост </a:t>
            </a:r>
          </a:p>
          <a:p>
            <a:pPr algn="just">
              <a:spcAft>
                <a:spcPts val="0"/>
              </a:spcAft>
            </a:pPr>
            <a:endParaRPr lang="ru-RU" sz="19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algn="just">
              <a:spcAft>
                <a:spcPts val="0"/>
              </a:spcAft>
            </a:pPr>
            <a:r>
              <a:rPr lang="ru-RU" sz="1900" dirty="0">
                <a:solidFill>
                  <a:schemeClr val="bg1"/>
                </a:solidFill>
                <a:cs typeface="Calibri" panose="020F0502020204030204" pitchFamily="34" charset="0"/>
              </a:rPr>
              <a:t>● </a:t>
            </a:r>
            <a:r>
              <a:rPr lang="ru-RU" sz="1900" dirty="0">
                <a:solidFill>
                  <a:schemeClr val="bg1"/>
                </a:solidFill>
                <a:cs typeface="Suisse Intl" panose="020B0504000000000000" pitchFamily="34" charset="-78"/>
              </a:rPr>
              <a:t>Язык приближен к разговорной речи, позволяются неточности, просторечные выражения</a:t>
            </a:r>
          </a:p>
          <a:p>
            <a:pPr algn="just">
              <a:spcAft>
                <a:spcPts val="0"/>
              </a:spcAft>
            </a:pPr>
            <a:endParaRPr lang="ru-RU" sz="19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algn="just">
              <a:spcAft>
                <a:spcPts val="0"/>
              </a:spcAft>
            </a:pPr>
            <a:r>
              <a:rPr lang="ru-RU" sz="1900" dirty="0">
                <a:solidFill>
                  <a:schemeClr val="bg1"/>
                </a:solidFill>
                <a:cs typeface="Calibri" panose="020F0502020204030204" pitchFamily="34" charset="0"/>
              </a:rPr>
              <a:t>● </a:t>
            </a:r>
            <a:r>
              <a:rPr lang="ru-RU" sz="1900" dirty="0">
                <a:solidFill>
                  <a:schemeClr val="bg1"/>
                </a:solidFill>
                <a:cs typeface="Suisse Intl" panose="020B0504000000000000" pitchFamily="34" charset="-78"/>
              </a:rPr>
              <a:t>Любые цели – от информирования до развлечения и снятия напряженности от новостного фона</a:t>
            </a:r>
          </a:p>
          <a:p>
            <a:pPr algn="just">
              <a:spcAft>
                <a:spcPts val="0"/>
              </a:spcAft>
            </a:pPr>
            <a:endParaRPr lang="ru-RU" sz="19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algn="just">
              <a:spcAft>
                <a:spcPts val="0"/>
              </a:spcAft>
            </a:pPr>
            <a:r>
              <a:rPr lang="ru-RU" sz="1900" dirty="0">
                <a:solidFill>
                  <a:schemeClr val="bg1"/>
                </a:solidFill>
                <a:cs typeface="Calibri" panose="020F0502020204030204" pitchFamily="34" charset="0"/>
              </a:rPr>
              <a:t>● </a:t>
            </a:r>
            <a:r>
              <a:rPr lang="ru-RU" sz="1900" dirty="0">
                <a:solidFill>
                  <a:schemeClr val="bg1"/>
                </a:solidFill>
                <a:cs typeface="Suisse Intl" panose="020B0504000000000000" pitchFamily="34" charset="-78"/>
              </a:rPr>
              <a:t>Акцент на визуализации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0490B43-F2EA-494C-AC3C-78841ACD0353}"/>
              </a:ext>
            </a:extLst>
          </p:cNvPr>
          <p:cNvCxnSpPr>
            <a:cxnSpLocks/>
          </p:cNvCxnSpPr>
          <p:nvPr/>
        </p:nvCxnSpPr>
        <p:spPr>
          <a:xfrm>
            <a:off x="5859263" y="1783118"/>
            <a:ext cx="0" cy="4820575"/>
          </a:xfrm>
          <a:prstGeom prst="line">
            <a:avLst/>
          </a:prstGeom>
          <a:ln w="381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47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96900" cy="74580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D59F316-E4B8-4C2E-BD65-A5327A1F5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099" y="520351"/>
            <a:ext cx="5476421" cy="24001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A1C89A2-924D-471A-8271-482FA505D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08" y="-57551"/>
            <a:ext cx="9962881" cy="1120524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СМИ: классика новости</a:t>
            </a:r>
            <a:endParaRPr lang="ru-RU" sz="3200" dirty="0">
              <a:solidFill>
                <a:schemeClr val="bg1"/>
              </a:solidFill>
              <a:latin typeface="+mn-lt"/>
              <a:ea typeface="CoFo Kak Black" panose="020B0A05030202020204" pitchFamily="34" charset="-52"/>
            </a:endParaRPr>
          </a:p>
        </p:txBody>
      </p:sp>
      <p:sp>
        <p:nvSpPr>
          <p:cNvPr id="8" name="Выноска: линия с чертой 7">
            <a:extLst>
              <a:ext uri="{FF2B5EF4-FFF2-40B4-BE49-F238E27FC236}">
                <a16:creationId xmlns:a16="http://schemas.microsoft.com/office/drawing/2014/main" id="{96F02613-6FC0-4FAB-A34B-8437F63C733A}"/>
              </a:ext>
            </a:extLst>
          </p:cNvPr>
          <p:cNvSpPr/>
          <p:nvPr/>
        </p:nvSpPr>
        <p:spPr>
          <a:xfrm>
            <a:off x="2657959" y="981672"/>
            <a:ext cx="1368284" cy="287703"/>
          </a:xfrm>
          <a:prstGeom prst="accentCallout1">
            <a:avLst>
              <a:gd name="adj1" fmla="val 18750"/>
              <a:gd name="adj2" fmla="val -8333"/>
              <a:gd name="adj3" fmla="val 153266"/>
              <a:gd name="adj4" fmla="val -52221"/>
            </a:avLst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Suisse Intl Light" panose="020B0504000000000000" pitchFamily="34" charset="-78"/>
                <a:cs typeface="Suisse Intl Light" panose="020B0504000000000000" pitchFamily="34" charset="-78"/>
              </a:rPr>
              <a:t>ЗАГОЛОВОК</a:t>
            </a:r>
          </a:p>
        </p:txBody>
      </p:sp>
      <p:sp>
        <p:nvSpPr>
          <p:cNvPr id="10" name="Выноска: линия с чертой 9">
            <a:extLst>
              <a:ext uri="{FF2B5EF4-FFF2-40B4-BE49-F238E27FC236}">
                <a16:creationId xmlns:a16="http://schemas.microsoft.com/office/drawing/2014/main" id="{07D7658E-1393-4A4C-848D-F6264D7AB82C}"/>
              </a:ext>
            </a:extLst>
          </p:cNvPr>
          <p:cNvSpPr/>
          <p:nvPr/>
        </p:nvSpPr>
        <p:spPr>
          <a:xfrm>
            <a:off x="4910173" y="4586026"/>
            <a:ext cx="1216594" cy="287703"/>
          </a:xfrm>
          <a:prstGeom prst="accentCallout1">
            <a:avLst>
              <a:gd name="adj1" fmla="val 18750"/>
              <a:gd name="adj2" fmla="val -8333"/>
              <a:gd name="adj3" fmla="val 153266"/>
              <a:gd name="adj4" fmla="val -52221"/>
            </a:avLst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Suisse Intl Light" panose="020B0504000000000000" pitchFamily="34" charset="-78"/>
                <a:cs typeface="Suisse Intl Light" panose="020B0504000000000000" pitchFamily="34" charset="-78"/>
              </a:rPr>
              <a:t>ЦИТАТА</a:t>
            </a:r>
          </a:p>
        </p:txBody>
      </p:sp>
      <p:sp>
        <p:nvSpPr>
          <p:cNvPr id="13" name="Выноска: линия с чертой 12">
            <a:extLst>
              <a:ext uri="{FF2B5EF4-FFF2-40B4-BE49-F238E27FC236}">
                <a16:creationId xmlns:a16="http://schemas.microsoft.com/office/drawing/2014/main" id="{331BA08B-369A-4813-920E-6D459270C564}"/>
              </a:ext>
            </a:extLst>
          </p:cNvPr>
          <p:cNvSpPr/>
          <p:nvPr/>
        </p:nvSpPr>
        <p:spPr>
          <a:xfrm>
            <a:off x="10585370" y="1181894"/>
            <a:ext cx="1514968" cy="304799"/>
          </a:xfrm>
          <a:prstGeom prst="accentCallout1">
            <a:avLst>
              <a:gd name="adj1" fmla="val 18750"/>
              <a:gd name="adj2" fmla="val -8333"/>
              <a:gd name="adj3" fmla="val 120657"/>
              <a:gd name="adj4" fmla="val -41068"/>
            </a:avLst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Suisse Intl Light" panose="020B0504000000000000" pitchFamily="34" charset="-78"/>
                <a:cs typeface="Suisse Intl Light" panose="020B0504000000000000" pitchFamily="34" charset="-78"/>
              </a:rPr>
              <a:t>СОДЕРЖАНИЕ</a:t>
            </a:r>
          </a:p>
        </p:txBody>
      </p:sp>
      <p:sp>
        <p:nvSpPr>
          <p:cNvPr id="14" name="Выноска: линия с чертой 13">
            <a:extLst>
              <a:ext uri="{FF2B5EF4-FFF2-40B4-BE49-F238E27FC236}">
                <a16:creationId xmlns:a16="http://schemas.microsoft.com/office/drawing/2014/main" id="{34F74E3F-0868-487C-AECC-D5037D1FD30A}"/>
              </a:ext>
            </a:extLst>
          </p:cNvPr>
          <p:cNvSpPr/>
          <p:nvPr/>
        </p:nvSpPr>
        <p:spPr>
          <a:xfrm rot="10800000" flipV="1">
            <a:off x="6602927" y="3271039"/>
            <a:ext cx="1622317" cy="287704"/>
          </a:xfrm>
          <a:prstGeom prst="accentCallout1">
            <a:avLst>
              <a:gd name="adj1" fmla="val 18750"/>
              <a:gd name="adj2" fmla="val -8333"/>
              <a:gd name="adj3" fmla="val 128580"/>
              <a:gd name="adj4" fmla="val -45760"/>
            </a:avLst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Suisse Intl Light" panose="020B0504000000000000" pitchFamily="34" charset="-78"/>
                <a:cs typeface="Suisse Intl Light" panose="020B0504000000000000" pitchFamily="34" charset="-78"/>
              </a:rPr>
              <a:t>ПОДРОБНОСТИ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BFF0FDD-EE6D-4CC8-A0DE-AB5C94F75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10" y="1522541"/>
            <a:ext cx="4012817" cy="32310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B47997A-80CB-4311-8489-CE0D766FB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05" y="5094287"/>
            <a:ext cx="4258477" cy="1471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9B32059-D956-4488-A948-87866263A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7159" y="3174369"/>
            <a:ext cx="2932326" cy="3111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Выноска: линия с чертой 20">
            <a:extLst>
              <a:ext uri="{FF2B5EF4-FFF2-40B4-BE49-F238E27FC236}">
                <a16:creationId xmlns:a16="http://schemas.microsoft.com/office/drawing/2014/main" id="{8E36F46C-C788-479D-A1B4-7E430EF945EA}"/>
              </a:ext>
            </a:extLst>
          </p:cNvPr>
          <p:cNvSpPr/>
          <p:nvPr/>
        </p:nvSpPr>
        <p:spPr>
          <a:xfrm rot="10800000" flipV="1">
            <a:off x="6497815" y="4848430"/>
            <a:ext cx="1368286" cy="287703"/>
          </a:xfrm>
          <a:prstGeom prst="accentCallout1">
            <a:avLst>
              <a:gd name="adj1" fmla="val 18750"/>
              <a:gd name="adj2" fmla="val -8333"/>
              <a:gd name="adj3" fmla="val 128580"/>
              <a:gd name="adj4" fmla="val -45760"/>
            </a:avLst>
          </a:prstGeom>
          <a:solidFill>
            <a:srgbClr val="0070C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Suisse Intl Light" panose="020B0504000000000000" pitchFamily="34" charset="-78"/>
                <a:cs typeface="Suisse Intl Light" panose="020B0504000000000000" pitchFamily="34" charset="-78"/>
              </a:rPr>
              <a:t>БЭКГРАУНД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07F91B0-54DD-4AFE-962B-9F76BE1AF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759" y="5224257"/>
            <a:ext cx="2940655" cy="1289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735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96900" cy="745807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03ED08A-3B61-40F4-94EA-D059F09B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98" y="115410"/>
            <a:ext cx="9962881" cy="1278384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ТГ: коротко и ясно</a:t>
            </a:r>
            <a:endParaRPr lang="ru-RU" sz="3200" dirty="0">
              <a:solidFill>
                <a:schemeClr val="bg1"/>
              </a:solidFill>
              <a:latin typeface="+mn-lt"/>
              <a:ea typeface="CoFo Kak Black" panose="020B0A05030202020204" pitchFamily="34" charset="-52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51A010A-D62F-41CE-9B92-5C9A7A4E8AFE}"/>
              </a:ext>
            </a:extLst>
          </p:cNvPr>
          <p:cNvSpPr/>
          <p:nvPr/>
        </p:nvSpPr>
        <p:spPr>
          <a:xfrm>
            <a:off x="6426216" y="3429000"/>
            <a:ext cx="5203383" cy="2874376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129600-E773-43B2-9A39-4075516DC997}"/>
              </a:ext>
            </a:extLst>
          </p:cNvPr>
          <p:cNvSpPr txBox="1"/>
          <p:nvPr/>
        </p:nvSpPr>
        <p:spPr>
          <a:xfrm>
            <a:off x="6913306" y="3527360"/>
            <a:ext cx="51218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cs typeface="Suisse Intl" panose="020B0504000000000000" pitchFamily="34" charset="-78"/>
              </a:rPr>
              <a:t>Аудитория ТГ ценит:</a:t>
            </a:r>
          </a:p>
          <a:p>
            <a:r>
              <a:rPr lang="ru-RU" sz="2400" dirty="0">
                <a:solidFill>
                  <a:schemeClr val="bg1"/>
                </a:solidFill>
                <a:cs typeface="Suisse Intl" panose="020B0504000000000000" pitchFamily="34" charset="-78"/>
              </a:rPr>
              <a:t>- авторский стиль</a:t>
            </a:r>
          </a:p>
          <a:p>
            <a:r>
              <a:rPr lang="ru-RU" sz="2400" dirty="0">
                <a:solidFill>
                  <a:schemeClr val="bg1"/>
                </a:solidFill>
                <a:cs typeface="Suisse Intl" panose="020B0504000000000000" pitchFamily="34" charset="-78"/>
              </a:rPr>
              <a:t>- инсайды</a:t>
            </a:r>
          </a:p>
          <a:p>
            <a:r>
              <a:rPr lang="ru-RU" sz="2400" dirty="0">
                <a:solidFill>
                  <a:schemeClr val="bg1"/>
                </a:solidFill>
                <a:cs typeface="Suisse Intl" panose="020B0504000000000000" pitchFamily="34" charset="-78"/>
              </a:rPr>
              <a:t>- </a:t>
            </a:r>
            <a:r>
              <a:rPr lang="ru-RU" sz="2400" dirty="0" err="1">
                <a:solidFill>
                  <a:schemeClr val="bg1"/>
                </a:solidFill>
                <a:cs typeface="Suisse Intl" panose="020B0504000000000000" pitchFamily="34" charset="-78"/>
              </a:rPr>
              <a:t>экспертность</a:t>
            </a:r>
            <a:endParaRPr lang="ru-RU" sz="24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r>
              <a:rPr lang="ru-RU" sz="2400" dirty="0">
                <a:solidFill>
                  <a:schemeClr val="bg1"/>
                </a:solidFill>
                <a:cs typeface="Suisse Intl" panose="020B0504000000000000" pitchFamily="34" charset="-78"/>
              </a:rPr>
              <a:t>- сарказм и мемы</a:t>
            </a:r>
          </a:p>
          <a:p>
            <a:r>
              <a:rPr lang="ru-RU" sz="2400" dirty="0">
                <a:solidFill>
                  <a:schemeClr val="bg1"/>
                </a:solidFill>
                <a:cs typeface="Suisse Intl" panose="020B0504000000000000" pitchFamily="34" charset="-78"/>
              </a:rPr>
              <a:t>- общение в стиле мессенджера: быстро, лаконично, без «воды»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56E5577-F54C-43FA-AD7C-BF231180D3C6}"/>
              </a:ext>
            </a:extLst>
          </p:cNvPr>
          <p:cNvSpPr/>
          <p:nvPr/>
        </p:nvSpPr>
        <p:spPr>
          <a:xfrm>
            <a:off x="6426216" y="1057463"/>
            <a:ext cx="6096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b="1" dirty="0">
              <a:solidFill>
                <a:schemeClr val="bg1"/>
              </a:solidFill>
              <a:latin typeface="Suisse Intl" panose="020B0504000000000000" pitchFamily="34" charset="-78"/>
              <a:cs typeface="Suisse Intl" panose="020B0504000000000000" pitchFamily="34" charset="-78"/>
            </a:endParaRPr>
          </a:p>
          <a:p>
            <a:r>
              <a:rPr lang="ru-RU" sz="2400" b="1" dirty="0">
                <a:solidFill>
                  <a:schemeClr val="bg1"/>
                </a:solidFill>
                <a:cs typeface="Calibri" panose="020F0502020204030204" pitchFamily="34" charset="0"/>
              </a:rPr>
              <a:t>● </a:t>
            </a:r>
            <a:r>
              <a:rPr lang="ru-RU" sz="2400" b="1" dirty="0">
                <a:solidFill>
                  <a:schemeClr val="bg1"/>
                </a:solidFill>
                <a:cs typeface="Suisse Intl" panose="020B0504000000000000" pitchFamily="34" charset="-78"/>
              </a:rPr>
              <a:t>формат «все, что нужно знать»</a:t>
            </a:r>
          </a:p>
          <a:p>
            <a:endParaRPr lang="ru-RU" sz="2400" b="1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r>
              <a:rPr lang="ru-RU" sz="2400" b="1" dirty="0">
                <a:solidFill>
                  <a:schemeClr val="bg1"/>
                </a:solidFill>
                <a:cs typeface="Calibri" panose="020F0502020204030204" pitchFamily="34" charset="0"/>
              </a:rPr>
              <a:t>● </a:t>
            </a:r>
            <a:r>
              <a:rPr lang="ru-RU" sz="2400" b="1" dirty="0">
                <a:solidFill>
                  <a:schemeClr val="bg1"/>
                </a:solidFill>
                <a:cs typeface="Suisse Intl" panose="020B0504000000000000" pitchFamily="34" charset="-78"/>
              </a:rPr>
              <a:t>весь инфоповод и </a:t>
            </a:r>
            <a:r>
              <a:rPr lang="ru-RU" sz="2400" b="1" dirty="0" err="1">
                <a:solidFill>
                  <a:schemeClr val="bg1"/>
                </a:solidFill>
                <a:cs typeface="Suisse Intl" panose="020B0504000000000000" pitchFamily="34" charset="-78"/>
              </a:rPr>
              <a:t>бэк</a:t>
            </a:r>
            <a:r>
              <a:rPr lang="ru-RU" sz="2400" b="1" dirty="0">
                <a:solidFill>
                  <a:schemeClr val="bg1"/>
                </a:solidFill>
                <a:cs typeface="Suisse Intl" panose="020B0504000000000000" pitchFamily="34" charset="-78"/>
              </a:rPr>
              <a:t> в одном предложении</a:t>
            </a:r>
          </a:p>
          <a:p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405C62-5254-42AB-B82D-26E7AEAB5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9" y="2058829"/>
            <a:ext cx="5572050" cy="2745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793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96900" cy="7458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F0DBE6-656D-40AE-BBB1-C6817123FB61}"/>
              </a:ext>
            </a:extLst>
          </p:cNvPr>
          <p:cNvSpPr txBox="1"/>
          <p:nvPr/>
        </p:nvSpPr>
        <p:spPr>
          <a:xfrm>
            <a:off x="2282798" y="308708"/>
            <a:ext cx="1541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cs typeface="Suisse Intl" panose="020B0504000000000000" pitchFamily="34" charset="-78"/>
              </a:rPr>
              <a:t>Telegram</a:t>
            </a:r>
            <a:endParaRPr lang="ru-RU" sz="2800" b="1" dirty="0">
              <a:solidFill>
                <a:schemeClr val="bg1"/>
              </a:solidFill>
              <a:cs typeface="Suisse Intl" panose="020B0504000000000000" pitchFamily="34" charset="-78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07F63D2-9FA7-44F7-9AE5-58083FB33826}"/>
              </a:ext>
            </a:extLst>
          </p:cNvPr>
          <p:cNvSpPr/>
          <p:nvPr/>
        </p:nvSpPr>
        <p:spPr>
          <a:xfrm>
            <a:off x="8549605" y="290175"/>
            <a:ext cx="593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cs typeface="Suisse Intl" panose="020B0504000000000000" pitchFamily="34" charset="-78"/>
              </a:rPr>
              <a:t>VK</a:t>
            </a:r>
            <a:endParaRPr lang="ru-RU" sz="2800" b="1" dirty="0">
              <a:solidFill>
                <a:schemeClr val="bg1"/>
              </a:solidFill>
              <a:cs typeface="Suisse Intl" panose="020B0504000000000000" pitchFamily="34" charset="-78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BAAC64-1762-4822-A3B0-1FE47BAA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45" y="965837"/>
            <a:ext cx="3032760" cy="4739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49E31E-326E-4312-8985-A432BAE77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576" y="1609466"/>
            <a:ext cx="4000500" cy="2766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1682EEE-4585-4D1E-9AD8-1AEBB045A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32" y="877187"/>
            <a:ext cx="3499257" cy="4916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1068C5-345F-4BAE-875A-E54A96861A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49" y="3298602"/>
            <a:ext cx="5158740" cy="3253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80211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96900" cy="745807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F54422E-7CE0-4F09-BDEE-CE6A323A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05" y="-79122"/>
            <a:ext cx="9962881" cy="1278384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Типичные ошибки</a:t>
            </a:r>
            <a:endParaRPr lang="ru-RU" sz="3000" dirty="0">
              <a:solidFill>
                <a:schemeClr val="bg1"/>
              </a:solidFill>
              <a:latin typeface="+mn-lt"/>
              <a:ea typeface="CoFo Kak Black" panose="020B0A05030202020204" pitchFamily="3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865F0-D2CC-4DFF-8599-76F453F32D13}"/>
              </a:ext>
            </a:extLst>
          </p:cNvPr>
          <p:cNvSpPr txBox="1"/>
          <p:nvPr/>
        </p:nvSpPr>
        <p:spPr>
          <a:xfrm>
            <a:off x="152564" y="1136640"/>
            <a:ext cx="12163138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Прямое копирование текста с сайта СМИ в </a:t>
            </a:r>
            <a:r>
              <a:rPr lang="ru-RU" sz="2000" dirty="0" smtClean="0">
                <a:solidFill>
                  <a:schemeClr val="bg1"/>
                </a:solidFill>
              </a:rPr>
              <a:t>паблик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Текст не адаптируется для соцсети с учетом ее особенностей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Объем постов превышает типичные для площадки объемы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Используется сложный канцелярский язык, бюрократический стиль пресс-релизов, обобщающие фразы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Не создаются «зацепки» для аудитории, паблик исключительно информирует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Паблик наполняется только </a:t>
            </a:r>
            <a:r>
              <a:rPr lang="ru-RU" sz="2000" dirty="0" err="1">
                <a:solidFill>
                  <a:schemeClr val="bg1"/>
                </a:solidFill>
              </a:rPr>
              <a:t>рерайтами</a:t>
            </a:r>
            <a:r>
              <a:rPr lang="ru-RU" sz="2000" dirty="0">
                <a:solidFill>
                  <a:schemeClr val="bg1"/>
                </a:solidFill>
              </a:rPr>
              <a:t>, без эксклюзивов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В публикациях не используются видео, иллюстрации, игровые форматы, свойственные площадке приемы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Нет интерактивов, вовлекающего контента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Игнорируются технические возможности площадки (гиперссылки, сокращения)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4BA7CC-6F4A-403A-94D7-21C6561B6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737" y="396825"/>
            <a:ext cx="2155846" cy="2142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9114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96900" cy="745807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A325B1-8983-4361-B7BF-E7E3E36B6906}"/>
              </a:ext>
            </a:extLst>
          </p:cNvPr>
          <p:cNvSpPr/>
          <p:nvPr/>
        </p:nvSpPr>
        <p:spPr>
          <a:xfrm>
            <a:off x="412993" y="264654"/>
            <a:ext cx="10904992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bg1"/>
                </a:solidFill>
                <a:effectLst/>
                <a:ea typeface="CoFo Kak Black" panose="020B0508030202020204" pitchFamily="34" charset="0"/>
              </a:rPr>
              <a:t>Так что </a:t>
            </a:r>
            <a:r>
              <a:rPr lang="ru-RU" sz="2800" b="1" dirty="0">
                <a:solidFill>
                  <a:schemeClr val="bg1"/>
                </a:solidFill>
                <a:effectLst/>
                <a:ea typeface="CoFo Kak Black" panose="020B0508030202020204" pitchFamily="34" charset="0"/>
              </a:rPr>
              <a:t>же делать, чтобы вас читали? </a:t>
            </a:r>
          </a:p>
          <a:p>
            <a:pPr>
              <a:lnSpc>
                <a:spcPct val="90000"/>
              </a:lnSpc>
            </a:pPr>
            <a:r>
              <a:rPr lang="ru-RU" sz="2800" b="1" dirty="0">
                <a:solidFill>
                  <a:schemeClr val="bg1"/>
                </a:solidFill>
                <a:effectLst/>
                <a:ea typeface="CoFo Kak Black" panose="020B0508030202020204" pitchFamily="34" charset="0"/>
              </a:rPr>
              <a:t>Пишем </a:t>
            </a:r>
            <a:r>
              <a:rPr lang="ru-RU" sz="2800" b="1" dirty="0">
                <a:solidFill>
                  <a:srgbClr val="54E7EE"/>
                </a:solidFill>
                <a:effectLst/>
                <a:ea typeface="CoFo Kak Black" panose="020B0508030202020204" pitchFamily="34" charset="0"/>
              </a:rPr>
              <a:t>для людей, а не для галочки</a:t>
            </a:r>
            <a:r>
              <a:rPr lang="ru-RU" sz="2800" b="1" dirty="0">
                <a:solidFill>
                  <a:schemeClr val="bg1"/>
                </a:solidFill>
                <a:effectLst/>
                <a:ea typeface="CoFo Kak Black" panose="020B0508030202020204" pitchFamily="34" charset="0"/>
              </a:rPr>
              <a:t>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B5D1B5-1DD5-4185-B065-34D5FCA3B44B}"/>
              </a:ext>
            </a:extLst>
          </p:cNvPr>
          <p:cNvSpPr/>
          <p:nvPr/>
        </p:nvSpPr>
        <p:spPr>
          <a:xfrm>
            <a:off x="501049" y="1977016"/>
            <a:ext cx="354416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cs typeface="Suisse Intl Light" panose="020B0504000000000000" pitchFamily="34" charset="-78"/>
              </a:rPr>
              <a:t>Создавайте </a:t>
            </a:r>
            <a:r>
              <a:rPr lang="ru-RU" sz="2000" b="1" dirty="0">
                <a:solidFill>
                  <a:schemeClr val="bg1"/>
                </a:solidFill>
                <a:cs typeface="Suisse Intl Light" panose="020B0504000000000000" pitchFamily="34" charset="-78"/>
              </a:rPr>
              <a:t>контент, который «выкупает» ваша ЦА </a:t>
            </a:r>
          </a:p>
          <a:p>
            <a:pPr algn="ctr"/>
            <a:endParaRPr lang="ru-RU" sz="2400" dirty="0">
              <a:solidFill>
                <a:schemeClr val="bg1"/>
              </a:solidFill>
              <a:latin typeface="Suisse Intl Light" panose="020B0504000000000000" pitchFamily="34" charset="-78"/>
              <a:cs typeface="Suisse Intl Light" panose="020B0504000000000000" pitchFamily="34" charset="-78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Suisse Intl Light" panose="020B0504000000000000" pitchFamily="34" charset="-78"/>
              <a:cs typeface="Suisse Intl Light" panose="020B0504000000000000" pitchFamily="34" charset="-78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Suisse Intl Light" panose="020B0504000000000000" pitchFamily="34" charset="-78"/>
              <a:cs typeface="Suisse Intl Light" panose="020B0504000000000000" pitchFamily="34" charset="-78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Suisse Intl Light" panose="020B0504000000000000" pitchFamily="34" charset="-78"/>
              <a:cs typeface="Suisse Intl Light" panose="020B0504000000000000" pitchFamily="34" charset="-78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Suisse Intl Light" panose="020B0504000000000000" pitchFamily="34" charset="-78"/>
              <a:cs typeface="Suisse Intl Light" panose="020B0504000000000000" pitchFamily="34" charset="-78"/>
            </a:endParaRP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38ADC970-2BE0-475A-A5EA-FC3B3D206E33}"/>
              </a:ext>
            </a:extLst>
          </p:cNvPr>
          <p:cNvSpPr/>
          <p:nvPr/>
        </p:nvSpPr>
        <p:spPr>
          <a:xfrm>
            <a:off x="4790510" y="2197309"/>
            <a:ext cx="1470581" cy="188536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552B4D-90D9-4F7F-A833-E32A3DEA5C55}"/>
              </a:ext>
            </a:extLst>
          </p:cNvPr>
          <p:cNvSpPr/>
          <p:nvPr/>
        </p:nvSpPr>
        <p:spPr>
          <a:xfrm>
            <a:off x="6893274" y="1977016"/>
            <a:ext cx="460529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cs typeface="Suisse Intl Light" panose="020B0504000000000000" pitchFamily="34" charset="-78"/>
              </a:rPr>
              <a:t>Вы </a:t>
            </a:r>
            <a:r>
              <a:rPr lang="ru-RU" sz="2000" b="1" dirty="0">
                <a:solidFill>
                  <a:schemeClr val="bg1"/>
                </a:solidFill>
                <a:cs typeface="Suisse Intl Light" panose="020B0504000000000000" pitchFamily="34" charset="-78"/>
              </a:rPr>
              <a:t>знаете интересы вашей аудитории</a:t>
            </a:r>
            <a:r>
              <a:rPr lang="ru-RU" sz="2000" dirty="0">
                <a:solidFill>
                  <a:schemeClr val="bg1"/>
                </a:solidFill>
                <a:cs typeface="Suisse Intl Light" panose="020B0504000000000000" pitchFamily="34" charset="-78"/>
              </a:rPr>
              <a:t>, какие новости (темы) «заходят» лучше. </a:t>
            </a:r>
          </a:p>
          <a:p>
            <a:endParaRPr lang="ru-RU" dirty="0">
              <a:solidFill>
                <a:schemeClr val="bg1"/>
              </a:solidFill>
              <a:latin typeface="Suisse Intl Light" panose="020B0504000000000000" pitchFamily="34" charset="-78"/>
              <a:cs typeface="Suisse Intl Light" panose="020B0504000000000000" pitchFamily="34" charset="-78"/>
            </a:endParaRP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A1EF7C52-824E-4F5D-A3DB-7161163FE5CE}"/>
              </a:ext>
            </a:extLst>
          </p:cNvPr>
          <p:cNvSpPr/>
          <p:nvPr/>
        </p:nvSpPr>
        <p:spPr>
          <a:xfrm>
            <a:off x="4879742" y="5059456"/>
            <a:ext cx="1470581" cy="188536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6D79217-D053-4F8C-9353-561441F0CD29}"/>
              </a:ext>
            </a:extLst>
          </p:cNvPr>
          <p:cNvSpPr/>
          <p:nvPr/>
        </p:nvSpPr>
        <p:spPr>
          <a:xfrm>
            <a:off x="6673922" y="4042149"/>
            <a:ext cx="4989235" cy="2739211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solidFill>
                  <a:schemeClr val="bg1"/>
                </a:solidFill>
                <a:cs typeface="Suisse Intl Light" panose="020B0504000000000000" pitchFamily="34" charset="-78"/>
              </a:rPr>
              <a:t>Таким образом вы: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900" dirty="0">
                <a:solidFill>
                  <a:schemeClr val="bg1"/>
                </a:solidFill>
                <a:cs typeface="Suisse Intl Light" panose="020B0504000000000000" pitchFamily="34" charset="-78"/>
              </a:rPr>
              <a:t>собираете и </a:t>
            </a:r>
            <a:r>
              <a:rPr lang="ru-RU" sz="1900" b="1" dirty="0">
                <a:solidFill>
                  <a:schemeClr val="bg1"/>
                </a:solidFill>
                <a:cs typeface="Suisse Intl Light" panose="020B0504000000000000" pitchFamily="34" charset="-78"/>
              </a:rPr>
              <a:t>активируете комьюнити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900" dirty="0">
                <a:solidFill>
                  <a:schemeClr val="bg1"/>
                </a:solidFill>
                <a:cs typeface="Suisse Intl Light" panose="020B0504000000000000" pitchFamily="34" charset="-78"/>
              </a:rPr>
              <a:t>формируете </a:t>
            </a:r>
            <a:r>
              <a:rPr lang="ru-RU" sz="1900" b="1" dirty="0">
                <a:solidFill>
                  <a:schemeClr val="bg1"/>
                </a:solidFill>
                <a:cs typeface="Suisse Intl Light" panose="020B0504000000000000" pitchFamily="34" charset="-78"/>
              </a:rPr>
              <a:t>доверие подписчико</a:t>
            </a:r>
            <a:r>
              <a:rPr lang="ru-RU" sz="1900" dirty="0">
                <a:solidFill>
                  <a:schemeClr val="bg1"/>
                </a:solidFill>
                <a:cs typeface="Suisse Intl Light" panose="020B0504000000000000" pitchFamily="34" charset="-78"/>
              </a:rPr>
              <a:t>в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900" dirty="0">
                <a:solidFill>
                  <a:schemeClr val="bg1"/>
                </a:solidFill>
                <a:cs typeface="Suisse Intl Light" panose="020B0504000000000000" pitchFamily="34" charset="-78"/>
              </a:rPr>
              <a:t>получаете </a:t>
            </a:r>
            <a:r>
              <a:rPr lang="ru-RU" sz="1900" b="1" dirty="0">
                <a:solidFill>
                  <a:schemeClr val="bg1"/>
                </a:solidFill>
                <a:cs typeface="Suisse Intl Light" panose="020B0504000000000000" pitchFamily="34" charset="-78"/>
              </a:rPr>
              <a:t>от подписчиков уникальный контент</a:t>
            </a:r>
          </a:p>
          <a:p>
            <a:pPr algn="ctr"/>
            <a:endParaRPr lang="ru-RU" sz="1900" b="1" dirty="0">
              <a:solidFill>
                <a:schemeClr val="bg1"/>
              </a:solidFill>
              <a:cs typeface="Suisse Intl Light" panose="020B0504000000000000" pitchFamily="34" charset="-78"/>
            </a:endParaRPr>
          </a:p>
          <a:p>
            <a:pPr algn="ctr"/>
            <a:r>
              <a:rPr lang="ru-RU" sz="1900" b="1" dirty="0">
                <a:solidFill>
                  <a:srgbClr val="DABCFA"/>
                </a:solidFill>
                <a:cs typeface="Suisse Intl Light" panose="020B0504000000000000" pitchFamily="34" charset="-78"/>
              </a:rPr>
              <a:t>Ваши подписчики могут стать поставщиками эксклюзива!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bg1"/>
              </a:solidFill>
              <a:latin typeface="Suisse Intl Light" panose="020B0504000000000000" pitchFamily="34" charset="-78"/>
              <a:cs typeface="Suisse Intl Light" panose="020B0504000000000000" pitchFamily="34" charset="-78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D94437D-018B-4FA9-B0F9-718C9F399633}"/>
              </a:ext>
            </a:extLst>
          </p:cNvPr>
          <p:cNvSpPr/>
          <p:nvPr/>
        </p:nvSpPr>
        <p:spPr>
          <a:xfrm>
            <a:off x="6590861" y="3901476"/>
            <a:ext cx="5155358" cy="2616101"/>
          </a:xfrm>
          <a:prstGeom prst="roundRect">
            <a:avLst/>
          </a:prstGeom>
          <a:noFill/>
          <a:ln w="57150">
            <a:solidFill>
              <a:schemeClr val="bg1"/>
            </a:solidFill>
          </a:ln>
          <a:effectLst>
            <a:glow rad="101600">
              <a:srgbClr val="DABCFA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B7F0C4F-1F86-4B3B-8D59-D55617ADB660}"/>
              </a:ext>
            </a:extLst>
          </p:cNvPr>
          <p:cNvSpPr/>
          <p:nvPr/>
        </p:nvSpPr>
        <p:spPr>
          <a:xfrm>
            <a:off x="6474062" y="1260749"/>
            <a:ext cx="5155358" cy="2272491"/>
          </a:xfrm>
          <a:prstGeom prst="roundRect">
            <a:avLst/>
          </a:prstGeom>
          <a:noFill/>
          <a:ln w="57150">
            <a:solidFill>
              <a:schemeClr val="bg1"/>
            </a:solidFill>
          </a:ln>
          <a:effectLst>
            <a:glow rad="101600">
              <a:srgbClr val="DABCFA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1490425-2AA1-481E-A310-E7C5CA13CF1A}"/>
              </a:ext>
            </a:extLst>
          </p:cNvPr>
          <p:cNvSpPr/>
          <p:nvPr/>
        </p:nvSpPr>
        <p:spPr>
          <a:xfrm>
            <a:off x="412993" y="4553559"/>
            <a:ext cx="394398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  <a:latin typeface="Suisse Intl Light" panose="020B0504000000000000" pitchFamily="34" charset="-78"/>
              <a:cs typeface="Suisse Intl Light" panose="020B0504000000000000" pitchFamily="34" charset="-78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cs typeface="Suisse Intl Light" panose="020B0504000000000000" pitchFamily="34" charset="-78"/>
              </a:rPr>
              <a:t>Взаимодействуйте с аудиторией </a:t>
            </a:r>
            <a:r>
              <a:rPr lang="ru-RU" sz="2000" dirty="0">
                <a:solidFill>
                  <a:schemeClr val="bg1"/>
                </a:solidFill>
                <a:cs typeface="Suisse Intl Light" panose="020B0504000000000000" pitchFamily="34" charset="-78"/>
              </a:rPr>
              <a:t>через комментарии, опросы, обсуждения, розыгрыши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4B8F0E58-C1E5-40F0-A347-033FE10DAD67}"/>
              </a:ext>
            </a:extLst>
          </p:cNvPr>
          <p:cNvSpPr/>
          <p:nvPr/>
        </p:nvSpPr>
        <p:spPr>
          <a:xfrm>
            <a:off x="367387" y="1413172"/>
            <a:ext cx="4091244" cy="1945347"/>
          </a:xfrm>
          <a:prstGeom prst="roundRect">
            <a:avLst/>
          </a:prstGeom>
          <a:noFill/>
          <a:ln w="5715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3AB9D6BC-3C87-45BF-99D6-D2B370553243}"/>
              </a:ext>
            </a:extLst>
          </p:cNvPr>
          <p:cNvSpPr/>
          <p:nvPr/>
        </p:nvSpPr>
        <p:spPr>
          <a:xfrm>
            <a:off x="334350" y="4373619"/>
            <a:ext cx="4176823" cy="1945347"/>
          </a:xfrm>
          <a:prstGeom prst="roundRect">
            <a:avLst/>
          </a:prstGeom>
          <a:noFill/>
          <a:ln w="57150"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527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546" y="87923"/>
            <a:ext cx="13296900" cy="745807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A325B1-8983-4361-B7BF-E7E3E36B6906}"/>
              </a:ext>
            </a:extLst>
          </p:cNvPr>
          <p:cNvSpPr/>
          <p:nvPr/>
        </p:nvSpPr>
        <p:spPr>
          <a:xfrm>
            <a:off x="412993" y="264654"/>
            <a:ext cx="12257978" cy="88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b="1" dirty="0" smtClean="0">
                <a:solidFill>
                  <a:schemeClr val="bg1"/>
                </a:solidFill>
                <a:effectLst/>
                <a:ea typeface="CoFo Kak Black" panose="020B0508030202020204" pitchFamily="34" charset="0"/>
              </a:rPr>
              <a:t>ДОБРО.ЦЕНТРЫ должны быть активнее в информационном поле!</a:t>
            </a:r>
          </a:p>
          <a:p>
            <a:pPr>
              <a:lnSpc>
                <a:spcPct val="90000"/>
              </a:lnSpc>
            </a:pPr>
            <a:r>
              <a:rPr lang="ru-RU" sz="3200" b="1" dirty="0" smtClean="0">
                <a:solidFill>
                  <a:schemeClr val="bg1"/>
                </a:solidFill>
                <a:ea typeface="CoFo Kak Black" panose="020B0508030202020204" pitchFamily="34" charset="0"/>
              </a:rPr>
              <a:t>Почему?</a:t>
            </a:r>
            <a:endParaRPr lang="ru-RU" sz="3200" b="1" dirty="0">
              <a:solidFill>
                <a:schemeClr val="bg1"/>
              </a:solidFill>
              <a:effectLst/>
              <a:ea typeface="CoFo Kak Black" panose="020B0508030202020204" pitchFamily="34" charset="0"/>
            </a:endParaRPr>
          </a:p>
        </p:txBody>
      </p:sp>
      <p:sp>
        <p:nvSpPr>
          <p:cNvPr id="19" name="TextBox 3"/>
          <p:cNvSpPr txBox="1"/>
          <p:nvPr/>
        </p:nvSpPr>
        <p:spPr>
          <a:xfrm>
            <a:off x="412993" y="1216982"/>
            <a:ext cx="10197489" cy="61940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sz="2000" spc="-17" dirty="0">
              <a:solidFill>
                <a:srgbClr val="FFFFFF"/>
              </a:solidFill>
              <a:latin typeface="Calibri (Основной текст)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sz="2000" spc="-17" dirty="0" smtClean="0">
                <a:solidFill>
                  <a:srgbClr val="FFFFFF"/>
                </a:solidFill>
                <a:latin typeface="Calibri (Основной текст)"/>
              </a:rPr>
              <a:t>Информационное 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поле не терпит </a:t>
            </a:r>
            <a:r>
              <a:rPr lang="ru-RU" sz="2000" spc="-17" dirty="0" smtClean="0">
                <a:solidFill>
                  <a:srgbClr val="FFFFFF"/>
                </a:solidFill>
                <a:latin typeface="Calibri (Основной текст)"/>
              </a:rPr>
              <a:t>пустоты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sz="2000" spc="-17" dirty="0">
              <a:solidFill>
                <a:srgbClr val="FFFFFF"/>
              </a:solidFill>
              <a:latin typeface="Calibri (Основной текст)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Не расскажете вы, расскажет другой. Кто первый сказал, тот и прав. Большую часть информации население получает </a:t>
            </a:r>
            <a:r>
              <a:rPr lang="ru-RU" sz="2000" spc="-17" dirty="0" smtClean="0">
                <a:solidFill>
                  <a:srgbClr val="FFFFFF"/>
                </a:solidFill>
                <a:latin typeface="Calibri (Основной текст)"/>
              </a:rPr>
              <a:t>из 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интернета и социальных </a:t>
            </a:r>
            <a:r>
              <a:rPr lang="ru-RU" sz="2000" spc="-17" dirty="0" smtClean="0">
                <a:solidFill>
                  <a:srgbClr val="FFFFFF"/>
                </a:solidFill>
                <a:latin typeface="Calibri (Основной текст)"/>
              </a:rPr>
              <a:t>сетей</a:t>
            </a:r>
            <a:endParaRPr lang="ru-RU" sz="2000" spc="-17" dirty="0">
              <a:solidFill>
                <a:srgbClr val="FFFFFF"/>
              </a:solidFill>
              <a:latin typeface="Calibri (Основной текст)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sz="2000" spc="-17" dirty="0">
              <a:solidFill>
                <a:srgbClr val="FFFFFF"/>
              </a:solidFill>
              <a:latin typeface="Calibri (Основной текст)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sz="2000" spc="-17" dirty="0" smtClean="0">
                <a:solidFill>
                  <a:srgbClr val="FFFFFF"/>
                </a:solidFill>
                <a:latin typeface="Calibri (Основной текст)"/>
              </a:rPr>
              <a:t>У 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нас есть миссия – сделать добро нормой жизни. Работаем в социальных сетях, исходя из этой </a:t>
            </a:r>
            <a:r>
              <a:rPr lang="ru-RU" sz="2000" spc="-17" dirty="0" smtClean="0">
                <a:solidFill>
                  <a:srgbClr val="FFFFFF"/>
                </a:solidFill>
                <a:latin typeface="Calibri (Основной текст)"/>
              </a:rPr>
              <a:t>миссии</a:t>
            </a:r>
            <a:endParaRPr lang="ru-RU" sz="2000" spc="-17" dirty="0">
              <a:solidFill>
                <a:srgbClr val="FFFFFF"/>
              </a:solidFill>
              <a:latin typeface="Calibri (Основной текст)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sz="2000" spc="-17" dirty="0">
              <a:solidFill>
                <a:srgbClr val="FFFFFF"/>
              </a:solidFill>
              <a:latin typeface="Calibri (Основной текст)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Ч</a:t>
            </a:r>
            <a:r>
              <a:rPr lang="ru-RU" sz="2000" spc="-17" dirty="0" smtClean="0">
                <a:solidFill>
                  <a:srgbClr val="FFFFFF"/>
                </a:solidFill>
                <a:latin typeface="Calibri (Основной текст)"/>
              </a:rPr>
              <a:t>ем 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больше вы «светитесь» в социальных сетях и СМИ, тем больше людей вы привлекаете в ДЦ, а также в целом </a:t>
            </a:r>
            <a:r>
              <a:rPr lang="ru-RU" sz="2000" spc="-17" dirty="0" smtClean="0">
                <a:solidFill>
                  <a:srgbClr val="FFFFFF"/>
                </a:solidFill>
                <a:latin typeface="Calibri (Основной текст)"/>
              </a:rPr>
              <a:t>к 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социальной, добровольческой деятельности. Вы формируете сообщество людей с определенными целями и </a:t>
            </a:r>
            <a:r>
              <a:rPr lang="ru-RU" sz="2000" spc="-17" dirty="0" smtClean="0">
                <a:solidFill>
                  <a:srgbClr val="FFFFFF"/>
                </a:solidFill>
                <a:latin typeface="Calibri (Основной текст)"/>
              </a:rPr>
              <a:t>идеалами</a:t>
            </a:r>
            <a:endParaRPr lang="ru-RU" sz="2000" spc="-17" dirty="0">
              <a:solidFill>
                <a:srgbClr val="FFFFFF"/>
              </a:solidFill>
              <a:latin typeface="Calibri (Основной текст)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sz="2000" spc="-17" dirty="0">
              <a:solidFill>
                <a:srgbClr val="FFFFFF"/>
              </a:solidFill>
              <a:latin typeface="Calibri (Основной текст)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Вы повышаете лояльность общества к ДЦ, к </a:t>
            </a:r>
            <a:r>
              <a:rPr lang="ru-RU" sz="2000" spc="-17" dirty="0" err="1">
                <a:solidFill>
                  <a:srgbClr val="FFFFFF"/>
                </a:solidFill>
                <a:latin typeface="Calibri (Основной текст)"/>
              </a:rPr>
              <a:t>волонтерству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, </a:t>
            </a:r>
            <a:r>
              <a:rPr lang="ru-RU" sz="2000" spc="-17" dirty="0" smtClean="0">
                <a:solidFill>
                  <a:srgbClr val="FFFFFF"/>
                </a:solidFill>
                <a:latin typeface="Calibri (Основной текст)"/>
              </a:rPr>
              <a:t>к 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социальным проектам. Поэтому никогда не ведите социальные сети для галочки, всегда помните, что информационное поле формирует мировоззрение людей, влияет на наше общество и жизни в </a:t>
            </a:r>
            <a:r>
              <a:rPr lang="ru-RU" sz="2000" spc="-17" dirty="0" smtClean="0">
                <a:solidFill>
                  <a:srgbClr val="FFFFFF"/>
                </a:solidFill>
                <a:latin typeface="Calibri (Основной текст)"/>
              </a:rPr>
              <a:t>стране</a:t>
            </a:r>
            <a:endParaRPr lang="ru-RU" sz="2000" spc="-17" dirty="0">
              <a:solidFill>
                <a:srgbClr val="FFFFFF"/>
              </a:solidFill>
              <a:latin typeface="Calibri (Основной текст)"/>
            </a:endParaRPr>
          </a:p>
          <a:p>
            <a:pPr marL="285750" indent="-285750" algn="just">
              <a:lnSpc>
                <a:spcPts val="2499"/>
              </a:lnSpc>
              <a:buFont typeface="Wingdings" panose="05000000000000000000" pitchFamily="2" charset="2"/>
              <a:buChar char="q"/>
              <a:defRPr/>
            </a:pPr>
            <a:endParaRPr lang="ru-RU" sz="1785" spc="-17" dirty="0">
              <a:solidFill>
                <a:srgbClr val="FFFFFF"/>
              </a:solidFill>
              <a:latin typeface="Euclid Circular B" panose="020B0504000000000000" pitchFamily="34" charset="-52"/>
            </a:endParaRPr>
          </a:p>
          <a:p>
            <a:pPr marL="285750" indent="-285750" algn="just">
              <a:lnSpc>
                <a:spcPts val="2499"/>
              </a:lnSpc>
              <a:buFont typeface="Wingdings" panose="05000000000000000000" pitchFamily="2" charset="2"/>
              <a:buChar char="q"/>
              <a:defRPr/>
            </a:pPr>
            <a:endParaRPr lang="ru-RU" sz="1785" spc="-17" dirty="0">
              <a:solidFill>
                <a:srgbClr val="FFFFFF"/>
              </a:solidFill>
              <a:latin typeface="Euclid Circular B" panose="020B0504000000000000" pitchFamily="34" charset="-52"/>
            </a:endParaRPr>
          </a:p>
          <a:p>
            <a:pPr algn="just">
              <a:lnSpc>
                <a:spcPts val="2499"/>
              </a:lnSpc>
              <a:defRPr/>
            </a:pPr>
            <a:endParaRPr lang="en-US" sz="1785" spc="-17" dirty="0">
              <a:solidFill>
                <a:srgbClr val="FFFFFF"/>
              </a:solidFill>
              <a:latin typeface="Euclid Circular B" panose="020B0504000000000000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55090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546" y="87923"/>
            <a:ext cx="13296900" cy="745807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A325B1-8983-4361-B7BF-E7E3E36B6906}"/>
              </a:ext>
            </a:extLst>
          </p:cNvPr>
          <p:cNvSpPr/>
          <p:nvPr/>
        </p:nvSpPr>
        <p:spPr>
          <a:xfrm>
            <a:off x="412993" y="264654"/>
            <a:ext cx="10904992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b="1" dirty="0" smtClean="0">
                <a:solidFill>
                  <a:schemeClr val="bg1"/>
                </a:solidFill>
                <a:ea typeface="CoFo Kak Black" panose="020B0508030202020204" pitchFamily="34" charset="0"/>
              </a:rPr>
              <a:t>Используйте все возможные ресурсы для продвижения!</a:t>
            </a:r>
            <a:endParaRPr lang="ru-RU" sz="3200" b="1" dirty="0">
              <a:solidFill>
                <a:schemeClr val="bg1"/>
              </a:solidFill>
              <a:effectLst/>
              <a:ea typeface="CoFo Kak Black" panose="020B0508030202020204" pitchFamily="34" charset="0"/>
            </a:endParaRPr>
          </a:p>
        </p:txBody>
      </p:sp>
      <p:sp>
        <p:nvSpPr>
          <p:cNvPr id="19" name="TextBox 3"/>
          <p:cNvSpPr txBox="1"/>
          <p:nvPr/>
        </p:nvSpPr>
        <p:spPr>
          <a:xfrm>
            <a:off x="333862" y="1102682"/>
            <a:ext cx="12151215" cy="7117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2000" b="1" spc="-17" dirty="0" smtClean="0">
                <a:solidFill>
                  <a:srgbClr val="FFFFFF"/>
                </a:solidFill>
                <a:latin typeface="Calibri (Основной текст)"/>
              </a:rPr>
              <a:t>Взаимодействие </a:t>
            </a:r>
            <a:r>
              <a:rPr lang="ru-RU" sz="2000" b="1" spc="-17" dirty="0">
                <a:solidFill>
                  <a:srgbClr val="FFFFFF"/>
                </a:solidFill>
                <a:latin typeface="Calibri (Основной текст)"/>
              </a:rPr>
              <a:t>с администрациями, мэриями и другими представителями органов власти. 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/>
            </a:r>
            <a:b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</a:b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Через них можно договориться о размещении наружной рекламы вашего </a:t>
            </a:r>
            <a:r>
              <a:rPr lang="ru-RU" sz="2000" spc="-17" dirty="0" err="1">
                <a:solidFill>
                  <a:srgbClr val="FFFFFF"/>
                </a:solidFill>
                <a:latin typeface="Calibri (Основной текст)"/>
              </a:rPr>
              <a:t>Добро.Центра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. </a:t>
            </a:r>
            <a:b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</a:b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Не забывайте про этот важный маркетинговый ресурс. </a:t>
            </a:r>
            <a:r>
              <a:rPr lang="ru-RU" sz="2000" spc="-17" dirty="0" smtClean="0">
                <a:solidFill>
                  <a:srgbClr val="FFFFFF"/>
                </a:solidFill>
                <a:latin typeface="Calibri (Основной текст)"/>
              </a:rPr>
              <a:t>Также у всех администраций 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/>
            </a:r>
            <a:b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</a:br>
            <a:r>
              <a:rPr lang="ru-RU" sz="2000" spc="-17" dirty="0" smtClean="0">
                <a:solidFill>
                  <a:srgbClr val="FFFFFF"/>
                </a:solidFill>
                <a:latin typeface="Calibri (Основной текст)"/>
              </a:rPr>
              <a:t>есть 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прямые выходы на СМИ, попросите их дать вам контакты или связать напрямую</a:t>
            </a:r>
            <a:r>
              <a:rPr lang="ru-RU" sz="2000" spc="-17" dirty="0" smtClean="0">
                <a:solidFill>
                  <a:srgbClr val="FFFFFF"/>
                </a:solidFill>
                <a:latin typeface="Calibri (Основной текст)"/>
              </a:rPr>
              <a:t>.</a:t>
            </a:r>
          </a:p>
          <a:p>
            <a:pPr>
              <a:defRPr/>
            </a:pPr>
            <a:endParaRPr lang="ru-RU" sz="2000" spc="-17" dirty="0">
              <a:solidFill>
                <a:srgbClr val="FFFFFF"/>
              </a:solidFill>
              <a:latin typeface="Calibri (Основной текст)"/>
            </a:endParaRPr>
          </a:p>
          <a:p>
            <a:pPr>
              <a:defRPr/>
            </a:pPr>
            <a:endParaRPr lang="ru-RU" sz="2000" spc="-17" dirty="0">
              <a:solidFill>
                <a:srgbClr val="FFFFFF"/>
              </a:solidFill>
              <a:latin typeface="Calibri (Основной текст)"/>
            </a:endParaRPr>
          </a:p>
          <a:p>
            <a:pPr>
              <a:defRPr/>
            </a:pPr>
            <a:r>
              <a:rPr lang="ru-RU" sz="2000" b="1" spc="-17" dirty="0" smtClean="0">
                <a:solidFill>
                  <a:srgbClr val="FFFFFF"/>
                </a:solidFill>
                <a:latin typeface="Calibri (Основной текст)"/>
              </a:rPr>
              <a:t>Взаимодействуйте </a:t>
            </a:r>
            <a:r>
              <a:rPr lang="ru-RU" sz="2000" b="1" spc="-17" dirty="0">
                <a:solidFill>
                  <a:srgbClr val="FFFFFF"/>
                </a:solidFill>
                <a:latin typeface="Calibri (Основной текст)"/>
              </a:rPr>
              <a:t>с местными ЛОМ, </a:t>
            </a:r>
            <a:r>
              <a:rPr lang="ru-RU" sz="2000" b="1" spc="-17" dirty="0" err="1">
                <a:solidFill>
                  <a:srgbClr val="FFFFFF"/>
                </a:solidFill>
                <a:latin typeface="Calibri (Основной текст)"/>
              </a:rPr>
              <a:t>блогерами</a:t>
            </a:r>
            <a:r>
              <a:rPr lang="ru-RU" sz="2000" b="1" spc="-17" dirty="0">
                <a:solidFill>
                  <a:srgbClr val="FFFFFF"/>
                </a:solidFill>
                <a:latin typeface="Calibri (Основной текст)"/>
              </a:rPr>
              <a:t>, с </a:t>
            </a:r>
            <a:r>
              <a:rPr lang="ru-RU" sz="2000" b="1" spc="-17" dirty="0" err="1">
                <a:solidFill>
                  <a:srgbClr val="FFFFFF"/>
                </a:solidFill>
                <a:latin typeface="Calibri (Основной текст)"/>
              </a:rPr>
              <a:t>госпабликами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. Договаривайтесь о взаимном </a:t>
            </a:r>
            <a:r>
              <a:rPr lang="ru-RU" sz="2000" spc="-17" dirty="0" smtClean="0">
                <a:solidFill>
                  <a:srgbClr val="FFFFFF"/>
                </a:solidFill>
                <a:latin typeface="Calibri (Основной текст)"/>
              </a:rPr>
              <a:t>пиаре. 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Среди ЛОМ вам вполне подойдет глава города, главный врач больницы, директор школы. У них есть свои </a:t>
            </a:r>
            <a:r>
              <a:rPr lang="ru-RU" sz="2000" spc="-17" dirty="0" err="1" smtClean="0">
                <a:solidFill>
                  <a:srgbClr val="FFFFFF"/>
                </a:solidFill>
                <a:latin typeface="Calibri (Основной текст)"/>
              </a:rPr>
              <a:t>соцсети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, а также офлайн-форматы для рекламы. Так же вы можете договориться о размещении информации о </a:t>
            </a:r>
            <a:r>
              <a:rPr lang="ru-RU" sz="2000" spc="-17" dirty="0" err="1">
                <a:solidFill>
                  <a:srgbClr val="FFFFFF"/>
                </a:solidFill>
                <a:latin typeface="Calibri (Основной текст)"/>
              </a:rPr>
              <a:t>Добро.Центре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 в школах, </a:t>
            </a:r>
            <a:r>
              <a:rPr lang="ru-RU" sz="2000" spc="-17" dirty="0" smtClean="0">
                <a:solidFill>
                  <a:srgbClr val="FFFFFF"/>
                </a:solidFill>
                <a:latin typeface="Calibri (Основной текст)"/>
              </a:rPr>
              <a:t>вузах и </a:t>
            </a:r>
            <a:r>
              <a:rPr lang="ru-RU" sz="2000" spc="-17" dirty="0" err="1">
                <a:solidFill>
                  <a:srgbClr val="FFFFFF"/>
                </a:solidFill>
                <a:latin typeface="Calibri (Основной текст)"/>
              </a:rPr>
              <a:t>ссузах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, больницах, поликлиниках</a:t>
            </a:r>
            <a:r>
              <a:rPr lang="ru-RU" sz="2000" spc="-17" dirty="0" smtClean="0">
                <a:solidFill>
                  <a:srgbClr val="FFFFFF"/>
                </a:solidFill>
                <a:latin typeface="Calibri (Основной текст)"/>
              </a:rPr>
              <a:t>.</a:t>
            </a:r>
          </a:p>
          <a:p>
            <a:pPr>
              <a:defRPr/>
            </a:pPr>
            <a:endParaRPr lang="ru-RU" sz="2000" b="1" spc="-17" dirty="0">
              <a:solidFill>
                <a:srgbClr val="FFFFFF"/>
              </a:solidFill>
              <a:latin typeface="Calibri (Основной текст)"/>
            </a:endParaRPr>
          </a:p>
          <a:p>
            <a:pPr>
              <a:defRPr/>
            </a:pPr>
            <a:r>
              <a:rPr lang="ru-RU" sz="2000" b="1" spc="-17" dirty="0">
                <a:solidFill>
                  <a:srgbClr val="FFFFFF"/>
                </a:solidFill>
                <a:latin typeface="Calibri (Основной текст)"/>
              </a:rPr>
              <a:t> Рекламируйте ДЦ нестандартно. 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Например, рядом с ДЦ есть популярная кофейня/магазин. Договоритесь о том, что вы сделаете </a:t>
            </a:r>
            <a:r>
              <a:rPr lang="ru-RU" sz="2000" spc="-17" dirty="0" err="1" smtClean="0">
                <a:solidFill>
                  <a:srgbClr val="FFFFFF"/>
                </a:solidFill>
                <a:latin typeface="Calibri (Основной текст)"/>
              </a:rPr>
              <a:t>стикеры</a:t>
            </a:r>
            <a:r>
              <a:rPr lang="ru-RU" sz="2000" spc="-17" dirty="0" smtClean="0">
                <a:solidFill>
                  <a:srgbClr val="FFFFFF"/>
                </a:solidFill>
                <a:latin typeface="Calibri (Основной текст)"/>
              </a:rPr>
              <a:t> (наклейки) 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с рекламой </a:t>
            </a:r>
            <a:r>
              <a:rPr lang="ru-RU" sz="2000" spc="-17" dirty="0" err="1">
                <a:solidFill>
                  <a:srgbClr val="FFFFFF"/>
                </a:solidFill>
                <a:latin typeface="Calibri (Основной текст)"/>
              </a:rPr>
              <a:t>Добро.Центра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, которые можно клеить на кофейные стаканы. Партнер в течение месяца будет клеить наклейки на стаканы</a:t>
            </a:r>
            <a:r>
              <a:rPr lang="ru-RU" sz="2000" spc="-17" dirty="0" smtClean="0">
                <a:solidFill>
                  <a:srgbClr val="FFFFFF"/>
                </a:solidFill>
                <a:latin typeface="Calibri (Основной текст)"/>
              </a:rPr>
              <a:t>, а 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/>
            </a:r>
            <a:b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</a:br>
            <a:r>
              <a:rPr lang="ru-RU" sz="2000" spc="-17" dirty="0" smtClean="0">
                <a:solidFill>
                  <a:srgbClr val="FFFFFF"/>
                </a:solidFill>
                <a:latin typeface="Calibri (Основной текст)"/>
              </a:rPr>
              <a:t>посетители 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кофейни будут узнавать о вас больше. Одновременно со своей стороны вы </a:t>
            </a:r>
            <a:b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</a:b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разложите у себя в помещении </a:t>
            </a:r>
            <a:r>
              <a:rPr lang="ru-RU" sz="2000" spc="-17" dirty="0" err="1">
                <a:solidFill>
                  <a:srgbClr val="FFFFFF"/>
                </a:solidFill>
                <a:latin typeface="Calibri (Основной текст)"/>
              </a:rPr>
              <a:t>флаеры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 из кофейни и будете дарить их тем, кто приходит </a:t>
            </a:r>
            <a:b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</a:b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в </a:t>
            </a:r>
            <a:r>
              <a:rPr lang="ru-RU" sz="2000" spc="-17" dirty="0" err="1">
                <a:solidFill>
                  <a:srgbClr val="FFFFFF"/>
                </a:solidFill>
                <a:latin typeface="Calibri (Основной текст)"/>
              </a:rPr>
              <a:t>Добро.Центр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. Реклама и обмен аудиторией. Вложения – только изготовить </a:t>
            </a:r>
            <a:r>
              <a:rPr lang="ru-RU" sz="2000" spc="-17" dirty="0" err="1">
                <a:solidFill>
                  <a:srgbClr val="FFFFFF"/>
                </a:solidFill>
                <a:latin typeface="Calibri (Основной текст)"/>
              </a:rPr>
              <a:t>стикеры</a:t>
            </a:r>
            <a:r>
              <a:rPr lang="ru-RU" sz="2000" spc="-17" dirty="0">
                <a:solidFill>
                  <a:srgbClr val="FFFFFF"/>
                </a:solidFill>
                <a:latin typeface="Calibri (Основной текст)"/>
              </a:rPr>
              <a:t>. </a:t>
            </a:r>
          </a:p>
          <a:p>
            <a:pPr>
              <a:defRPr/>
            </a:pPr>
            <a:endParaRPr lang="ru-RU" sz="2000" spc="-17" dirty="0">
              <a:solidFill>
                <a:srgbClr val="FFFFFF"/>
              </a:solidFill>
              <a:latin typeface="Calibri (Основной текст)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sz="2000" spc="-17" dirty="0" smtClean="0">
              <a:solidFill>
                <a:srgbClr val="FFFFFF"/>
              </a:solidFill>
              <a:latin typeface="Calibri (Основной текст)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sz="2000" spc="-17" dirty="0">
              <a:solidFill>
                <a:srgbClr val="FFFFFF"/>
              </a:solidFill>
              <a:latin typeface="Calibri (Основной текст)"/>
            </a:endParaRPr>
          </a:p>
          <a:p>
            <a:pPr algn="just">
              <a:lnSpc>
                <a:spcPts val="2499"/>
              </a:lnSpc>
              <a:defRPr/>
            </a:pPr>
            <a:endParaRPr lang="ru-RU" sz="1785" spc="-17" dirty="0">
              <a:solidFill>
                <a:srgbClr val="FFFFFF"/>
              </a:solidFill>
              <a:latin typeface="Euclid Circular B" panose="020B0504000000000000" pitchFamily="34" charset="-52"/>
            </a:endParaRPr>
          </a:p>
          <a:p>
            <a:pPr marL="285750" indent="-285750" algn="just">
              <a:lnSpc>
                <a:spcPts val="2499"/>
              </a:lnSpc>
              <a:buFont typeface="Wingdings" panose="05000000000000000000" pitchFamily="2" charset="2"/>
              <a:buChar char="q"/>
              <a:defRPr/>
            </a:pPr>
            <a:endParaRPr lang="ru-RU" sz="1785" spc="-17" dirty="0">
              <a:solidFill>
                <a:srgbClr val="FFFFFF"/>
              </a:solidFill>
              <a:latin typeface="Euclid Circular B" panose="020B0504000000000000" pitchFamily="34" charset="-52"/>
            </a:endParaRPr>
          </a:p>
          <a:p>
            <a:pPr algn="just">
              <a:lnSpc>
                <a:spcPts val="2499"/>
              </a:lnSpc>
              <a:defRPr/>
            </a:pPr>
            <a:endParaRPr lang="en-US" sz="1785" spc="-17" dirty="0">
              <a:solidFill>
                <a:srgbClr val="FFFFFF"/>
              </a:solidFill>
              <a:latin typeface="Euclid Circular B" panose="020B0504000000000000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81879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96900" cy="745807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CD39E39-EE43-4FCC-9C34-C5EEBC3A2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75" y="1400959"/>
            <a:ext cx="8209910" cy="1067215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oFo Kak Black" panose="020B0A05030202020204" pitchFamily="34" charset="-52"/>
                <a:ea typeface="CoFo Kak Black" panose="020B0A05030202020204" pitchFamily="34" charset="-52"/>
              </a:rPr>
              <a:t>КЕЙСЫ ДОБРО.ЦЕНТРОВ</a:t>
            </a:r>
            <a:br>
              <a:rPr lang="ru-RU" b="1" dirty="0" smtClean="0">
                <a:solidFill>
                  <a:schemeClr val="bg1"/>
                </a:solidFill>
                <a:latin typeface="CoFo Kak Black" panose="020B0A05030202020204" pitchFamily="34" charset="-52"/>
                <a:ea typeface="CoFo Kak Black" panose="020B0A05030202020204" pitchFamily="34" charset="-52"/>
              </a:rPr>
            </a:br>
            <a:r>
              <a:rPr lang="ru-RU" b="1" dirty="0">
                <a:solidFill>
                  <a:schemeClr val="bg1"/>
                </a:solidFill>
                <a:latin typeface="CoFo Kak Black" panose="020B0A05030202020204" pitchFamily="34" charset="-52"/>
                <a:ea typeface="CoFo Kak Black" panose="020B0A05030202020204" pitchFamily="34" charset="-52"/>
              </a:rPr>
              <a:t/>
            </a:r>
            <a:br>
              <a:rPr lang="ru-RU" b="1" dirty="0">
                <a:solidFill>
                  <a:schemeClr val="bg1"/>
                </a:solidFill>
                <a:latin typeface="CoFo Kak Black" panose="020B0A05030202020204" pitchFamily="34" charset="-52"/>
                <a:ea typeface="CoFo Kak Black" panose="020B0A05030202020204" pitchFamily="34" charset="-52"/>
              </a:rPr>
            </a:br>
            <a:r>
              <a:rPr lang="ru-RU" b="1" dirty="0" smtClean="0">
                <a:solidFill>
                  <a:schemeClr val="bg1"/>
                </a:solidFill>
                <a:latin typeface="CoFo Kak Black" panose="020B0A05030202020204" pitchFamily="34" charset="-52"/>
                <a:ea typeface="CoFo Kak Black" panose="020B0A05030202020204" pitchFamily="34" charset="-52"/>
              </a:rPr>
              <a:t>ПРАКТИКА</a:t>
            </a:r>
            <a:r>
              <a:rPr lang="ru-RU" sz="3000" b="1" dirty="0">
                <a:solidFill>
                  <a:schemeClr val="bg1"/>
                </a:solidFill>
                <a:latin typeface="CoFo Kak Black" panose="020B0A05030202020204" pitchFamily="34" charset="-52"/>
                <a:ea typeface="CoFo Kak Black" panose="020B0A05030202020204" pitchFamily="34" charset="-52"/>
              </a:rPr>
              <a:t/>
            </a:r>
            <a:br>
              <a:rPr lang="ru-RU" sz="3000" b="1" dirty="0">
                <a:solidFill>
                  <a:schemeClr val="bg1"/>
                </a:solidFill>
                <a:latin typeface="CoFo Kak Black" panose="020B0A05030202020204" pitchFamily="34" charset="-52"/>
                <a:ea typeface="CoFo Kak Black" panose="020B0A05030202020204" pitchFamily="34" charset="-52"/>
              </a:rPr>
            </a:br>
            <a:r>
              <a:rPr lang="ru-RU" sz="3000" dirty="0">
                <a:solidFill>
                  <a:schemeClr val="bg1"/>
                </a:solidFill>
                <a:latin typeface="CoFo Kak Black" panose="020B0A05030202020204"/>
              </a:rPr>
              <a:t/>
            </a:r>
            <a:br>
              <a:rPr lang="ru-RU" sz="3000" dirty="0">
                <a:solidFill>
                  <a:schemeClr val="bg1"/>
                </a:solidFill>
                <a:latin typeface="CoFo Kak Black" panose="020B0A05030202020204"/>
              </a:rPr>
            </a:br>
            <a:endParaRPr lang="ru-RU" sz="3000" dirty="0">
              <a:solidFill>
                <a:schemeClr val="bg1"/>
              </a:solidFill>
              <a:latin typeface="CoFo Kak Black" panose="020B0A05030202020204" pitchFamily="34" charset="-52"/>
              <a:ea typeface="CoFo Kak Black" panose="020B0A05030202020204" pitchFamily="34" charset="-52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FE0C46E-4488-4E9F-B587-C74E41EAE88D}"/>
              </a:ext>
            </a:extLst>
          </p:cNvPr>
          <p:cNvSpPr/>
          <p:nvPr/>
        </p:nvSpPr>
        <p:spPr>
          <a:xfrm>
            <a:off x="253705" y="751840"/>
            <a:ext cx="66592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11" b="12225"/>
          <a:stretch>
            <a:fillRect/>
          </a:stretch>
        </p:blipFill>
        <p:spPr bwMode="auto">
          <a:xfrm>
            <a:off x="9531350" y="2336556"/>
            <a:ext cx="376555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638" y="463589"/>
            <a:ext cx="19383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74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786"/>
            <a:ext cx="13296900" cy="7458075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9B9C8C94-9486-4E4C-8D5C-D16854CE7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53" y="262204"/>
            <a:ext cx="8263151" cy="1019504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Аудитория медиа в </a:t>
            </a:r>
            <a:r>
              <a:rPr lang="ru-RU" sz="3000" b="1" dirty="0" smtClean="0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России</a:t>
            </a:r>
            <a:endParaRPr lang="ru-RU" sz="3000" dirty="0">
              <a:solidFill>
                <a:schemeClr val="bg1"/>
              </a:solidFill>
              <a:latin typeface="+mn-lt"/>
              <a:ea typeface="CoFo Kak Black" panose="020B0A05030202020204" pitchFamily="34" charset="-52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A7BCA98-1719-4CD3-956E-612645583C04}"/>
              </a:ext>
            </a:extLst>
          </p:cNvPr>
          <p:cNvSpPr/>
          <p:nvPr/>
        </p:nvSpPr>
        <p:spPr>
          <a:xfrm>
            <a:off x="367757" y="2172799"/>
            <a:ext cx="3878689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a typeface="CoFo Kak Black" panose="020B0A05030202020204" pitchFamily="34" charset="-52"/>
              </a:rPr>
              <a:t>ТВ</a:t>
            </a:r>
          </a:p>
          <a:p>
            <a:r>
              <a:rPr lang="ru-RU" sz="2200" dirty="0">
                <a:solidFill>
                  <a:schemeClr val="bg1"/>
                </a:solidFill>
                <a:cs typeface="Suisse Intl" panose="020B0504000000000000"/>
              </a:rPr>
              <a:t>Остается самым популярным медиа</a:t>
            </a:r>
            <a:endParaRPr lang="en-US" sz="2200" dirty="0">
              <a:solidFill>
                <a:schemeClr val="bg1"/>
              </a:solidFill>
              <a:cs typeface="Suisse Intl" panose="020B0504000000000000"/>
            </a:endParaRPr>
          </a:p>
          <a:p>
            <a:endParaRPr lang="ru-RU" sz="2200" dirty="0">
              <a:solidFill>
                <a:schemeClr val="bg1"/>
              </a:solidFill>
              <a:cs typeface="Suisse Intl" panose="020B0504000000000000"/>
            </a:endParaRPr>
          </a:p>
          <a:p>
            <a:r>
              <a:rPr lang="ru-RU" sz="2200" b="1" dirty="0" smtClean="0">
                <a:solidFill>
                  <a:schemeClr val="bg1"/>
                </a:solidFill>
                <a:ea typeface="CoFo Kak Black" panose="020B0A05030202020204" pitchFamily="34" charset="-52"/>
                <a:cs typeface="Suisse Intl" panose="020B0504000000000000"/>
              </a:rPr>
              <a:t>6</a:t>
            </a:r>
            <a:r>
              <a:rPr lang="ru-RU" sz="2200" b="1" dirty="0">
                <a:solidFill>
                  <a:schemeClr val="bg1"/>
                </a:solidFill>
                <a:ea typeface="CoFo Kak Black" panose="020B0A05030202020204" pitchFamily="34" charset="-52"/>
                <a:cs typeface="Suisse Intl" panose="020B0504000000000000"/>
              </a:rPr>
              <a:t>4</a:t>
            </a:r>
            <a:r>
              <a:rPr lang="ru-RU" sz="2200" b="1" dirty="0" smtClean="0">
                <a:solidFill>
                  <a:schemeClr val="bg1"/>
                </a:solidFill>
                <a:ea typeface="CoFo Kak Black" panose="020B0A05030202020204" pitchFamily="34" charset="-52"/>
                <a:cs typeface="Suisse Intl" panose="020B0504000000000000"/>
              </a:rPr>
              <a:t>% </a:t>
            </a:r>
            <a:r>
              <a:rPr lang="ru-RU" sz="2200" dirty="0">
                <a:solidFill>
                  <a:schemeClr val="bg1"/>
                </a:solidFill>
                <a:cs typeface="Suisse Intl" panose="020B0504000000000000"/>
              </a:rPr>
              <a:t>смотрят ежедневно</a:t>
            </a:r>
          </a:p>
          <a:p>
            <a:endParaRPr lang="ru-RU" sz="2200" b="1" dirty="0">
              <a:solidFill>
                <a:schemeClr val="bg1"/>
              </a:solidFill>
              <a:ea typeface="CoFo Kak Black" panose="020B0A05030202020204" pitchFamily="34" charset="-52"/>
              <a:cs typeface="Suisse Intl" panose="020B0504000000000000"/>
            </a:endParaRPr>
          </a:p>
          <a:p>
            <a:r>
              <a:rPr lang="ru-RU" sz="2200" b="1" dirty="0" smtClean="0">
                <a:solidFill>
                  <a:schemeClr val="bg1"/>
                </a:solidFill>
                <a:cs typeface="Suisse Intl" panose="020B0504000000000000"/>
              </a:rPr>
              <a:t>3:33 </a:t>
            </a:r>
            <a:r>
              <a:rPr lang="ru-RU" sz="2200" dirty="0">
                <a:solidFill>
                  <a:schemeClr val="bg1"/>
                </a:solidFill>
                <a:cs typeface="Suisse Intl" panose="020B0504000000000000"/>
              </a:rPr>
              <a:t>среднее время просмотра линейного ТВ в день</a:t>
            </a:r>
          </a:p>
          <a:p>
            <a:r>
              <a:rPr lang="ru-RU" dirty="0">
                <a:solidFill>
                  <a:schemeClr val="bg1"/>
                </a:solidFill>
                <a:latin typeface="CoFo Kak Black" panose="020B0A05030202020204" pitchFamily="34" charset="-52"/>
                <a:ea typeface="CoFo Kak Black" panose="020B0A05030202020204" pitchFamily="34" charset="-52"/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28980F3-F423-48E7-A1F6-4CFE3FE168AC}"/>
              </a:ext>
            </a:extLst>
          </p:cNvPr>
          <p:cNvSpPr/>
          <p:nvPr/>
        </p:nvSpPr>
        <p:spPr>
          <a:xfrm>
            <a:off x="102346" y="7180240"/>
            <a:ext cx="42386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Suisse Intl" panose="020B0504000000000000" pitchFamily="34" charset="-78"/>
                <a:cs typeface="Suisse Intl" panose="020B0504000000000000" pitchFamily="34" charset="-78"/>
              </a:rPr>
              <a:t>Данные </a:t>
            </a:r>
            <a:r>
              <a:rPr lang="en-US" sz="1200" dirty="0" err="1">
                <a:solidFill>
                  <a:schemeClr val="bg1"/>
                </a:solidFill>
                <a:latin typeface="Suisse Intl" panose="020B0504000000000000" pitchFamily="34" charset="-78"/>
                <a:cs typeface="Suisse Intl" panose="020B0504000000000000" pitchFamily="34" charset="-78"/>
              </a:rPr>
              <a:t>Mediascope</a:t>
            </a:r>
            <a:r>
              <a:rPr lang="ru-RU" sz="1200" dirty="0">
                <a:solidFill>
                  <a:schemeClr val="bg1"/>
                </a:solidFill>
                <a:latin typeface="Suisse Intl" panose="020B0504000000000000" pitchFamily="34" charset="-78"/>
                <a:cs typeface="Suisse Intl" panose="020B0504000000000000" pitchFamily="34" charset="-78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Suisse Intl" panose="020B0504000000000000" pitchFamily="34" charset="-78"/>
                <a:cs typeface="Suisse Intl" panose="020B0504000000000000" pitchFamily="34" charset="-78"/>
              </a:rPr>
              <a:t>декабрь 2023 </a:t>
            </a:r>
            <a:r>
              <a:rPr lang="ru-RU" sz="1200" dirty="0">
                <a:solidFill>
                  <a:schemeClr val="bg1"/>
                </a:solidFill>
                <a:latin typeface="Suisse Intl" panose="020B0504000000000000" pitchFamily="34" charset="-78"/>
                <a:cs typeface="Suisse Intl" panose="020B0504000000000000" pitchFamily="34" charset="-78"/>
              </a:rPr>
              <a:t>– </a:t>
            </a:r>
            <a:r>
              <a:rPr lang="ru-RU" sz="1200" dirty="0" smtClean="0">
                <a:solidFill>
                  <a:schemeClr val="bg1"/>
                </a:solidFill>
                <a:latin typeface="Suisse Intl" panose="020B0504000000000000" pitchFamily="34" charset="-78"/>
                <a:cs typeface="Suisse Intl" panose="020B0504000000000000" pitchFamily="34" charset="-78"/>
              </a:rPr>
              <a:t>февраль 2024</a:t>
            </a:r>
            <a:endParaRPr lang="ru-RU" sz="1200" dirty="0">
              <a:solidFill>
                <a:schemeClr val="bg1"/>
              </a:solidFill>
              <a:latin typeface="Suisse Intl" panose="020B0504000000000000" pitchFamily="34" charset="-78"/>
              <a:cs typeface="Suisse Intl" panose="020B0504000000000000" pitchFamily="34" charset="-78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C6614E-2846-4D07-A2BF-6BA51D3CE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81" y="1194658"/>
            <a:ext cx="812698" cy="81269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17B0A4A-FA7D-433C-A878-E0454C0AD4BC}"/>
              </a:ext>
            </a:extLst>
          </p:cNvPr>
          <p:cNvSpPr/>
          <p:nvPr/>
        </p:nvSpPr>
        <p:spPr>
          <a:xfrm>
            <a:off x="5017557" y="2233279"/>
            <a:ext cx="13315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a typeface="CoFo Kak Black" panose="020B0A05030202020204" pitchFamily="34" charset="-52"/>
              </a:rPr>
              <a:t>Интернет</a:t>
            </a: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8316F7-E183-4B7A-84FF-B7901F6DA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73" y="1230528"/>
            <a:ext cx="852982" cy="85298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447F0C5-1234-4CBA-B52F-E74088ED2AD5}"/>
              </a:ext>
            </a:extLst>
          </p:cNvPr>
          <p:cNvSpPr/>
          <p:nvPr/>
        </p:nvSpPr>
        <p:spPr>
          <a:xfrm>
            <a:off x="4443236" y="2784184"/>
            <a:ext cx="37806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a typeface="CoFo Kak Black" panose="020B0A05030202020204" pitchFamily="34" charset="-52"/>
              </a:rPr>
              <a:t>8</a:t>
            </a:r>
            <a:r>
              <a:rPr lang="ru-RU" sz="2200" b="1" dirty="0" smtClean="0">
                <a:solidFill>
                  <a:schemeClr val="bg1"/>
                </a:solidFill>
                <a:ea typeface="CoFo Kak Black" panose="020B0A05030202020204" pitchFamily="34" charset="-52"/>
              </a:rPr>
              <a:t>4% </a:t>
            </a:r>
            <a:r>
              <a:rPr lang="ru-RU" sz="2200" dirty="0">
                <a:solidFill>
                  <a:schemeClr val="bg1"/>
                </a:solidFill>
                <a:cs typeface="Suisse Intl" panose="020B0504000000000000" pitchFamily="34" charset="-78"/>
              </a:rPr>
              <a:t>используют каждый день</a:t>
            </a:r>
          </a:p>
          <a:p>
            <a:endParaRPr lang="en-US" sz="22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r>
              <a:rPr lang="ru-RU" sz="2200" b="1" dirty="0" smtClean="0">
                <a:solidFill>
                  <a:schemeClr val="bg1"/>
                </a:solidFill>
                <a:cs typeface="Suisse Intl" panose="020B0504000000000000" pitchFamily="34" charset="-78"/>
              </a:rPr>
              <a:t>4:23 </a:t>
            </a:r>
            <a:r>
              <a:rPr lang="ru-RU" sz="2200" dirty="0">
                <a:solidFill>
                  <a:schemeClr val="bg1"/>
                </a:solidFill>
                <a:cs typeface="Suisse Intl" panose="020B0504000000000000" pitchFamily="34" charset="-78"/>
              </a:rPr>
              <a:t>среднее время интернет-потребления в день</a:t>
            </a:r>
          </a:p>
          <a:p>
            <a:endParaRPr lang="ru-RU" sz="2400" b="1" dirty="0">
              <a:solidFill>
                <a:schemeClr val="bg1"/>
              </a:solidFill>
              <a:latin typeface="CoFo Kak Black" panose="020B0A05030202020204"/>
              <a:ea typeface="CoFo Kak Black" panose="020B0A05030202020204" pitchFamily="34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0A5A017-F989-463E-B7C7-303C09C7FA37}"/>
              </a:ext>
            </a:extLst>
          </p:cNvPr>
          <p:cNvSpPr/>
          <p:nvPr/>
        </p:nvSpPr>
        <p:spPr>
          <a:xfrm>
            <a:off x="6553118" y="4600066"/>
            <a:ext cx="441968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ea typeface="CoFo Kak Black" panose="020B0A05030202020204" pitchFamily="34" charset="-52"/>
              </a:rPr>
              <a:t>18%</a:t>
            </a:r>
            <a:r>
              <a:rPr lang="ru-RU" sz="2600" b="1" dirty="0" smtClean="0">
                <a:solidFill>
                  <a:schemeClr val="bg1"/>
                </a:solidFill>
              </a:rPr>
              <a:t> </a:t>
            </a:r>
            <a:r>
              <a:rPr lang="ru-RU" sz="2600" dirty="0">
                <a:solidFill>
                  <a:schemeClr val="bg1"/>
                </a:solidFill>
                <a:cs typeface="Suisse Intl" panose="020B0504000000000000" pitchFamily="34" charset="-78"/>
              </a:rPr>
              <a:t>социальные сети </a:t>
            </a:r>
          </a:p>
          <a:p>
            <a:r>
              <a:rPr lang="ru-RU" sz="2600" b="1" dirty="0" smtClean="0">
                <a:solidFill>
                  <a:schemeClr val="bg1"/>
                </a:solidFill>
                <a:ea typeface="CoFo Kak Black" panose="020B0A05030202020204" pitchFamily="34" charset="-52"/>
              </a:rPr>
              <a:t>19% </a:t>
            </a:r>
            <a:r>
              <a:rPr lang="ru-RU" sz="2600" dirty="0">
                <a:solidFill>
                  <a:schemeClr val="bg1"/>
                </a:solidFill>
                <a:cs typeface="Suisse Intl" panose="020B0504000000000000" pitchFamily="34" charset="-78"/>
              </a:rPr>
              <a:t>просмотр видео  </a:t>
            </a:r>
          </a:p>
          <a:p>
            <a:r>
              <a:rPr lang="ru-RU" sz="2600" b="1" dirty="0" smtClean="0">
                <a:solidFill>
                  <a:schemeClr val="bg1"/>
                </a:solidFill>
                <a:ea typeface="CoFo Kak Black" panose="020B0A05030202020204" pitchFamily="34" charset="-52"/>
              </a:rPr>
              <a:t>17% </a:t>
            </a:r>
            <a:r>
              <a:rPr lang="ru-RU" sz="2600" dirty="0">
                <a:solidFill>
                  <a:schemeClr val="bg1"/>
                </a:solidFill>
                <a:cs typeface="Suisse Intl" panose="020B0504000000000000" pitchFamily="34" charset="-78"/>
              </a:rPr>
              <a:t>мессенджеры </a:t>
            </a:r>
          </a:p>
          <a:p>
            <a:r>
              <a:rPr lang="ru-RU" sz="2600" b="1" dirty="0">
                <a:solidFill>
                  <a:schemeClr val="bg1"/>
                </a:solidFill>
                <a:cs typeface="Suisse Intl" panose="020B0504000000000000" pitchFamily="34" charset="-78"/>
              </a:rPr>
              <a:t>10% </a:t>
            </a:r>
            <a:r>
              <a:rPr lang="ru-RU" sz="2600" dirty="0">
                <a:solidFill>
                  <a:schemeClr val="bg1"/>
                </a:solidFill>
                <a:cs typeface="Suisse Intl" panose="020B0504000000000000" pitchFamily="34" charset="-78"/>
              </a:rPr>
              <a:t>игры</a:t>
            </a:r>
          </a:p>
          <a:p>
            <a:r>
              <a:rPr lang="ru-RU" sz="2600" b="1" dirty="0">
                <a:solidFill>
                  <a:schemeClr val="bg1"/>
                </a:solidFill>
                <a:cs typeface="Suisse Intl" panose="020B0504000000000000" pitchFamily="34" charset="-78"/>
              </a:rPr>
              <a:t>4% </a:t>
            </a:r>
            <a:r>
              <a:rPr lang="en-US" sz="2600" dirty="0">
                <a:solidFill>
                  <a:schemeClr val="bg1"/>
                </a:solidFill>
                <a:cs typeface="Suisse Intl" panose="020B0504000000000000" pitchFamily="34" charset="-78"/>
              </a:rPr>
              <a:t>e-commerce</a:t>
            </a:r>
            <a:endParaRPr lang="ru-RU" sz="2600" dirty="0">
              <a:solidFill>
                <a:schemeClr val="bg1"/>
              </a:solidFill>
              <a:cs typeface="Suisse Intl" panose="020B0504000000000000" pitchFamily="34" charset="-78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61A371E-8A3A-4210-9848-AE33E359D115}"/>
              </a:ext>
            </a:extLst>
          </p:cNvPr>
          <p:cNvSpPr/>
          <p:nvPr/>
        </p:nvSpPr>
        <p:spPr>
          <a:xfrm>
            <a:off x="8215632" y="755952"/>
            <a:ext cx="3780650" cy="338554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ea typeface="CoFo Kak Black" panose="020B0A05030202020204" pitchFamily="34" charset="-52"/>
              </a:rPr>
              <a:t>ТОП-5</a:t>
            </a:r>
            <a:r>
              <a:rPr lang="ru-RU" sz="2600" b="1" dirty="0">
                <a:solidFill>
                  <a:schemeClr val="bg1"/>
                </a:solidFill>
              </a:rPr>
              <a:t> </a:t>
            </a:r>
            <a:r>
              <a:rPr lang="ru-RU" sz="2600" dirty="0">
                <a:solidFill>
                  <a:schemeClr val="bg1"/>
                </a:solidFill>
                <a:cs typeface="Suisse Intl" panose="020B0504000000000000" pitchFamily="34" charset="-78"/>
              </a:rPr>
              <a:t>в России</a:t>
            </a:r>
          </a:p>
          <a:p>
            <a:pPr algn="ctr"/>
            <a:endParaRPr lang="ru-RU" sz="2600" b="1" dirty="0">
              <a:solidFill>
                <a:schemeClr val="bg1"/>
              </a:solidFill>
            </a:endParaRPr>
          </a:p>
          <a:p>
            <a:pPr algn="ctr"/>
            <a:r>
              <a:rPr lang="ru-RU" sz="2600" dirty="0" err="1">
                <a:solidFill>
                  <a:schemeClr val="bg1"/>
                </a:solidFill>
                <a:ea typeface="CoFo Kak Black" panose="020B0A05030202020204" pitchFamily="34" charset="-52"/>
              </a:rPr>
              <a:t>ВКонтакте</a:t>
            </a:r>
            <a:r>
              <a:rPr lang="ru-RU" sz="2600" dirty="0">
                <a:solidFill>
                  <a:schemeClr val="bg1"/>
                </a:solidFill>
                <a:ea typeface="CoFo Kak Black" panose="020B0A05030202020204" pitchFamily="34" charset="-52"/>
              </a:rPr>
              <a:t> 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  <a:ea typeface="CoFo Kak Black" panose="020B0A05030202020204" pitchFamily="34" charset="-52"/>
              </a:rPr>
              <a:t>Telegram</a:t>
            </a:r>
          </a:p>
          <a:p>
            <a:pPr algn="ctr"/>
            <a:r>
              <a:rPr lang="en-US" sz="2600" dirty="0" err="1">
                <a:solidFill>
                  <a:schemeClr val="bg1"/>
                </a:solidFill>
                <a:ea typeface="CoFo Kak Black" panose="020B0A05030202020204" pitchFamily="34" charset="-52"/>
              </a:rPr>
              <a:t>Tiktok</a:t>
            </a:r>
            <a:endParaRPr lang="en-US" sz="2600" dirty="0">
              <a:solidFill>
                <a:schemeClr val="bg1"/>
              </a:solidFill>
              <a:ea typeface="CoFo Kak Black" panose="020B0A05030202020204" pitchFamily="34" charset="-52"/>
            </a:endParaRPr>
          </a:p>
          <a:p>
            <a:pPr algn="ctr"/>
            <a:r>
              <a:rPr lang="en-US" sz="2600" dirty="0">
                <a:solidFill>
                  <a:schemeClr val="bg1"/>
                </a:solidFill>
                <a:ea typeface="CoFo Kak Black" panose="020B0A05030202020204" pitchFamily="34" charset="-52"/>
              </a:rPr>
              <a:t>OK</a:t>
            </a:r>
            <a:endParaRPr lang="ru-RU" sz="2600" dirty="0">
              <a:solidFill>
                <a:schemeClr val="bg1"/>
              </a:solidFill>
              <a:ea typeface="CoFo Kak Black" panose="020B0A05030202020204" pitchFamily="34" charset="-52"/>
            </a:endParaRPr>
          </a:p>
          <a:p>
            <a:pPr algn="ctr"/>
            <a:r>
              <a:rPr lang="ru-RU" sz="2600" dirty="0">
                <a:solidFill>
                  <a:schemeClr val="bg1"/>
                </a:solidFill>
                <a:ea typeface="CoFo Kak Black" panose="020B0A05030202020204" pitchFamily="34" charset="-52"/>
              </a:rPr>
              <a:t>Видеохостинги</a:t>
            </a:r>
            <a:endParaRPr lang="en-US" sz="2600" dirty="0">
              <a:solidFill>
                <a:schemeClr val="bg1"/>
              </a:solidFill>
              <a:ea typeface="CoFo Kak Black" panose="020B0A05030202020204" pitchFamily="34" charset="-52"/>
            </a:endParaRPr>
          </a:p>
          <a:p>
            <a:r>
              <a:rPr lang="ru-RU" sz="1600" dirty="0">
                <a:solidFill>
                  <a:schemeClr val="bg1"/>
                </a:solidFill>
                <a:ea typeface="CoFo Kak Black" panose="020B0A05030202020204" pitchFamily="34" charset="-52"/>
              </a:rPr>
              <a:t> </a:t>
            </a:r>
          </a:p>
          <a:p>
            <a:endParaRPr lang="ru-RU" sz="1600" dirty="0">
              <a:solidFill>
                <a:schemeClr val="bg1"/>
              </a:solidFill>
              <a:latin typeface="CoFo Kak Black" panose="020B0A05030202020204" pitchFamily="34" charset="-52"/>
              <a:ea typeface="CoFo Kak Black" panose="020B0A05030202020204" pitchFamily="34" charset="-52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D2EA8D71-A2D6-43EF-93AB-40F40616E98C}"/>
              </a:ext>
            </a:extLst>
          </p:cNvPr>
          <p:cNvSpPr/>
          <p:nvPr/>
        </p:nvSpPr>
        <p:spPr>
          <a:xfrm>
            <a:off x="8603019" y="564734"/>
            <a:ext cx="2974848" cy="3337089"/>
          </a:xfrm>
          <a:prstGeom prst="round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57" y="-140676"/>
            <a:ext cx="13296900" cy="745807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FE0C46E-4488-4E9F-B587-C74E41EAE88D}"/>
              </a:ext>
            </a:extLst>
          </p:cNvPr>
          <p:cNvSpPr/>
          <p:nvPr/>
        </p:nvSpPr>
        <p:spPr>
          <a:xfrm>
            <a:off x="6946591" y="1395729"/>
            <a:ext cx="34946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/>
                </a:solidFill>
                <a:hlinkClick r:id="rId3"/>
              </a:rPr>
              <a:t>://</a:t>
            </a:r>
            <a:r>
              <a:rPr lang="en-US" sz="1200" dirty="0" smtClean="0">
                <a:solidFill>
                  <a:schemeClr val="bg1"/>
                </a:solidFill>
                <a:hlinkClick r:id="rId3"/>
              </a:rPr>
              <a:t>vk.com/dobrovolec21veka?w=wall-88689020_513%2Fall</a:t>
            </a:r>
            <a:endParaRPr lang="ru-RU" sz="1200" dirty="0" smtClean="0">
              <a:solidFill>
                <a:schemeClr val="bg1"/>
              </a:solidFill>
            </a:endParaRP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09" y="2777523"/>
            <a:ext cx="3871913" cy="3719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5A325B1-8983-4361-B7BF-E7E3E36B6906}"/>
              </a:ext>
            </a:extLst>
          </p:cNvPr>
          <p:cNvSpPr/>
          <p:nvPr/>
        </p:nvSpPr>
        <p:spPr>
          <a:xfrm>
            <a:off x="2008927" y="426776"/>
            <a:ext cx="2119192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bg1"/>
                </a:solidFill>
                <a:ea typeface="CoFo Kak Black" panose="020B0508030202020204" pitchFamily="34" charset="0"/>
              </a:rPr>
              <a:t>НЕ НАДО ТАК</a:t>
            </a:r>
            <a:endParaRPr lang="ru-RU" sz="2800" b="1" dirty="0">
              <a:solidFill>
                <a:schemeClr val="bg1"/>
              </a:solidFill>
              <a:effectLst/>
              <a:ea typeface="CoFo Kak Black" panose="020B050803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A325B1-8983-4361-B7BF-E7E3E36B6906}"/>
              </a:ext>
            </a:extLst>
          </p:cNvPr>
          <p:cNvSpPr/>
          <p:nvPr/>
        </p:nvSpPr>
        <p:spPr>
          <a:xfrm>
            <a:off x="9002956" y="455891"/>
            <a:ext cx="2119192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bg1"/>
                </a:solidFill>
                <a:ea typeface="CoFo Kak Black" panose="020B0508030202020204" pitchFamily="34" charset="0"/>
              </a:rPr>
              <a:t>ДЕЛАЙ ТАК</a:t>
            </a:r>
            <a:endParaRPr lang="ru-RU" sz="2800" b="1" dirty="0">
              <a:solidFill>
                <a:schemeClr val="bg1"/>
              </a:solidFill>
              <a:effectLst/>
              <a:ea typeface="CoFo Kak Black" panose="020B050803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691" y="2062158"/>
            <a:ext cx="3455377" cy="3823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1232" y="3884537"/>
            <a:ext cx="2773240" cy="2730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FE0C46E-4488-4E9F-B587-C74E41EAE88D}"/>
              </a:ext>
            </a:extLst>
          </p:cNvPr>
          <p:cNvSpPr/>
          <p:nvPr/>
        </p:nvSpPr>
        <p:spPr>
          <a:xfrm>
            <a:off x="534283" y="1116232"/>
            <a:ext cx="60787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Идея – отличная. Однако визуал скорее сбивает пользователя, чем помогает вовлечься в акцию. Картинка слева: много текста, который сложно читать, много слишком ярких элементов. Живые фотографии в стиле «лайфстайл» смотрелись бы гораздо лучше.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FE0C46E-4488-4E9F-B587-C74E41EAE88D}"/>
              </a:ext>
            </a:extLst>
          </p:cNvPr>
          <p:cNvSpPr/>
          <p:nvPr/>
        </p:nvSpPr>
        <p:spPr>
          <a:xfrm>
            <a:off x="10441232" y="3339808"/>
            <a:ext cx="34946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7"/>
              </a:rPr>
              <a:t>https://</a:t>
            </a:r>
            <a:r>
              <a:rPr lang="en-US" sz="1200" dirty="0" smtClean="0">
                <a:solidFill>
                  <a:schemeClr val="bg1"/>
                </a:solidFill>
                <a:hlinkClick r:id="rId7"/>
              </a:rPr>
              <a:t>vk.com/dobrovolec21veka?w=wall-88689020_512%2Fall</a:t>
            </a:r>
            <a:endParaRPr lang="ru-RU" sz="1200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1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57" y="-140676"/>
            <a:ext cx="13296900" cy="745807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FE0C46E-4488-4E9F-B587-C74E41EAE88D}"/>
              </a:ext>
            </a:extLst>
          </p:cNvPr>
          <p:cNvSpPr/>
          <p:nvPr/>
        </p:nvSpPr>
        <p:spPr>
          <a:xfrm>
            <a:off x="7438646" y="1781947"/>
            <a:ext cx="24003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/>
                </a:solidFill>
                <a:hlinkClick r:id="rId3"/>
              </a:rPr>
              <a:t>://</a:t>
            </a:r>
            <a:r>
              <a:rPr lang="en-US" sz="1200" dirty="0" smtClean="0">
                <a:solidFill>
                  <a:schemeClr val="bg1"/>
                </a:solidFill>
                <a:hlinkClick r:id="rId3"/>
              </a:rPr>
              <a:t>t.me/dobropur/423</a:t>
            </a:r>
            <a:endParaRPr lang="ru-RU" sz="1200" dirty="0" smtClean="0">
              <a:solidFill>
                <a:schemeClr val="bg1"/>
              </a:solidFill>
            </a:endParaRP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5A325B1-8983-4361-B7BF-E7E3E36B6906}"/>
              </a:ext>
            </a:extLst>
          </p:cNvPr>
          <p:cNvSpPr/>
          <p:nvPr/>
        </p:nvSpPr>
        <p:spPr>
          <a:xfrm>
            <a:off x="2127798" y="240351"/>
            <a:ext cx="2119192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bg1"/>
                </a:solidFill>
                <a:ea typeface="CoFo Kak Black" panose="020B0508030202020204" pitchFamily="34" charset="0"/>
              </a:rPr>
              <a:t>НЕ НАДО ТАК</a:t>
            </a:r>
            <a:endParaRPr lang="ru-RU" sz="2800" b="1" dirty="0">
              <a:solidFill>
                <a:schemeClr val="bg1"/>
              </a:solidFill>
              <a:effectLst/>
              <a:ea typeface="CoFo Kak Black" panose="020B050803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A325B1-8983-4361-B7BF-E7E3E36B6906}"/>
              </a:ext>
            </a:extLst>
          </p:cNvPr>
          <p:cNvSpPr/>
          <p:nvPr/>
        </p:nvSpPr>
        <p:spPr>
          <a:xfrm>
            <a:off x="8979206" y="777154"/>
            <a:ext cx="2119192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bg1"/>
                </a:solidFill>
                <a:ea typeface="CoFo Kak Black" panose="020B0508030202020204" pitchFamily="34" charset="0"/>
              </a:rPr>
              <a:t>ДЕЛАЙ ТАК</a:t>
            </a:r>
            <a:endParaRPr lang="ru-RU" sz="2800" b="1" dirty="0">
              <a:solidFill>
                <a:schemeClr val="bg1"/>
              </a:solidFill>
              <a:effectLst/>
              <a:ea typeface="CoFo Kak Black" panose="020B050803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FE0C46E-4488-4E9F-B587-C74E41EAE88D}"/>
              </a:ext>
            </a:extLst>
          </p:cNvPr>
          <p:cNvSpPr/>
          <p:nvPr/>
        </p:nvSpPr>
        <p:spPr>
          <a:xfrm>
            <a:off x="732635" y="858617"/>
            <a:ext cx="6078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Визуал выбивается из общей концепции канала, текст читается с трудом. Иногда самая простая и лаконичная карточка – лучший выход.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</a:rPr>
              <a:t>Рекомендуется избегать стоковых фотографий.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FE0C46E-4488-4E9F-B587-C74E41EAE88D}"/>
              </a:ext>
            </a:extLst>
          </p:cNvPr>
          <p:cNvSpPr/>
          <p:nvPr/>
        </p:nvSpPr>
        <p:spPr>
          <a:xfrm>
            <a:off x="10333444" y="3923592"/>
            <a:ext cx="34946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4"/>
              </a:rPr>
              <a:t>https://</a:t>
            </a:r>
            <a:r>
              <a:rPr lang="en-US" sz="1200" dirty="0" smtClean="0">
                <a:solidFill>
                  <a:schemeClr val="bg1"/>
                </a:solidFill>
                <a:hlinkClick r:id="rId4"/>
              </a:rPr>
              <a:t>t.me/dobropur/401</a:t>
            </a:r>
            <a:endParaRPr lang="ru-RU" sz="1200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7346" y="2151279"/>
            <a:ext cx="2461480" cy="4098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365" y="4200591"/>
            <a:ext cx="2926435" cy="2633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4451" y="1671376"/>
            <a:ext cx="2324041" cy="208550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444679" y="1349618"/>
            <a:ext cx="22475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hlinkClick r:id="rId8"/>
              </a:rPr>
              <a:t>https://</a:t>
            </a:r>
            <a:r>
              <a:rPr lang="ru-RU" sz="1200" dirty="0" smtClean="0">
                <a:hlinkClick r:id="rId8"/>
              </a:rPr>
              <a:t>telesco.pe/dobropur/380</a:t>
            </a:r>
            <a:endParaRPr lang="ru-RU" sz="1200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880" y="2151279"/>
            <a:ext cx="4933950" cy="2876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5817" y="4350901"/>
            <a:ext cx="2413432" cy="248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7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96900" cy="745807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FE0C46E-4488-4E9F-B587-C74E41EAE88D}"/>
              </a:ext>
            </a:extLst>
          </p:cNvPr>
          <p:cNvSpPr/>
          <p:nvPr/>
        </p:nvSpPr>
        <p:spPr>
          <a:xfrm>
            <a:off x="9716477" y="1391596"/>
            <a:ext cx="37458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/>
                </a:solidFill>
                <a:hlinkClick r:id="rId3"/>
              </a:rPr>
              <a:t>://</a:t>
            </a:r>
            <a:r>
              <a:rPr lang="en-US" sz="1200" dirty="0" smtClean="0">
                <a:solidFill>
                  <a:schemeClr val="bg1"/>
                </a:solidFill>
                <a:hlinkClick r:id="rId3"/>
              </a:rPr>
              <a:t>vk.com/dobro_gau?w=wall-218209049_359</a:t>
            </a:r>
            <a:endParaRPr lang="ru-RU" sz="1200" dirty="0" smtClean="0">
              <a:solidFill>
                <a:schemeClr val="bg1"/>
              </a:solidFill>
            </a:endParaRP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5A325B1-8983-4361-B7BF-E7E3E36B6906}"/>
              </a:ext>
            </a:extLst>
          </p:cNvPr>
          <p:cNvSpPr/>
          <p:nvPr/>
        </p:nvSpPr>
        <p:spPr>
          <a:xfrm>
            <a:off x="1535378" y="276709"/>
            <a:ext cx="2119192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bg1"/>
                </a:solidFill>
                <a:ea typeface="CoFo Kak Black" panose="020B0508030202020204" pitchFamily="34" charset="0"/>
              </a:rPr>
              <a:t>НЕ НАДО ТАК</a:t>
            </a:r>
            <a:endParaRPr lang="ru-RU" sz="2800" b="1" dirty="0">
              <a:solidFill>
                <a:schemeClr val="bg1"/>
              </a:solidFill>
              <a:effectLst/>
              <a:ea typeface="CoFo Kak Black" panose="020B050803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A325B1-8983-4361-B7BF-E7E3E36B6906}"/>
              </a:ext>
            </a:extLst>
          </p:cNvPr>
          <p:cNvSpPr/>
          <p:nvPr/>
        </p:nvSpPr>
        <p:spPr>
          <a:xfrm>
            <a:off x="8955455" y="240890"/>
            <a:ext cx="2119192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bg1"/>
                </a:solidFill>
                <a:ea typeface="CoFo Kak Black" panose="020B0508030202020204" pitchFamily="34" charset="0"/>
              </a:rPr>
              <a:t>ДЕЛАЙ ТАК</a:t>
            </a:r>
            <a:endParaRPr lang="ru-RU" sz="2800" b="1" dirty="0">
              <a:solidFill>
                <a:schemeClr val="bg1"/>
              </a:solidFill>
              <a:effectLst/>
              <a:ea typeface="CoFo Kak Black" panose="020B050803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FE0C46E-4488-4E9F-B587-C74E41EAE88D}"/>
              </a:ext>
            </a:extLst>
          </p:cNvPr>
          <p:cNvSpPr/>
          <p:nvPr/>
        </p:nvSpPr>
        <p:spPr>
          <a:xfrm>
            <a:off x="390980" y="664507"/>
            <a:ext cx="64957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Вместо поста получился </a:t>
            </a:r>
            <a:r>
              <a:rPr lang="ru-RU" dirty="0" err="1" smtClean="0">
                <a:solidFill>
                  <a:schemeClr val="bg1"/>
                </a:solidFill>
              </a:rPr>
              <a:t>лонгрид</a:t>
            </a:r>
            <a:r>
              <a:rPr lang="ru-RU" dirty="0" smtClean="0">
                <a:solidFill>
                  <a:schemeClr val="bg1"/>
                </a:solidFill>
              </a:rPr>
              <a:t>. Такой длинный текст скорее подходит для СМИ. И категорически не рекомендуется для </a:t>
            </a:r>
            <a:r>
              <a:rPr lang="ru-RU" dirty="0" err="1" smtClean="0">
                <a:solidFill>
                  <a:schemeClr val="bg1"/>
                </a:solidFill>
              </a:rPr>
              <a:t>соцсетей</a:t>
            </a:r>
            <a:r>
              <a:rPr lang="ru-RU" dirty="0" smtClean="0">
                <a:solidFill>
                  <a:schemeClr val="bg1"/>
                </a:solidFill>
              </a:rPr>
              <a:t> и ТГ. Если вам всё же нужно поставить длинный текст, то обязательно: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р</a:t>
            </a:r>
            <a:r>
              <a:rPr lang="ru-RU" dirty="0" smtClean="0">
                <a:solidFill>
                  <a:schemeClr val="bg1"/>
                </a:solidFill>
              </a:rPr>
              <a:t>азделить его на абзацы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</a:rPr>
              <a:t>поставить </a:t>
            </a:r>
            <a:r>
              <a:rPr lang="ru-RU" dirty="0" err="1" smtClean="0">
                <a:solidFill>
                  <a:schemeClr val="bg1"/>
                </a:solidFill>
              </a:rPr>
              <a:t>смайлы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</a:rPr>
              <a:t>в конце добавить призыв к действию (подписаться) или задать вопрос аудитории вашего канала</a:t>
            </a:r>
            <a:r>
              <a:rPr lang="en-US" dirty="0" smtClean="0">
                <a:solidFill>
                  <a:schemeClr val="bg1"/>
                </a:solidFill>
              </a:rPr>
              <a:t>/</a:t>
            </a:r>
            <a:r>
              <a:rPr lang="ru-RU" dirty="0" err="1" smtClean="0">
                <a:solidFill>
                  <a:schemeClr val="bg1"/>
                </a:solidFill>
              </a:rPr>
              <a:t>паблика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841" y="1828621"/>
            <a:ext cx="3349428" cy="2991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FE0C46E-4488-4E9F-B587-C74E41EAE88D}"/>
              </a:ext>
            </a:extLst>
          </p:cNvPr>
          <p:cNvSpPr/>
          <p:nvPr/>
        </p:nvSpPr>
        <p:spPr>
          <a:xfrm>
            <a:off x="10188025" y="4985239"/>
            <a:ext cx="28027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Интерактив</a:t>
            </a:r>
            <a:r>
              <a:rPr lang="ru-RU" dirty="0" smtClean="0">
                <a:solidFill>
                  <a:schemeClr val="bg1"/>
                </a:solidFill>
              </a:rPr>
              <a:t> – это всегда хорошо! Так мы вовлекаем пользователей.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2802" y="3037827"/>
            <a:ext cx="2766651" cy="3564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6956079" y="2399866"/>
            <a:ext cx="2294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https://</a:t>
            </a:r>
            <a:r>
              <a:rPr lang="en-US" sz="1200" dirty="0" smtClean="0">
                <a:hlinkClick r:id="rId6"/>
              </a:rPr>
              <a:t>vk.com/dobrormn?w=wall-108680847_5220%2Fal</a:t>
            </a:r>
            <a:endParaRPr lang="ru-RU" sz="1200" dirty="0" smtClean="0"/>
          </a:p>
          <a:p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318" y="3167732"/>
            <a:ext cx="2684554" cy="376260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5579" y="3167732"/>
            <a:ext cx="2433273" cy="376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8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57" y="-140676"/>
            <a:ext cx="13296900" cy="745807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A325B1-8983-4361-B7BF-E7E3E36B6906}"/>
              </a:ext>
            </a:extLst>
          </p:cNvPr>
          <p:cNvSpPr/>
          <p:nvPr/>
        </p:nvSpPr>
        <p:spPr>
          <a:xfrm>
            <a:off x="869831" y="353918"/>
            <a:ext cx="2119192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bg1"/>
                </a:solidFill>
                <a:ea typeface="CoFo Kak Black" panose="020B0508030202020204" pitchFamily="34" charset="0"/>
              </a:rPr>
              <a:t>ДЕЛАЙ ТАК</a:t>
            </a:r>
            <a:endParaRPr lang="ru-RU" sz="2800" b="1" dirty="0">
              <a:solidFill>
                <a:schemeClr val="bg1"/>
              </a:solidFill>
              <a:effectLst/>
              <a:ea typeface="CoFo Kak Black" panose="020B050803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FE0C46E-4488-4E9F-B587-C74E41EAE88D}"/>
              </a:ext>
            </a:extLst>
          </p:cNvPr>
          <p:cNvSpPr/>
          <p:nvPr/>
        </p:nvSpPr>
        <p:spPr>
          <a:xfrm>
            <a:off x="740762" y="1058261"/>
            <a:ext cx="61084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</a:rPr>
              <a:t>Сообщество – как пример для подражания. Грамотное оформление и наполнение, </a:t>
            </a:r>
            <a:r>
              <a:rPr lang="ru-RU" dirty="0" err="1" smtClean="0">
                <a:solidFill>
                  <a:schemeClr val="bg1"/>
                </a:solidFill>
              </a:rPr>
              <a:t>виджеты</a:t>
            </a:r>
            <a:r>
              <a:rPr lang="ru-RU" dirty="0" smtClean="0">
                <a:solidFill>
                  <a:schemeClr val="bg1"/>
                </a:solidFill>
              </a:rPr>
              <a:t>, навигация, единый визуальный стиль </a:t>
            </a:r>
          </a:p>
          <a:p>
            <a:pPr algn="just"/>
            <a:r>
              <a:rPr lang="en-US" sz="1200" dirty="0">
                <a:solidFill>
                  <a:schemeClr val="bg1"/>
                </a:solidFill>
                <a:hlinkClick r:id="rId3"/>
              </a:rPr>
              <a:t>https://</a:t>
            </a:r>
            <a:r>
              <a:rPr lang="en-US" sz="1200" dirty="0" smtClean="0">
                <a:solidFill>
                  <a:schemeClr val="bg1"/>
                </a:solidFill>
                <a:hlinkClick r:id="rId3"/>
              </a:rPr>
              <a:t>vk.com/donvolonter</a:t>
            </a:r>
            <a:endParaRPr lang="ru-RU" sz="1200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14" y="2554013"/>
            <a:ext cx="4443413" cy="3905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0401" y="215888"/>
            <a:ext cx="3759123" cy="2227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2757" y="2554013"/>
            <a:ext cx="3101000" cy="4033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1848" y="2922689"/>
            <a:ext cx="2810845" cy="3641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931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57" y="-176302"/>
            <a:ext cx="13296900" cy="745807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A325B1-8983-4361-B7BF-E7E3E36B6906}"/>
              </a:ext>
            </a:extLst>
          </p:cNvPr>
          <p:cNvSpPr/>
          <p:nvPr/>
        </p:nvSpPr>
        <p:spPr>
          <a:xfrm>
            <a:off x="869831" y="117229"/>
            <a:ext cx="2119192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b="1" dirty="0" smtClean="0">
                <a:solidFill>
                  <a:schemeClr val="bg1"/>
                </a:solidFill>
                <a:ea typeface="CoFo Kak Black" panose="020B0508030202020204" pitchFamily="34" charset="0"/>
              </a:rPr>
              <a:t>ВЫВОДЫ</a:t>
            </a:r>
            <a:endParaRPr lang="ru-RU" sz="3200" b="1" dirty="0">
              <a:solidFill>
                <a:schemeClr val="bg1"/>
              </a:solidFill>
              <a:effectLst/>
              <a:ea typeface="CoFo Kak Black" panose="020B050803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FE0C46E-4488-4E9F-B587-C74E41EAE88D}"/>
              </a:ext>
            </a:extLst>
          </p:cNvPr>
          <p:cNvSpPr/>
          <p:nvPr/>
        </p:nvSpPr>
        <p:spPr>
          <a:xfrm>
            <a:off x="679535" y="853958"/>
            <a:ext cx="702755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</a:rPr>
              <a:t>Н</a:t>
            </a:r>
            <a:r>
              <a:rPr lang="ru-RU" sz="2000" dirty="0" smtClean="0">
                <a:solidFill>
                  <a:schemeClr val="bg1"/>
                </a:solidFill>
              </a:rPr>
              <a:t>е </a:t>
            </a:r>
            <a:r>
              <a:rPr lang="ru-RU" sz="2000" dirty="0">
                <a:solidFill>
                  <a:schemeClr val="bg1"/>
                </a:solidFill>
              </a:rPr>
              <a:t>забывайте про оформление </a:t>
            </a:r>
            <a:r>
              <a:rPr lang="ru-RU" sz="2000" dirty="0" err="1">
                <a:solidFill>
                  <a:schemeClr val="bg1"/>
                </a:solidFill>
              </a:rPr>
              <a:t>пабликов</a:t>
            </a:r>
            <a:r>
              <a:rPr lang="ru-RU" sz="2000" dirty="0">
                <a:solidFill>
                  <a:schemeClr val="bg1"/>
                </a:solidFill>
              </a:rPr>
              <a:t> и каналов: </a:t>
            </a:r>
            <a:r>
              <a:rPr lang="ru-RU" sz="2000" dirty="0" smtClean="0">
                <a:solidFill>
                  <a:schemeClr val="bg1"/>
                </a:solidFill>
              </a:rPr>
              <a:t>название, описание</a:t>
            </a:r>
            <a:r>
              <a:rPr lang="ru-RU" sz="2000" dirty="0">
                <a:solidFill>
                  <a:schemeClr val="bg1"/>
                </a:solidFill>
              </a:rPr>
              <a:t>, адрес, </a:t>
            </a:r>
            <a:r>
              <a:rPr lang="ru-RU" sz="2000" dirty="0" smtClean="0">
                <a:solidFill>
                  <a:schemeClr val="bg1"/>
                </a:solidFill>
              </a:rPr>
              <a:t>режим работы, карта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виджеты</a:t>
            </a:r>
            <a:r>
              <a:rPr lang="ru-RU" sz="2000" dirty="0">
                <a:solidFill>
                  <a:schemeClr val="bg1"/>
                </a:solidFill>
              </a:rPr>
              <a:t>, навигация по </a:t>
            </a:r>
            <a:r>
              <a:rPr lang="ru-RU" sz="2000" dirty="0" smtClean="0">
                <a:solidFill>
                  <a:schemeClr val="bg1"/>
                </a:solidFill>
              </a:rPr>
              <a:t>тегам, рубрики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Единый </a:t>
            </a:r>
            <a:r>
              <a:rPr lang="ru-RU" sz="2000" dirty="0">
                <a:solidFill>
                  <a:schemeClr val="bg1"/>
                </a:solidFill>
              </a:rPr>
              <a:t>стиль </a:t>
            </a:r>
            <a:r>
              <a:rPr lang="ru-RU" sz="2000" dirty="0" err="1" smtClean="0">
                <a:solidFill>
                  <a:schemeClr val="bg1"/>
                </a:solidFill>
              </a:rPr>
              <a:t>визуала</a:t>
            </a:r>
            <a:r>
              <a:rPr lang="ru-RU" sz="2000" dirty="0" smtClean="0">
                <a:solidFill>
                  <a:schemeClr val="bg1"/>
                </a:solidFill>
              </a:rPr>
              <a:t>, фирменный стиль: </a:t>
            </a:r>
            <a:r>
              <a:rPr lang="ru-RU" sz="2000" dirty="0">
                <a:solidFill>
                  <a:schemeClr val="bg1"/>
                </a:solidFill>
              </a:rPr>
              <a:t>оформите сообщество в </a:t>
            </a:r>
            <a:r>
              <a:rPr lang="ru-RU" sz="2000" dirty="0" err="1">
                <a:solidFill>
                  <a:schemeClr val="bg1"/>
                </a:solidFill>
              </a:rPr>
              <a:t>брендбуке</a:t>
            </a:r>
            <a:r>
              <a:rPr lang="ru-RU" sz="2000" dirty="0">
                <a:solidFill>
                  <a:schemeClr val="bg1"/>
                </a:solidFill>
              </a:rPr>
              <a:t> ДЦ, фотографии старайтесь «загонять» в </a:t>
            </a:r>
            <a:r>
              <a:rPr lang="ru-RU" sz="2000" dirty="0" smtClean="0">
                <a:solidFill>
                  <a:schemeClr val="bg1"/>
                </a:solidFill>
              </a:rPr>
              <a:t>карточки. </a:t>
            </a:r>
            <a:r>
              <a:rPr lang="ru-RU" sz="2000" dirty="0">
                <a:solidFill>
                  <a:schemeClr val="bg1"/>
                </a:solidFill>
              </a:rPr>
              <a:t>Откажитесь от стоковых фотографий, чужого </a:t>
            </a:r>
            <a:r>
              <a:rPr lang="ru-RU" sz="2000" dirty="0" err="1">
                <a:solidFill>
                  <a:schemeClr val="bg1"/>
                </a:solidFill>
              </a:rPr>
              <a:t>визуала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визуала</a:t>
            </a:r>
            <a:r>
              <a:rPr lang="ru-RU" sz="2000" dirty="0">
                <a:solidFill>
                  <a:schemeClr val="bg1"/>
                </a:solidFill>
              </a:rPr>
              <a:t>-афиши, где много текста, элементов, а прочитать это невозможно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20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Не пишите длинных текстов, их никто не читает</a:t>
            </a:r>
            <a:endParaRPr lang="ru-RU" sz="20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Больше </a:t>
            </a:r>
            <a:r>
              <a:rPr lang="ru-RU" sz="2000" dirty="0" err="1">
                <a:solidFill>
                  <a:schemeClr val="bg1"/>
                </a:solidFill>
              </a:rPr>
              <a:t>лайф</a:t>
            </a:r>
            <a:r>
              <a:rPr lang="ru-RU" sz="2000" dirty="0">
                <a:solidFill>
                  <a:schemeClr val="bg1"/>
                </a:solidFill>
              </a:rPr>
              <a:t>-контента о деятельности ДЦ: </a:t>
            </a:r>
            <a:r>
              <a:rPr lang="ru-RU" sz="2000" dirty="0" smtClean="0">
                <a:solidFill>
                  <a:schemeClr val="bg1"/>
                </a:solidFill>
              </a:rPr>
              <a:t>видеоролики, </a:t>
            </a:r>
            <a:r>
              <a:rPr lang="en-US" sz="2000" dirty="0" smtClean="0">
                <a:solidFill>
                  <a:schemeClr val="bg1"/>
                </a:solidFill>
              </a:rPr>
              <a:t>UGC</a:t>
            </a:r>
            <a:r>
              <a:rPr lang="ru-RU" sz="2000" dirty="0" smtClean="0">
                <a:solidFill>
                  <a:schemeClr val="bg1"/>
                </a:solidFill>
              </a:rPr>
              <a:t>-контент, кружки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рилсы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smtClean="0">
                <a:solidFill>
                  <a:schemeClr val="bg1"/>
                </a:solidFill>
              </a:rPr>
              <a:t>ВК-клипы, дайджесты, </a:t>
            </a:r>
            <a:r>
              <a:rPr lang="ru-RU" sz="2000" dirty="0" err="1" smtClean="0">
                <a:solidFill>
                  <a:schemeClr val="bg1"/>
                </a:solidFill>
              </a:rPr>
              <a:t>фотоподборки</a:t>
            </a:r>
            <a:r>
              <a:rPr lang="ru-RU" sz="2000" dirty="0" smtClean="0">
                <a:solidFill>
                  <a:schemeClr val="bg1"/>
                </a:solidFill>
              </a:rPr>
              <a:t>. Делайте </a:t>
            </a:r>
            <a:r>
              <a:rPr lang="ru-RU" sz="2000" dirty="0" err="1" smtClean="0">
                <a:solidFill>
                  <a:schemeClr val="bg1"/>
                </a:solidFill>
              </a:rPr>
              <a:t>мемы</a:t>
            </a:r>
            <a:r>
              <a:rPr lang="ru-RU" sz="2000" dirty="0" smtClean="0">
                <a:solidFill>
                  <a:schemeClr val="bg1"/>
                </a:solidFill>
              </a:rPr>
              <a:t>!</a:t>
            </a:r>
            <a:endParaRPr lang="ru-RU" sz="20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</a:rPr>
              <a:t>М</a:t>
            </a:r>
            <a:r>
              <a:rPr lang="ru-RU" sz="2000" dirty="0" smtClean="0">
                <a:solidFill>
                  <a:schemeClr val="bg1"/>
                </a:solidFill>
              </a:rPr>
              <a:t>еньше </a:t>
            </a:r>
            <a:r>
              <a:rPr lang="ru-RU" sz="2000" dirty="0" err="1">
                <a:solidFill>
                  <a:schemeClr val="bg1"/>
                </a:solidFill>
              </a:rPr>
              <a:t>репостов</a:t>
            </a:r>
            <a:r>
              <a:rPr lang="ru-RU" sz="2000" dirty="0">
                <a:solidFill>
                  <a:schemeClr val="bg1"/>
                </a:solidFill>
              </a:rPr>
              <a:t>: не более 2 </a:t>
            </a:r>
            <a:r>
              <a:rPr lang="ru-RU" sz="2000" dirty="0" err="1">
                <a:solidFill>
                  <a:schemeClr val="bg1"/>
                </a:solidFill>
              </a:rPr>
              <a:t>репостов</a:t>
            </a:r>
            <a:r>
              <a:rPr lang="ru-RU" sz="2000" dirty="0">
                <a:solidFill>
                  <a:schemeClr val="bg1"/>
                </a:solidFill>
              </a:rPr>
              <a:t> в </a:t>
            </a:r>
            <a:r>
              <a:rPr lang="ru-RU" sz="2000" dirty="0" smtClean="0">
                <a:solidFill>
                  <a:schemeClr val="bg1"/>
                </a:solidFill>
              </a:rPr>
              <a:t>день</a:t>
            </a:r>
            <a:endParaRPr lang="ru-RU" sz="2000" dirty="0">
              <a:solidFill>
                <a:schemeClr val="bg1"/>
              </a:solidFill>
            </a:endParaRPr>
          </a:p>
          <a:p>
            <a:pPr algn="just"/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: скругленные углы 13">
            <a:extLst>
              <a:ext uri="{FF2B5EF4-FFF2-40B4-BE49-F238E27FC236}">
                <a16:creationId xmlns:a16="http://schemas.microsoft.com/office/drawing/2014/main" id="{8B7F0C4F-1F86-4B3B-8D59-D55617ADB660}"/>
              </a:ext>
            </a:extLst>
          </p:cNvPr>
          <p:cNvSpPr/>
          <p:nvPr/>
        </p:nvSpPr>
        <p:spPr>
          <a:xfrm>
            <a:off x="397724" y="822035"/>
            <a:ext cx="7666401" cy="6003639"/>
          </a:xfrm>
          <a:prstGeom prst="roundRect">
            <a:avLst/>
          </a:prstGeom>
          <a:noFill/>
          <a:ln w="57150">
            <a:solidFill>
              <a:schemeClr val="bg1"/>
            </a:solidFill>
          </a:ln>
          <a:effectLst>
            <a:glow rad="101600">
              <a:srgbClr val="DABCFA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4B0E56-0852-438D-9404-2C5B1FB7C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8378" y="560427"/>
            <a:ext cx="1987244" cy="2423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5D178-1028-4239-9DBC-8C5E5D352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8671" y="3159134"/>
            <a:ext cx="1544507" cy="3262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F16244D-1C1A-46C7-8C21-01CC65BAC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160" y="235207"/>
            <a:ext cx="1868032" cy="3073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2BB7995-AA40-46A3-8AC2-82AD52B30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4839" y="3823855"/>
            <a:ext cx="2314408" cy="2825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5045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57" y="-140676"/>
            <a:ext cx="13296900" cy="745807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A325B1-8983-4361-B7BF-E7E3E36B6906}"/>
              </a:ext>
            </a:extLst>
          </p:cNvPr>
          <p:cNvSpPr/>
          <p:nvPr/>
        </p:nvSpPr>
        <p:spPr>
          <a:xfrm>
            <a:off x="9392660" y="1986287"/>
            <a:ext cx="3500288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smtClean="0">
                <a:solidFill>
                  <a:schemeClr val="bg1"/>
                </a:solidFill>
                <a:ea typeface="CoFo Kak Black" panose="020B0508030202020204" pitchFamily="34" charset="0"/>
              </a:rPr>
              <a:t>ГАЙД ДЛЯ РАБОТЫ С ВИЗУАЛОМ</a:t>
            </a:r>
            <a:endParaRPr lang="ru-RU" sz="2800" b="1" dirty="0">
              <a:solidFill>
                <a:schemeClr val="bg1"/>
              </a:solidFill>
              <a:effectLst/>
              <a:ea typeface="CoFo Kak Black" panose="020B0508030202020204" pitchFamily="34" charset="0"/>
            </a:endParaRPr>
          </a:p>
        </p:txBody>
      </p:sp>
      <p:pic>
        <p:nvPicPr>
          <p:cNvPr id="10" name="Picture 2">
            <a:hlinkClick r:id="rId3"/>
            <a:extLst>
              <a:ext uri="{FF2B5EF4-FFF2-40B4-BE49-F238E27FC236}">
                <a16:creationId xmlns:a16="http://schemas.microsoft.com/office/drawing/2014/main" id="{24A7557A-CB28-42A3-90CD-950A8E6B7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422" y="2987601"/>
            <a:ext cx="3328484" cy="3328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5E78AF-1C3B-4098-B3B5-E9BC585F6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371" y="3173905"/>
            <a:ext cx="3251229" cy="3251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5A325B1-8983-4361-B7BF-E7E3E36B6906}"/>
              </a:ext>
            </a:extLst>
          </p:cNvPr>
          <p:cNvSpPr/>
          <p:nvPr/>
        </p:nvSpPr>
        <p:spPr>
          <a:xfrm>
            <a:off x="804413" y="1986287"/>
            <a:ext cx="3877948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smtClean="0">
                <a:solidFill>
                  <a:schemeClr val="bg1"/>
                </a:solidFill>
                <a:ea typeface="CoFo Kak Black" panose="020B0508030202020204" pitchFamily="34" charset="0"/>
              </a:rPr>
              <a:t>ЧЕК-ЛИСТ ДЛЯ РАЗВИТИЯ ТГ-КАНАЛОВ</a:t>
            </a:r>
            <a:endParaRPr lang="ru-RU" sz="2800" b="1" dirty="0">
              <a:solidFill>
                <a:schemeClr val="bg1"/>
              </a:solidFill>
              <a:effectLst/>
              <a:ea typeface="CoFo Kak Black" panose="020B050803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5A325B1-8983-4361-B7BF-E7E3E36B6906}"/>
              </a:ext>
            </a:extLst>
          </p:cNvPr>
          <p:cNvSpPr/>
          <p:nvPr/>
        </p:nvSpPr>
        <p:spPr>
          <a:xfrm>
            <a:off x="4590065" y="506431"/>
            <a:ext cx="4221426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smtClean="0">
                <a:solidFill>
                  <a:schemeClr val="bg1"/>
                </a:solidFill>
                <a:ea typeface="CoFo Kak Black" panose="020B0508030202020204" pitchFamily="34" charset="0"/>
              </a:rPr>
              <a:t>МОЙ ТГ-КАНАЛ ПРО</a:t>
            </a:r>
          </a:p>
          <a:p>
            <a:pPr algn="ctr">
              <a:lnSpc>
                <a:spcPct val="90000"/>
              </a:lnSpc>
            </a:pPr>
            <a:r>
              <a:rPr lang="ru-RU" sz="2800" b="1" dirty="0" smtClean="0">
                <a:solidFill>
                  <a:schemeClr val="bg1"/>
                </a:solidFill>
                <a:ea typeface="CoFo Kak Black" panose="020B0508030202020204" pitchFamily="34" charset="0"/>
              </a:rPr>
              <a:t>КОНТЕНТ В СОЦСЕТЯХ</a:t>
            </a:r>
            <a:endParaRPr lang="ru-RU" sz="2800" b="1" dirty="0">
              <a:solidFill>
                <a:schemeClr val="bg1"/>
              </a:solidFill>
              <a:effectLst/>
              <a:ea typeface="CoFo Kak Black" panose="020B050803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54" y="1639785"/>
            <a:ext cx="3341914" cy="3341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736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3296900" cy="745807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FE0C46E-4488-4E9F-B587-C74E41EAE88D}"/>
              </a:ext>
            </a:extLst>
          </p:cNvPr>
          <p:cNvSpPr/>
          <p:nvPr/>
        </p:nvSpPr>
        <p:spPr>
          <a:xfrm>
            <a:off x="1039605" y="3175038"/>
            <a:ext cx="109782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 smtClean="0">
                <a:solidFill>
                  <a:schemeClr val="bg1"/>
                </a:solidFill>
              </a:rPr>
              <a:t>БЛАГОДАРЮ ЗА ВНИМАНИЕ!</a:t>
            </a:r>
            <a:endParaRPr lang="ru-RU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96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74" y="506895"/>
            <a:ext cx="13296900" cy="745807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74E3B85-0DC5-4BCE-84B3-5D3F90A9A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186" y="506895"/>
            <a:ext cx="9228735" cy="1019504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Использование соцсетей в России в </a:t>
            </a:r>
            <a:r>
              <a:rPr lang="ru-RU" sz="3000" b="1" dirty="0" smtClean="0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2023 - 2024 гг.</a:t>
            </a:r>
            <a:endParaRPr lang="ru-RU" sz="3000" b="1" dirty="0">
              <a:solidFill>
                <a:schemeClr val="bg1"/>
              </a:solidFill>
              <a:latin typeface="+mn-lt"/>
              <a:ea typeface="CoFo Kak Black" panose="020B0A05030202020204" pitchFamily="34" charset="-52"/>
            </a:endParaRPr>
          </a:p>
        </p:txBody>
      </p:sp>
      <p:graphicFrame>
        <p:nvGraphicFramePr>
          <p:cNvPr id="9" name="Объект 3">
            <a:extLst>
              <a:ext uri="{FF2B5EF4-FFF2-40B4-BE49-F238E27FC236}">
                <a16:creationId xmlns:a16="http://schemas.microsoft.com/office/drawing/2014/main" id="{FC84ADCB-48C1-4949-AFE4-6B80003AD0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9289063"/>
              </p:ext>
            </p:extLst>
          </p:nvPr>
        </p:nvGraphicFramePr>
        <p:xfrm>
          <a:off x="995816" y="2447481"/>
          <a:ext cx="5136472" cy="3900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6045D66F-DCCA-4018-9D20-CD02E81BF1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0554359"/>
              </p:ext>
            </p:extLst>
          </p:nvPr>
        </p:nvGraphicFramePr>
        <p:xfrm>
          <a:off x="6810816" y="2447481"/>
          <a:ext cx="5244535" cy="3900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5051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96900" cy="745807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3372018-CE8A-4B03-AF71-272EF5089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63" y="100407"/>
            <a:ext cx="5356436" cy="825624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ВКонтакте</a:t>
            </a:r>
            <a:endParaRPr lang="ru-RU" sz="3200" dirty="0">
              <a:solidFill>
                <a:schemeClr val="bg1"/>
              </a:solidFill>
              <a:latin typeface="+mn-lt"/>
              <a:ea typeface="CoFo Kak Black" panose="020B0A05030202020204" pitchFamily="34" charset="-52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C44F3B-2ADA-466C-A019-B5B9B6A71DC4}"/>
              </a:ext>
            </a:extLst>
          </p:cNvPr>
          <p:cNvSpPr/>
          <p:nvPr/>
        </p:nvSpPr>
        <p:spPr>
          <a:xfrm>
            <a:off x="924492" y="513219"/>
            <a:ext cx="10766459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algn="ctr"/>
            <a:r>
              <a:rPr lang="ru-RU" sz="2800" b="1" dirty="0" err="1">
                <a:solidFill>
                  <a:schemeClr val="bg1"/>
                </a:solidFill>
                <a:cs typeface="Suisse Intl" panose="020B0504000000000000" pitchFamily="34" charset="-78"/>
              </a:rPr>
              <a:t>ВКонтакте</a:t>
            </a:r>
            <a:r>
              <a:rPr lang="ru-RU" sz="2800" b="1" dirty="0">
                <a:solidFill>
                  <a:schemeClr val="bg1"/>
                </a:solidFill>
                <a:cs typeface="Suisse Intl" panose="020B0504000000000000" pitchFamily="34" charset="-78"/>
              </a:rPr>
              <a:t> — </a:t>
            </a:r>
            <a:r>
              <a:rPr lang="ru-RU" sz="2800" b="1" dirty="0" smtClean="0">
                <a:solidFill>
                  <a:schemeClr val="bg1"/>
                </a:solidFill>
                <a:cs typeface="Suisse Intl" panose="020B0504000000000000" pitchFamily="34" charset="-78"/>
              </a:rPr>
              <a:t>самая популярная социальная сеть в России </a:t>
            </a:r>
            <a:endParaRPr lang="ru-RU" sz="2800" b="1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algn="ctr"/>
            <a:endParaRPr lang="ru-RU" sz="2800" b="1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algn="ctr"/>
            <a:r>
              <a:rPr lang="ru-RU" sz="2800" dirty="0">
                <a:solidFill>
                  <a:srgbClr val="54E7EE"/>
                </a:solidFill>
                <a:cs typeface="Suisse Intl" panose="020B0504000000000000" pitchFamily="34" charset="-78"/>
              </a:rPr>
              <a:t>А</a:t>
            </a:r>
            <a:r>
              <a:rPr lang="ru-RU" sz="2800" dirty="0" smtClean="0">
                <a:solidFill>
                  <a:srgbClr val="54E7EE"/>
                </a:solidFill>
                <a:cs typeface="Suisse Intl" panose="020B0504000000000000" pitchFamily="34" charset="-78"/>
              </a:rPr>
              <a:t>удитория </a:t>
            </a:r>
            <a:r>
              <a:rPr lang="ru-RU" sz="2800" dirty="0">
                <a:solidFill>
                  <a:srgbClr val="54E7EE"/>
                </a:solidFill>
                <a:cs typeface="Suisse Intl" panose="020B0504000000000000" pitchFamily="34" charset="-78"/>
              </a:rPr>
              <a:t>ВК в России </a:t>
            </a:r>
            <a:r>
              <a:rPr lang="ru-RU" sz="2800" dirty="0">
                <a:solidFill>
                  <a:srgbClr val="85EEF9"/>
                </a:solidFill>
                <a:cs typeface="Suisse Intl" panose="020B0504000000000000" pitchFamily="34" charset="-78"/>
              </a:rPr>
              <a:t>—</a:t>
            </a:r>
            <a:r>
              <a:rPr lang="ru-RU" sz="2800" dirty="0" smtClean="0">
                <a:solidFill>
                  <a:srgbClr val="54E7EE"/>
                </a:solidFill>
                <a:cs typeface="Suisse Intl" panose="020B0504000000000000" pitchFamily="34" charset="-78"/>
              </a:rPr>
              <a:t> </a:t>
            </a:r>
            <a:r>
              <a:rPr lang="ru-RU" sz="2800" b="1" dirty="0" smtClean="0">
                <a:solidFill>
                  <a:srgbClr val="54E7EE"/>
                </a:solidFill>
                <a:cs typeface="Suisse Intl" panose="020B0504000000000000" pitchFamily="34" charset="-78"/>
              </a:rPr>
              <a:t>87,7 </a:t>
            </a:r>
            <a:r>
              <a:rPr lang="ru-RU" sz="2800" b="1" dirty="0">
                <a:solidFill>
                  <a:srgbClr val="54E7EE"/>
                </a:solidFill>
                <a:cs typeface="Suisse Intl" panose="020B0504000000000000" pitchFamily="34" charset="-78"/>
              </a:rPr>
              <a:t>млн</a:t>
            </a:r>
            <a:r>
              <a:rPr lang="ru-RU" sz="2800" dirty="0">
                <a:solidFill>
                  <a:srgbClr val="54E7EE"/>
                </a:solidFill>
                <a:cs typeface="Suisse Intl" panose="020B0504000000000000" pitchFamily="34" charset="-78"/>
              </a:rPr>
              <a:t> пользователей</a:t>
            </a:r>
          </a:p>
          <a:p>
            <a:pPr algn="ctr"/>
            <a:endParaRPr lang="ru-RU" sz="24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algn="ctr"/>
            <a:endParaRPr lang="en-US" sz="24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endParaRPr lang="ru-RU" sz="2400" b="1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endParaRPr lang="ru-RU" b="1" dirty="0">
              <a:solidFill>
                <a:srgbClr val="434343"/>
              </a:solidFill>
              <a:latin typeface="Suisse Intl" panose="020B0504000000000000" pitchFamily="34" charset="-78"/>
              <a:cs typeface="Suisse Intl" panose="020B0504000000000000" pitchFamily="34" charset="-78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908AA59-F7F5-4756-9089-B6CB028585FF}"/>
              </a:ext>
            </a:extLst>
          </p:cNvPr>
          <p:cNvSpPr/>
          <p:nvPr/>
        </p:nvSpPr>
        <p:spPr>
          <a:xfrm>
            <a:off x="561965" y="3191229"/>
            <a:ext cx="63138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bg1"/>
                </a:solidFill>
                <a:cs typeface="Suisse Intl" panose="020B0504000000000000" pitchFamily="34" charset="-78"/>
              </a:rPr>
              <a:t>3,4 млрд минут в сутки — время, проводимое пользователями в сервисах </a:t>
            </a:r>
            <a:r>
              <a:rPr lang="en-US" sz="2800" dirty="0" smtClean="0">
                <a:solidFill>
                  <a:schemeClr val="bg1"/>
                </a:solidFill>
                <a:cs typeface="Suisse Intl" panose="020B0504000000000000" pitchFamily="34" charset="-78"/>
              </a:rPr>
              <a:t>VK</a:t>
            </a:r>
            <a:endParaRPr lang="ru-RU" sz="2800" dirty="0" smtClean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2800" dirty="0" smtClean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bg1"/>
                </a:solidFill>
                <a:cs typeface="Suisse Intl" panose="020B0504000000000000" pitchFamily="34" charset="-78"/>
              </a:rPr>
              <a:t>87</a:t>
            </a:r>
            <a:r>
              <a:rPr lang="ru-RU" sz="2800" dirty="0" smtClean="0">
                <a:solidFill>
                  <a:schemeClr val="bg1"/>
                </a:solidFill>
                <a:cs typeface="Suisse Intl" panose="020B0504000000000000" pitchFamily="34" charset="-78"/>
              </a:rPr>
              <a:t>%</a:t>
            </a:r>
            <a:r>
              <a:rPr lang="en-US" sz="2800" dirty="0" smtClean="0">
                <a:solidFill>
                  <a:schemeClr val="bg1"/>
                </a:solidFill>
                <a:cs typeface="Suisse Intl" panose="020B0504000000000000" pitchFamily="34" charset="-78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cs typeface="Suisse Intl" panose="020B0504000000000000" pitchFamily="34" charset="-78"/>
              </a:rPr>
              <a:t>среднемесячный охват российской интернет-аудитории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schemeClr val="accent5">
                  <a:lumMod val="20000"/>
                  <a:lumOff val="80000"/>
                </a:schemeClr>
              </a:solidFill>
              <a:cs typeface="Suisse Intl" panose="020B0504000000000000" pitchFamily="34" charset="-78"/>
            </a:endParaRPr>
          </a:p>
          <a:p>
            <a:pPr algn="just"/>
            <a:endParaRPr lang="ru-RU" sz="2400" dirty="0">
              <a:solidFill>
                <a:schemeClr val="accent5">
                  <a:lumMod val="20000"/>
                  <a:lumOff val="80000"/>
                </a:schemeClr>
              </a:solidFill>
              <a:cs typeface="Suisse Intl" panose="020B0504000000000000" pitchFamily="34" charset="-78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75E0F34-6587-4B14-97F0-D316545648EA}"/>
              </a:ext>
            </a:extLst>
          </p:cNvPr>
          <p:cNvSpPr/>
          <p:nvPr/>
        </p:nvSpPr>
        <p:spPr>
          <a:xfrm>
            <a:off x="8015154" y="3191229"/>
            <a:ext cx="41991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cs typeface="Suisse Intl" panose="020B0504000000000000" pitchFamily="34" charset="-78"/>
              </a:rPr>
              <a:t>VK </a:t>
            </a:r>
            <a:r>
              <a:rPr lang="ru-RU" sz="2400" b="1" dirty="0" smtClean="0">
                <a:solidFill>
                  <a:schemeClr val="bg1"/>
                </a:solidFill>
                <a:cs typeface="Suisse Intl" panose="020B0504000000000000" pitchFamily="34" charset="-78"/>
              </a:rPr>
              <a:t>Клипы </a:t>
            </a:r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Suisse Intl" panose="020B0504000000000000" pitchFamily="34" charset="-78"/>
              </a:rPr>
              <a:t>— самая популярная площадка вертикальных видео</a:t>
            </a:r>
          </a:p>
          <a:p>
            <a:pPr algn="ctr"/>
            <a:endParaRPr lang="ru-RU" sz="2400" b="1" dirty="0">
              <a:solidFill>
                <a:schemeClr val="accent5">
                  <a:lumMod val="20000"/>
                  <a:lumOff val="80000"/>
                </a:schemeClr>
              </a:solidFill>
              <a:cs typeface="Suisse Intl" panose="020B0504000000000000" pitchFamily="34" charset="-78"/>
            </a:endParaRPr>
          </a:p>
          <a:p>
            <a:pPr algn="ctr"/>
            <a:r>
              <a:rPr lang="ru-RU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Suisse Intl" panose="020B0504000000000000" pitchFamily="34" charset="-78"/>
              </a:rPr>
              <a:t>1,2 млрд просмотров в день</a:t>
            </a:r>
            <a:r>
              <a:rPr lang="ru-RU" sz="2400" dirty="0" smtClean="0">
                <a:solidFill>
                  <a:schemeClr val="bg1"/>
                </a:solidFill>
                <a:cs typeface="Suisse Intl" panose="020B0504000000000000" pitchFamily="34" charset="-78"/>
              </a:rPr>
              <a:t> </a:t>
            </a:r>
            <a:endParaRPr lang="ru-RU" sz="2400" dirty="0">
              <a:solidFill>
                <a:schemeClr val="bg1"/>
              </a:solidFill>
              <a:cs typeface="Suisse Intl" panose="020B0504000000000000" pitchFamily="34" charset="-78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B167F18-9B87-427B-A870-795918CD1326}"/>
              </a:ext>
            </a:extLst>
          </p:cNvPr>
          <p:cNvSpPr/>
          <p:nvPr/>
        </p:nvSpPr>
        <p:spPr>
          <a:xfrm>
            <a:off x="7929337" y="2775214"/>
            <a:ext cx="4320886" cy="2927748"/>
          </a:xfrm>
          <a:prstGeom prst="round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96900" cy="745807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3372018-CE8A-4B03-AF71-272EF5089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63" y="100407"/>
            <a:ext cx="5356436" cy="825624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ВКонтакте</a:t>
            </a:r>
            <a:endParaRPr lang="ru-RU" sz="3200" dirty="0">
              <a:solidFill>
                <a:schemeClr val="bg1"/>
              </a:solidFill>
              <a:latin typeface="+mn-lt"/>
              <a:ea typeface="CoFo Kak Black" panose="020B0A05030202020204" pitchFamily="34" charset="-52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C44F3B-2ADA-466C-A019-B5B9B6A71DC4}"/>
              </a:ext>
            </a:extLst>
          </p:cNvPr>
          <p:cNvSpPr/>
          <p:nvPr/>
        </p:nvSpPr>
        <p:spPr>
          <a:xfrm>
            <a:off x="1147901" y="144667"/>
            <a:ext cx="1041347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endParaRPr lang="ru-RU" sz="2400" b="1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endParaRPr lang="ru-RU" b="1" dirty="0">
              <a:solidFill>
                <a:srgbClr val="434343"/>
              </a:solidFill>
              <a:latin typeface="Suisse Intl" panose="020B0504000000000000" pitchFamily="34" charset="-78"/>
              <a:cs typeface="Suisse Intl" panose="020B0504000000000000" pitchFamily="34" charset="-78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30491BD-447B-4C4D-98FA-E5C7085B6678}"/>
              </a:ext>
            </a:extLst>
          </p:cNvPr>
          <p:cNvSpPr/>
          <p:nvPr/>
        </p:nvSpPr>
        <p:spPr>
          <a:xfrm>
            <a:off x="340100" y="1414568"/>
            <a:ext cx="5442717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Suisse Intl" panose="020B0504000000000000" pitchFamily="34" charset="-78"/>
              </a:rPr>
              <a:t>ТЕНДЕНЦИИ</a:t>
            </a:r>
          </a:p>
          <a:p>
            <a:endParaRPr lang="ru-RU" sz="20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  <a:cs typeface="Suisse Intl" panose="020B0504000000000000" pitchFamily="34" charset="-78"/>
              </a:rPr>
              <a:t>VK</a:t>
            </a:r>
            <a:r>
              <a:rPr lang="ru-RU" sz="2000" dirty="0" smtClean="0">
                <a:solidFill>
                  <a:schemeClr val="bg1"/>
                </a:solidFill>
                <a:cs typeface="Suisse Intl" panose="020B0504000000000000" pitchFamily="34" charset="-78"/>
              </a:rPr>
              <a:t> клипы в </a:t>
            </a:r>
            <a:r>
              <a:rPr lang="ru-RU" sz="2000" dirty="0" err="1" smtClean="0">
                <a:solidFill>
                  <a:schemeClr val="bg1"/>
                </a:solidFill>
                <a:cs typeface="Suisse Intl" panose="020B0504000000000000" pitchFamily="34" charset="-78"/>
              </a:rPr>
              <a:t>ТОПе</a:t>
            </a:r>
            <a:r>
              <a:rPr lang="ru-RU" sz="2000" dirty="0" smtClean="0">
                <a:solidFill>
                  <a:schemeClr val="bg1"/>
                </a:solidFill>
                <a:cs typeface="Suisse Intl" panose="020B0504000000000000" pitchFamily="34" charset="-78"/>
              </a:rPr>
              <a:t>!</a:t>
            </a:r>
          </a:p>
          <a:p>
            <a:endParaRPr lang="ru-RU" sz="20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cs typeface="Suisse Intl" panose="020B0504000000000000" pitchFamily="34" charset="-78"/>
              </a:rPr>
              <a:t>Востребованность ситуативного информационного контента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cs typeface="Suisse Intl" panose="020B0504000000000000" pitchFamily="34" charset="-78"/>
              </a:rPr>
              <a:t>Удобный </a:t>
            </a:r>
            <a:r>
              <a:rPr lang="ru-RU" sz="2000" dirty="0" err="1">
                <a:solidFill>
                  <a:schemeClr val="bg1"/>
                </a:solidFill>
                <a:cs typeface="Suisse Intl" panose="020B0504000000000000" pitchFamily="34" charset="-78"/>
              </a:rPr>
              <a:t>таргет</a:t>
            </a:r>
            <a:r>
              <a:rPr lang="ru-RU" sz="2000" dirty="0">
                <a:solidFill>
                  <a:schemeClr val="bg1"/>
                </a:solidFill>
                <a:cs typeface="Suisse Intl" panose="020B0504000000000000" pitchFamily="34" charset="-78"/>
              </a:rPr>
              <a:t> и возможности для рекламы постов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cs typeface="Suisse Intl" panose="020B0504000000000000" pitchFamily="34" charset="-78"/>
              </a:rPr>
              <a:t>Контента так много, что люди не дочитывают текст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cs typeface="Suisse Intl" panose="020B0504000000000000" pitchFamily="34" charset="-78"/>
              </a:rPr>
              <a:t>Информация теряется в разношерстной ленте</a:t>
            </a:r>
          </a:p>
          <a:p>
            <a:endParaRPr lang="ru-RU" dirty="0">
              <a:solidFill>
                <a:srgbClr val="000000"/>
              </a:solidFill>
              <a:latin typeface="Suisse Intl" panose="020B0504000000000000" pitchFamily="34" charset="-78"/>
              <a:cs typeface="Suisse Intl" panose="020B0504000000000000" pitchFamily="34" charset="-78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E022DEE-8BE2-4300-972A-FE56D0029474}"/>
              </a:ext>
            </a:extLst>
          </p:cNvPr>
          <p:cNvSpPr/>
          <p:nvPr/>
        </p:nvSpPr>
        <p:spPr>
          <a:xfrm>
            <a:off x="6554911" y="3954484"/>
            <a:ext cx="5820746" cy="1765562"/>
          </a:xfrm>
          <a:prstGeom prst="round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BAF63C5-F817-4B50-AABF-D83E0F79C66B}"/>
              </a:ext>
            </a:extLst>
          </p:cNvPr>
          <p:cNvSpPr/>
          <p:nvPr/>
        </p:nvSpPr>
        <p:spPr>
          <a:xfrm>
            <a:off x="6868097" y="4189034"/>
            <a:ext cx="5343523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i="1" dirty="0">
                <a:solidFill>
                  <a:schemeClr val="bg1"/>
                </a:solidFill>
                <a:cs typeface="Suisse Intl" panose="020B0504000000000000" pitchFamily="34" charset="-78"/>
              </a:rPr>
              <a:t>Не забываем про «Актуальное»: нейросеть находит и определяет темы с высоким потенциалом цитируемости и </a:t>
            </a:r>
            <a:r>
              <a:rPr lang="ru-RU" sz="1700" i="1" dirty="0" err="1">
                <a:solidFill>
                  <a:schemeClr val="bg1"/>
                </a:solidFill>
                <a:cs typeface="Suisse Intl" panose="020B0504000000000000" pitchFamily="34" charset="-78"/>
              </a:rPr>
              <a:t>обсуждаемости</a:t>
            </a:r>
            <a:r>
              <a:rPr lang="ru-RU" sz="1700" i="1" dirty="0">
                <a:solidFill>
                  <a:schemeClr val="bg1"/>
                </a:solidFill>
                <a:cs typeface="Suisse Intl" panose="020B0504000000000000" pitchFamily="34" charset="-78"/>
              </a:rPr>
              <a:t>, автоматически группирует записи </a:t>
            </a:r>
          </a:p>
          <a:p>
            <a:pPr algn="ctr"/>
            <a:r>
              <a:rPr lang="ru-RU" sz="1700" i="1" dirty="0">
                <a:solidFill>
                  <a:schemeClr val="bg1"/>
                </a:solidFill>
                <a:cs typeface="Suisse Intl" panose="020B0504000000000000" pitchFamily="34" charset="-78"/>
              </a:rPr>
              <a:t>по тематическим сюжетам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959F978-2C9E-480C-AB46-F87237CF2802}"/>
              </a:ext>
            </a:extLst>
          </p:cNvPr>
          <p:cNvSpPr/>
          <p:nvPr/>
        </p:nvSpPr>
        <p:spPr>
          <a:xfrm>
            <a:off x="6554911" y="1265049"/>
            <a:ext cx="5790916" cy="1797979"/>
          </a:xfrm>
          <a:prstGeom prst="round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BAF63C5-F817-4B50-AABF-D83E0F79C66B}"/>
              </a:ext>
            </a:extLst>
          </p:cNvPr>
          <p:cNvSpPr/>
          <p:nvPr/>
        </p:nvSpPr>
        <p:spPr>
          <a:xfrm>
            <a:off x="6778607" y="1578993"/>
            <a:ext cx="534352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i="1" dirty="0" smtClean="0">
                <a:solidFill>
                  <a:schemeClr val="bg1"/>
                </a:solidFill>
                <a:cs typeface="Suisse Intl" panose="020B0504000000000000" pitchFamily="34" charset="-78"/>
              </a:rPr>
              <a:t>VK</a:t>
            </a:r>
            <a:r>
              <a:rPr lang="ru-RU" sz="1700" i="1" dirty="0" smtClean="0">
                <a:solidFill>
                  <a:schemeClr val="bg1"/>
                </a:solidFill>
                <a:cs typeface="Suisse Intl" panose="020B0504000000000000" pitchFamily="34" charset="-78"/>
              </a:rPr>
              <a:t> – это целая экосистема сервисов</a:t>
            </a:r>
          </a:p>
          <a:p>
            <a:pPr algn="ctr"/>
            <a:r>
              <a:rPr lang="ru-RU" sz="1700" i="1" dirty="0" smtClean="0">
                <a:solidFill>
                  <a:schemeClr val="bg1"/>
                </a:solidFill>
                <a:cs typeface="Suisse Intl" panose="020B0504000000000000" pitchFamily="34" charset="-78"/>
              </a:rPr>
              <a:t>Изучайте сервисы – получайте новые способы продвижения вашего контента</a:t>
            </a:r>
            <a:endParaRPr lang="ru-RU" sz="1700" i="1" dirty="0">
              <a:solidFill>
                <a:schemeClr val="bg1"/>
              </a:solidFill>
              <a:cs typeface="Suisse Intl" panose="020B0504000000000000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7155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96900" cy="745807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AD8193D-A0A9-4A0D-A535-519AC85A8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98" y="65326"/>
            <a:ext cx="5356436" cy="825624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Одноклассники</a:t>
            </a:r>
            <a:endParaRPr lang="ru-RU" sz="3200" dirty="0">
              <a:solidFill>
                <a:schemeClr val="bg1"/>
              </a:solidFill>
              <a:latin typeface="+mn-lt"/>
              <a:ea typeface="CoFo Kak Black" panose="020B0A05030202020204" pitchFamily="34" charset="-52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AECAF00-3AD0-457E-AD1C-9C75DFA1766A}"/>
              </a:ext>
            </a:extLst>
          </p:cNvPr>
          <p:cNvSpPr/>
          <p:nvPr/>
        </p:nvSpPr>
        <p:spPr>
          <a:xfrm>
            <a:off x="4121827" y="375066"/>
            <a:ext cx="53564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Fo Kak Black" panose="020B0A05030202020204"/>
                <a:cs typeface="Suisse Intl" panose="020B0504000000000000" pitchFamily="34" charset="-78"/>
              </a:rPr>
              <a:t>ОК -  качественный контент и комфортная среда для общения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Fo Kak Black" panose="020B0A05030202020204"/>
                <a:cs typeface="Suisse Intl" panose="020B0504000000000000" pitchFamily="34" charset="-78"/>
              </a:rPr>
              <a:t>Аудитория более 35 млн</a:t>
            </a:r>
            <a:endParaRPr lang="ru-RU" sz="2400" b="1" dirty="0">
              <a:solidFill>
                <a:schemeClr val="bg1"/>
              </a:solidFill>
              <a:latin typeface="CoFo Kak Black" panose="020B0A05030202020204"/>
              <a:cs typeface="Suisse Intl" panose="020B0504000000000000" pitchFamily="34" charset="-78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Suisse Intl" panose="020B0504000000000000" pitchFamily="34" charset="-78"/>
              <a:cs typeface="Suisse Intl" panose="020B0504000000000000" pitchFamily="34" charset="-78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5E049A-1D87-48B6-B14B-A20ED054BC51}"/>
              </a:ext>
            </a:extLst>
          </p:cNvPr>
          <p:cNvSpPr/>
          <p:nvPr/>
        </p:nvSpPr>
        <p:spPr>
          <a:xfrm>
            <a:off x="219546" y="997202"/>
            <a:ext cx="611970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cs typeface="Suisse Intl" panose="020B0504000000000000"/>
              </a:rPr>
              <a:t>ОСОБЕННОСТИ</a:t>
            </a:r>
          </a:p>
          <a:p>
            <a:endParaRPr lang="ru-RU" sz="2000" b="1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cs typeface="Suisse Intl" panose="020B0504000000000000" pitchFamily="34" charset="-78"/>
              </a:rPr>
              <a:t>Акцент на развитии авторского контента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cs typeface="Suisse Intl" panose="020B0504000000000000" pitchFamily="34" charset="-78"/>
              </a:rPr>
              <a:t>Высокие органика и вовлеченность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cs typeface="Suisse Intl" panose="020B0504000000000000" pitchFamily="34" charset="-78"/>
              </a:rPr>
              <a:t>Самая искренняя соцсеть, самый высокий процент личных знакомств в ленте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cs typeface="Suisse Intl" panose="020B0504000000000000" pitchFamily="34" charset="-78"/>
              </a:rPr>
              <a:t>Недоверие к новым группам и сообществам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cs typeface="Suisse Intl" panose="020B0504000000000000" pitchFamily="34" charset="-78"/>
              </a:rPr>
              <a:t>Огромная скорость распространения («класс» под постом обеспечивает его появление во всей ленте)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cs typeface="Suisse Intl" panose="020B0504000000000000" pitchFamily="34" charset="-78"/>
              </a:rPr>
              <a:t>Хорошо работает </a:t>
            </a:r>
            <a:r>
              <a:rPr lang="en-US" sz="2000" dirty="0">
                <a:solidFill>
                  <a:schemeClr val="bg1"/>
                </a:solidFill>
                <a:cs typeface="Suisse Intl" panose="020B0504000000000000" pitchFamily="34" charset="-78"/>
              </a:rPr>
              <a:t>call to </a:t>
            </a:r>
            <a:r>
              <a:rPr lang="en-US" sz="2000" dirty="0" smtClean="0">
                <a:solidFill>
                  <a:schemeClr val="bg1"/>
                </a:solidFill>
                <a:cs typeface="Suisse Intl" panose="020B0504000000000000" pitchFamily="34" charset="-78"/>
              </a:rPr>
              <a:t>action</a:t>
            </a:r>
            <a:endParaRPr lang="ru-RU" sz="2000" dirty="0" smtClean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  <a:cs typeface="Suisse Intl" panose="020B0504000000000000" pitchFamily="34" charset="-78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bg1"/>
                </a:solidFill>
                <a:cs typeface="Suisse Intl" panose="020B0504000000000000" pitchFamily="34" charset="-78"/>
              </a:rPr>
              <a:t>ЦА: возраст 35+, превалируют женщины</a:t>
            </a:r>
            <a:endParaRPr lang="ru-RU" b="1" dirty="0">
              <a:solidFill>
                <a:schemeClr val="bg1"/>
              </a:solidFill>
              <a:latin typeface="Suisse Intl" panose="020B0504000000000000" pitchFamily="34" charset="-78"/>
              <a:cs typeface="Suisse Intl" panose="020B0504000000000000" pitchFamily="34" charset="-78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D5E548C-BF14-4CFF-B9F8-0B7F5A6AE9F5}"/>
              </a:ext>
            </a:extLst>
          </p:cNvPr>
          <p:cNvSpPr/>
          <p:nvPr/>
        </p:nvSpPr>
        <p:spPr>
          <a:xfrm>
            <a:off x="7959364" y="5511204"/>
            <a:ext cx="32312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Активная аудитория 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3C0D88-2418-49EF-B19E-AC60A4102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450" y="2128506"/>
            <a:ext cx="5784839" cy="3201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957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84"/>
            <a:ext cx="13296900" cy="7458075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86222AD-2CC6-47E9-BF88-4BA09E9ECA49}"/>
              </a:ext>
            </a:extLst>
          </p:cNvPr>
          <p:cNvSpPr txBox="1">
            <a:spLocks/>
          </p:cNvSpPr>
          <p:nvPr/>
        </p:nvSpPr>
        <p:spPr>
          <a:xfrm>
            <a:off x="199698" y="0"/>
            <a:ext cx="5356436" cy="82562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Calibri (Основной текст)"/>
                <a:ea typeface="CoFo Kak Black" panose="020B0A05030202020204" pitchFamily="34" charset="-52"/>
              </a:rPr>
              <a:t>Telegram</a:t>
            </a:r>
            <a:endParaRPr lang="ru-RU" sz="3200" dirty="0">
              <a:solidFill>
                <a:schemeClr val="bg1"/>
              </a:solidFill>
              <a:latin typeface="Calibri (Основной текст)"/>
              <a:ea typeface="CoFo Kak Black" panose="020B0A05030202020204" pitchFamily="34" charset="-52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6D61896-E9E4-431D-84DA-9FF79D8A4D9C}"/>
              </a:ext>
            </a:extLst>
          </p:cNvPr>
          <p:cNvSpPr/>
          <p:nvPr/>
        </p:nvSpPr>
        <p:spPr>
          <a:xfrm>
            <a:off x="199697" y="720069"/>
            <a:ext cx="121974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Telegram — лидер среди соцсетей по </a:t>
            </a:r>
            <a:r>
              <a:rPr lang="ru-RU" sz="2800" dirty="0" smtClean="0">
                <a:solidFill>
                  <a:schemeClr val="bg1"/>
                </a:solidFill>
              </a:rPr>
              <a:t>приросту аудитории. В </a:t>
            </a:r>
            <a:r>
              <a:rPr lang="ru-RU" sz="2800" dirty="0">
                <a:solidFill>
                  <a:schemeClr val="bg1"/>
                </a:solidFill>
              </a:rPr>
              <a:t>январе 2024 года российская аудитория </a:t>
            </a:r>
            <a:r>
              <a:rPr lang="ru-RU" sz="2800" dirty="0" err="1">
                <a:solidFill>
                  <a:schemeClr val="bg1"/>
                </a:solidFill>
              </a:rPr>
              <a:t>Telegram</a:t>
            </a:r>
            <a:r>
              <a:rPr lang="ru-RU" sz="2800" dirty="0">
                <a:solidFill>
                  <a:schemeClr val="bg1"/>
                </a:solidFill>
              </a:rPr>
              <a:t> достигла </a:t>
            </a:r>
            <a:r>
              <a:rPr lang="ru-RU" sz="2800" dirty="0" smtClean="0">
                <a:solidFill>
                  <a:schemeClr val="bg1"/>
                </a:solidFill>
              </a:rPr>
              <a:t>83,72 </a:t>
            </a:r>
            <a:r>
              <a:rPr lang="ru-RU" sz="2800" dirty="0">
                <a:solidFill>
                  <a:schemeClr val="bg1"/>
                </a:solidFill>
              </a:rPr>
              <a:t>млн </a:t>
            </a:r>
            <a:r>
              <a:rPr lang="ru-RU" sz="2800" dirty="0" smtClean="0">
                <a:solidFill>
                  <a:schemeClr val="bg1"/>
                </a:solidFill>
              </a:rPr>
              <a:t>человек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69477BC-45E6-42D1-A586-1FF9435DAC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7" y="1749187"/>
            <a:ext cx="1025537" cy="10255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D81797E-39FB-4FB1-8BC1-0468B726D7B1}"/>
              </a:ext>
            </a:extLst>
          </p:cNvPr>
          <p:cNvSpPr/>
          <p:nvPr/>
        </p:nvSpPr>
        <p:spPr>
          <a:xfrm>
            <a:off x="525981" y="2824798"/>
            <a:ext cx="19851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58 млн </a:t>
            </a:r>
            <a:endParaRPr lang="ru-RU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россиян заходят в </a:t>
            </a: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Telegram</a:t>
            </a:r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на ежедневной основе</a:t>
            </a:r>
          </a:p>
        </p:txBody>
      </p:sp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id="{5DC45B56-1E92-4E4E-B0E5-12289E8CAA50}"/>
              </a:ext>
            </a:extLst>
          </p:cNvPr>
          <p:cNvSpPr/>
          <p:nvPr/>
        </p:nvSpPr>
        <p:spPr>
          <a:xfrm>
            <a:off x="424206" y="2799761"/>
            <a:ext cx="9728462" cy="2988297"/>
          </a:xfrm>
          <a:custGeom>
            <a:avLst/>
            <a:gdLst>
              <a:gd name="connsiteX0" fmla="*/ 754145 w 9728462"/>
              <a:gd name="connsiteY0" fmla="*/ 0 h 2988297"/>
              <a:gd name="connsiteX1" fmla="*/ 725864 w 9728462"/>
              <a:gd name="connsiteY1" fmla="*/ 56561 h 2988297"/>
              <a:gd name="connsiteX2" fmla="*/ 678730 w 9728462"/>
              <a:gd name="connsiteY2" fmla="*/ 131975 h 2988297"/>
              <a:gd name="connsiteX3" fmla="*/ 641023 w 9728462"/>
              <a:gd name="connsiteY3" fmla="*/ 235670 h 2988297"/>
              <a:gd name="connsiteX4" fmla="*/ 622169 w 9728462"/>
              <a:gd name="connsiteY4" fmla="*/ 292231 h 2988297"/>
              <a:gd name="connsiteX5" fmla="*/ 509048 w 9728462"/>
              <a:gd name="connsiteY5" fmla="*/ 452486 h 2988297"/>
              <a:gd name="connsiteX6" fmla="*/ 348792 w 9728462"/>
              <a:gd name="connsiteY6" fmla="*/ 688157 h 2988297"/>
              <a:gd name="connsiteX7" fmla="*/ 282804 w 9728462"/>
              <a:gd name="connsiteY7" fmla="*/ 904973 h 2988297"/>
              <a:gd name="connsiteX8" fmla="*/ 254524 w 9728462"/>
              <a:gd name="connsiteY8" fmla="*/ 1027521 h 2988297"/>
              <a:gd name="connsiteX9" fmla="*/ 141402 w 9728462"/>
              <a:gd name="connsiteY9" fmla="*/ 1376313 h 2988297"/>
              <a:gd name="connsiteX10" fmla="*/ 94268 w 9728462"/>
              <a:gd name="connsiteY10" fmla="*/ 1574276 h 2988297"/>
              <a:gd name="connsiteX11" fmla="*/ 75415 w 9728462"/>
              <a:gd name="connsiteY11" fmla="*/ 1621410 h 2988297"/>
              <a:gd name="connsiteX12" fmla="*/ 56561 w 9728462"/>
              <a:gd name="connsiteY12" fmla="*/ 1677971 h 2988297"/>
              <a:gd name="connsiteX13" fmla="*/ 0 w 9728462"/>
              <a:gd name="connsiteY13" fmla="*/ 1894787 h 2988297"/>
              <a:gd name="connsiteX14" fmla="*/ 18854 w 9728462"/>
              <a:gd name="connsiteY14" fmla="*/ 2168165 h 2988297"/>
              <a:gd name="connsiteX15" fmla="*/ 28281 w 9728462"/>
              <a:gd name="connsiteY15" fmla="*/ 2224726 h 2988297"/>
              <a:gd name="connsiteX16" fmla="*/ 47134 w 9728462"/>
              <a:gd name="connsiteY16" fmla="*/ 2271860 h 2988297"/>
              <a:gd name="connsiteX17" fmla="*/ 141402 w 9728462"/>
              <a:gd name="connsiteY17" fmla="*/ 2450969 h 2988297"/>
              <a:gd name="connsiteX18" fmla="*/ 169683 w 9728462"/>
              <a:gd name="connsiteY18" fmla="*/ 2479249 h 2988297"/>
              <a:gd name="connsiteX19" fmla="*/ 311085 w 9728462"/>
              <a:gd name="connsiteY19" fmla="*/ 2667785 h 2988297"/>
              <a:gd name="connsiteX20" fmla="*/ 367646 w 9728462"/>
              <a:gd name="connsiteY20" fmla="*/ 2724346 h 2988297"/>
              <a:gd name="connsiteX21" fmla="*/ 424206 w 9728462"/>
              <a:gd name="connsiteY21" fmla="*/ 2762053 h 2988297"/>
              <a:gd name="connsiteX22" fmla="*/ 461914 w 9728462"/>
              <a:gd name="connsiteY22" fmla="*/ 2790334 h 2988297"/>
              <a:gd name="connsiteX23" fmla="*/ 490194 w 9728462"/>
              <a:gd name="connsiteY23" fmla="*/ 2799761 h 2988297"/>
              <a:gd name="connsiteX24" fmla="*/ 707010 w 9728462"/>
              <a:gd name="connsiteY24" fmla="*/ 2894029 h 2988297"/>
              <a:gd name="connsiteX25" fmla="*/ 754145 w 9728462"/>
              <a:gd name="connsiteY25" fmla="*/ 2912882 h 2988297"/>
              <a:gd name="connsiteX26" fmla="*/ 980388 w 9728462"/>
              <a:gd name="connsiteY26" fmla="*/ 2960016 h 2988297"/>
              <a:gd name="connsiteX27" fmla="*/ 1150070 w 9728462"/>
              <a:gd name="connsiteY27" fmla="*/ 2988297 h 2988297"/>
              <a:gd name="connsiteX28" fmla="*/ 1781666 w 9728462"/>
              <a:gd name="connsiteY28" fmla="*/ 2978870 h 2988297"/>
              <a:gd name="connsiteX29" fmla="*/ 1885361 w 9728462"/>
              <a:gd name="connsiteY29" fmla="*/ 2941163 h 2988297"/>
              <a:gd name="connsiteX30" fmla="*/ 2102178 w 9728462"/>
              <a:gd name="connsiteY30" fmla="*/ 2865748 h 2988297"/>
              <a:gd name="connsiteX31" fmla="*/ 2149312 w 9728462"/>
              <a:gd name="connsiteY31" fmla="*/ 2846895 h 2988297"/>
              <a:gd name="connsiteX32" fmla="*/ 2187019 w 9728462"/>
              <a:gd name="connsiteY32" fmla="*/ 2837468 h 2988297"/>
              <a:gd name="connsiteX33" fmla="*/ 2375555 w 9728462"/>
              <a:gd name="connsiteY33" fmla="*/ 2762053 h 2988297"/>
              <a:gd name="connsiteX34" fmla="*/ 2403835 w 9728462"/>
              <a:gd name="connsiteY34" fmla="*/ 2752627 h 2988297"/>
              <a:gd name="connsiteX35" fmla="*/ 2526384 w 9728462"/>
              <a:gd name="connsiteY35" fmla="*/ 2686639 h 2988297"/>
              <a:gd name="connsiteX36" fmla="*/ 2601798 w 9728462"/>
              <a:gd name="connsiteY36" fmla="*/ 2658359 h 2988297"/>
              <a:gd name="connsiteX37" fmla="*/ 2762054 w 9728462"/>
              <a:gd name="connsiteY37" fmla="*/ 2516957 h 2988297"/>
              <a:gd name="connsiteX38" fmla="*/ 2818615 w 9728462"/>
              <a:gd name="connsiteY38" fmla="*/ 2479249 h 2988297"/>
              <a:gd name="connsiteX39" fmla="*/ 2875175 w 9728462"/>
              <a:gd name="connsiteY39" fmla="*/ 2450969 h 2988297"/>
              <a:gd name="connsiteX40" fmla="*/ 3007151 w 9728462"/>
              <a:gd name="connsiteY40" fmla="*/ 2337847 h 2988297"/>
              <a:gd name="connsiteX41" fmla="*/ 3044858 w 9728462"/>
              <a:gd name="connsiteY41" fmla="*/ 2290713 h 2988297"/>
              <a:gd name="connsiteX42" fmla="*/ 3148553 w 9728462"/>
              <a:gd name="connsiteY42" fmla="*/ 2177592 h 2988297"/>
              <a:gd name="connsiteX43" fmla="*/ 3186260 w 9728462"/>
              <a:gd name="connsiteY43" fmla="*/ 2130458 h 2988297"/>
              <a:gd name="connsiteX44" fmla="*/ 3469064 w 9728462"/>
              <a:gd name="connsiteY44" fmla="*/ 1894787 h 2988297"/>
              <a:gd name="connsiteX45" fmla="*/ 3525625 w 9728462"/>
              <a:gd name="connsiteY45" fmla="*/ 1857080 h 2988297"/>
              <a:gd name="connsiteX46" fmla="*/ 3751868 w 9728462"/>
              <a:gd name="connsiteY46" fmla="*/ 1743959 h 2988297"/>
              <a:gd name="connsiteX47" fmla="*/ 4006392 w 9728462"/>
              <a:gd name="connsiteY47" fmla="*/ 1640264 h 2988297"/>
              <a:gd name="connsiteX48" fmla="*/ 4081806 w 9728462"/>
              <a:gd name="connsiteY48" fmla="*/ 1602557 h 2988297"/>
              <a:gd name="connsiteX49" fmla="*/ 4572000 w 9728462"/>
              <a:gd name="connsiteY49" fmla="*/ 1234911 h 2988297"/>
              <a:gd name="connsiteX50" fmla="*/ 4817097 w 9728462"/>
              <a:gd name="connsiteY50" fmla="*/ 970961 h 2988297"/>
              <a:gd name="connsiteX51" fmla="*/ 4967926 w 9728462"/>
              <a:gd name="connsiteY51" fmla="*/ 820132 h 2988297"/>
              <a:gd name="connsiteX52" fmla="*/ 5335571 w 9728462"/>
              <a:gd name="connsiteY52" fmla="*/ 499620 h 2988297"/>
              <a:gd name="connsiteX53" fmla="*/ 5382705 w 9728462"/>
              <a:gd name="connsiteY53" fmla="*/ 480767 h 2988297"/>
              <a:gd name="connsiteX54" fmla="*/ 5495827 w 9728462"/>
              <a:gd name="connsiteY54" fmla="*/ 414779 h 2988297"/>
              <a:gd name="connsiteX55" fmla="*/ 5618375 w 9728462"/>
              <a:gd name="connsiteY55" fmla="*/ 348792 h 2988297"/>
              <a:gd name="connsiteX56" fmla="*/ 5646656 w 9728462"/>
              <a:gd name="connsiteY56" fmla="*/ 339365 h 2988297"/>
              <a:gd name="connsiteX57" fmla="*/ 6023728 w 9728462"/>
              <a:gd name="connsiteY57" fmla="*/ 245097 h 2988297"/>
              <a:gd name="connsiteX58" fmla="*/ 6315959 w 9728462"/>
              <a:gd name="connsiteY58" fmla="*/ 188536 h 2988297"/>
              <a:gd name="connsiteX59" fmla="*/ 6381947 w 9728462"/>
              <a:gd name="connsiteY59" fmla="*/ 169682 h 2988297"/>
              <a:gd name="connsiteX60" fmla="*/ 6806153 w 9728462"/>
              <a:gd name="connsiteY60" fmla="*/ 103695 h 2988297"/>
              <a:gd name="connsiteX61" fmla="*/ 7117237 w 9728462"/>
              <a:gd name="connsiteY61" fmla="*/ 113121 h 2988297"/>
              <a:gd name="connsiteX62" fmla="*/ 7466029 w 9728462"/>
              <a:gd name="connsiteY62" fmla="*/ 131975 h 2988297"/>
              <a:gd name="connsiteX63" fmla="*/ 7532017 w 9728462"/>
              <a:gd name="connsiteY63" fmla="*/ 141402 h 2988297"/>
              <a:gd name="connsiteX64" fmla="*/ 7729980 w 9728462"/>
              <a:gd name="connsiteY64" fmla="*/ 188536 h 2988297"/>
              <a:gd name="connsiteX65" fmla="*/ 7965650 w 9728462"/>
              <a:gd name="connsiteY65" fmla="*/ 292231 h 2988297"/>
              <a:gd name="connsiteX66" fmla="*/ 8295588 w 9728462"/>
              <a:gd name="connsiteY66" fmla="*/ 518474 h 2988297"/>
              <a:gd name="connsiteX67" fmla="*/ 8436990 w 9728462"/>
              <a:gd name="connsiteY67" fmla="*/ 641023 h 2988297"/>
              <a:gd name="connsiteX68" fmla="*/ 8484124 w 9728462"/>
              <a:gd name="connsiteY68" fmla="*/ 669303 h 2988297"/>
              <a:gd name="connsiteX69" fmla="*/ 8832916 w 9728462"/>
              <a:gd name="connsiteY69" fmla="*/ 999241 h 2988297"/>
              <a:gd name="connsiteX70" fmla="*/ 9068586 w 9728462"/>
              <a:gd name="connsiteY70" fmla="*/ 1216058 h 2988297"/>
              <a:gd name="connsiteX71" fmla="*/ 9125147 w 9728462"/>
              <a:gd name="connsiteY71" fmla="*/ 1244338 h 2988297"/>
              <a:gd name="connsiteX72" fmla="*/ 9304256 w 9728462"/>
              <a:gd name="connsiteY72" fmla="*/ 1385740 h 2988297"/>
              <a:gd name="connsiteX73" fmla="*/ 9615340 w 9728462"/>
              <a:gd name="connsiteY73" fmla="*/ 1555423 h 2988297"/>
              <a:gd name="connsiteX74" fmla="*/ 9681328 w 9728462"/>
              <a:gd name="connsiteY74" fmla="*/ 1602557 h 2988297"/>
              <a:gd name="connsiteX75" fmla="*/ 9728462 w 9728462"/>
              <a:gd name="connsiteY75" fmla="*/ 1621410 h 298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9728462" h="2988297">
                <a:moveTo>
                  <a:pt x="754145" y="0"/>
                </a:moveTo>
                <a:cubicBezTo>
                  <a:pt x="744718" y="18854"/>
                  <a:pt x="735958" y="38056"/>
                  <a:pt x="725864" y="56561"/>
                </a:cubicBezTo>
                <a:cubicBezTo>
                  <a:pt x="708804" y="87837"/>
                  <a:pt x="697205" y="104263"/>
                  <a:pt x="678730" y="131975"/>
                </a:cubicBezTo>
                <a:cubicBezTo>
                  <a:pt x="623713" y="297023"/>
                  <a:pt x="693492" y="91380"/>
                  <a:pt x="641023" y="235670"/>
                </a:cubicBezTo>
                <a:cubicBezTo>
                  <a:pt x="634231" y="254347"/>
                  <a:pt x="631820" y="274858"/>
                  <a:pt x="622169" y="292231"/>
                </a:cubicBezTo>
                <a:cubicBezTo>
                  <a:pt x="534033" y="450876"/>
                  <a:pt x="575758" y="357185"/>
                  <a:pt x="509048" y="452486"/>
                </a:cubicBezTo>
                <a:cubicBezTo>
                  <a:pt x="454570" y="530312"/>
                  <a:pt x="402211" y="609600"/>
                  <a:pt x="348792" y="688157"/>
                </a:cubicBezTo>
                <a:cubicBezTo>
                  <a:pt x="319814" y="775090"/>
                  <a:pt x="303462" y="817175"/>
                  <a:pt x="282804" y="904973"/>
                </a:cubicBezTo>
                <a:cubicBezTo>
                  <a:pt x="257024" y="1014538"/>
                  <a:pt x="293701" y="906724"/>
                  <a:pt x="254524" y="1027521"/>
                </a:cubicBezTo>
                <a:cubicBezTo>
                  <a:pt x="253167" y="1031704"/>
                  <a:pt x="164500" y="1283921"/>
                  <a:pt x="141402" y="1376313"/>
                </a:cubicBezTo>
                <a:cubicBezTo>
                  <a:pt x="124950" y="1442120"/>
                  <a:pt x="111902" y="1508776"/>
                  <a:pt x="94268" y="1574276"/>
                </a:cubicBezTo>
                <a:cubicBezTo>
                  <a:pt x="89869" y="1590616"/>
                  <a:pt x="81198" y="1605507"/>
                  <a:pt x="75415" y="1621410"/>
                </a:cubicBezTo>
                <a:cubicBezTo>
                  <a:pt x="68623" y="1640087"/>
                  <a:pt x="61846" y="1658813"/>
                  <a:pt x="56561" y="1677971"/>
                </a:cubicBezTo>
                <a:cubicBezTo>
                  <a:pt x="36698" y="1749972"/>
                  <a:pt x="18854" y="1822515"/>
                  <a:pt x="0" y="1894787"/>
                </a:cubicBezTo>
                <a:cubicBezTo>
                  <a:pt x="6285" y="1985913"/>
                  <a:pt x="11053" y="2077156"/>
                  <a:pt x="18854" y="2168165"/>
                </a:cubicBezTo>
                <a:cubicBezTo>
                  <a:pt x="20486" y="2187209"/>
                  <a:pt x="23252" y="2206286"/>
                  <a:pt x="28281" y="2224726"/>
                </a:cubicBezTo>
                <a:cubicBezTo>
                  <a:pt x="32733" y="2241051"/>
                  <a:pt x="39566" y="2256725"/>
                  <a:pt x="47134" y="2271860"/>
                </a:cubicBezTo>
                <a:cubicBezTo>
                  <a:pt x="77306" y="2332205"/>
                  <a:pt x="107079" y="2392885"/>
                  <a:pt x="141402" y="2450969"/>
                </a:cubicBezTo>
                <a:cubicBezTo>
                  <a:pt x="148184" y="2462446"/>
                  <a:pt x="161467" y="2468750"/>
                  <a:pt x="169683" y="2479249"/>
                </a:cubicBezTo>
                <a:cubicBezTo>
                  <a:pt x="218098" y="2541113"/>
                  <a:pt x="255537" y="2612237"/>
                  <a:pt x="311085" y="2667785"/>
                </a:cubicBezTo>
                <a:cubicBezTo>
                  <a:pt x="329939" y="2686639"/>
                  <a:pt x="345461" y="2709556"/>
                  <a:pt x="367646" y="2724346"/>
                </a:cubicBezTo>
                <a:cubicBezTo>
                  <a:pt x="386499" y="2736915"/>
                  <a:pt x="405643" y="2749059"/>
                  <a:pt x="424206" y="2762053"/>
                </a:cubicBezTo>
                <a:cubicBezTo>
                  <a:pt x="437077" y="2771063"/>
                  <a:pt x="448273" y="2782539"/>
                  <a:pt x="461914" y="2790334"/>
                </a:cubicBezTo>
                <a:cubicBezTo>
                  <a:pt x="470541" y="2795264"/>
                  <a:pt x="481133" y="2795683"/>
                  <a:pt x="490194" y="2799761"/>
                </a:cubicBezTo>
                <a:cubicBezTo>
                  <a:pt x="828194" y="2951861"/>
                  <a:pt x="540663" y="2833540"/>
                  <a:pt x="707010" y="2894029"/>
                </a:cubicBezTo>
                <a:cubicBezTo>
                  <a:pt x="722913" y="2899812"/>
                  <a:pt x="737696" y="2908911"/>
                  <a:pt x="754145" y="2912882"/>
                </a:cubicBezTo>
                <a:cubicBezTo>
                  <a:pt x="829028" y="2930957"/>
                  <a:pt x="904403" y="2947351"/>
                  <a:pt x="980388" y="2960016"/>
                </a:cubicBezTo>
                <a:lnTo>
                  <a:pt x="1150070" y="2988297"/>
                </a:lnTo>
                <a:cubicBezTo>
                  <a:pt x="1360602" y="2985155"/>
                  <a:pt x="1571288" y="2987516"/>
                  <a:pt x="1781666" y="2978870"/>
                </a:cubicBezTo>
                <a:cubicBezTo>
                  <a:pt x="1797577" y="2978216"/>
                  <a:pt x="1868055" y="2947344"/>
                  <a:pt x="1885361" y="2941163"/>
                </a:cubicBezTo>
                <a:lnTo>
                  <a:pt x="2102178" y="2865748"/>
                </a:lnTo>
                <a:cubicBezTo>
                  <a:pt x="2118114" y="2860057"/>
                  <a:pt x="2133259" y="2852246"/>
                  <a:pt x="2149312" y="2846895"/>
                </a:cubicBezTo>
                <a:cubicBezTo>
                  <a:pt x="2161603" y="2842798"/>
                  <a:pt x="2174888" y="2842017"/>
                  <a:pt x="2187019" y="2837468"/>
                </a:cubicBezTo>
                <a:cubicBezTo>
                  <a:pt x="2250396" y="2813701"/>
                  <a:pt x="2311341" y="2783456"/>
                  <a:pt x="2375555" y="2762053"/>
                </a:cubicBezTo>
                <a:cubicBezTo>
                  <a:pt x="2384982" y="2758911"/>
                  <a:pt x="2394948" y="2757071"/>
                  <a:pt x="2403835" y="2752627"/>
                </a:cubicBezTo>
                <a:cubicBezTo>
                  <a:pt x="2445332" y="2731879"/>
                  <a:pt x="2484887" y="2707388"/>
                  <a:pt x="2526384" y="2686639"/>
                </a:cubicBezTo>
                <a:cubicBezTo>
                  <a:pt x="2548935" y="2675363"/>
                  <a:pt x="2577317" y="2666519"/>
                  <a:pt x="2601798" y="2658359"/>
                </a:cubicBezTo>
                <a:cubicBezTo>
                  <a:pt x="2670727" y="2594732"/>
                  <a:pt x="2698289" y="2561593"/>
                  <a:pt x="2762054" y="2516957"/>
                </a:cubicBezTo>
                <a:cubicBezTo>
                  <a:pt x="2780617" y="2503963"/>
                  <a:pt x="2799042" y="2490667"/>
                  <a:pt x="2818615" y="2479249"/>
                </a:cubicBezTo>
                <a:cubicBezTo>
                  <a:pt x="2836822" y="2468628"/>
                  <a:pt x="2858312" y="2463616"/>
                  <a:pt x="2875175" y="2450969"/>
                </a:cubicBezTo>
                <a:cubicBezTo>
                  <a:pt x="2921528" y="2416205"/>
                  <a:pt x="2965027" y="2377631"/>
                  <a:pt x="3007151" y="2337847"/>
                </a:cubicBezTo>
                <a:cubicBezTo>
                  <a:pt x="3021779" y="2324032"/>
                  <a:pt x="3031546" y="2305800"/>
                  <a:pt x="3044858" y="2290713"/>
                </a:cubicBezTo>
                <a:cubicBezTo>
                  <a:pt x="3078702" y="2252357"/>
                  <a:pt x="3114709" y="2215948"/>
                  <a:pt x="3148553" y="2177592"/>
                </a:cubicBezTo>
                <a:cubicBezTo>
                  <a:pt x="3161865" y="2162505"/>
                  <a:pt x="3171173" y="2143770"/>
                  <a:pt x="3186260" y="2130458"/>
                </a:cubicBezTo>
                <a:cubicBezTo>
                  <a:pt x="3278272" y="2049270"/>
                  <a:pt x="3373503" y="1971766"/>
                  <a:pt x="3469064" y="1894787"/>
                </a:cubicBezTo>
                <a:cubicBezTo>
                  <a:pt x="3486710" y="1880572"/>
                  <a:pt x="3505632" y="1867743"/>
                  <a:pt x="3525625" y="1857080"/>
                </a:cubicBezTo>
                <a:cubicBezTo>
                  <a:pt x="3600021" y="1817402"/>
                  <a:pt x="3675007" y="1778622"/>
                  <a:pt x="3751868" y="1743959"/>
                </a:cubicBezTo>
                <a:cubicBezTo>
                  <a:pt x="3835380" y="1706297"/>
                  <a:pt x="3924452" y="1681234"/>
                  <a:pt x="4006392" y="1640264"/>
                </a:cubicBezTo>
                <a:cubicBezTo>
                  <a:pt x="4031530" y="1627695"/>
                  <a:pt x="4058962" y="1618929"/>
                  <a:pt x="4081806" y="1602557"/>
                </a:cubicBezTo>
                <a:cubicBezTo>
                  <a:pt x="4247822" y="1483579"/>
                  <a:pt x="4415093" y="1365667"/>
                  <a:pt x="4572000" y="1234911"/>
                </a:cubicBezTo>
                <a:cubicBezTo>
                  <a:pt x="4873869" y="983354"/>
                  <a:pt x="4671553" y="1116505"/>
                  <a:pt x="4817097" y="970961"/>
                </a:cubicBezTo>
                <a:cubicBezTo>
                  <a:pt x="4867373" y="920685"/>
                  <a:pt x="4915315" y="867960"/>
                  <a:pt x="4967926" y="820132"/>
                </a:cubicBezTo>
                <a:cubicBezTo>
                  <a:pt x="5088225" y="710769"/>
                  <a:pt x="5184618" y="559999"/>
                  <a:pt x="5335571" y="499620"/>
                </a:cubicBezTo>
                <a:cubicBezTo>
                  <a:pt x="5351282" y="493336"/>
                  <a:pt x="5367570" y="488334"/>
                  <a:pt x="5382705" y="480767"/>
                </a:cubicBezTo>
                <a:cubicBezTo>
                  <a:pt x="5655957" y="344143"/>
                  <a:pt x="5378116" y="480991"/>
                  <a:pt x="5495827" y="414779"/>
                </a:cubicBezTo>
                <a:cubicBezTo>
                  <a:pt x="5536264" y="392033"/>
                  <a:pt x="5576878" y="369540"/>
                  <a:pt x="5618375" y="348792"/>
                </a:cubicBezTo>
                <a:cubicBezTo>
                  <a:pt x="5627263" y="344348"/>
                  <a:pt x="5637029" y="341828"/>
                  <a:pt x="5646656" y="339365"/>
                </a:cubicBezTo>
                <a:lnTo>
                  <a:pt x="6023728" y="245097"/>
                </a:lnTo>
                <a:cubicBezTo>
                  <a:pt x="6264280" y="183679"/>
                  <a:pt x="5729429" y="302058"/>
                  <a:pt x="6315959" y="188536"/>
                </a:cubicBezTo>
                <a:cubicBezTo>
                  <a:pt x="6338418" y="184189"/>
                  <a:pt x="6359406" y="173583"/>
                  <a:pt x="6381947" y="169682"/>
                </a:cubicBezTo>
                <a:cubicBezTo>
                  <a:pt x="6522953" y="145277"/>
                  <a:pt x="6664751" y="125691"/>
                  <a:pt x="6806153" y="103695"/>
                </a:cubicBezTo>
                <a:lnTo>
                  <a:pt x="7117237" y="113121"/>
                </a:lnTo>
                <a:cubicBezTo>
                  <a:pt x="7233564" y="118106"/>
                  <a:pt x="7349865" y="124055"/>
                  <a:pt x="7466029" y="131975"/>
                </a:cubicBezTo>
                <a:cubicBezTo>
                  <a:pt x="7488197" y="133486"/>
                  <a:pt x="7510291" y="136746"/>
                  <a:pt x="7532017" y="141402"/>
                </a:cubicBezTo>
                <a:cubicBezTo>
                  <a:pt x="7598344" y="155615"/>
                  <a:pt x="7668228" y="160467"/>
                  <a:pt x="7729980" y="188536"/>
                </a:cubicBezTo>
                <a:cubicBezTo>
                  <a:pt x="7946415" y="286916"/>
                  <a:pt x="7865330" y="258791"/>
                  <a:pt x="7965650" y="292231"/>
                </a:cubicBezTo>
                <a:cubicBezTo>
                  <a:pt x="8075629" y="367645"/>
                  <a:pt x="8201294" y="424180"/>
                  <a:pt x="8295588" y="518474"/>
                </a:cubicBezTo>
                <a:cubicBezTo>
                  <a:pt x="8352124" y="575010"/>
                  <a:pt x="8351573" y="576960"/>
                  <a:pt x="8436990" y="641023"/>
                </a:cubicBezTo>
                <a:cubicBezTo>
                  <a:pt x="8451648" y="652016"/>
                  <a:pt x="8470537" y="657010"/>
                  <a:pt x="8484124" y="669303"/>
                </a:cubicBezTo>
                <a:cubicBezTo>
                  <a:pt x="8602799" y="776676"/>
                  <a:pt x="8716043" y="889909"/>
                  <a:pt x="8832916" y="999241"/>
                </a:cubicBezTo>
                <a:cubicBezTo>
                  <a:pt x="8910869" y="1072164"/>
                  <a:pt x="8973110" y="1168321"/>
                  <a:pt x="9068586" y="1216058"/>
                </a:cubicBezTo>
                <a:cubicBezTo>
                  <a:pt x="9087440" y="1225485"/>
                  <a:pt x="9108041" y="1232021"/>
                  <a:pt x="9125147" y="1244338"/>
                </a:cubicBezTo>
                <a:cubicBezTo>
                  <a:pt x="9186877" y="1288784"/>
                  <a:pt x="9236221" y="1351721"/>
                  <a:pt x="9304256" y="1385740"/>
                </a:cubicBezTo>
                <a:cubicBezTo>
                  <a:pt x="9428400" y="1447813"/>
                  <a:pt x="9378912" y="1422433"/>
                  <a:pt x="9615340" y="1555423"/>
                </a:cubicBezTo>
                <a:cubicBezTo>
                  <a:pt x="9655255" y="1577875"/>
                  <a:pt x="9636552" y="1574572"/>
                  <a:pt x="9681328" y="1602557"/>
                </a:cubicBezTo>
                <a:cubicBezTo>
                  <a:pt x="9713741" y="1622815"/>
                  <a:pt x="9706795" y="1621410"/>
                  <a:pt x="9728462" y="1621410"/>
                </a:cubicBezTo>
              </a:path>
            </a:pathLst>
          </a:cu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69477BC-45E6-42D1-A586-1FF9435DAC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14" y="4394458"/>
            <a:ext cx="1025537" cy="10255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D81797E-39FB-4FB1-8BC1-0468B726D7B1}"/>
              </a:ext>
            </a:extLst>
          </p:cNvPr>
          <p:cNvSpPr/>
          <p:nvPr/>
        </p:nvSpPr>
        <p:spPr>
          <a:xfrm>
            <a:off x="1790092" y="5441190"/>
            <a:ext cx="23877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Telegram</a:t>
            </a: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используют в основном мужчины – 58%, женщины – 42</a:t>
            </a: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%</a:t>
            </a:r>
          </a:p>
          <a:p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93753" y="2812684"/>
            <a:ext cx="26477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Самые популярные темы в </a:t>
            </a:r>
            <a:r>
              <a:rPr lang="ru-RU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Telegram</a:t>
            </a:r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  <a:p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Новости </a:t>
            </a:r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–</a:t>
            </a: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85%</a:t>
            </a:r>
          </a:p>
          <a:p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Развлечения </a:t>
            </a:r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– </a:t>
            </a: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62%</a:t>
            </a:r>
          </a:p>
          <a:p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О</a:t>
            </a: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бразование </a:t>
            </a:r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–</a:t>
            </a: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58%</a:t>
            </a:r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9477BC-45E6-42D1-A586-1FF9435DAC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94" y="1758139"/>
            <a:ext cx="1025537" cy="10255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69477BC-45E6-42D1-A586-1FF9435DAC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953" y="4442819"/>
            <a:ext cx="1025537" cy="10255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5235821" y="5419995"/>
            <a:ext cx="2647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П</a:t>
            </a: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ользователи </a:t>
            </a:r>
            <a:r>
              <a:rPr lang="ru-RU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проводят в мессенджере в среднем 3 часа 57 минут в месяц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930" y="1758139"/>
            <a:ext cx="4455918" cy="4089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3088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96900" cy="745807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7BC51A2-19DF-40BD-9D29-B71FC43AABD4}"/>
              </a:ext>
            </a:extLst>
          </p:cNvPr>
          <p:cNvSpPr/>
          <p:nvPr/>
        </p:nvSpPr>
        <p:spPr>
          <a:xfrm>
            <a:off x="332246" y="1063003"/>
            <a:ext cx="7473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q"/>
            </a:pPr>
            <a:endParaRPr lang="ru-RU" dirty="0">
              <a:solidFill>
                <a:prstClr val="white"/>
              </a:solidFill>
              <a:latin typeface="Suisse Intl" panose="020B0504000000000000" pitchFamily="34" charset="-78"/>
              <a:cs typeface="Suisse Intl" panose="020B0504000000000000" pitchFamily="34" charset="-78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ru-RU" dirty="0">
              <a:solidFill>
                <a:prstClr val="white"/>
              </a:solidFill>
              <a:latin typeface="Suisse Intl" panose="020B0504000000000000" pitchFamily="34" charset="-78"/>
              <a:cs typeface="Suisse Intl" panose="020B0504000000000000" pitchFamily="34" charset="-78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ru-RU" dirty="0">
              <a:solidFill>
                <a:prstClr val="white"/>
              </a:solidFill>
              <a:latin typeface="Suisse Intl" panose="020B0504000000000000" pitchFamily="34" charset="-78"/>
              <a:cs typeface="Suisse Intl" panose="020B0504000000000000" pitchFamily="34" charset="-78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ru-RU" dirty="0">
              <a:solidFill>
                <a:prstClr val="white"/>
              </a:solidFill>
              <a:latin typeface="Suisse Intl" panose="020B0504000000000000" pitchFamily="34" charset="-78"/>
              <a:cs typeface="Suisse Intl" panose="020B0504000000000000" pitchFamily="34" charset="-78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339C71F-4F0F-4968-BF10-2BFCBACE64F1}"/>
              </a:ext>
            </a:extLst>
          </p:cNvPr>
          <p:cNvSpPr txBox="1">
            <a:spLocks/>
          </p:cNvSpPr>
          <p:nvPr/>
        </p:nvSpPr>
        <p:spPr>
          <a:xfrm>
            <a:off x="237405" y="237379"/>
            <a:ext cx="8287354" cy="82562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Преимущества </a:t>
            </a:r>
            <a:r>
              <a:rPr lang="en-US" sz="3200" b="1" dirty="0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Telegram </a:t>
            </a:r>
            <a:r>
              <a:rPr lang="ru-RU" sz="3200" b="1" dirty="0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перед другими площадками</a:t>
            </a:r>
            <a:endParaRPr lang="ru-RU" sz="3200" dirty="0">
              <a:solidFill>
                <a:schemeClr val="bg1"/>
              </a:solidFill>
              <a:latin typeface="+mn-lt"/>
              <a:ea typeface="CoFo Kak Black" panose="020B0A05030202020204" pitchFamily="34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EE9E7C-7715-4D1B-BDDC-1EA35F77FAF9}"/>
              </a:ext>
            </a:extLst>
          </p:cNvPr>
          <p:cNvSpPr txBox="1"/>
          <p:nvPr/>
        </p:nvSpPr>
        <p:spPr>
          <a:xfrm>
            <a:off x="335252" y="1203188"/>
            <a:ext cx="71343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«БЫСТРЫЙ КОНТЕНТ». Б</a:t>
            </a:r>
            <a:r>
              <a:rPr lang="ru-RU" dirty="0">
                <a:solidFill>
                  <a:schemeClr val="bg1"/>
                </a:solidFill>
              </a:rPr>
              <a:t>ыстро создается, быстро потребляется. Вместо большого поста можно сделать короткие записи, аудио, видео в кружочках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НЕТ АЛГОРИТМОВ. П</a:t>
            </a:r>
            <a:r>
              <a:rPr lang="ru-RU" dirty="0">
                <a:solidFill>
                  <a:schemeClr val="bg1"/>
                </a:solidFill>
              </a:rPr>
              <a:t>обеждает качество всего канала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ЧИТАЮЩАЯ АУДИТОРИЯ</a:t>
            </a:r>
            <a:r>
              <a:rPr lang="ru-RU" dirty="0">
                <a:solidFill>
                  <a:schemeClr val="bg1"/>
                </a:solidFill>
              </a:rPr>
              <a:t>. На текст реагируют лучше, чем в других соцсетях. Инфоповод важнее картинки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МНОЖЕСТВО ВАРИАЦИЙ КОНТЕНТА: </a:t>
            </a:r>
            <a:r>
              <a:rPr lang="ru-RU" dirty="0">
                <a:solidFill>
                  <a:schemeClr val="bg1"/>
                </a:solidFill>
              </a:rPr>
              <a:t>текст, видео, аудиосообщения,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трансляции, </a:t>
            </a:r>
            <a:r>
              <a:rPr lang="ru-RU" dirty="0" err="1">
                <a:solidFill>
                  <a:schemeClr val="bg1"/>
                </a:solidFill>
              </a:rPr>
              <a:t>стикерпаки</a:t>
            </a:r>
            <a:r>
              <a:rPr lang="ru-RU" dirty="0">
                <a:solidFill>
                  <a:schemeClr val="bg1"/>
                </a:solidFill>
              </a:rPr>
              <a:t>, опросы, ссылки, анимация, голосовые чаты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ОБЩЕНИЕ С АУДИТОРИЕЙ: </a:t>
            </a:r>
            <a:r>
              <a:rPr lang="ru-RU" dirty="0">
                <a:solidFill>
                  <a:schemeClr val="bg1"/>
                </a:solidFill>
              </a:rPr>
              <a:t>чаты, ТГ-боты, комментарии, реакции, эмодзи, опросы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РАЗНООБРАЗИЕ АУДИТОРИИ: </a:t>
            </a:r>
            <a:r>
              <a:rPr lang="ru-RU" dirty="0">
                <a:solidFill>
                  <a:schemeClr val="bg1"/>
                </a:solidFill>
              </a:rPr>
              <a:t>география, возраст, профессия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АДАПТИВНОСТЬ. </a:t>
            </a:r>
            <a:r>
              <a:rPr lang="ru-RU" dirty="0">
                <a:solidFill>
                  <a:schemeClr val="bg1"/>
                </a:solidFill>
              </a:rPr>
              <a:t>Возможность настроить свой вид ТГ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6E3C06-8F78-4EAD-B2E3-91E70A911219}"/>
              </a:ext>
            </a:extLst>
          </p:cNvPr>
          <p:cNvSpPr txBox="1"/>
          <p:nvPr/>
        </p:nvSpPr>
        <p:spPr>
          <a:xfrm>
            <a:off x="7924154" y="1339677"/>
            <a:ext cx="376679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uisse Intl"/>
              </a:rPr>
              <a:t>     </a:t>
            </a:r>
            <a:r>
              <a:rPr lang="ru-RU" sz="2000" b="1" dirty="0">
                <a:solidFill>
                  <a:schemeClr val="bg1"/>
                </a:solidFill>
              </a:rPr>
              <a:t>ОСОБЕННОСТИ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﻿﻿Раскрутка канала на фоне событий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﻿Ручное «</a:t>
            </a:r>
            <a:r>
              <a:rPr lang="ru-RU" sz="2000" dirty="0" err="1">
                <a:solidFill>
                  <a:schemeClr val="bg1"/>
                </a:solidFill>
              </a:rPr>
              <a:t>переопыление</a:t>
            </a:r>
            <a:r>
              <a:rPr lang="ru-RU" sz="2000" dirty="0">
                <a:solidFill>
                  <a:schemeClr val="bg1"/>
                </a:solidFill>
              </a:rPr>
              <a:t>», бартеры, взаимные репосты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﻿﻿Претензия на аналитику и инсайды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﻿﻿Максимальная скорость распространения новостей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﻿﻿Появился «премиум» и </a:t>
            </a:r>
            <a:r>
              <a:rPr lang="ru-RU" sz="2000" dirty="0" err="1">
                <a:solidFill>
                  <a:schemeClr val="bg1"/>
                </a:solidFill>
              </a:rPr>
              <a:t>таргет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296900" cy="7458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BE2B39-24A0-4283-B8B9-47D4EA387AF1}"/>
              </a:ext>
            </a:extLst>
          </p:cNvPr>
          <p:cNvSpPr txBox="1"/>
          <p:nvPr/>
        </p:nvSpPr>
        <p:spPr>
          <a:xfrm>
            <a:off x="340348" y="1174312"/>
            <a:ext cx="5168888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  <a:cs typeface="Suisse Intl Medium" panose="020B0504000000000000" pitchFamily="34" charset="-78"/>
              </a:rPr>
              <a:t>Закрепленные посты с синими кнопками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  <a:cs typeface="Suisse Intl Medium" panose="020B0504000000000000" pitchFamily="34" charset="-78"/>
              </a:rPr>
              <a:t>Опросы и викторины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b="1" dirty="0" err="1">
                <a:solidFill>
                  <a:schemeClr val="bg1"/>
                </a:solidFill>
                <a:cs typeface="Suisse Intl Medium" panose="020B0504000000000000" pitchFamily="34" charset="-78"/>
              </a:rPr>
              <a:t>Видеокружки</a:t>
            </a:r>
            <a:endParaRPr lang="ru-RU" sz="2000" b="1" dirty="0">
              <a:solidFill>
                <a:schemeClr val="bg1"/>
              </a:solidFill>
              <a:cs typeface="Suisse Intl Medium" panose="020B0504000000000000" pitchFamily="34" charset="-78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  <a:cs typeface="Suisse Intl Medium" panose="020B0504000000000000" pitchFamily="34" charset="-78"/>
              </a:rPr>
              <a:t>Стикеры и премиум-эмодзи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  <a:cs typeface="Suisse Intl Medium" panose="020B0504000000000000" pitchFamily="34" charset="-78"/>
              </a:rPr>
              <a:t>Открытая статистика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  <a:cs typeface="Suisse Intl Medium" panose="020B0504000000000000" pitchFamily="34" charset="-78"/>
              </a:rPr>
              <a:t>Отложенный постинг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  <a:cs typeface="Suisse Intl Medium" panose="020B0504000000000000" pitchFamily="34" charset="-78"/>
              </a:rPr>
              <a:t>Встроенный фоторедактор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AFE61D-B586-4CBC-8634-4EDF6B9B0C4F}"/>
              </a:ext>
            </a:extLst>
          </p:cNvPr>
          <p:cNvSpPr/>
          <p:nvPr/>
        </p:nvSpPr>
        <p:spPr>
          <a:xfrm>
            <a:off x="5509236" y="3675083"/>
            <a:ext cx="6096000" cy="28146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  <a:cs typeface="Suisse Intl Medium" panose="020B0504000000000000" pitchFamily="34" charset="-78"/>
              </a:rPr>
              <a:t>Дизайн текста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  <a:cs typeface="Suisse Intl Medium" panose="020B0504000000000000" pitchFamily="34" charset="-78"/>
              </a:rPr>
              <a:t>Чат-боты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  <a:cs typeface="Suisse Intl Medium" panose="020B0504000000000000" pitchFamily="34" charset="-78"/>
              </a:rPr>
              <a:t>Голосовые сообщения – подкасты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  <a:cs typeface="Suisse Intl Medium" panose="020B0504000000000000" pitchFamily="34" charset="-78"/>
              </a:rPr>
              <a:t>Топики (для чатов на 200 участников)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b="1" dirty="0" err="1">
                <a:solidFill>
                  <a:schemeClr val="bg1"/>
                </a:solidFill>
                <a:cs typeface="Suisse Intl Medium" panose="020B0504000000000000" pitchFamily="34" charset="-78"/>
              </a:rPr>
              <a:t>Предложки</a:t>
            </a:r>
            <a:r>
              <a:rPr lang="ru-RU" sz="2000" b="1" dirty="0">
                <a:solidFill>
                  <a:schemeClr val="bg1"/>
                </a:solidFill>
                <a:cs typeface="Suisse Intl Medium" panose="020B0504000000000000" pitchFamily="34" charset="-78"/>
              </a:rPr>
              <a:t> ТГ-каналов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bg1"/>
                </a:solidFill>
                <a:cs typeface="Suisse Intl Medium" panose="020B0504000000000000" pitchFamily="34" charset="-78"/>
              </a:rPr>
              <a:t>Тематические вкладки в чатах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3127E16-A472-4F9C-8B11-9460E653B84A}"/>
              </a:ext>
            </a:extLst>
          </p:cNvPr>
          <p:cNvSpPr txBox="1">
            <a:spLocks/>
          </p:cNvSpPr>
          <p:nvPr/>
        </p:nvSpPr>
        <p:spPr>
          <a:xfrm>
            <a:off x="199698" y="165257"/>
            <a:ext cx="8287354" cy="82562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Возможности </a:t>
            </a:r>
            <a:r>
              <a:rPr lang="en-US" sz="3200" b="1" dirty="0">
                <a:solidFill>
                  <a:schemeClr val="bg1"/>
                </a:solidFill>
                <a:latin typeface="+mn-lt"/>
                <a:ea typeface="CoFo Kak Black" panose="020B0A05030202020204" pitchFamily="34" charset="-52"/>
              </a:rPr>
              <a:t>Telegram</a:t>
            </a:r>
            <a:endParaRPr lang="ru-RU" sz="3200" dirty="0">
              <a:solidFill>
                <a:schemeClr val="bg1"/>
              </a:solidFill>
              <a:latin typeface="+mn-lt"/>
              <a:ea typeface="CoFo Kak Black" panose="020B0A05030202020204" pitchFamily="34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45306F-F029-4BB8-9DCF-E312351FE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777" y="536781"/>
            <a:ext cx="5752411" cy="712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Рисунок 9" descr="Изображение выглядит как текст, Человеческое лицо, одежд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99D1A4B-7679-436D-8398-8DA7A6130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073" y="4612794"/>
            <a:ext cx="2509667" cy="1844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Рисунок 11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2D752D6-C432-4357-A6C7-54B68CC096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7132" y="2630816"/>
            <a:ext cx="1669394" cy="1669394"/>
          </a:xfrm>
          <a:prstGeom prst="rect">
            <a:avLst/>
          </a:prstGeom>
        </p:spPr>
      </p:pic>
      <p:pic>
        <p:nvPicPr>
          <p:cNvPr id="13" name="doc_2023-03-14_09-02-35">
            <a:hlinkClick r:id="" action="ppaction://media"/>
            <a:extLst>
              <a:ext uri="{FF2B5EF4-FFF2-40B4-BE49-F238E27FC236}">
                <a16:creationId xmlns:a16="http://schemas.microsoft.com/office/drawing/2014/main" id="{B931E370-3A5F-486D-8EBD-E77F7BC7F8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70586" y="1589801"/>
            <a:ext cx="1791100" cy="1791100"/>
          </a:xfrm>
          <a:prstGeom prst="ellipse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543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551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7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video>
                  <p:cMediaNode vol="100000" mute="1">
                    <p:cTn id="18" fill="hold" display="0">
                      <p:stCondLst>
                        <p:cond delay="indefinite"/>
                      </p:stCondLst>
                    </p:cTn>
                    <p:tgtEl>
                      <p:spTgt spid="13"/>
                    </p:tgtEl>
                  </p:cMediaNode>
                </p:video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551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7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video>
                  <p:cMediaNode vol="100000" mute="1">
                    <p:cTn id="18" fill="hold" display="0">
                      <p:stCondLst>
                        <p:cond delay="indefinite"/>
                      </p:stCondLst>
                    </p:cTn>
                    <p:tgtEl>
                      <p:spTgt spid="13"/>
                    </p:tgtEl>
                  </p:cMediaNode>
                </p:video>
              </p:childTnLst>
            </p:cTn>
          </p:par>
        </p:tnLst>
        <p:bldLst>
          <p:bldP spid="8" grpId="0"/>
        </p:bldLst>
      </p:timing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34075</TotalTime>
  <Words>1342</Words>
  <Application>Microsoft Office PowerPoint</Application>
  <PresentationFormat>Широкоэкранный</PresentationFormat>
  <Paragraphs>281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Arial</vt:lpstr>
      <vt:lpstr>Calibri</vt:lpstr>
      <vt:lpstr>Calibri (Основной текст)</vt:lpstr>
      <vt:lpstr>Calibri Light</vt:lpstr>
      <vt:lpstr>CoFo Kak Black</vt:lpstr>
      <vt:lpstr>Euclid Circular B</vt:lpstr>
      <vt:lpstr>Suisse Intl</vt:lpstr>
      <vt:lpstr>Suisse Intl Light</vt:lpstr>
      <vt:lpstr>Suisse Intl Medium</vt:lpstr>
      <vt:lpstr>Wingdings</vt:lpstr>
      <vt:lpstr>Тема Office</vt:lpstr>
      <vt:lpstr>Презентация PowerPoint</vt:lpstr>
      <vt:lpstr>Аудитория медиа в России</vt:lpstr>
      <vt:lpstr>Использование соцсетей в России в 2023 - 2024 гг.</vt:lpstr>
      <vt:lpstr>ВКонтакте</vt:lpstr>
      <vt:lpstr>ВКонтакте</vt:lpstr>
      <vt:lpstr>Одноклассники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СМИ</vt:lpstr>
      <vt:lpstr>СМИ: классика новости</vt:lpstr>
      <vt:lpstr>ТГ: коротко и ясно</vt:lpstr>
      <vt:lpstr>Презентация PowerPoint</vt:lpstr>
      <vt:lpstr>Типичные ошибки</vt:lpstr>
      <vt:lpstr>Презентация PowerPoint</vt:lpstr>
      <vt:lpstr>Презентация PowerPoint</vt:lpstr>
      <vt:lpstr>Презентация PowerPoint</vt:lpstr>
      <vt:lpstr>КЕЙСЫ ДОБРО.ЦЕНТРОВ  ПРАКТИКА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Старикова Елена Александровна</dc:creator>
  <cp:lastModifiedBy>Пользователь</cp:lastModifiedBy>
  <cp:revision>1282</cp:revision>
  <dcterms:created xsi:type="dcterms:W3CDTF">2022-08-17T10:34:27Z</dcterms:created>
  <dcterms:modified xsi:type="dcterms:W3CDTF">2024-03-28T13:10:31Z</dcterms:modified>
</cp:coreProperties>
</file>