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ed6337637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2ed6337637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d68f0e22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d68f0e22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94675" y="481850"/>
            <a:ext cx="8232000" cy="27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КОММУНИКАЦИОННЫЕ СТРАТЕГИИ И НАВЫКИ</a:t>
            </a:r>
            <a:endParaRPr sz="4300" b="1" dirty="0">
              <a:solidFill>
                <a:srgbClr val="520575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300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3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3665"/>
          <a:stretch/>
        </p:blipFill>
        <p:spPr>
          <a:xfrm>
            <a:off x="6052457" y="3957325"/>
            <a:ext cx="3091545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94675" y="2429900"/>
            <a:ext cx="71034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200" dirty="0">
                <a:solidFill>
                  <a:srgbClr val="F27300"/>
                </a:solidFill>
              </a:rPr>
              <a:t>Профессиональные компетенции для формирования коммуникационных стратегий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0752D13-2830-347A-54E4-EEC7A02AA6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 flipH="1">
            <a:off x="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5626238" y="381450"/>
            <a:ext cx="34536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341075" y="432150"/>
            <a:ext cx="4888910" cy="437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Знание территории и ее жителей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Понимание процессов в сообществе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Умение поддерживать связи с людьми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группами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Эффективная коммуникация с разными аудиториями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Управление и привлечение ресурсов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Мобилизация людей для совместных действий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Отслеживание результатов и внесение изменений</a:t>
            </a: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664921" y="-181743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6092474" y="1705388"/>
            <a:ext cx="3580800" cy="3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КАКИМИ КОМПЕТЕНЦИЯМИ ДОЛЖЕН ОБЛАДАТЬ КОМЬЮНИТИ МЕНЕДЖЕР?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ED102EB8-CAE8-706F-BE31-46573A25DDD3}"/>
              </a:ext>
            </a:extLst>
          </p:cNvPr>
          <p:cNvSpPr/>
          <p:nvPr/>
        </p:nvSpPr>
        <p:spPr>
          <a:xfrm>
            <a:off x="5718753" y="1831601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7CFCE5-3564-F316-05D6-D21687E5B1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683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81426" y="645025"/>
            <a:ext cx="44457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Стимулировать активность через мотивирующие программы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Предоставлять ресурсы для реализации инициатив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Координировать действия для развития территории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Создавать платформы для сотрудничества групп</a:t>
            </a:r>
            <a:endParaRPr sz="1900" dirty="0">
              <a:solidFill>
                <a:schemeClr val="tx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36169" y="1823650"/>
            <a:ext cx="32355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ПРЕОДОЛЕТЬ СОЦИАЛЬНУЮ АПАТИЮ И ПЕССИМИЗМ</a:t>
            </a:r>
            <a:r>
              <a:rPr lang="ru-RU" sz="2000" b="1" i="0" u="none" strike="noStrike" cap="none" dirty="0">
                <a:solidFill>
                  <a:srgbClr val="52057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610213" y="-365330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8FF5D228-D772-EBA3-C313-9FA2F524D57B}"/>
              </a:ext>
            </a:extLst>
          </p:cNvPr>
          <p:cNvSpPr/>
          <p:nvPr/>
        </p:nvSpPr>
        <p:spPr>
          <a:xfrm>
            <a:off x="361154" y="1992372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53C1DE-A79D-D428-03DB-B294C98A77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>
            <a:off x="384540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</p:txBody>
      </p:sp>
      <p:sp>
        <p:nvSpPr>
          <p:cNvPr id="83" name="Google Shape;83;p16"/>
          <p:cNvSpPr txBox="1"/>
          <p:nvPr/>
        </p:nvSpPr>
        <p:spPr>
          <a:xfrm flipH="1">
            <a:off x="722071" y="1868418"/>
            <a:ext cx="299554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ПОЧЕМУ ВАЖНО ПОНИМАТЬ ИНТЕРЕСЫ ЛЮДЕЙ ДЛЯ ВОВЛЕЧЕНИЯ ИХ В АКТИВНОСТИ</a:t>
            </a:r>
            <a:r>
              <a:rPr lang="ru-RU" sz="2000" b="1" i="0" u="none" strike="noStrike" cap="none" dirty="0">
                <a:solidFill>
                  <a:srgbClr val="520575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</p:txBody>
      </p:sp>
      <p:pic>
        <p:nvPicPr>
          <p:cNvPr id="84" name="Google Shape;8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4220250" y="241272"/>
            <a:ext cx="4548900" cy="35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</a:pP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Люди вовлекаются только в то, что интересно им самим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Выбор тем, объединяющих целые группы, помогает активизировать сообщество</a:t>
            </a: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Темы, связанные с культурой, историей и традициями, часто объединяют людей</a:t>
            </a:r>
            <a:endParaRPr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lang="ru" sz="18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Первые проекты должны быть связаны с локальной идентичностью и сохранением традиций, чтобы вызвать интерес и участие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169031" y="-225141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0B0732A9-BA77-72CC-8125-1745ABF2898D}"/>
              </a:ext>
            </a:extLst>
          </p:cNvPr>
          <p:cNvSpPr/>
          <p:nvPr/>
        </p:nvSpPr>
        <p:spPr>
          <a:xfrm>
            <a:off x="361154" y="1992372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C9C50A0-3A27-64D6-88EB-7C4ABAE783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198000" y="407775"/>
            <a:ext cx="4936800" cy="29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Центр «Грани» предлагает </a:t>
            </a:r>
            <a:br>
              <a:rPr lang="ru" sz="1900" b="1" dirty="0">
                <a:solidFill>
                  <a:srgbClr val="7030A0"/>
                </a:solidFill>
              </a:rPr>
            </a:br>
            <a:r>
              <a:rPr lang="ru" sz="1900" b="1" dirty="0">
                <a:solidFill>
                  <a:srgbClr val="7030A0"/>
                </a:solidFill>
              </a:rPr>
              <a:t>следующие шаги: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b="1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Выработка этических образцов поведения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Создание местных историй успеха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Формирование галереи местных героев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Удлинение горизонта планирования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Преодоление апатии и цинизма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Сохранение уникального образования и развития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Создание мостов между старыми и новыми практиками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Формирование партнерств и сетей поддержки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Развитие устойчивых институтов и практик</a:t>
            </a:r>
            <a:endParaRPr sz="16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659049" y="-196390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6151287" y="1715612"/>
            <a:ext cx="262925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ШАГИ СЛЕДУЕТ ПРЕДПРИНЯТЬ ДЛЯ ПОИСКА ИДЕНТИЧНОСТИ НА МЕСТНОМ УРОВНЕ?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DAEBC74E-09F0-5E8C-0F3E-EC45541ABA47}"/>
              </a:ext>
            </a:extLst>
          </p:cNvPr>
          <p:cNvSpPr/>
          <p:nvPr/>
        </p:nvSpPr>
        <p:spPr>
          <a:xfrm>
            <a:off x="5718753" y="1831601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D788EC1-A927-3EF4-6121-7A5B20A871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683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/>
        </p:nvSpPr>
        <p:spPr>
          <a:xfrm flipH="1">
            <a:off x="6087803" y="1718853"/>
            <a:ext cx="3189900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ЭЛЕМЕНТЫ СОСТАВЛЯЮТ ЛОКАЛЬНУЮ ИДЕНТИЧНОСТЬ?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0" y="0"/>
            <a:ext cx="5355771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 flipH="1">
            <a:off x="380875" y="245553"/>
            <a:ext cx="4772462" cy="29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" sz="1900" b="1" dirty="0">
                <a:solidFill>
                  <a:srgbClr val="7030A0"/>
                </a:solidFill>
              </a:rPr>
              <a:t>Базовые элементы локальной идентичности от группы «Циркон»:</a:t>
            </a:r>
          </a:p>
          <a:p>
            <a:pPr lvl="0"/>
            <a:endParaRPr sz="1900" b="1" dirty="0">
              <a:solidFill>
                <a:schemeClr val="dk2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локальная география и значимые места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символические ценности и исторические события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пантеон героев — реальных и мифических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главные представления о городе и горожанах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структура сообщества: элита, страты, сегменты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ритуалы: праздники и регулярные мероприятия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общие представления о будущем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общие ритмы и события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реализация общих решений проблем сообщества</a:t>
            </a:r>
            <a:endParaRPr sz="16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2"/>
              </a:solidFill>
            </a:endParaRPr>
          </a:p>
        </p:txBody>
      </p:sp>
      <p:pic>
        <p:nvPicPr>
          <p:cNvPr id="103" name="Google Shape;10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3125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7121484" y="2238227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29A02CEA-947D-CB1B-07B3-4BAB5A1D8925}"/>
              </a:ext>
            </a:extLst>
          </p:cNvPr>
          <p:cNvSpPr/>
          <p:nvPr/>
        </p:nvSpPr>
        <p:spPr>
          <a:xfrm>
            <a:off x="5718753" y="1831601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0840BC3-ADC8-8E40-9237-EAFD61FBE7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683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/>
          <p:nvPr/>
        </p:nvSpPr>
        <p:spPr>
          <a:xfrm>
            <a:off x="3918857" y="0"/>
            <a:ext cx="5225093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20">
            <a:off x="1636116" y="-238308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4357751" y="632773"/>
            <a:ext cx="4348818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Создание локальных историй, мифов и знаний, а также способов их трансляции и воспроизводства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Создание общих представлений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о будущем на основе естественно согласованного горизонта планирования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Поддержание общих ритмов,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событий и сезонов работ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Подготовка, принятие и реализация общих решений проблем сообщества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отдельных групп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723532" y="1871742"/>
            <a:ext cx="3423652" cy="11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НАВЫКИ ПОТРЕБУЮТСЯ КОМЬЮНИТИ-МЕНЕДЖЕРУ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ДЛЯ РАБОТЫ?</a:t>
            </a:r>
          </a:p>
        </p:txBody>
      </p:sp>
      <p:pic>
        <p:nvPicPr>
          <p:cNvPr id="114" name="Google Shape;114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9D8DE0EA-8194-70C0-0BD5-DDA630563492}"/>
              </a:ext>
            </a:extLst>
          </p:cNvPr>
          <p:cNvSpPr/>
          <p:nvPr/>
        </p:nvSpPr>
        <p:spPr>
          <a:xfrm>
            <a:off x="361154" y="1992372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3DCA1A-B80B-CC04-DE41-97979251A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332</Words>
  <Application>Microsoft Office PowerPoint</Application>
  <PresentationFormat>Экран (16:9)</PresentationFormat>
  <Paragraphs>74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Simple Light</vt:lpstr>
      <vt:lpstr>КОММУНИКАЦИОННЫЕ СТРАТЕГИИ И НАВЫКИ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КОММУНИКАЦИОННЫЕ СТРАТЕГИИ И НАВЫКИ. </dc:title>
  <cp:lastModifiedBy>Кирилл</cp:lastModifiedBy>
  <cp:revision>5</cp:revision>
  <dcterms:modified xsi:type="dcterms:W3CDTF">2024-08-19T09:54:26Z</dcterms:modified>
</cp:coreProperties>
</file>