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eded30dca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2eded30dca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edf1bba666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2edf1bba666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7D5D3"/>
            </a:gs>
            <a:gs pos="38000">
              <a:srgbClr val="D7D5D3"/>
            </a:gs>
            <a:gs pos="48000">
              <a:schemeClr val="lt1"/>
            </a:gs>
            <a:gs pos="57000">
              <a:srgbClr val="D7D5D3"/>
            </a:gs>
            <a:gs pos="100000">
              <a:srgbClr val="D7D5D3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85300" y="956525"/>
            <a:ext cx="79938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F27300"/>
                </a:solidFill>
              </a:rPr>
              <a:t>КОММУНИКАЦИОННЫЕ СТРАТЕГИИ </a:t>
            </a:r>
            <a:r>
              <a:rPr lang="ru" sz="4300" b="1" dirty="0">
                <a:solidFill>
                  <a:srgbClr val="520575"/>
                </a:solidFill>
              </a:rPr>
              <a:t>И ТЕХНИКИ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F27300"/>
                </a:solidFill>
              </a:rPr>
              <a:t>УРОК 4 </a:t>
            </a:r>
            <a:endParaRPr sz="1300" b="1" i="0" u="none" strike="noStrike" cap="none">
              <a:solidFill>
                <a:srgbClr val="F273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6A2489D-047F-D4A8-8DC5-96F71A5149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9591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4331925" y="0"/>
            <a:ext cx="48252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000999" y="1140426"/>
            <a:ext cx="4951412" cy="4478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НКО</a:t>
            </a:r>
            <a:r>
              <a:rPr lang="ru" sz="1900" dirty="0">
                <a:solidFill>
                  <a:schemeClr val="tx1"/>
                </a:solidFill>
              </a:rPr>
              <a:t> - равный партнер</a:t>
            </a:r>
            <a:endParaRPr sz="1900" dirty="0">
              <a:solidFill>
                <a:schemeClr val="tx1"/>
              </a:solidFill>
            </a:endParaRPr>
          </a:p>
          <a:p>
            <a:pPr marL="914400" lvl="0" indent="0" algn="l" rtl="0">
              <a:spcBef>
                <a:spcPts val="260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НКО </a:t>
            </a:r>
            <a:r>
              <a:rPr lang="ru" sz="1900" dirty="0">
                <a:solidFill>
                  <a:schemeClr val="tx1"/>
                </a:solidFill>
              </a:rPr>
              <a:t>- экспертный, эффективный и профессиональный источник решения социальных проблем</a:t>
            </a:r>
            <a:endParaRPr sz="1900" dirty="0">
              <a:solidFill>
                <a:schemeClr val="tx1"/>
              </a:solidFill>
            </a:endParaRPr>
          </a:p>
          <a:p>
            <a:pPr marL="914400" lvl="0" indent="0" algn="l" rtl="0">
              <a:spcBef>
                <a:spcPts val="260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rgbClr val="7030A0"/>
                </a:solidFill>
              </a:rPr>
              <a:t>НКО готов к иному видению приоритетов и целей со стороны органов власти</a:t>
            </a:r>
            <a:endParaRPr sz="1900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679693" y="1640131"/>
            <a:ext cx="3429479" cy="266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 САМООПРЕДЕЛИТСЯ ПРИ ВЗАИМОДЕЙСТВИИ НКО С ОРГАНАМИ ВЛАСТИ?</a:t>
            </a:r>
            <a:endParaRPr lang="ru-RU" sz="20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8191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1970718" y="2173539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475CEF23-BC4C-A017-9853-FCE7BFF1903A}"/>
              </a:ext>
            </a:extLst>
          </p:cNvPr>
          <p:cNvSpPr/>
          <p:nvPr/>
        </p:nvSpPr>
        <p:spPr>
          <a:xfrm>
            <a:off x="286118" y="1812940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445678B-59F9-1B9E-F322-BD44CDE4CB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3349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 flipH="1">
            <a:off x="-2" y="0"/>
            <a:ext cx="5630783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 txBox="1"/>
          <p:nvPr/>
        </p:nvSpPr>
        <p:spPr>
          <a:xfrm flipH="1">
            <a:off x="670560" y="448625"/>
            <a:ext cx="4423954" cy="427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Обоснованность и доказательность:</a:t>
            </a:r>
            <a:r>
              <a:rPr lang="ru" sz="1900" dirty="0">
                <a:solidFill>
                  <a:srgbClr val="7030A0"/>
                </a:solidFill>
              </a:rPr>
              <a:t> </a:t>
            </a:r>
            <a:r>
              <a:rPr lang="ru" sz="1900" dirty="0">
                <a:solidFill>
                  <a:schemeClr val="tx1"/>
                </a:solidFill>
              </a:rPr>
              <a:t>каждое предложение НКО должно базироваться на научных исследованиях, статистике, экспертизе и успешных практиках.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Включение всех заинтересованных сторон:</a:t>
            </a:r>
            <a:r>
              <a:rPr lang="ru" sz="1900" dirty="0">
                <a:solidFill>
                  <a:srgbClr val="7030A0"/>
                </a:solidFill>
              </a:rPr>
              <a:t> </a:t>
            </a:r>
            <a:r>
              <a:rPr lang="ru" sz="1900" dirty="0">
                <a:solidFill>
                  <a:schemeClr val="tx1"/>
                </a:solidFill>
              </a:rPr>
              <a:t>принцип "Ничего для них без них" подчеркивает важность вовлечения благополучателей и учета их обратной связи.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 rotWithShape="1">
          <a:blip r:embed="rId3">
            <a:alphaModFix/>
          </a:blip>
          <a:srcRect l="8314"/>
          <a:stretch/>
        </p:blipFill>
        <p:spPr>
          <a:xfrm>
            <a:off x="5860869" y="3957350"/>
            <a:ext cx="3283133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840025" y="-315312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6314071" y="1921229"/>
            <a:ext cx="2841592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ДВА ПРИНЦИПА ПОМОГУТ НКО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В ПАРТНЕРСТВЕ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С ОРГАНАМИ ВЛАСТИ?</a:t>
            </a:r>
            <a:endParaRPr lang="ru-RU" sz="2000" dirty="0">
              <a:solidFill>
                <a:srgbClr val="F27300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75FF8600-6B4A-89D2-64C3-D6C34193160A}"/>
              </a:ext>
            </a:extLst>
          </p:cNvPr>
          <p:cNvSpPr/>
          <p:nvPr/>
        </p:nvSpPr>
        <p:spPr>
          <a:xfrm>
            <a:off x="5972427" y="203445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2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0350E287-B26B-665B-1E19-D29A0F60DCA6}"/>
              </a:ext>
            </a:extLst>
          </p:cNvPr>
          <p:cNvSpPr/>
          <p:nvPr/>
        </p:nvSpPr>
        <p:spPr>
          <a:xfrm>
            <a:off x="277020" y="2708404"/>
            <a:ext cx="341644" cy="341644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2B7AC7BC-4AEA-90BE-D804-849452DDC97A}"/>
              </a:ext>
            </a:extLst>
          </p:cNvPr>
          <p:cNvSpPr/>
          <p:nvPr/>
        </p:nvSpPr>
        <p:spPr>
          <a:xfrm>
            <a:off x="277020" y="614953"/>
            <a:ext cx="341644" cy="341644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1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1222A3E-AA58-A9D9-E431-53E70EC62F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134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661894" y="1625640"/>
            <a:ext cx="3757706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КАКУЮ УСЛОВНУЮ МОДЕЛЬ СТАРТА РАБОТЫ МОЖНО ИСПОЛЬЗОВАТЬ ДЛЯ ФОРМИРОВАНИЯ ПАРТНЕРСТВА НКО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С ОРГАНАМИ ВЛАСТИ?</a:t>
            </a: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 l="1350" t="8820" r="-1349" b="-8819"/>
          <a:stretch/>
        </p:blipFill>
        <p:spPr>
          <a:xfrm rot="540000">
            <a:off x="2407734" y="-111689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5623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4686300" y="315850"/>
            <a:ext cx="4191000" cy="54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Обратиться за консультацией к коллегам и экспертам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Выявить структуру или группу структур, отвечающих за проблему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Определить конкретного чиновника и найти способ контакта с ним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Оформить официальный запрос с конкретными предложениями и ожидаемыми результатами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39400944-C509-298B-0733-202E79E57494}"/>
              </a:ext>
            </a:extLst>
          </p:cNvPr>
          <p:cNvSpPr/>
          <p:nvPr/>
        </p:nvSpPr>
        <p:spPr>
          <a:xfrm>
            <a:off x="280550" y="1795523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78B76C4-AFE4-725A-00D2-B68664B803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0781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/>
          <p:nvPr/>
        </p:nvSpPr>
        <p:spPr>
          <a:xfrm>
            <a:off x="-1" y="0"/>
            <a:ext cx="5563125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210749" y="782610"/>
            <a:ext cx="5134365" cy="39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sz="1900" dirty="0">
              <a:solidFill>
                <a:srgbClr val="520575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Описание НКО и его значимости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endParaRPr lang="ru"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Описание проблемы и предложенное решение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endParaRPr lang="ru"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Аргументы, обоснование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endParaRPr lang="ru"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Конкретные действия, которые предлагается предпринять чиновнику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endParaRPr lang="ru"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Письмо должно быть конкретным и занимать одну страницу с 14-м кеглем и полуторным интервалом. В конце указать исполнителя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и его контактные данные.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273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273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2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7065855" y="2456380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/>
          <p:nvPr/>
        </p:nvSpPr>
        <p:spPr>
          <a:xfrm>
            <a:off x="6148487" y="1541975"/>
            <a:ext cx="2937337" cy="11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 ПРАВИЛЬНО ПИСАТЬ ПИСЬМА В ГОСУДАРСТВЕННЫЕ ОРГАНИЗАЦИИ?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122ABBD8-FCC6-FF70-6B46-F8C3260BE4AE}"/>
              </a:ext>
            </a:extLst>
          </p:cNvPr>
          <p:cNvSpPr/>
          <p:nvPr/>
        </p:nvSpPr>
        <p:spPr>
          <a:xfrm>
            <a:off x="5808215" y="1651274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20C8E2-E704-AFEF-3ADE-D897E93EE360}"/>
              </a:ext>
            </a:extLst>
          </p:cNvPr>
          <p:cNvSpPr txBox="1"/>
          <p:nvPr/>
        </p:nvSpPr>
        <p:spPr>
          <a:xfrm>
            <a:off x="-175683" y="620711"/>
            <a:ext cx="4946468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ru" sz="1900" b="1" i="0" u="none" strike="noStrike" kern="0" cap="none" spc="0" normalizeH="0" baseline="0" noProof="0" dirty="0">
                <a:ln>
                  <a:noFill/>
                </a:ln>
                <a:solidFill>
                  <a:srgbClr val="520575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СТРУКТУРА ПИСЬМА: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40AD209-DE06-7FC4-FCA7-1380BD3DCF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134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/>
          <p:nvPr/>
        </p:nvSpPr>
        <p:spPr>
          <a:xfrm>
            <a:off x="4086375" y="0"/>
            <a:ext cx="50580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 flipH="1">
            <a:off x="627762" y="1684484"/>
            <a:ext cx="3213063" cy="224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ПОДСКАЗКИ ПОМОГУТ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В ПАРТНЕРСТВЕ НКО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С ОРГАНАМИ ВЛАСТИ?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700" b="1" dirty="0">
              <a:solidFill>
                <a:srgbClr val="F273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dirty="0">
              <a:solidFill>
                <a:srgbClr val="F27300"/>
              </a:solidFill>
            </a:endParaRPr>
          </a:p>
        </p:txBody>
      </p:sp>
      <p:pic>
        <p:nvPicPr>
          <p:cNvPr id="102" name="Google Shape;10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">
            <a:off x="1759690" y="-181225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4370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8"/>
          <p:cNvSpPr txBox="1"/>
          <p:nvPr/>
        </p:nvSpPr>
        <p:spPr>
          <a:xfrm>
            <a:off x="4328950" y="584550"/>
            <a:ext cx="4616700" cy="42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rgbClr val="7030A0"/>
                </a:solidFill>
              </a:rPr>
              <a:t>Письменное обращение </a:t>
            </a:r>
            <a:r>
              <a:rPr lang="ru" sz="1900" dirty="0">
                <a:solidFill>
                  <a:schemeClr val="tx1"/>
                </a:solidFill>
              </a:rPr>
              <a:t>помогает выяснить «цепочку исполнителей» и облегчает дальнейшее взаимодействие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rgbClr val="7030A0"/>
                </a:solidFill>
              </a:rPr>
              <a:t>Подготовка ответа и ссылка </a:t>
            </a:r>
            <a:br>
              <a:rPr lang="ru" sz="1900" dirty="0">
                <a:solidFill>
                  <a:srgbClr val="7030A0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на стратегические документы усиливают аргументацию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rgbClr val="7030A0"/>
                </a:solidFill>
              </a:rPr>
              <a:t>Предлагать проекты решений </a:t>
            </a:r>
            <a:br>
              <a:rPr lang="ru" sz="1900" dirty="0">
                <a:solidFill>
                  <a:srgbClr val="7030A0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и указывать источники финансирования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32792685-FC34-0447-C7C0-76DA081EE6BB}"/>
              </a:ext>
            </a:extLst>
          </p:cNvPr>
          <p:cNvSpPr/>
          <p:nvPr/>
        </p:nvSpPr>
        <p:spPr>
          <a:xfrm>
            <a:off x="286118" y="1812940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5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B67D90C-C5D7-9088-5ECA-268B1AFC5F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9528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/>
          <p:nvPr/>
        </p:nvSpPr>
        <p:spPr>
          <a:xfrm flipH="1">
            <a:off x="4740625" y="1232700"/>
            <a:ext cx="4040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727111" y="-190377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9"/>
          <p:cNvSpPr txBox="1"/>
          <p:nvPr/>
        </p:nvSpPr>
        <p:spPr>
          <a:xfrm>
            <a:off x="6266138" y="1959398"/>
            <a:ext cx="2877862" cy="2703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 КРИТИКОВАТЬ И ПРИ ЭТОМ СОТРУДНИЧАТЬ С ГОССЛУЖАЩИМИ?</a:t>
            </a:r>
          </a:p>
        </p:txBody>
      </p:sp>
      <p:sp>
        <p:nvSpPr>
          <p:cNvPr id="113" name="Google Shape;113;p19"/>
          <p:cNvSpPr/>
          <p:nvPr/>
        </p:nvSpPr>
        <p:spPr>
          <a:xfrm>
            <a:off x="0" y="0"/>
            <a:ext cx="564983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308727" y="373375"/>
            <a:ext cx="4805596" cy="4829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dirty="0">
                <a:solidFill>
                  <a:srgbClr val="7030A0"/>
                </a:solidFill>
              </a:rPr>
              <a:t>Критиковать не личности, </a:t>
            </a:r>
            <a:r>
              <a:rPr lang="ru" dirty="0">
                <a:solidFill>
                  <a:schemeClr val="tx1"/>
                </a:solidFill>
              </a:rPr>
              <a:t>а конкретные решения и действия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0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dirty="0">
                <a:solidFill>
                  <a:srgbClr val="7030A0"/>
                </a:solidFill>
              </a:rPr>
              <a:t>Использовать конференции и форумы </a:t>
            </a:r>
            <a:r>
              <a:rPr lang="ru" dirty="0">
                <a:solidFill>
                  <a:schemeClr val="tx1"/>
                </a:solidFill>
              </a:rPr>
              <a:t>для установления прямой коммуникации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0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dirty="0">
                <a:solidFill>
                  <a:srgbClr val="7030A0"/>
                </a:solidFill>
              </a:rPr>
              <a:t>Участвовать в разработке </a:t>
            </a:r>
            <a:r>
              <a:rPr lang="ru" dirty="0">
                <a:solidFill>
                  <a:schemeClr val="tx1"/>
                </a:solidFill>
              </a:rPr>
              <a:t>стратегических документов и планов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0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dirty="0">
                <a:solidFill>
                  <a:srgbClr val="7030A0"/>
                </a:solidFill>
              </a:rPr>
              <a:t>Встраиваться в реализацию </a:t>
            </a:r>
            <a:r>
              <a:rPr lang="ru" dirty="0">
                <a:solidFill>
                  <a:schemeClr val="tx1"/>
                </a:solidFill>
              </a:rPr>
              <a:t>программ и планов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0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dirty="0">
                <a:solidFill>
                  <a:srgbClr val="7030A0"/>
                </a:solidFill>
              </a:rPr>
              <a:t>Использовать процедуру внесения поправок </a:t>
            </a:r>
            <a:br>
              <a:rPr lang="ru" dirty="0">
                <a:solidFill>
                  <a:schemeClr val="tx1"/>
                </a:solidFill>
              </a:rPr>
            </a:br>
            <a:r>
              <a:rPr lang="ru" dirty="0">
                <a:solidFill>
                  <a:schemeClr val="tx1"/>
                </a:solidFill>
              </a:rPr>
              <a:t>в законопроекты во втором чтении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0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dirty="0">
                <a:solidFill>
                  <a:srgbClr val="7030A0"/>
                </a:solidFill>
              </a:rPr>
              <a:t>Работать с госслужащими всех уровней </a:t>
            </a:r>
            <a:br>
              <a:rPr lang="ru" dirty="0">
                <a:solidFill>
                  <a:schemeClr val="tx1"/>
                </a:solidFill>
              </a:rPr>
            </a:br>
            <a:r>
              <a:rPr lang="ru" dirty="0">
                <a:solidFill>
                  <a:schemeClr val="tx1"/>
                </a:solidFill>
              </a:rPr>
              <a:t>с уважением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0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dirty="0">
                <a:solidFill>
                  <a:srgbClr val="7030A0"/>
                </a:solidFill>
              </a:rPr>
              <a:t>Обосновывать свою критику ссылками </a:t>
            </a:r>
            <a:r>
              <a:rPr lang="ru" dirty="0">
                <a:solidFill>
                  <a:schemeClr val="tx1"/>
                </a:solidFill>
              </a:rPr>
              <a:t>на законодательство и стратегические документы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0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dirty="0">
                <a:solidFill>
                  <a:srgbClr val="7030A0"/>
                </a:solidFill>
              </a:rPr>
              <a:t>Активно участвовать в инициативах, </a:t>
            </a:r>
            <a:r>
              <a:rPr lang="ru" dirty="0">
                <a:solidFill>
                  <a:schemeClr val="tx1"/>
                </a:solidFill>
              </a:rPr>
              <a:t>связанных </a:t>
            </a:r>
            <a:br>
              <a:rPr lang="ru" dirty="0">
                <a:solidFill>
                  <a:schemeClr val="tx1"/>
                </a:solidFill>
              </a:rPr>
            </a:br>
            <a:r>
              <a:rPr lang="ru" dirty="0">
                <a:solidFill>
                  <a:schemeClr val="tx1"/>
                </a:solidFill>
              </a:rPr>
              <a:t>с реализацией программ и планов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501BC92D-F70B-9EC5-586A-CB6D1EC08241}"/>
              </a:ext>
            </a:extLst>
          </p:cNvPr>
          <p:cNvSpPr/>
          <p:nvPr/>
        </p:nvSpPr>
        <p:spPr>
          <a:xfrm>
            <a:off x="5872718" y="21201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6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ECF214D-6C6B-6C5A-2906-B8FB24124C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134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332</Words>
  <Application>Microsoft Office PowerPoint</Application>
  <PresentationFormat>Экран (16:9)</PresentationFormat>
  <Paragraphs>62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Courier New</vt:lpstr>
      <vt:lpstr>Simple Light</vt:lpstr>
      <vt:lpstr>КОММУНИКАЦИОННЫЕ СТРАТЕГИИ И ТЕХНИКИ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КОММУНИКАЦИОННЫЕ СТРАТЕГИИ И ТЕХНИКИ.</dc:title>
  <cp:lastModifiedBy>Кирилл</cp:lastModifiedBy>
  <cp:revision>3</cp:revision>
  <dcterms:modified xsi:type="dcterms:W3CDTF">2024-08-19T10:03:45Z</dcterms:modified>
</cp:coreProperties>
</file>