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8" r:id="rId3"/>
    <p:sldId id="259" r:id="rId4"/>
    <p:sldId id="260" r:id="rId5"/>
    <p:sldId id="261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7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/>
    <p:restoredTop sz="94707"/>
  </p:normalViewPr>
  <p:slideViewPr>
    <p:cSldViewPr snapToGrid="0">
      <p:cViewPr varScale="1">
        <p:scale>
          <a:sx n="90" d="100"/>
          <a:sy n="90" d="100"/>
        </p:scale>
        <p:origin x="81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0" name="Google Shape;7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9" name="Google Shape;7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8" name="Google Shape;8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7" name="Google Shape;9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E4D9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4D9FF"/>
            </a:gs>
            <a:gs pos="38000">
              <a:srgbClr val="E4D9FF"/>
            </a:gs>
            <a:gs pos="48000">
              <a:schemeClr val="lt1"/>
            </a:gs>
            <a:gs pos="58000">
              <a:srgbClr val="E4D9FF"/>
            </a:gs>
            <a:gs pos="100000">
              <a:srgbClr val="E4D9FF"/>
            </a:gs>
          </a:gsLst>
          <a:lin ang="0" scaled="0"/>
        </a:gra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418825" y="775650"/>
            <a:ext cx="8232000" cy="178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4300" b="1" dirty="0">
                <a:solidFill>
                  <a:srgbClr val="520575"/>
                </a:solidFill>
              </a:rPr>
              <a:t>ПРИНЦИПЫ И ПРИМЕРЫ ДОБРОСОСЕДСТВА</a:t>
            </a:r>
            <a:endParaRPr sz="4300" b="1" dirty="0">
              <a:solidFill>
                <a:srgbClr val="520575"/>
              </a:solidFill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510973" y="418625"/>
            <a:ext cx="1240500" cy="461700"/>
          </a:xfrm>
          <a:prstGeom prst="roundRect">
            <a:avLst>
              <a:gd name="adj" fmla="val 16667"/>
            </a:avLst>
          </a:prstGeom>
          <a:solidFill>
            <a:srgbClr val="F27300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highlight>
                <a:schemeClr val="accent1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743761" y="441725"/>
            <a:ext cx="10260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" sz="15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УРОК </a:t>
            </a:r>
            <a:r>
              <a:rPr lang="ru" sz="1500" b="1">
                <a:solidFill>
                  <a:schemeClr val="lt1"/>
                </a:solidFill>
              </a:rPr>
              <a:t>6</a:t>
            </a:r>
            <a:endParaRPr sz="13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7" name="Google Shape;57;p13"/>
          <p:cNvPicPr preferRelativeResize="0"/>
          <p:nvPr/>
        </p:nvPicPr>
        <p:blipFill rotWithShape="1">
          <a:blip r:embed="rId3">
            <a:alphaModFix/>
          </a:blip>
          <a:srcRect l="14151"/>
          <a:stretch/>
        </p:blipFill>
        <p:spPr>
          <a:xfrm>
            <a:off x="6069874" y="3957325"/>
            <a:ext cx="3074128" cy="1186175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 txBox="1"/>
          <p:nvPr/>
        </p:nvSpPr>
        <p:spPr>
          <a:xfrm>
            <a:off x="418825" y="2771151"/>
            <a:ext cx="5903598" cy="1186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rPr lang="ru" sz="2232" dirty="0">
                <a:solidFill>
                  <a:srgbClr val="F27300"/>
                </a:solidFill>
              </a:rPr>
              <a:t>Добрососедство как основа деятельности локальных сообществ</a:t>
            </a:r>
            <a:endParaRPr sz="1800" dirty="0">
              <a:solidFill>
                <a:srgbClr val="F27300"/>
              </a:solidFill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49E8FEB-298F-4FC3-7859-9AF851C8F1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9551" y="4364067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/>
          <p:nvPr/>
        </p:nvSpPr>
        <p:spPr>
          <a:xfrm flipH="1">
            <a:off x="5982437" y="1226903"/>
            <a:ext cx="3453600" cy="1831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520575"/>
                </a:solidFill>
              </a:rPr>
              <a:t>КТО ДОЛЖЕН ОРГАНИЗОВЫВАТЬ МЕРОПРИЯТИЯ ДЛЯ СОСЕДЕЙ?</a:t>
            </a:r>
            <a:endParaRPr lang="ru-RU" sz="2000" b="1" i="0" u="none" strike="noStrike" cap="none" dirty="0">
              <a:solidFill>
                <a:srgbClr val="52057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endParaRPr sz="2700" b="1" i="0" u="none" strike="noStrike" cap="none" dirty="0">
              <a:solidFill>
                <a:srgbClr val="52057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5"/>
          <p:cNvSpPr/>
          <p:nvPr/>
        </p:nvSpPr>
        <p:spPr>
          <a:xfrm flipH="1">
            <a:off x="0" y="0"/>
            <a:ext cx="5277394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5"/>
          <p:cNvSpPr txBox="1"/>
          <p:nvPr/>
        </p:nvSpPr>
        <p:spPr>
          <a:xfrm flipH="1">
            <a:off x="0" y="365760"/>
            <a:ext cx="4720048" cy="4893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dirty="0">
                <a:solidFill>
                  <a:srgbClr val="7030A0"/>
                </a:solidFill>
              </a:rPr>
              <a:t>Организация мероприятий</a:t>
            </a:r>
            <a:r>
              <a:rPr lang="ru" sz="1800" dirty="0">
                <a:solidFill>
                  <a:schemeClr val="tx1"/>
                </a:solidFill>
              </a:rPr>
              <a:t> в первую очередь </a:t>
            </a:r>
            <a:r>
              <a:rPr lang="ru" sz="1800" dirty="0">
                <a:solidFill>
                  <a:srgbClr val="7030A0"/>
                </a:solidFill>
              </a:rPr>
              <a:t>должна строиться на внутренних инициативах, проектах и ресурсах</a:t>
            </a:r>
            <a:r>
              <a:rPr lang="ru" sz="1800" dirty="0">
                <a:solidFill>
                  <a:schemeClr val="tx1"/>
                </a:solidFill>
              </a:rPr>
              <a:t>, а не «внешних» силах или поручениях «свыше».</a:t>
            </a: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ru" sz="1800" dirty="0">
              <a:solidFill>
                <a:schemeClr val="tx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dirty="0">
                <a:solidFill>
                  <a:schemeClr val="tx1"/>
                </a:solidFill>
              </a:rPr>
              <a:t>Когда жители сами проявляют инициативу, они начинают чувствовать свою роль и вовлекаются в развитие своего сообщества.</a:t>
            </a: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tx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dirty="0">
                <a:solidFill>
                  <a:schemeClr val="tx1"/>
                </a:solidFill>
              </a:rPr>
              <a:t>Это помогает сделать жизнь интересной и активной, превращая людей из пассивных потребителей в активных участников.</a:t>
            </a:r>
            <a:endParaRPr sz="1800" dirty="0">
              <a:solidFill>
                <a:schemeClr val="tx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tx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tx1"/>
              </a:solidFill>
            </a:endParaRPr>
          </a:p>
        </p:txBody>
      </p:sp>
      <p:pic>
        <p:nvPicPr>
          <p:cNvPr id="75" name="Google Shape;75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540017">
            <a:off x="6471816" y="1796919"/>
            <a:ext cx="2626800" cy="256381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562600" y="3957325"/>
            <a:ext cx="3580877" cy="118617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Овал 1">
            <a:extLst>
              <a:ext uri="{FF2B5EF4-FFF2-40B4-BE49-F238E27FC236}">
                <a16:creationId xmlns:a16="http://schemas.microsoft.com/office/drawing/2014/main" id="{95380E8C-4081-B3EC-FAE0-E4A4584AA854}"/>
              </a:ext>
            </a:extLst>
          </p:cNvPr>
          <p:cNvSpPr/>
          <p:nvPr/>
        </p:nvSpPr>
        <p:spPr>
          <a:xfrm>
            <a:off x="5634561" y="1342845"/>
            <a:ext cx="341644" cy="341644"/>
          </a:xfrm>
          <a:prstGeom prst="ellipse">
            <a:avLst/>
          </a:prstGeom>
          <a:noFill/>
          <a:ln w="28575">
            <a:solidFill>
              <a:srgbClr val="5205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20574"/>
                </a:solidFill>
              </a:rPr>
              <a:t>1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BF415EF-4917-A0DC-DF7D-9E2948433CD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00589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/>
          <p:nvPr/>
        </p:nvSpPr>
        <p:spPr>
          <a:xfrm>
            <a:off x="4202675" y="0"/>
            <a:ext cx="49413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6"/>
          <p:cNvSpPr txBox="1"/>
          <p:nvPr/>
        </p:nvSpPr>
        <p:spPr>
          <a:xfrm flipH="1">
            <a:off x="846239" y="1376211"/>
            <a:ext cx="3139002" cy="1107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520575"/>
                </a:solidFill>
              </a:rPr>
              <a:t>КАК ПРИВЛЕЧЬ СОСЕДЕЙ К УЧАСТИЮ В МЕРОПРИЯТИЯХ?</a:t>
            </a:r>
            <a:endParaRPr lang="ru-RU" sz="2000" b="1" i="0" u="none" strike="noStrike" cap="none" dirty="0">
              <a:solidFill>
                <a:srgbClr val="52057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3" name="Google Shape;83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56687" y="3957325"/>
            <a:ext cx="3580877" cy="1186175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16"/>
          <p:cNvSpPr txBox="1"/>
          <p:nvPr/>
        </p:nvSpPr>
        <p:spPr>
          <a:xfrm>
            <a:off x="4665225" y="151075"/>
            <a:ext cx="4342500" cy="46627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lang="ru" sz="1900" dirty="0">
                <a:solidFill>
                  <a:schemeClr val="tx1"/>
                </a:solidFill>
              </a:rPr>
              <a:t>Даже если некоторые соседи кажутся незаинтересованными, важно </a:t>
            </a:r>
            <a:r>
              <a:rPr lang="ru" sz="1900" dirty="0">
                <a:solidFill>
                  <a:srgbClr val="7030A0"/>
                </a:solidFill>
              </a:rPr>
              <a:t>найти способ показать им преимущества и интересные аспекты совместных действий.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endParaRPr lang="ru" sz="19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lang="ru" sz="1900" dirty="0">
                <a:solidFill>
                  <a:schemeClr val="tx1"/>
                </a:solidFill>
              </a:rPr>
              <a:t>Когда люди понимают, что могут влиять на свою среду и видеть результаты своих усилий, </a:t>
            </a:r>
            <a:r>
              <a:rPr lang="ru" sz="1900" dirty="0">
                <a:solidFill>
                  <a:srgbClr val="7030A0"/>
                </a:solidFill>
              </a:rPr>
              <a:t>они становятся более активными и вовлеченными.</a:t>
            </a:r>
            <a:endParaRPr sz="1900" dirty="0">
              <a:solidFill>
                <a:srgbClr val="7030A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endParaRPr sz="1900" dirty="0">
              <a:solidFill>
                <a:schemeClr val="tx1"/>
              </a:solidFill>
            </a:endParaRPr>
          </a:p>
        </p:txBody>
      </p:sp>
      <p:pic>
        <p:nvPicPr>
          <p:cNvPr id="85" name="Google Shape;85;p1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540017">
            <a:off x="1760831" y="2061204"/>
            <a:ext cx="2626800" cy="256381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Овал 1">
            <a:extLst>
              <a:ext uri="{FF2B5EF4-FFF2-40B4-BE49-F238E27FC236}">
                <a16:creationId xmlns:a16="http://schemas.microsoft.com/office/drawing/2014/main" id="{E0800374-73DC-19E8-7483-88A51B4A63AF}"/>
              </a:ext>
            </a:extLst>
          </p:cNvPr>
          <p:cNvSpPr/>
          <p:nvPr/>
        </p:nvSpPr>
        <p:spPr>
          <a:xfrm>
            <a:off x="504595" y="1535999"/>
            <a:ext cx="341644" cy="341644"/>
          </a:xfrm>
          <a:prstGeom prst="ellipse">
            <a:avLst/>
          </a:prstGeom>
          <a:noFill/>
          <a:ln w="28575">
            <a:solidFill>
              <a:srgbClr val="5205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20574"/>
                </a:solidFill>
              </a:rPr>
              <a:t>2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029B0D9-085D-E249-FD8D-929BD1E1984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14335" y="203959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/>
          <p:nvPr/>
        </p:nvSpPr>
        <p:spPr>
          <a:xfrm flipH="1">
            <a:off x="6083555" y="1163031"/>
            <a:ext cx="3000000" cy="2031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520575"/>
                </a:solidFill>
              </a:rPr>
              <a:t>ПОЧЕМУ ВАЖНО ДОБРОСОСЕДСТВО В КОНТЕКСТЕ СОВРЕМЕННЫХ ЖИЛИЩНЫХ УСЛОВИЙ?</a:t>
            </a:r>
            <a:endParaRPr lang="ru-RU"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7"/>
          <p:cNvSpPr/>
          <p:nvPr/>
        </p:nvSpPr>
        <p:spPr>
          <a:xfrm>
            <a:off x="0" y="0"/>
            <a:ext cx="5329646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7"/>
          <p:cNvSpPr txBox="1"/>
          <p:nvPr/>
        </p:nvSpPr>
        <p:spPr>
          <a:xfrm flipH="1">
            <a:off x="446443" y="530783"/>
            <a:ext cx="4804826" cy="294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900" dirty="0">
                <a:solidFill>
                  <a:schemeClr val="tx1"/>
                </a:solidFill>
              </a:rPr>
              <a:t>Современные жилищные условия требуют от жителей активного участия </a:t>
            </a:r>
            <a:br>
              <a:rPr lang="ru" sz="1900" dirty="0">
                <a:solidFill>
                  <a:schemeClr val="tx1"/>
                </a:solidFill>
              </a:rPr>
            </a:br>
            <a:r>
              <a:rPr lang="ru" sz="1900" dirty="0">
                <a:solidFill>
                  <a:schemeClr val="tx1"/>
                </a:solidFill>
              </a:rPr>
              <a:t>в управлении домом и взаимодействии с соседями.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ru" sz="19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900" dirty="0">
                <a:solidFill>
                  <a:srgbClr val="7030A0"/>
                </a:solidFill>
              </a:rPr>
              <a:t>Добрососедство влияет на финансовое, техническое и эстетическое состояние дома и двора.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900" dirty="0">
                <a:solidFill>
                  <a:schemeClr val="tx1"/>
                </a:solidFill>
              </a:rPr>
              <a:t>Также помогая в переговорах </a:t>
            </a:r>
            <a:br>
              <a:rPr lang="ru" sz="1900" dirty="0">
                <a:solidFill>
                  <a:schemeClr val="tx1"/>
                </a:solidFill>
              </a:rPr>
            </a:br>
            <a:r>
              <a:rPr lang="ru" sz="1900" dirty="0">
                <a:solidFill>
                  <a:schemeClr val="tx1"/>
                </a:solidFill>
              </a:rPr>
              <a:t>с управляющими компаниями </a:t>
            </a:r>
            <a:br>
              <a:rPr lang="ru" sz="1900" dirty="0">
                <a:solidFill>
                  <a:schemeClr val="tx1"/>
                </a:solidFill>
              </a:rPr>
            </a:br>
            <a:r>
              <a:rPr lang="ru" sz="1900" dirty="0">
                <a:solidFill>
                  <a:schemeClr val="tx1"/>
                </a:solidFill>
              </a:rPr>
              <a:t>и местными властями, обеспечивая безопасность и экономию.</a:t>
            </a:r>
            <a:endParaRPr sz="1900" dirty="0">
              <a:solidFill>
                <a:schemeClr val="tx1"/>
              </a:solidFill>
            </a:endParaRPr>
          </a:p>
        </p:txBody>
      </p:sp>
      <p:pic>
        <p:nvPicPr>
          <p:cNvPr id="93" name="Google Shape;93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562600" y="3957325"/>
            <a:ext cx="3580877" cy="1186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540020">
            <a:off x="6836726" y="2236305"/>
            <a:ext cx="2543136" cy="248215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Овал 1">
            <a:extLst>
              <a:ext uri="{FF2B5EF4-FFF2-40B4-BE49-F238E27FC236}">
                <a16:creationId xmlns:a16="http://schemas.microsoft.com/office/drawing/2014/main" id="{ADB902E3-BA02-6734-2A6B-5BC42D50041D}"/>
              </a:ext>
            </a:extLst>
          </p:cNvPr>
          <p:cNvSpPr/>
          <p:nvPr/>
        </p:nvSpPr>
        <p:spPr>
          <a:xfrm>
            <a:off x="5661160" y="1308010"/>
            <a:ext cx="341644" cy="341644"/>
          </a:xfrm>
          <a:prstGeom prst="ellipse">
            <a:avLst/>
          </a:prstGeom>
          <a:noFill/>
          <a:ln w="28575">
            <a:solidFill>
              <a:srgbClr val="5205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20574"/>
                </a:solidFill>
              </a:rPr>
              <a:t>3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7ACA167-6284-8DFB-52E4-97C2402D251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00589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8"/>
          <p:cNvSpPr txBox="1"/>
          <p:nvPr/>
        </p:nvSpPr>
        <p:spPr>
          <a:xfrm flipH="1">
            <a:off x="618793" y="1229585"/>
            <a:ext cx="2820706" cy="17235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520575"/>
                </a:solidFill>
              </a:rPr>
              <a:t>КАКОВЫ ПРИНЦИПЫ РАБОТЫ ДОБРОСОСЕДСКИХ ИНИЦИАТИВ?</a:t>
            </a:r>
            <a:endParaRPr lang="ru-RU" sz="2000" b="1" i="0" u="none" strike="noStrike" cap="none" dirty="0">
              <a:solidFill>
                <a:srgbClr val="52057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0" name="Google Shape;100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957325"/>
            <a:ext cx="3580877" cy="1186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1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540017">
            <a:off x="1020044" y="2198130"/>
            <a:ext cx="2626800" cy="2563810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18"/>
          <p:cNvSpPr/>
          <p:nvPr/>
        </p:nvSpPr>
        <p:spPr>
          <a:xfrm flipH="1">
            <a:off x="3656380" y="0"/>
            <a:ext cx="548762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8"/>
          <p:cNvSpPr txBox="1"/>
          <p:nvPr/>
        </p:nvSpPr>
        <p:spPr>
          <a:xfrm>
            <a:off x="3940172" y="274403"/>
            <a:ext cx="4703155" cy="5068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00" b="1" dirty="0">
                <a:solidFill>
                  <a:srgbClr val="7030A0"/>
                </a:solidFill>
              </a:rPr>
              <a:t>Принципы добрососедских инициатив –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00" b="1" dirty="0">
                <a:solidFill>
                  <a:srgbClr val="7030A0"/>
                </a:solidFill>
              </a:rPr>
              <a:t>системный подход и мультиформатность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ru" sz="1600" b="1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Уникальный подход для каждой целевой группы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Просветительские мероприятия, организация событий, обмен опытом и сотрудничество с органами власти и бизнесом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ru" sz="16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00" b="1" dirty="0">
                <a:solidFill>
                  <a:srgbClr val="7030A0"/>
                </a:solidFill>
              </a:rPr>
              <a:t>НАПРИМЕР: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00" dirty="0">
                <a:solidFill>
                  <a:srgbClr val="7030A0"/>
                </a:solidFill>
              </a:rPr>
              <a:t>Международный День Соседей, </a:t>
            </a:r>
            <a:r>
              <a:rPr lang="ru" sz="1600" dirty="0">
                <a:solidFill>
                  <a:schemeClr val="tx1"/>
                </a:solidFill>
              </a:rPr>
              <a:t>отмечаемый с 1999 года, направлен на улучшение соседских отношений и борьбу с одиночеством.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00" dirty="0">
                <a:solidFill>
                  <a:schemeClr val="tx1"/>
                </a:solidFill>
              </a:rPr>
              <a:t>В России этот праздник отмечается с 2006 года и объединяет тысячи населенных пунктов по всей стране.</a:t>
            </a:r>
            <a:endParaRPr sz="16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dirty="0">
              <a:solidFill>
                <a:schemeClr val="tx1"/>
              </a:solidFill>
            </a:endParaRPr>
          </a:p>
        </p:txBody>
      </p:sp>
      <p:sp>
        <p:nvSpPr>
          <p:cNvPr id="2" name="Овал 1">
            <a:extLst>
              <a:ext uri="{FF2B5EF4-FFF2-40B4-BE49-F238E27FC236}">
                <a16:creationId xmlns:a16="http://schemas.microsoft.com/office/drawing/2014/main" id="{D40DC5BC-78A5-1A31-611F-E687C0A74FF1}"/>
              </a:ext>
            </a:extLst>
          </p:cNvPr>
          <p:cNvSpPr/>
          <p:nvPr/>
        </p:nvSpPr>
        <p:spPr>
          <a:xfrm>
            <a:off x="257876" y="1405387"/>
            <a:ext cx="341644" cy="341644"/>
          </a:xfrm>
          <a:prstGeom prst="ellipse">
            <a:avLst/>
          </a:prstGeom>
          <a:noFill/>
          <a:ln w="28575">
            <a:solidFill>
              <a:srgbClr val="5205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20574"/>
                </a:solidFill>
              </a:rPr>
              <a:t>4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3A2A6E6-381F-41F5-9063-23AE8D9F9FA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7648" y="203959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264</Words>
  <Application>Microsoft Office PowerPoint</Application>
  <PresentationFormat>Экран (16:9)</PresentationFormat>
  <Paragraphs>36</Paragraphs>
  <Slides>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8" baseType="lpstr">
      <vt:lpstr>Arial</vt:lpstr>
      <vt:lpstr>Courier New</vt:lpstr>
      <vt:lpstr>Simple Light</vt:lpstr>
      <vt:lpstr>ПРИНЦИПЫ И ПРИМЕРЫ ДОБРОСОСЕДСТВА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ПРИНЦИПЫ И ПРИМЕРЫ ДОБРОСОСЕДСТВА.</dc:title>
  <cp:lastModifiedBy>Кирилл</cp:lastModifiedBy>
  <cp:revision>5</cp:revision>
  <dcterms:modified xsi:type="dcterms:W3CDTF">2024-08-19T09:32:30Z</dcterms:modified>
</cp:coreProperties>
</file>