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9" r:id="rId3"/>
    <p:sldId id="270" r:id="rId4"/>
    <p:sldId id="260" r:id="rId5"/>
    <p:sldId id="261" r:id="rId6"/>
    <p:sldId id="262" r:id="rId7"/>
    <p:sldId id="263" r:id="rId8"/>
    <p:sldId id="264" r:id="rId9"/>
    <p:sldId id="265" r:id="rId10"/>
    <p:sldId id="276" r:id="rId11"/>
    <p:sldId id="275" r:id="rId12"/>
    <p:sldId id="268" r:id="rId13"/>
    <p:sldId id="274" r:id="rId14"/>
    <p:sldId id="271" r:id="rId15"/>
    <p:sldId id="273" r:id="rId16"/>
  </p:sldIdLst>
  <p:sldSz cx="12192000" cy="6858000"/>
  <p:notesSz cx="6858000" cy="9144000"/>
  <p:embeddedFontLst>
    <p:embeddedFont>
      <p:font typeface="Arial Black" panose="020B0A04020102020204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Formular" panose="02000000000000000000" pitchFamily="2" charset="-52"/>
      <p:regular r:id="rId24"/>
      <p:bold r:id="rId25"/>
      <p:italic r:id="rId26"/>
      <p:boldItalic r:id="rId2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252C"/>
    <a:srgbClr val="51624F"/>
    <a:srgbClr val="5D7261"/>
    <a:srgbClr val="93A496"/>
    <a:srgbClr val="163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739" y="48"/>
      </p:cViewPr>
      <p:guideLst>
        <p:guide orient="horz" pos="202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3245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3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804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033DB-8AD7-4799-B18C-52B35F1DC49E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1048805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806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FE122-131A-455F-951D-034BFB7015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7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798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847B3-6046-4C23-84D0-BF3CCA422B7C}" type="datetimeFigureOut">
              <a:rPr lang="ru-RU" smtClean="0"/>
              <a:t>14.06.2024</a:t>
            </a:fld>
            <a:endParaRPr lang="ru-RU"/>
          </a:p>
        </p:txBody>
      </p:sp>
      <p:sp>
        <p:nvSpPr>
          <p:cNvPr id="1048799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1048800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48801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048802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F6C40F-81BF-4A9D-90BD-00C5C8D07FF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3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7212" name="Рисунок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28434" y="0"/>
            <a:ext cx="3263566" cy="6858000"/>
          </a:xfrm>
          <a:prstGeom prst="rect">
            <a:avLst/>
          </a:prstGeom>
          <a:ln>
            <a:noFill/>
          </a:ln>
        </p:spPr>
      </p:pic>
      <p:pic>
        <p:nvPicPr>
          <p:cNvPr id="2097213" name="Рисунок 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07679" y="2893847"/>
            <a:ext cx="2505075" cy="1562100"/>
          </a:xfrm>
          <a:prstGeom prst="rect">
            <a:avLst/>
          </a:prstGeom>
        </p:spPr>
      </p:pic>
      <p:sp>
        <p:nvSpPr>
          <p:cNvPr id="1048794" name="object 8"/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5162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95" name="object 8"/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F8B134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sp>
        <p:nvSpPr>
          <p:cNvPr id="1048796" name="TextBox 11"/>
          <p:cNvSpPr txBox="1"/>
          <p:nvPr userDrawn="1"/>
        </p:nvSpPr>
        <p:spPr>
          <a:xfrm>
            <a:off x="9211463" y="1582315"/>
            <a:ext cx="2884320" cy="1107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ЦЕНТР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ВОЕННО-СПОРТИВНОЙ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ПОДГОТОВКИ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И ПАТРИОТИЧЕСКОГО </a:t>
            </a:r>
            <a:b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</a:br>
            <a:r>
              <a:rPr lang="ru-RU" sz="1400" b="1" dirty="0">
                <a:solidFill>
                  <a:schemeClr val="bg1"/>
                </a:solidFill>
                <a:latin typeface="Formular" panose="02000000000000000000" pitchFamily="2" charset="-52"/>
              </a:rPr>
              <a:t>ВОСПИТАНИЯ МОЛОДЕЖИ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8669" name="Holder 6"/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48670" name="object 6"/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71" name="Circle"/>
          <p:cNvSpPr/>
          <p:nvPr userDrawn="1"/>
        </p:nvSpPr>
        <p:spPr>
          <a:xfrm>
            <a:off x="-1512037" y="1261555"/>
            <a:ext cx="5169638" cy="5169638"/>
          </a:xfrm>
          <a:prstGeom prst="ellipse">
            <a:avLst/>
          </a:prstGeom>
          <a:solidFill>
            <a:schemeClr val="bg1">
              <a:lumMod val="95000"/>
              <a:alpha val="27588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>
              <a:latin typeface="Arial Black" panose="020B0A04020102020204" pitchFamily="34" charset="0"/>
              <a:cs typeface="Arial Black" panose="020B0A04020102020204" pitchFamily="34" charset="0"/>
            </a:endParaRPr>
          </a:p>
        </p:txBody>
      </p:sp>
      <p:sp>
        <p:nvSpPr>
          <p:cNvPr id="104867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-1111040" y="1662552"/>
            <a:ext cx="4386050" cy="4386050"/>
          </a:xfrm>
          <a:prstGeom prst="ellipse">
            <a:avLst/>
          </a:prstGeom>
        </p:spPr>
      </p:sp>
      <p:grpSp>
        <p:nvGrpSpPr>
          <p:cNvPr id="68" name="Группа 18"/>
          <p:cNvGrpSpPr/>
          <p:nvPr userDrawn="1"/>
        </p:nvGrpSpPr>
        <p:grpSpPr>
          <a:xfrm>
            <a:off x="843387" y="6170934"/>
            <a:ext cx="458790" cy="458791"/>
            <a:chOff x="5932278" y="3898403"/>
            <a:chExt cx="560887" cy="560888"/>
          </a:xfrm>
        </p:grpSpPr>
        <p:sp>
          <p:nvSpPr>
            <p:cNvPr id="1048673" name="Circle"/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A04020102020204" pitchFamily="34" charset="0"/>
                <a:cs typeface="Arial Black" panose="020B0A04020102020204" pitchFamily="34" charset="0"/>
              </a:endParaRPr>
            </a:p>
          </p:txBody>
        </p:sp>
        <p:sp>
          <p:nvSpPr>
            <p:cNvPr id="1048674" name="Graphic 48"/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A04020102020204" pitchFamily="34" charset="0"/>
                <a:cs typeface="Arial Black" panose="020B0A04020102020204" pitchFamily="34" charset="0"/>
              </a:endParaRPr>
            </a:p>
          </p:txBody>
        </p:sp>
      </p:grpSp>
      <p:grpSp>
        <p:nvGrpSpPr>
          <p:cNvPr id="69" name="Группа 21"/>
          <p:cNvGrpSpPr/>
          <p:nvPr userDrawn="1"/>
        </p:nvGrpSpPr>
        <p:grpSpPr>
          <a:xfrm>
            <a:off x="843387" y="1063023"/>
            <a:ext cx="458790" cy="458791"/>
            <a:chOff x="5932278" y="3898403"/>
            <a:chExt cx="560887" cy="560888"/>
          </a:xfrm>
        </p:grpSpPr>
        <p:sp>
          <p:nvSpPr>
            <p:cNvPr id="1048675" name="Circle"/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A04020102020204" pitchFamily="34" charset="0"/>
                <a:cs typeface="Arial Black" panose="020B0A04020102020204" pitchFamily="34" charset="0"/>
              </a:endParaRPr>
            </a:p>
          </p:txBody>
        </p:sp>
        <p:sp>
          <p:nvSpPr>
            <p:cNvPr id="1048676" name="Graphic 48"/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A04020102020204" pitchFamily="34" charset="0"/>
                <a:cs typeface="Arial Black" panose="020B0A04020102020204" pitchFamily="34" charset="0"/>
              </a:endParaRPr>
            </a:p>
          </p:txBody>
        </p:sp>
      </p:grpSp>
      <p:grpSp>
        <p:nvGrpSpPr>
          <p:cNvPr id="70" name="Группа 24"/>
          <p:cNvGrpSpPr/>
          <p:nvPr userDrawn="1"/>
        </p:nvGrpSpPr>
        <p:grpSpPr>
          <a:xfrm>
            <a:off x="2751386" y="1875823"/>
            <a:ext cx="458790" cy="458791"/>
            <a:chOff x="5932278" y="3898403"/>
            <a:chExt cx="560887" cy="560888"/>
          </a:xfrm>
        </p:grpSpPr>
        <p:sp>
          <p:nvSpPr>
            <p:cNvPr id="1048677" name="Circle"/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A04020102020204" pitchFamily="34" charset="0"/>
                <a:cs typeface="Arial Black" panose="020B0A04020102020204" pitchFamily="34" charset="0"/>
              </a:endParaRPr>
            </a:p>
          </p:txBody>
        </p:sp>
        <p:sp>
          <p:nvSpPr>
            <p:cNvPr id="1048678" name="Graphic 48"/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A04020102020204" pitchFamily="34" charset="0"/>
                <a:cs typeface="Arial Black" panose="020B0A04020102020204" pitchFamily="34" charset="0"/>
              </a:endParaRPr>
            </a:p>
          </p:txBody>
        </p:sp>
      </p:grpSp>
      <p:grpSp>
        <p:nvGrpSpPr>
          <p:cNvPr id="71" name="Группа 27"/>
          <p:cNvGrpSpPr/>
          <p:nvPr userDrawn="1"/>
        </p:nvGrpSpPr>
        <p:grpSpPr>
          <a:xfrm>
            <a:off x="2760030" y="5427551"/>
            <a:ext cx="458790" cy="458791"/>
            <a:chOff x="5932278" y="3898403"/>
            <a:chExt cx="560887" cy="560888"/>
          </a:xfrm>
        </p:grpSpPr>
        <p:sp>
          <p:nvSpPr>
            <p:cNvPr id="1048679" name="Circle"/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A04020102020204" pitchFamily="34" charset="0"/>
                <a:cs typeface="Arial Black" panose="020B0A04020102020204" pitchFamily="34" charset="0"/>
              </a:endParaRPr>
            </a:p>
          </p:txBody>
        </p:sp>
        <p:sp>
          <p:nvSpPr>
            <p:cNvPr id="1048680" name="Graphic 48"/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A04020102020204" pitchFamily="34" charset="0"/>
                <a:cs typeface="Arial Black" panose="020B0A04020102020204" pitchFamily="34" charset="0"/>
              </a:endParaRPr>
            </a:p>
          </p:txBody>
        </p:sp>
      </p:grpSp>
      <p:grpSp>
        <p:nvGrpSpPr>
          <p:cNvPr id="72" name="Группа 30"/>
          <p:cNvGrpSpPr/>
          <p:nvPr userDrawn="1"/>
        </p:nvGrpSpPr>
        <p:grpSpPr>
          <a:xfrm>
            <a:off x="3390107" y="3626181"/>
            <a:ext cx="458790" cy="458791"/>
            <a:chOff x="5932278" y="3898403"/>
            <a:chExt cx="560887" cy="560888"/>
          </a:xfrm>
        </p:grpSpPr>
        <p:sp>
          <p:nvSpPr>
            <p:cNvPr id="1048681" name="Circle"/>
            <p:cNvSpPr/>
            <p:nvPr userDrawn="1"/>
          </p:nvSpPr>
          <p:spPr>
            <a:xfrm>
              <a:off x="5932278" y="3898403"/>
              <a:ext cx="560887" cy="560888"/>
            </a:xfrm>
            <a:prstGeom prst="ellipse">
              <a:avLst/>
            </a:prstGeom>
            <a:solidFill>
              <a:srgbClr val="E2252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A04020102020204" pitchFamily="34" charset="0"/>
                <a:cs typeface="Arial Black" panose="020B0A04020102020204" pitchFamily="34" charset="0"/>
              </a:endParaRPr>
            </a:p>
          </p:txBody>
        </p:sp>
        <p:sp>
          <p:nvSpPr>
            <p:cNvPr id="1048682" name="Graphic 48"/>
            <p:cNvSpPr/>
            <p:nvPr userDrawn="1"/>
          </p:nvSpPr>
          <p:spPr>
            <a:xfrm>
              <a:off x="6096000" y="4093982"/>
              <a:ext cx="254578" cy="16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985" extrusionOk="0">
                  <a:moveTo>
                    <a:pt x="10679" y="20063"/>
                  </a:moveTo>
                  <a:lnTo>
                    <a:pt x="20565" y="5375"/>
                  </a:lnTo>
                  <a:cubicBezTo>
                    <a:pt x="21393" y="4146"/>
                    <a:pt x="21393" y="2152"/>
                    <a:pt x="20565" y="923"/>
                  </a:cubicBezTo>
                  <a:cubicBezTo>
                    <a:pt x="19738" y="-307"/>
                    <a:pt x="18396" y="-307"/>
                    <a:pt x="17568" y="923"/>
                  </a:cubicBezTo>
                  <a:lnTo>
                    <a:pt x="9181" y="13386"/>
                  </a:lnTo>
                  <a:lnTo>
                    <a:pt x="3618" y="5119"/>
                  </a:lnTo>
                  <a:cubicBezTo>
                    <a:pt x="2790" y="3889"/>
                    <a:pt x="1448" y="3889"/>
                    <a:pt x="621" y="5119"/>
                  </a:cubicBezTo>
                  <a:cubicBezTo>
                    <a:pt x="-207" y="6349"/>
                    <a:pt x="-207" y="8342"/>
                    <a:pt x="621" y="9572"/>
                  </a:cubicBezTo>
                  <a:lnTo>
                    <a:pt x="7682" y="20063"/>
                  </a:lnTo>
                  <a:cubicBezTo>
                    <a:pt x="8509" y="21292"/>
                    <a:pt x="9851" y="21293"/>
                    <a:pt x="10678" y="20064"/>
                  </a:cubicBezTo>
                  <a:lnTo>
                    <a:pt x="10679" y="20063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dirty="0">
                <a:latin typeface="Arial Black" panose="020B0A04020102020204" pitchFamily="34" charset="0"/>
                <a:cs typeface="Arial Black" panose="020B0A04020102020204" pitchFamily="34" charset="0"/>
              </a:endParaRPr>
            </a:p>
          </p:txBody>
        </p:sp>
      </p:grpSp>
      <p:sp>
        <p:nvSpPr>
          <p:cNvPr id="1048683" name="Picture Placeholder 1"/>
          <p:cNvSpPr>
            <a:spLocks noGrp="1"/>
          </p:cNvSpPr>
          <p:nvPr>
            <p:ph type="pic" sz="quarter" idx="13"/>
          </p:nvPr>
        </p:nvSpPr>
        <p:spPr>
          <a:xfrm flipH="1">
            <a:off x="9180494" y="3836249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1048684" name="Picture Placeholder 1"/>
          <p:cNvSpPr>
            <a:spLocks noGrp="1"/>
          </p:cNvSpPr>
          <p:nvPr>
            <p:ph type="pic" sz="quarter" idx="14"/>
          </p:nvPr>
        </p:nvSpPr>
        <p:spPr>
          <a:xfrm flipH="1">
            <a:off x="9180494" y="1251569"/>
            <a:ext cx="2478106" cy="2393516"/>
          </a:xfrm>
          <a:prstGeom prst="roundRect">
            <a:avLst>
              <a:gd name="adj" fmla="val 5386"/>
            </a:avLst>
          </a:prstGeom>
        </p:spPr>
      </p:sp>
      <p:grpSp>
        <p:nvGrpSpPr>
          <p:cNvPr id="73" name="Группа 33"/>
          <p:cNvGrpSpPr/>
          <p:nvPr userDrawn="1"/>
        </p:nvGrpSpPr>
        <p:grpSpPr>
          <a:xfrm>
            <a:off x="9121756" y="4774345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048685" name="object 8"/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8686" name="object 8"/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74" name="Группа 38"/>
          <p:cNvGrpSpPr/>
          <p:nvPr userDrawn="1"/>
        </p:nvGrpSpPr>
        <p:grpSpPr>
          <a:xfrm>
            <a:off x="9121755" y="2193519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048687" name="object 8"/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88" name="object 8"/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8726" name="Holder 6"/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48727" name="object 6"/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28" name="Прямоугольник 8"/>
          <p:cNvSpPr/>
          <p:nvPr userDrawn="1"/>
        </p:nvSpPr>
        <p:spPr>
          <a:xfrm rot="5400000" flipV="1">
            <a:off x="2100467" y="2548497"/>
            <a:ext cx="2202711" cy="6403641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-1" fmla="*/ 8927 w 2644338"/>
              <a:gd name="connsiteY0-2" fmla="*/ 0 h 3786415"/>
              <a:gd name="connsiteX1-3" fmla="*/ 2644338 w 2644338"/>
              <a:gd name="connsiteY1-4" fmla="*/ 0 h 3786415"/>
              <a:gd name="connsiteX2-5" fmla="*/ 2644338 w 2644338"/>
              <a:gd name="connsiteY2-6" fmla="*/ 3786415 h 3786415"/>
              <a:gd name="connsiteX3-7" fmla="*/ 8927 w 2644338"/>
              <a:gd name="connsiteY3-8" fmla="*/ 3786415 h 3786415"/>
              <a:gd name="connsiteX4-9" fmla="*/ 0 w 2644338"/>
              <a:gd name="connsiteY4-10" fmla="*/ 3327949 h 3786415"/>
              <a:gd name="connsiteX5" fmla="*/ 8927 w 2644338"/>
              <a:gd name="connsiteY5" fmla="*/ 0 h 3786415"/>
              <a:gd name="connsiteX0-11" fmla="*/ 8927 w 2644338"/>
              <a:gd name="connsiteY0-12" fmla="*/ 0 h 3786415"/>
              <a:gd name="connsiteX1-13" fmla="*/ 2644338 w 2644338"/>
              <a:gd name="connsiteY1-14" fmla="*/ 0 h 3786415"/>
              <a:gd name="connsiteX2-15" fmla="*/ 2644338 w 2644338"/>
              <a:gd name="connsiteY2-16" fmla="*/ 3786415 h 3786415"/>
              <a:gd name="connsiteX3-17" fmla="*/ 477013 w 2644338"/>
              <a:gd name="connsiteY3-18" fmla="*/ 3786415 h 3786415"/>
              <a:gd name="connsiteX4-19" fmla="*/ 0 w 2644338"/>
              <a:gd name="connsiteY4-20" fmla="*/ 3327949 h 3786415"/>
              <a:gd name="connsiteX5-21" fmla="*/ 8927 w 2644338"/>
              <a:gd name="connsiteY5-22" fmla="*/ 0 h 3786415"/>
              <a:gd name="connsiteX0-23" fmla="*/ 8927 w 2644338"/>
              <a:gd name="connsiteY0-24" fmla="*/ 0 h 3786415"/>
              <a:gd name="connsiteX1-25" fmla="*/ 2644338 w 2644338"/>
              <a:gd name="connsiteY1-26" fmla="*/ 0 h 3786415"/>
              <a:gd name="connsiteX2-27" fmla="*/ 2644338 w 2644338"/>
              <a:gd name="connsiteY2-28" fmla="*/ 3786415 h 3786415"/>
              <a:gd name="connsiteX3-29" fmla="*/ 477013 w 2644338"/>
              <a:gd name="connsiteY3-30" fmla="*/ 3786415 h 3786415"/>
              <a:gd name="connsiteX4-31" fmla="*/ 0 w 2644338"/>
              <a:gd name="connsiteY4-32" fmla="*/ 3366569 h 3786415"/>
              <a:gd name="connsiteX5-33" fmla="*/ 8927 w 2644338"/>
              <a:gd name="connsiteY5-34" fmla="*/ 0 h 37864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2644338" h="3786415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66569"/>
                </a:lnTo>
                <a:cubicBezTo>
                  <a:pt x="2976" y="2257253"/>
                  <a:pt x="5951" y="1109316"/>
                  <a:pt x="8927" y="0"/>
                </a:cubicBezTo>
                <a:close/>
              </a:path>
            </a:pathLst>
          </a:custGeom>
          <a:solidFill>
            <a:srgbClr val="E2252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72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300895" y="3447244"/>
            <a:ext cx="4430926" cy="2060488"/>
          </a:xfrm>
          <a:prstGeom prst="roundRect">
            <a:avLst>
              <a:gd name="adj" fmla="val 5293"/>
            </a:avLst>
          </a:prstGeom>
        </p:spPr>
      </p:sp>
      <p:sp>
        <p:nvSpPr>
          <p:cNvPr id="104873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6664184" y="3429000"/>
            <a:ext cx="2080698" cy="2078732"/>
          </a:xfrm>
          <a:prstGeom prst="roundRect">
            <a:avLst>
              <a:gd name="adj" fmla="val 5293"/>
            </a:avLst>
          </a:prstGeom>
        </p:spPr>
      </p:sp>
      <p:sp>
        <p:nvSpPr>
          <p:cNvPr id="104873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9595291" y="3429000"/>
            <a:ext cx="2080698" cy="2078732"/>
          </a:xfrm>
          <a:prstGeom prst="roundRect">
            <a:avLst>
              <a:gd name="adj" fmla="val 5293"/>
            </a:avLst>
          </a:prstGeom>
        </p:spPr>
      </p:sp>
      <p:grpSp>
        <p:nvGrpSpPr>
          <p:cNvPr id="81" name="Группа 17"/>
          <p:cNvGrpSpPr/>
          <p:nvPr userDrawn="1"/>
        </p:nvGrpSpPr>
        <p:grpSpPr>
          <a:xfrm>
            <a:off x="9559769" y="401421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048732" name="object 8"/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33" name="object 8"/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82" name="Группа 20"/>
          <p:cNvGrpSpPr/>
          <p:nvPr userDrawn="1"/>
        </p:nvGrpSpPr>
        <p:grpSpPr>
          <a:xfrm>
            <a:off x="6582230" y="4015038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048734" name="object 8"/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35" name="object 8"/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3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8744" name="Holder 6"/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48745" name="object 6"/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46" name="Picture Placeholder 1"/>
          <p:cNvSpPr>
            <a:spLocks noGrp="1"/>
          </p:cNvSpPr>
          <p:nvPr>
            <p:ph type="pic" sz="quarter" idx="10"/>
          </p:nvPr>
        </p:nvSpPr>
        <p:spPr>
          <a:xfrm flipH="1">
            <a:off x="531794" y="3836248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1048747" name="Picture Placeholder 1"/>
          <p:cNvSpPr>
            <a:spLocks noGrp="1"/>
          </p:cNvSpPr>
          <p:nvPr>
            <p:ph type="pic" sz="quarter" idx="11"/>
          </p:nvPr>
        </p:nvSpPr>
        <p:spPr>
          <a:xfrm flipH="1">
            <a:off x="3414694" y="3836248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1048748" name="Picture Placeholder 1"/>
          <p:cNvSpPr>
            <a:spLocks noGrp="1"/>
          </p:cNvSpPr>
          <p:nvPr>
            <p:ph type="pic" sz="quarter" idx="12"/>
          </p:nvPr>
        </p:nvSpPr>
        <p:spPr>
          <a:xfrm flipH="1">
            <a:off x="6297594" y="3836248"/>
            <a:ext cx="2478106" cy="2393517"/>
          </a:xfrm>
          <a:prstGeom prst="roundRect">
            <a:avLst>
              <a:gd name="adj" fmla="val 5386"/>
            </a:avLst>
          </a:prstGeom>
        </p:spPr>
      </p:sp>
      <p:sp>
        <p:nvSpPr>
          <p:cNvPr id="1048749" name="Picture Placeholder 1"/>
          <p:cNvSpPr>
            <a:spLocks noGrp="1"/>
          </p:cNvSpPr>
          <p:nvPr>
            <p:ph type="pic" sz="quarter" idx="13"/>
          </p:nvPr>
        </p:nvSpPr>
        <p:spPr>
          <a:xfrm flipH="1">
            <a:off x="9180494" y="3836249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1048750" name="Picture Placeholder 1"/>
          <p:cNvSpPr>
            <a:spLocks noGrp="1"/>
          </p:cNvSpPr>
          <p:nvPr>
            <p:ph type="pic" sz="quarter" idx="14"/>
          </p:nvPr>
        </p:nvSpPr>
        <p:spPr>
          <a:xfrm flipH="1">
            <a:off x="9180494" y="1251569"/>
            <a:ext cx="2478106" cy="2393516"/>
          </a:xfrm>
          <a:prstGeom prst="roundRect">
            <a:avLst>
              <a:gd name="adj" fmla="val 5386"/>
            </a:avLst>
          </a:prstGeom>
        </p:spPr>
      </p:sp>
      <p:sp>
        <p:nvSpPr>
          <p:cNvPr id="1048751" name="Полилиния: фигура 25"/>
          <p:cNvSpPr/>
          <p:nvPr userDrawn="1"/>
        </p:nvSpPr>
        <p:spPr>
          <a:xfrm rot="5400000" flipH="1" flipV="1">
            <a:off x="3488472" y="-1630974"/>
            <a:ext cx="2418229" cy="8183315"/>
          </a:xfrm>
          <a:custGeom>
            <a:avLst/>
            <a:gdLst>
              <a:gd name="connsiteX0" fmla="*/ 2418229 w 2418229"/>
              <a:gd name="connsiteY0" fmla="*/ 8183315 h 8183315"/>
              <a:gd name="connsiteX1" fmla="*/ 456482 w 2418229"/>
              <a:gd name="connsiteY1" fmla="*/ 8183315 h 8183315"/>
              <a:gd name="connsiteX2" fmla="*/ 24715 w 2418229"/>
              <a:gd name="connsiteY2" fmla="*/ 7473264 h 8183315"/>
              <a:gd name="connsiteX3" fmla="*/ 0 w 2418229"/>
              <a:gd name="connsiteY3" fmla="*/ 323912 h 8183315"/>
              <a:gd name="connsiteX4" fmla="*/ 120 w 2418229"/>
              <a:gd name="connsiteY4" fmla="*/ 0 h 8183315"/>
              <a:gd name="connsiteX5" fmla="*/ 2418227 w 2418229"/>
              <a:gd name="connsiteY5" fmla="*/ 0 h 8183315"/>
              <a:gd name="connsiteX6" fmla="*/ 2418228 w 2418229"/>
              <a:gd name="connsiteY6" fmla="*/ 2016122 h 8183315"/>
              <a:gd name="connsiteX7" fmla="*/ 2418229 w 2418229"/>
              <a:gd name="connsiteY7" fmla="*/ 8183315 h 8183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8229" h="8183315">
                <a:moveTo>
                  <a:pt x="2418229" y="8183315"/>
                </a:moveTo>
                <a:lnTo>
                  <a:pt x="456482" y="8183315"/>
                </a:lnTo>
                <a:lnTo>
                  <a:pt x="24715" y="7473264"/>
                </a:lnTo>
                <a:cubicBezTo>
                  <a:pt x="27241" y="5714429"/>
                  <a:pt x="1062" y="2290842"/>
                  <a:pt x="0" y="323912"/>
                </a:cubicBezTo>
                <a:lnTo>
                  <a:pt x="120" y="0"/>
                </a:lnTo>
                <a:lnTo>
                  <a:pt x="2418227" y="0"/>
                </a:lnTo>
                <a:lnTo>
                  <a:pt x="2418228" y="2016122"/>
                </a:lnTo>
                <a:cubicBezTo>
                  <a:pt x="2418228" y="4071853"/>
                  <a:pt x="2418229" y="6106153"/>
                  <a:pt x="2418229" y="8183315"/>
                </a:cubicBezTo>
                <a:close/>
              </a:path>
            </a:pathLst>
          </a:custGeom>
          <a:solidFill>
            <a:srgbClr val="E2252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86" name="Группа 17"/>
          <p:cNvGrpSpPr/>
          <p:nvPr userDrawn="1"/>
        </p:nvGrpSpPr>
        <p:grpSpPr>
          <a:xfrm>
            <a:off x="9121756" y="2176278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048752" name="object 8"/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53" name="object 8"/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87" name="Группа 26"/>
          <p:cNvGrpSpPr/>
          <p:nvPr userDrawn="1"/>
        </p:nvGrpSpPr>
        <p:grpSpPr>
          <a:xfrm>
            <a:off x="9121756" y="47448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048754" name="object 8"/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8755" name="object 8"/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88" name="Группа 29"/>
          <p:cNvGrpSpPr/>
          <p:nvPr userDrawn="1"/>
        </p:nvGrpSpPr>
        <p:grpSpPr>
          <a:xfrm>
            <a:off x="6238856" y="47448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048756" name="object 8"/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57" name="object 8"/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89" name="Группа 32"/>
          <p:cNvGrpSpPr/>
          <p:nvPr userDrawn="1"/>
        </p:nvGrpSpPr>
        <p:grpSpPr>
          <a:xfrm>
            <a:off x="3355956" y="4736245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048758" name="object 8"/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59" name="object 8"/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90" name="Группа 35"/>
          <p:cNvGrpSpPr/>
          <p:nvPr userDrawn="1"/>
        </p:nvGrpSpPr>
        <p:grpSpPr>
          <a:xfrm>
            <a:off x="434919" y="473218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048760" name="object 8"/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61" name="object 8"/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582" name="object 8"/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583" name="object 8"/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grpSp>
        <p:nvGrpSpPr>
          <p:cNvPr id="32" name="Группа 17"/>
          <p:cNvGrpSpPr/>
          <p:nvPr userDrawn="1"/>
        </p:nvGrpSpPr>
        <p:grpSpPr>
          <a:xfrm>
            <a:off x="8855304" y="0"/>
            <a:ext cx="5900900" cy="8372921"/>
            <a:chOff x="8817204" y="0"/>
            <a:chExt cx="5900900" cy="8372921"/>
          </a:xfrm>
        </p:grpSpPr>
        <p:sp>
          <p:nvSpPr>
            <p:cNvPr id="1048584" name="Прямоугольник 2"/>
            <p:cNvSpPr/>
            <p:nvPr userDrawn="1"/>
          </p:nvSpPr>
          <p:spPr>
            <a:xfrm>
              <a:off x="8826834" y="0"/>
              <a:ext cx="3374796" cy="6869217"/>
            </a:xfrm>
            <a:prstGeom prst="rect">
              <a:avLst/>
            </a:prstGeom>
            <a:solidFill>
              <a:srgbClr val="E225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97152" name="Рисунок 14"/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</a:blip>
            <a:srcRect r="49705"/>
            <a:stretch>
              <a:fillRect/>
            </a:stretch>
          </p:blipFill>
          <p:spPr>
            <a:xfrm rot="10800000">
              <a:off x="8817204" y="3503847"/>
              <a:ext cx="2448885" cy="4869074"/>
            </a:xfrm>
            <a:custGeom>
              <a:avLst/>
              <a:gdLst>
                <a:gd name="connsiteX0" fmla="*/ 2448885 w 2448885"/>
                <a:gd name="connsiteY0" fmla="*/ 4869074 h 4869074"/>
                <a:gd name="connsiteX1" fmla="*/ 0 w 2448885"/>
                <a:gd name="connsiteY1" fmla="*/ 4869074 h 4869074"/>
                <a:gd name="connsiteX2" fmla="*/ 0 w 2448885"/>
                <a:gd name="connsiteY2" fmla="*/ 0 h 4869074"/>
                <a:gd name="connsiteX3" fmla="*/ 2448885 w 2448885"/>
                <a:gd name="connsiteY3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885" h="4869074">
                  <a:moveTo>
                    <a:pt x="2448885" y="4869074"/>
                  </a:moveTo>
                  <a:lnTo>
                    <a:pt x="0" y="4869074"/>
                  </a:lnTo>
                  <a:lnTo>
                    <a:pt x="0" y="0"/>
                  </a:lnTo>
                  <a:lnTo>
                    <a:pt x="2448885" y="0"/>
                  </a:lnTo>
                  <a:close/>
                </a:path>
              </a:pathLst>
            </a:custGeom>
          </p:spPr>
        </p:pic>
        <p:pic>
          <p:nvPicPr>
            <p:cNvPr id="2097153" name="Рисунок 16"/>
            <p:cNvPicPr>
              <a:picLocks noChangeAspect="1"/>
            </p:cNvPicPr>
            <p:nvPr userDrawn="1"/>
          </p:nvPicPr>
          <p:blipFill>
            <a:blip r:embed="rId3" cstate="print">
              <a:alphaModFix amt="20000"/>
            </a:blip>
            <a:srcRect/>
            <a:stretch>
              <a:fillRect/>
            </a:stretch>
          </p:blipFill>
          <p:spPr>
            <a:xfrm rot="10800000">
              <a:off x="9849030" y="3503847"/>
              <a:ext cx="4869074" cy="4869074"/>
            </a:xfrm>
            <a:custGeom>
              <a:avLst/>
              <a:gdLst>
                <a:gd name="connsiteX0" fmla="*/ 4869074 w 4869074"/>
                <a:gd name="connsiteY0" fmla="*/ 4869074 h 4869074"/>
                <a:gd name="connsiteX1" fmla="*/ 2516474 w 4869074"/>
                <a:gd name="connsiteY1" fmla="*/ 4869074 h 4869074"/>
                <a:gd name="connsiteX2" fmla="*/ 2516474 w 4869074"/>
                <a:gd name="connsiteY2" fmla="*/ 460821 h 4869074"/>
                <a:gd name="connsiteX3" fmla="*/ 0 w 4869074"/>
                <a:gd name="connsiteY3" fmla="*/ 460821 h 4869074"/>
                <a:gd name="connsiteX4" fmla="*/ 0 w 4869074"/>
                <a:gd name="connsiteY4" fmla="*/ 0 h 4869074"/>
                <a:gd name="connsiteX5" fmla="*/ 4869074 w 4869074"/>
                <a:gd name="connsiteY5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9074" h="4869074">
                  <a:moveTo>
                    <a:pt x="4869074" y="4869074"/>
                  </a:moveTo>
                  <a:lnTo>
                    <a:pt x="2516474" y="4869074"/>
                  </a:lnTo>
                  <a:lnTo>
                    <a:pt x="2516474" y="460821"/>
                  </a:lnTo>
                  <a:lnTo>
                    <a:pt x="0" y="460821"/>
                  </a:lnTo>
                  <a:lnTo>
                    <a:pt x="0" y="0"/>
                  </a:lnTo>
                  <a:lnTo>
                    <a:pt x="4869074" y="0"/>
                  </a:lnTo>
                  <a:close/>
                </a:path>
              </a:pathLst>
            </a:custGeom>
          </p:spPr>
        </p:pic>
      </p:grpSp>
      <p:sp>
        <p:nvSpPr>
          <p:cNvPr id="1048585" name="Прямоугольник 19"/>
          <p:cNvSpPr/>
          <p:nvPr userDrawn="1"/>
        </p:nvSpPr>
        <p:spPr>
          <a:xfrm>
            <a:off x="7470051" y="635000"/>
            <a:ext cx="4783909" cy="375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97154" name="Рисунок 7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155919" y="957356"/>
            <a:ext cx="2808596" cy="2983421"/>
          </a:xfrm>
          <a:prstGeom prst="rect">
            <a:avLst/>
          </a:prstGeom>
        </p:spPr>
      </p:pic>
      <p:sp>
        <p:nvSpPr>
          <p:cNvPr id="1048586" name="Прямоугольник 3"/>
          <p:cNvSpPr/>
          <p:nvPr userDrawn="1"/>
        </p:nvSpPr>
        <p:spPr>
          <a:xfrm>
            <a:off x="8864934" y="4394200"/>
            <a:ext cx="3389026" cy="2475017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A5ACA017-B0CB-45EE-8532-6918D3E4861E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99075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44F1E414-9233-4699-8E56-094766A492CB}"/>
              </a:ext>
            </a:extLst>
          </p:cNvPr>
          <p:cNvSpPr/>
          <p:nvPr userDrawn="1"/>
        </p:nvSpPr>
        <p:spPr>
          <a:xfrm>
            <a:off x="9825658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15" name="object 8"/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16" name="object 8"/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9121E4D-5488-4221-8E5F-07719E117FEB}"/>
              </a:ext>
            </a:extLst>
          </p:cNvPr>
          <p:cNvSpPr/>
          <p:nvPr userDrawn="1"/>
        </p:nvSpPr>
        <p:spPr>
          <a:xfrm>
            <a:off x="8798351" y="0"/>
            <a:ext cx="3393649" cy="6858000"/>
          </a:xfrm>
          <a:prstGeom prst="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Holder 6">
            <a:extLst>
              <a:ext uri="{FF2B5EF4-FFF2-40B4-BE49-F238E27FC236}">
                <a16:creationId xmlns:a16="http://schemas.microsoft.com/office/drawing/2014/main" id="{97961391-67CE-44ED-8BD5-0C131B6D123A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‹#›</a:t>
            </a:fld>
            <a:endParaRPr lang="ru-RU" dirty="0"/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816CACF8-230E-49E4-91EE-030756E9CCA4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790" name="object 8"/>
          <p:cNvSpPr/>
          <p:nvPr userDrawn="1"/>
        </p:nvSpPr>
        <p:spPr>
          <a:xfrm>
            <a:off x="524255" y="2449067"/>
            <a:ext cx="117475" cy="1493520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91" name="object 8"/>
          <p:cNvSpPr/>
          <p:nvPr userDrawn="1"/>
        </p:nvSpPr>
        <p:spPr>
          <a:xfrm>
            <a:off x="524254" y="2449067"/>
            <a:ext cx="117475" cy="368114"/>
          </a:xfrm>
          <a:custGeom>
            <a:avLst/>
            <a:gdLst/>
            <a:ahLst/>
            <a:cxnLst/>
            <a:rect l="l" t="t" r="r" b="b"/>
            <a:pathLst>
              <a:path w="117475" h="1493520">
                <a:moveTo>
                  <a:pt x="117348" y="0"/>
                </a:moveTo>
                <a:lnTo>
                  <a:pt x="0" y="0"/>
                </a:lnTo>
                <a:lnTo>
                  <a:pt x="0" y="1493519"/>
                </a:lnTo>
                <a:lnTo>
                  <a:pt x="117348" y="1493519"/>
                </a:lnTo>
                <a:lnTo>
                  <a:pt x="117348" y="0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 baseline="-25000" dirty="0"/>
          </a:p>
        </p:txBody>
      </p:sp>
      <p:pic>
        <p:nvPicPr>
          <p:cNvPr id="2097209" name="Рисунок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9155919" y="1937289"/>
            <a:ext cx="2808596" cy="2983421"/>
          </a:xfrm>
          <a:prstGeom prst="rect">
            <a:avLst/>
          </a:prstGeom>
        </p:spPr>
      </p:pic>
      <p:sp>
        <p:nvSpPr>
          <p:cNvPr id="6" name="Holder 6">
            <a:extLst>
              <a:ext uri="{FF2B5EF4-FFF2-40B4-BE49-F238E27FC236}">
                <a16:creationId xmlns:a16="http://schemas.microsoft.com/office/drawing/2014/main" id="{56330FBB-2375-48B6-97A6-2656504A266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CD7157DC-2976-4B01-B305-9BCB923DFCEA}"/>
              </a:ext>
            </a:extLst>
          </p:cNvPr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590" name="Holder 6"/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4859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143686" y="994461"/>
            <a:ext cx="4750959" cy="525230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 sz="20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grpSp>
        <p:nvGrpSpPr>
          <p:cNvPr id="35" name="object 11"/>
          <p:cNvGrpSpPr/>
          <p:nvPr userDrawn="1"/>
        </p:nvGrpSpPr>
        <p:grpSpPr>
          <a:xfrm>
            <a:off x="740227" y="799514"/>
            <a:ext cx="6157687" cy="1651232"/>
            <a:chOff x="516528" y="1249671"/>
            <a:chExt cx="6043930" cy="849630"/>
          </a:xfrm>
        </p:grpSpPr>
        <p:pic>
          <p:nvPicPr>
            <p:cNvPr id="2097155" name="object 12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1048592" name="object 13"/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11"/>
          <p:cNvGrpSpPr/>
          <p:nvPr userDrawn="1"/>
        </p:nvGrpSpPr>
        <p:grpSpPr>
          <a:xfrm>
            <a:off x="740226" y="2159160"/>
            <a:ext cx="6157687" cy="1651232"/>
            <a:chOff x="516528" y="1249671"/>
            <a:chExt cx="6043930" cy="849630"/>
          </a:xfrm>
        </p:grpSpPr>
        <p:pic>
          <p:nvPicPr>
            <p:cNvPr id="2097156" name="object 12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1048593" name="object 13"/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11"/>
          <p:cNvGrpSpPr/>
          <p:nvPr userDrawn="1"/>
        </p:nvGrpSpPr>
        <p:grpSpPr>
          <a:xfrm>
            <a:off x="740226" y="3508031"/>
            <a:ext cx="6157687" cy="1651232"/>
            <a:chOff x="516528" y="1249671"/>
            <a:chExt cx="6043930" cy="849630"/>
          </a:xfrm>
        </p:grpSpPr>
        <p:pic>
          <p:nvPicPr>
            <p:cNvPr id="2097157" name="object 12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1048594" name="object 13"/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11"/>
          <p:cNvGrpSpPr/>
          <p:nvPr userDrawn="1"/>
        </p:nvGrpSpPr>
        <p:grpSpPr>
          <a:xfrm>
            <a:off x="740225" y="4867678"/>
            <a:ext cx="6157687" cy="1651232"/>
            <a:chOff x="516528" y="1249671"/>
            <a:chExt cx="6043930" cy="849630"/>
          </a:xfrm>
        </p:grpSpPr>
        <p:pic>
          <p:nvPicPr>
            <p:cNvPr id="2097158" name="object 12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1048595" name="object 13"/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Группа 52"/>
          <p:cNvGrpSpPr/>
          <p:nvPr userDrawn="1"/>
        </p:nvGrpSpPr>
        <p:grpSpPr>
          <a:xfrm>
            <a:off x="838153" y="1035493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1048596" name="object 8"/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8597" name="object 8"/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40" name="Группа 55"/>
          <p:cNvGrpSpPr/>
          <p:nvPr userDrawn="1"/>
        </p:nvGrpSpPr>
        <p:grpSpPr>
          <a:xfrm>
            <a:off x="838152" y="2380219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1048598" name="object 8"/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599" name="object 8"/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41" name="Группа 58"/>
          <p:cNvGrpSpPr/>
          <p:nvPr userDrawn="1"/>
        </p:nvGrpSpPr>
        <p:grpSpPr>
          <a:xfrm>
            <a:off x="829396" y="3725095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1048600" name="object 8"/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8601" name="object 8"/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42" name="Группа 61"/>
          <p:cNvGrpSpPr/>
          <p:nvPr userDrawn="1"/>
        </p:nvGrpSpPr>
        <p:grpSpPr>
          <a:xfrm>
            <a:off x="829395" y="5076095"/>
            <a:ext cx="99107" cy="1174124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1048602" name="object 8"/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03" name="object 8"/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1048604" name="object 6"/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605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983259" y="1128680"/>
            <a:ext cx="5537284" cy="965200"/>
          </a:xfrm>
        </p:spPr>
        <p:txBody>
          <a:bodyPr>
            <a:noAutofit/>
          </a:bodyPr>
          <a:lstStyle>
            <a:lvl1pPr>
              <a:defRPr sz="1600" u="none" baseline="0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ОСНОВНЫЕ НАПРАВЛЕНИЯ ВОЕННО-СПОРТИВНОГО ОБУЧЕНИЯ КУРСАНТОВ ЛЕТНЕГО ЛАГЕРЯ</a:t>
            </a:r>
          </a:p>
        </p:txBody>
      </p:sp>
      <p:grpSp>
        <p:nvGrpSpPr>
          <p:cNvPr id="43" name="Группа 2"/>
          <p:cNvGrpSpPr/>
          <p:nvPr userDrawn="1"/>
        </p:nvGrpSpPr>
        <p:grpSpPr>
          <a:xfrm>
            <a:off x="7084946" y="4784262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048606" name="object 8"/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8607" name="object 8"/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701" name="Holder 6"/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48702" name="object 6"/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97189" name="object 13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94364" y="1427010"/>
            <a:ext cx="118541" cy="118541"/>
          </a:xfrm>
          <a:prstGeom prst="rect">
            <a:avLst/>
          </a:prstGeom>
        </p:spPr>
      </p:pic>
      <p:pic>
        <p:nvPicPr>
          <p:cNvPr id="2097190" name="object 13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494364" y="2292740"/>
            <a:ext cx="118541" cy="118541"/>
          </a:xfrm>
          <a:prstGeom prst="rect">
            <a:avLst/>
          </a:prstGeom>
        </p:spPr>
      </p:pic>
      <p:pic>
        <p:nvPicPr>
          <p:cNvPr id="2097191" name="object 13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8689" y="3199698"/>
            <a:ext cx="118541" cy="118541"/>
          </a:xfrm>
          <a:prstGeom prst="rect">
            <a:avLst/>
          </a:prstGeom>
        </p:spPr>
      </p:pic>
      <p:pic>
        <p:nvPicPr>
          <p:cNvPr id="2097192" name="object 13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8689" y="4065428"/>
            <a:ext cx="118541" cy="118541"/>
          </a:xfrm>
          <a:prstGeom prst="rect">
            <a:avLst/>
          </a:prstGeom>
        </p:spPr>
      </p:pic>
      <p:pic>
        <p:nvPicPr>
          <p:cNvPr id="2097193" name="object 13"/>
          <p:cNvPicPr>
            <a:picLocks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18689" y="5004127"/>
            <a:ext cx="118541" cy="118541"/>
          </a:xfrm>
          <a:prstGeom prst="rect">
            <a:avLst/>
          </a:prstGeom>
        </p:spPr>
      </p:pic>
      <p:grpSp>
        <p:nvGrpSpPr>
          <p:cNvPr id="77" name="Группа 18"/>
          <p:cNvGrpSpPr/>
          <p:nvPr userDrawn="1"/>
        </p:nvGrpSpPr>
        <p:grpSpPr>
          <a:xfrm>
            <a:off x="-124362" y="0"/>
            <a:ext cx="5900900" cy="8372921"/>
            <a:chOff x="8817204" y="0"/>
            <a:chExt cx="5900900" cy="8372921"/>
          </a:xfrm>
        </p:grpSpPr>
        <p:sp>
          <p:nvSpPr>
            <p:cNvPr id="1048703" name="Прямоугольник 24"/>
            <p:cNvSpPr/>
            <p:nvPr userDrawn="1"/>
          </p:nvSpPr>
          <p:spPr>
            <a:xfrm>
              <a:off x="8826834" y="0"/>
              <a:ext cx="3374796" cy="6869217"/>
            </a:xfrm>
            <a:prstGeom prst="rect">
              <a:avLst/>
            </a:prstGeom>
            <a:solidFill>
              <a:srgbClr val="E2252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97194" name="Рисунок 25"/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</a:blip>
            <a:srcRect r="49705"/>
            <a:stretch>
              <a:fillRect/>
            </a:stretch>
          </p:blipFill>
          <p:spPr>
            <a:xfrm rot="10800000">
              <a:off x="8817204" y="3503847"/>
              <a:ext cx="2448885" cy="4869074"/>
            </a:xfrm>
            <a:custGeom>
              <a:avLst/>
              <a:gdLst>
                <a:gd name="connsiteX0" fmla="*/ 2448885 w 2448885"/>
                <a:gd name="connsiteY0" fmla="*/ 4869074 h 4869074"/>
                <a:gd name="connsiteX1" fmla="*/ 0 w 2448885"/>
                <a:gd name="connsiteY1" fmla="*/ 4869074 h 4869074"/>
                <a:gd name="connsiteX2" fmla="*/ 0 w 2448885"/>
                <a:gd name="connsiteY2" fmla="*/ 0 h 4869074"/>
                <a:gd name="connsiteX3" fmla="*/ 2448885 w 2448885"/>
                <a:gd name="connsiteY3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48885" h="4869074">
                  <a:moveTo>
                    <a:pt x="2448885" y="4869074"/>
                  </a:moveTo>
                  <a:lnTo>
                    <a:pt x="0" y="4869074"/>
                  </a:lnTo>
                  <a:lnTo>
                    <a:pt x="0" y="0"/>
                  </a:lnTo>
                  <a:lnTo>
                    <a:pt x="2448885" y="0"/>
                  </a:lnTo>
                  <a:close/>
                </a:path>
              </a:pathLst>
            </a:custGeom>
          </p:spPr>
        </p:pic>
        <p:pic>
          <p:nvPicPr>
            <p:cNvPr id="2097195" name="Рисунок 26"/>
            <p:cNvPicPr>
              <a:picLocks noChangeAspect="1"/>
            </p:cNvPicPr>
            <p:nvPr userDrawn="1"/>
          </p:nvPicPr>
          <p:blipFill>
            <a:blip r:embed="rId4" cstate="print">
              <a:alphaModFix amt="20000"/>
            </a:blip>
            <a:srcRect/>
            <a:stretch>
              <a:fillRect/>
            </a:stretch>
          </p:blipFill>
          <p:spPr>
            <a:xfrm rot="10800000">
              <a:off x="9849030" y="3503847"/>
              <a:ext cx="4869074" cy="4869074"/>
            </a:xfrm>
            <a:custGeom>
              <a:avLst/>
              <a:gdLst>
                <a:gd name="connsiteX0" fmla="*/ 4869074 w 4869074"/>
                <a:gd name="connsiteY0" fmla="*/ 4869074 h 4869074"/>
                <a:gd name="connsiteX1" fmla="*/ 2516474 w 4869074"/>
                <a:gd name="connsiteY1" fmla="*/ 4869074 h 4869074"/>
                <a:gd name="connsiteX2" fmla="*/ 2516474 w 4869074"/>
                <a:gd name="connsiteY2" fmla="*/ 460821 h 4869074"/>
                <a:gd name="connsiteX3" fmla="*/ 0 w 4869074"/>
                <a:gd name="connsiteY3" fmla="*/ 460821 h 4869074"/>
                <a:gd name="connsiteX4" fmla="*/ 0 w 4869074"/>
                <a:gd name="connsiteY4" fmla="*/ 0 h 4869074"/>
                <a:gd name="connsiteX5" fmla="*/ 4869074 w 4869074"/>
                <a:gd name="connsiteY5" fmla="*/ 0 h 48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69074" h="4869074">
                  <a:moveTo>
                    <a:pt x="4869074" y="4869074"/>
                  </a:moveTo>
                  <a:lnTo>
                    <a:pt x="2516474" y="4869074"/>
                  </a:lnTo>
                  <a:lnTo>
                    <a:pt x="2516474" y="460821"/>
                  </a:lnTo>
                  <a:lnTo>
                    <a:pt x="0" y="460821"/>
                  </a:lnTo>
                  <a:lnTo>
                    <a:pt x="0" y="0"/>
                  </a:lnTo>
                  <a:lnTo>
                    <a:pt x="4869074" y="0"/>
                  </a:lnTo>
                  <a:close/>
                </a:path>
              </a:pathLst>
            </a:custGeom>
          </p:spPr>
        </p:pic>
      </p:grpSp>
      <p:sp>
        <p:nvSpPr>
          <p:cNvPr id="1048704" name="Прямоугольник: скругленные углы 4"/>
          <p:cNvSpPr/>
          <p:nvPr userDrawn="1"/>
        </p:nvSpPr>
        <p:spPr>
          <a:xfrm>
            <a:off x="3496236" y="1427010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705" name="Прямоугольник: скругленные углы 27"/>
          <p:cNvSpPr/>
          <p:nvPr userDrawn="1"/>
        </p:nvSpPr>
        <p:spPr>
          <a:xfrm>
            <a:off x="3494364" y="2293525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706" name="Прямоугольник: скругленные углы 28"/>
          <p:cNvSpPr/>
          <p:nvPr userDrawn="1"/>
        </p:nvSpPr>
        <p:spPr>
          <a:xfrm>
            <a:off x="3518631" y="3199556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707" name="Прямоугольник: скругленные углы 29"/>
          <p:cNvSpPr/>
          <p:nvPr userDrawn="1"/>
        </p:nvSpPr>
        <p:spPr>
          <a:xfrm>
            <a:off x="3516759" y="4066071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708" name="Прямоугольник: скругленные углы 30"/>
          <p:cNvSpPr/>
          <p:nvPr userDrawn="1"/>
        </p:nvSpPr>
        <p:spPr>
          <a:xfrm>
            <a:off x="3516759" y="5009596"/>
            <a:ext cx="113072" cy="113072"/>
          </a:xfrm>
          <a:prstGeom prst="roundRect">
            <a:avLst/>
          </a:prstGeom>
          <a:solidFill>
            <a:srgbClr val="E2252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709" name="Прямоугольник 2"/>
          <p:cNvSpPr/>
          <p:nvPr userDrawn="1"/>
        </p:nvSpPr>
        <p:spPr>
          <a:xfrm>
            <a:off x="-124362" y="4065428"/>
            <a:ext cx="3384426" cy="2803789"/>
          </a:xfrm>
          <a:prstGeom prst="rect">
            <a:avLst/>
          </a:prstGeom>
          <a:solidFill>
            <a:srgbClr val="E225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8661" name="Holder 6"/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48662" name="object 6"/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8620" name="Holder 6"/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48621" name="object 6"/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0" name="object 11"/>
          <p:cNvGrpSpPr/>
          <p:nvPr userDrawn="1"/>
        </p:nvGrpSpPr>
        <p:grpSpPr>
          <a:xfrm>
            <a:off x="432224" y="939155"/>
            <a:ext cx="2779062" cy="686192"/>
            <a:chOff x="516528" y="1249671"/>
            <a:chExt cx="6043930" cy="849630"/>
          </a:xfrm>
        </p:grpSpPr>
        <p:pic>
          <p:nvPicPr>
            <p:cNvPr id="2097163" name="object 12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1048622" name="object 13"/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Группа 112"/>
          <p:cNvGrpSpPr/>
          <p:nvPr userDrawn="1"/>
        </p:nvGrpSpPr>
        <p:grpSpPr>
          <a:xfrm>
            <a:off x="476420" y="1031019"/>
            <a:ext cx="44729" cy="487923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1048623" name="object 8"/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4" name="object 8"/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53" name="object 11"/>
          <p:cNvGrpSpPr/>
          <p:nvPr userDrawn="1"/>
        </p:nvGrpSpPr>
        <p:grpSpPr>
          <a:xfrm>
            <a:off x="3377166" y="939155"/>
            <a:ext cx="2779062" cy="686192"/>
            <a:chOff x="516528" y="1249671"/>
            <a:chExt cx="6043930" cy="849630"/>
          </a:xfrm>
        </p:grpSpPr>
        <p:pic>
          <p:nvPicPr>
            <p:cNvPr id="2097164" name="object 12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1048625" name="object 13"/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Группа 121"/>
          <p:cNvGrpSpPr/>
          <p:nvPr userDrawn="1"/>
        </p:nvGrpSpPr>
        <p:grpSpPr>
          <a:xfrm>
            <a:off x="3421362" y="1031019"/>
            <a:ext cx="44729" cy="487923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1048626" name="object 8"/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27" name="object 8"/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1048628" name="Прямоугольник 8"/>
          <p:cNvSpPr/>
          <p:nvPr userDrawn="1"/>
        </p:nvSpPr>
        <p:spPr>
          <a:xfrm>
            <a:off x="489857" y="1625051"/>
            <a:ext cx="2644338" cy="3786415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-1" fmla="*/ 8927 w 2644338"/>
              <a:gd name="connsiteY0-2" fmla="*/ 0 h 3786415"/>
              <a:gd name="connsiteX1-3" fmla="*/ 2644338 w 2644338"/>
              <a:gd name="connsiteY1-4" fmla="*/ 0 h 3786415"/>
              <a:gd name="connsiteX2-5" fmla="*/ 2644338 w 2644338"/>
              <a:gd name="connsiteY2-6" fmla="*/ 3786415 h 3786415"/>
              <a:gd name="connsiteX3-7" fmla="*/ 8927 w 2644338"/>
              <a:gd name="connsiteY3-8" fmla="*/ 3786415 h 3786415"/>
              <a:gd name="connsiteX4-9" fmla="*/ 0 w 2644338"/>
              <a:gd name="connsiteY4-10" fmla="*/ 3327949 h 3786415"/>
              <a:gd name="connsiteX5" fmla="*/ 8927 w 2644338"/>
              <a:gd name="connsiteY5" fmla="*/ 0 h 3786415"/>
              <a:gd name="connsiteX0-11" fmla="*/ 8927 w 2644338"/>
              <a:gd name="connsiteY0-12" fmla="*/ 0 h 3786415"/>
              <a:gd name="connsiteX1-13" fmla="*/ 2644338 w 2644338"/>
              <a:gd name="connsiteY1-14" fmla="*/ 0 h 3786415"/>
              <a:gd name="connsiteX2-15" fmla="*/ 2644338 w 2644338"/>
              <a:gd name="connsiteY2-16" fmla="*/ 3786415 h 3786415"/>
              <a:gd name="connsiteX3-17" fmla="*/ 477013 w 2644338"/>
              <a:gd name="connsiteY3-18" fmla="*/ 3786415 h 3786415"/>
              <a:gd name="connsiteX4-19" fmla="*/ 0 w 2644338"/>
              <a:gd name="connsiteY4-20" fmla="*/ 3327949 h 3786415"/>
              <a:gd name="connsiteX5-21" fmla="*/ 8927 w 2644338"/>
              <a:gd name="connsiteY5-22" fmla="*/ 0 h 37864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2644338" h="3786415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27949"/>
                </a:lnTo>
                <a:cubicBezTo>
                  <a:pt x="2976" y="2218633"/>
                  <a:pt x="5951" y="1109316"/>
                  <a:pt x="8927" y="0"/>
                </a:cubicBezTo>
                <a:close/>
              </a:path>
            </a:pathLst>
          </a:cu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629" name="Полилиния: фигура 163"/>
          <p:cNvSpPr/>
          <p:nvPr userDrawn="1"/>
        </p:nvSpPr>
        <p:spPr>
          <a:xfrm>
            <a:off x="521148" y="5791340"/>
            <a:ext cx="11413667" cy="394852"/>
          </a:xfrm>
          <a:custGeom>
            <a:avLst/>
            <a:gdLst>
              <a:gd name="connsiteX0" fmla="*/ 0 w 9794164"/>
              <a:gd name="connsiteY0" fmla="*/ 0 h 338826"/>
              <a:gd name="connsiteX1" fmla="*/ 9794164 w 9794164"/>
              <a:gd name="connsiteY1" fmla="*/ 0 h 338826"/>
              <a:gd name="connsiteX2" fmla="*/ 9794164 w 9794164"/>
              <a:gd name="connsiteY2" fmla="*/ 183565 h 338826"/>
              <a:gd name="connsiteX3" fmla="*/ 9485198 w 9794164"/>
              <a:gd name="connsiteY3" fmla="*/ 338826 h 338826"/>
              <a:gd name="connsiteX4" fmla="*/ 0 w 9794164"/>
              <a:gd name="connsiteY4" fmla="*/ 338826 h 3388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94164" h="338826">
                <a:moveTo>
                  <a:pt x="0" y="0"/>
                </a:moveTo>
                <a:lnTo>
                  <a:pt x="9794164" y="0"/>
                </a:lnTo>
                <a:lnTo>
                  <a:pt x="9794164" y="183565"/>
                </a:lnTo>
                <a:lnTo>
                  <a:pt x="9485198" y="338826"/>
                </a:lnTo>
                <a:lnTo>
                  <a:pt x="0" y="338826"/>
                </a:lnTo>
                <a:close/>
              </a:path>
            </a:pathLst>
          </a:custGeom>
          <a:solidFill>
            <a:srgbClr val="E2252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8630" name="Прямоугольник 18"/>
          <p:cNvSpPr/>
          <p:nvPr userDrawn="1"/>
        </p:nvSpPr>
        <p:spPr>
          <a:xfrm>
            <a:off x="3421362" y="1625051"/>
            <a:ext cx="2635411" cy="3786415"/>
          </a:xfrm>
          <a:prstGeom prst="rect">
            <a:avLst/>
          </a:pr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6" name="object 11"/>
          <p:cNvGrpSpPr/>
          <p:nvPr userDrawn="1"/>
        </p:nvGrpSpPr>
        <p:grpSpPr>
          <a:xfrm>
            <a:off x="6322244" y="939155"/>
            <a:ext cx="2779062" cy="686192"/>
            <a:chOff x="516528" y="1249671"/>
            <a:chExt cx="6043930" cy="849630"/>
          </a:xfrm>
        </p:grpSpPr>
        <p:pic>
          <p:nvPicPr>
            <p:cNvPr id="2097165" name="object 12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1048631" name="object 13"/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Группа 166"/>
          <p:cNvGrpSpPr/>
          <p:nvPr userDrawn="1"/>
        </p:nvGrpSpPr>
        <p:grpSpPr>
          <a:xfrm>
            <a:off x="6366440" y="1031019"/>
            <a:ext cx="44729" cy="487923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1048632" name="object 8"/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3" name="object 8"/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1048634" name="Прямоугольник 171"/>
          <p:cNvSpPr/>
          <p:nvPr userDrawn="1"/>
        </p:nvSpPr>
        <p:spPr>
          <a:xfrm>
            <a:off x="6366440" y="1625051"/>
            <a:ext cx="2635411" cy="3786415"/>
          </a:xfrm>
          <a:prstGeom prst="rect">
            <a:avLst/>
          </a:pr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object 11"/>
          <p:cNvGrpSpPr/>
          <p:nvPr userDrawn="1"/>
        </p:nvGrpSpPr>
        <p:grpSpPr>
          <a:xfrm>
            <a:off x="9192782" y="939155"/>
            <a:ext cx="2779062" cy="686192"/>
            <a:chOff x="516528" y="1249671"/>
            <a:chExt cx="6043930" cy="849630"/>
          </a:xfrm>
        </p:grpSpPr>
        <p:pic>
          <p:nvPicPr>
            <p:cNvPr id="2097166" name="object 12"/>
            <p:cNvPicPr>
              <a:picLocks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6528" y="1249671"/>
              <a:ext cx="6043637" cy="849263"/>
            </a:xfrm>
            <a:prstGeom prst="rect">
              <a:avLst/>
            </a:prstGeom>
          </p:spPr>
        </p:pic>
        <p:sp>
          <p:nvSpPr>
            <p:cNvPr id="1048635" name="object 13"/>
            <p:cNvSpPr/>
            <p:nvPr/>
          </p:nvSpPr>
          <p:spPr>
            <a:xfrm>
              <a:off x="612647" y="1362455"/>
              <a:ext cx="5786755" cy="612775"/>
            </a:xfrm>
            <a:custGeom>
              <a:avLst/>
              <a:gdLst/>
              <a:ahLst/>
              <a:cxnLst/>
              <a:rect l="l" t="t" r="r" b="b"/>
              <a:pathLst>
                <a:path w="5786755" h="612775">
                  <a:moveTo>
                    <a:pt x="5739003" y="0"/>
                  </a:moveTo>
                  <a:lnTo>
                    <a:pt x="47650" y="0"/>
                  </a:lnTo>
                  <a:lnTo>
                    <a:pt x="29103" y="3744"/>
                  </a:lnTo>
                  <a:lnTo>
                    <a:pt x="13957" y="13954"/>
                  </a:lnTo>
                  <a:lnTo>
                    <a:pt x="3744" y="29092"/>
                  </a:lnTo>
                  <a:lnTo>
                    <a:pt x="0" y="47625"/>
                  </a:lnTo>
                  <a:lnTo>
                    <a:pt x="0" y="565023"/>
                  </a:lnTo>
                  <a:lnTo>
                    <a:pt x="3744" y="583555"/>
                  </a:lnTo>
                  <a:lnTo>
                    <a:pt x="13957" y="598693"/>
                  </a:lnTo>
                  <a:lnTo>
                    <a:pt x="29103" y="608903"/>
                  </a:lnTo>
                  <a:lnTo>
                    <a:pt x="47650" y="612648"/>
                  </a:lnTo>
                  <a:lnTo>
                    <a:pt x="5739003" y="612648"/>
                  </a:lnTo>
                  <a:lnTo>
                    <a:pt x="5757535" y="608903"/>
                  </a:lnTo>
                  <a:lnTo>
                    <a:pt x="5772673" y="598693"/>
                  </a:lnTo>
                  <a:lnTo>
                    <a:pt x="5782883" y="583555"/>
                  </a:lnTo>
                  <a:lnTo>
                    <a:pt x="5786628" y="565023"/>
                  </a:lnTo>
                  <a:lnTo>
                    <a:pt x="5786628" y="47625"/>
                  </a:lnTo>
                  <a:lnTo>
                    <a:pt x="5782883" y="29092"/>
                  </a:lnTo>
                  <a:lnTo>
                    <a:pt x="5772673" y="13954"/>
                  </a:lnTo>
                  <a:lnTo>
                    <a:pt x="5757535" y="3744"/>
                  </a:lnTo>
                  <a:lnTo>
                    <a:pt x="57390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Группа 174"/>
          <p:cNvGrpSpPr/>
          <p:nvPr userDrawn="1"/>
        </p:nvGrpSpPr>
        <p:grpSpPr>
          <a:xfrm>
            <a:off x="9236978" y="1031019"/>
            <a:ext cx="44729" cy="487923"/>
            <a:chOff x="-1315432" y="2068067"/>
            <a:chExt cx="117476" cy="1493520"/>
          </a:xfrm>
          <a:solidFill>
            <a:srgbClr val="E2252C"/>
          </a:solidFill>
        </p:grpSpPr>
        <p:sp>
          <p:nvSpPr>
            <p:cNvPr id="1048636" name="object 8"/>
            <p:cNvSpPr/>
            <p:nvPr/>
          </p:nvSpPr>
          <p:spPr>
            <a:xfrm>
              <a:off x="-1315431" y="2068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637" name="object 8"/>
            <p:cNvSpPr/>
            <p:nvPr/>
          </p:nvSpPr>
          <p:spPr>
            <a:xfrm>
              <a:off x="-1315432" y="2068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sp>
        <p:nvSpPr>
          <p:cNvPr id="1048638" name="Прямоугольник 8"/>
          <p:cNvSpPr/>
          <p:nvPr userDrawn="1"/>
        </p:nvSpPr>
        <p:spPr>
          <a:xfrm flipH="1">
            <a:off x="9271975" y="1625051"/>
            <a:ext cx="2590818" cy="3786415"/>
          </a:xfrm>
          <a:custGeom>
            <a:avLst/>
            <a:gdLst>
              <a:gd name="connsiteX0" fmla="*/ 0 w 2635411"/>
              <a:gd name="connsiteY0" fmla="*/ 0 h 3786415"/>
              <a:gd name="connsiteX1" fmla="*/ 2635411 w 2635411"/>
              <a:gd name="connsiteY1" fmla="*/ 0 h 3786415"/>
              <a:gd name="connsiteX2" fmla="*/ 2635411 w 2635411"/>
              <a:gd name="connsiteY2" fmla="*/ 3786415 h 3786415"/>
              <a:gd name="connsiteX3" fmla="*/ 0 w 2635411"/>
              <a:gd name="connsiteY3" fmla="*/ 3786415 h 3786415"/>
              <a:gd name="connsiteX4" fmla="*/ 0 w 2635411"/>
              <a:gd name="connsiteY4" fmla="*/ 0 h 3786415"/>
              <a:gd name="connsiteX0-1" fmla="*/ 8927 w 2644338"/>
              <a:gd name="connsiteY0-2" fmla="*/ 0 h 3786415"/>
              <a:gd name="connsiteX1-3" fmla="*/ 2644338 w 2644338"/>
              <a:gd name="connsiteY1-4" fmla="*/ 0 h 3786415"/>
              <a:gd name="connsiteX2-5" fmla="*/ 2644338 w 2644338"/>
              <a:gd name="connsiteY2-6" fmla="*/ 3786415 h 3786415"/>
              <a:gd name="connsiteX3-7" fmla="*/ 8927 w 2644338"/>
              <a:gd name="connsiteY3-8" fmla="*/ 3786415 h 3786415"/>
              <a:gd name="connsiteX4-9" fmla="*/ 0 w 2644338"/>
              <a:gd name="connsiteY4-10" fmla="*/ 3327949 h 3786415"/>
              <a:gd name="connsiteX5" fmla="*/ 8927 w 2644338"/>
              <a:gd name="connsiteY5" fmla="*/ 0 h 3786415"/>
              <a:gd name="connsiteX0-11" fmla="*/ 8927 w 2644338"/>
              <a:gd name="connsiteY0-12" fmla="*/ 0 h 3786415"/>
              <a:gd name="connsiteX1-13" fmla="*/ 2644338 w 2644338"/>
              <a:gd name="connsiteY1-14" fmla="*/ 0 h 3786415"/>
              <a:gd name="connsiteX2-15" fmla="*/ 2644338 w 2644338"/>
              <a:gd name="connsiteY2-16" fmla="*/ 3786415 h 3786415"/>
              <a:gd name="connsiteX3-17" fmla="*/ 477013 w 2644338"/>
              <a:gd name="connsiteY3-18" fmla="*/ 3786415 h 3786415"/>
              <a:gd name="connsiteX4-19" fmla="*/ 0 w 2644338"/>
              <a:gd name="connsiteY4-20" fmla="*/ 3327949 h 3786415"/>
              <a:gd name="connsiteX5-21" fmla="*/ 8927 w 2644338"/>
              <a:gd name="connsiteY5-22" fmla="*/ 0 h 378641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2644338" h="3786415">
                <a:moveTo>
                  <a:pt x="8927" y="0"/>
                </a:moveTo>
                <a:lnTo>
                  <a:pt x="2644338" y="0"/>
                </a:lnTo>
                <a:lnTo>
                  <a:pt x="2644338" y="3786415"/>
                </a:lnTo>
                <a:lnTo>
                  <a:pt x="477013" y="3786415"/>
                </a:lnTo>
                <a:lnTo>
                  <a:pt x="0" y="3327949"/>
                </a:lnTo>
                <a:cubicBezTo>
                  <a:pt x="2976" y="2218633"/>
                  <a:pt x="5951" y="1109316"/>
                  <a:pt x="8927" y="0"/>
                </a:cubicBezTo>
                <a:close/>
              </a:path>
            </a:pathLst>
          </a:custGeom>
          <a:noFill/>
          <a:ln w="28575"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8" name="Прямоугольник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8769" name="Holder 6"/>
          <p:cNvSpPr>
            <a:spLocks noGrp="1"/>
          </p:cNvSpPr>
          <p:nvPr>
            <p:ph type="sldNum" sz="quarter" idx="7"/>
          </p:nvPr>
        </p:nvSpPr>
        <p:spPr>
          <a:xfrm>
            <a:off x="11430000" y="6576423"/>
            <a:ext cx="50481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48770" name="object 6"/>
          <p:cNvSpPr/>
          <p:nvPr userDrawn="1"/>
        </p:nvSpPr>
        <p:spPr>
          <a:xfrm>
            <a:off x="9756583" y="6420929"/>
            <a:ext cx="2435417" cy="390444"/>
          </a:xfrm>
          <a:custGeom>
            <a:avLst/>
            <a:gdLst/>
            <a:ahLst/>
            <a:cxnLst/>
            <a:rect l="l" t="t" r="r" b="b"/>
            <a:pathLst>
              <a:path w="3501390" h="561340">
                <a:moveTo>
                  <a:pt x="116890" y="387083"/>
                </a:moveTo>
                <a:lnTo>
                  <a:pt x="12" y="387083"/>
                </a:lnTo>
                <a:lnTo>
                  <a:pt x="12" y="397433"/>
                </a:lnTo>
                <a:lnTo>
                  <a:pt x="116890" y="397433"/>
                </a:lnTo>
                <a:lnTo>
                  <a:pt x="116890" y="387083"/>
                </a:lnTo>
                <a:close/>
              </a:path>
              <a:path w="3501390" h="561340">
                <a:moveTo>
                  <a:pt x="267144" y="387083"/>
                </a:moveTo>
                <a:lnTo>
                  <a:pt x="150266" y="387083"/>
                </a:lnTo>
                <a:lnTo>
                  <a:pt x="150266" y="397433"/>
                </a:lnTo>
                <a:lnTo>
                  <a:pt x="267144" y="397433"/>
                </a:lnTo>
                <a:lnTo>
                  <a:pt x="267144" y="387083"/>
                </a:lnTo>
                <a:close/>
              </a:path>
              <a:path w="3501390" h="561340">
                <a:moveTo>
                  <a:pt x="417410" y="387083"/>
                </a:moveTo>
                <a:lnTo>
                  <a:pt x="300545" y="387083"/>
                </a:lnTo>
                <a:lnTo>
                  <a:pt x="300545" y="397433"/>
                </a:lnTo>
                <a:lnTo>
                  <a:pt x="417410" y="397433"/>
                </a:lnTo>
                <a:lnTo>
                  <a:pt x="417410" y="387083"/>
                </a:lnTo>
                <a:close/>
              </a:path>
              <a:path w="3501390" h="561340">
                <a:moveTo>
                  <a:pt x="567677" y="387083"/>
                </a:moveTo>
                <a:lnTo>
                  <a:pt x="450799" y="387083"/>
                </a:lnTo>
                <a:lnTo>
                  <a:pt x="450799" y="397433"/>
                </a:lnTo>
                <a:lnTo>
                  <a:pt x="567677" y="397433"/>
                </a:lnTo>
                <a:lnTo>
                  <a:pt x="567677" y="387083"/>
                </a:lnTo>
                <a:close/>
              </a:path>
              <a:path w="3501390" h="561340">
                <a:moveTo>
                  <a:pt x="717931" y="387083"/>
                </a:moveTo>
                <a:lnTo>
                  <a:pt x="601052" y="387083"/>
                </a:lnTo>
                <a:lnTo>
                  <a:pt x="601052" y="397433"/>
                </a:lnTo>
                <a:lnTo>
                  <a:pt x="717931" y="397433"/>
                </a:lnTo>
                <a:lnTo>
                  <a:pt x="717931" y="387083"/>
                </a:lnTo>
                <a:close/>
              </a:path>
              <a:path w="3501390" h="561340">
                <a:moveTo>
                  <a:pt x="868184" y="387083"/>
                </a:moveTo>
                <a:lnTo>
                  <a:pt x="751319" y="387083"/>
                </a:lnTo>
                <a:lnTo>
                  <a:pt x="751319" y="397433"/>
                </a:lnTo>
                <a:lnTo>
                  <a:pt x="868184" y="397433"/>
                </a:lnTo>
                <a:lnTo>
                  <a:pt x="868184" y="387083"/>
                </a:lnTo>
                <a:close/>
              </a:path>
              <a:path w="3501390" h="561340">
                <a:moveTo>
                  <a:pt x="1018451" y="387083"/>
                </a:moveTo>
                <a:lnTo>
                  <a:pt x="901573" y="387083"/>
                </a:lnTo>
                <a:lnTo>
                  <a:pt x="901573" y="397433"/>
                </a:lnTo>
                <a:lnTo>
                  <a:pt x="1018451" y="397433"/>
                </a:lnTo>
                <a:lnTo>
                  <a:pt x="1018451" y="387083"/>
                </a:lnTo>
                <a:close/>
              </a:path>
              <a:path w="3501390" h="561340">
                <a:moveTo>
                  <a:pt x="1168717" y="387083"/>
                </a:moveTo>
                <a:lnTo>
                  <a:pt x="1051852" y="387083"/>
                </a:lnTo>
                <a:lnTo>
                  <a:pt x="1051852" y="397433"/>
                </a:lnTo>
                <a:lnTo>
                  <a:pt x="1168717" y="397433"/>
                </a:lnTo>
                <a:lnTo>
                  <a:pt x="1168717" y="387083"/>
                </a:lnTo>
                <a:close/>
              </a:path>
              <a:path w="3501390" h="561340">
                <a:moveTo>
                  <a:pt x="1701507" y="406882"/>
                </a:moveTo>
                <a:lnTo>
                  <a:pt x="1290345" y="406882"/>
                </a:lnTo>
                <a:lnTo>
                  <a:pt x="1169746" y="356476"/>
                </a:lnTo>
                <a:lnTo>
                  <a:pt x="12" y="356476"/>
                </a:lnTo>
                <a:lnTo>
                  <a:pt x="12" y="366839"/>
                </a:lnTo>
                <a:lnTo>
                  <a:pt x="1167676" y="366839"/>
                </a:lnTo>
                <a:lnTo>
                  <a:pt x="1288275" y="417245"/>
                </a:lnTo>
                <a:lnTo>
                  <a:pt x="1701507" y="417245"/>
                </a:lnTo>
                <a:lnTo>
                  <a:pt x="1701507" y="406882"/>
                </a:lnTo>
                <a:close/>
              </a:path>
              <a:path w="3501390" h="561340">
                <a:moveTo>
                  <a:pt x="2222474" y="2755"/>
                </a:moveTo>
                <a:lnTo>
                  <a:pt x="2176348" y="2755"/>
                </a:lnTo>
                <a:lnTo>
                  <a:pt x="2157704" y="12725"/>
                </a:lnTo>
                <a:lnTo>
                  <a:pt x="2157704" y="10363"/>
                </a:lnTo>
                <a:lnTo>
                  <a:pt x="2157704" y="0"/>
                </a:lnTo>
                <a:lnTo>
                  <a:pt x="2147341" y="0"/>
                </a:lnTo>
                <a:lnTo>
                  <a:pt x="2147341" y="10363"/>
                </a:lnTo>
                <a:lnTo>
                  <a:pt x="2147341" y="12293"/>
                </a:lnTo>
                <a:lnTo>
                  <a:pt x="2122982" y="25323"/>
                </a:lnTo>
                <a:lnTo>
                  <a:pt x="2122982" y="83337"/>
                </a:lnTo>
                <a:lnTo>
                  <a:pt x="2147341" y="96354"/>
                </a:lnTo>
                <a:lnTo>
                  <a:pt x="2147341" y="100723"/>
                </a:lnTo>
                <a:lnTo>
                  <a:pt x="1968677" y="100723"/>
                </a:lnTo>
                <a:lnTo>
                  <a:pt x="1528216" y="281901"/>
                </a:lnTo>
                <a:lnTo>
                  <a:pt x="39649" y="281901"/>
                </a:lnTo>
                <a:lnTo>
                  <a:pt x="235623" y="171932"/>
                </a:lnTo>
                <a:lnTo>
                  <a:pt x="1478927" y="171932"/>
                </a:lnTo>
                <a:lnTo>
                  <a:pt x="1856193" y="10363"/>
                </a:lnTo>
                <a:lnTo>
                  <a:pt x="2147341" y="10363"/>
                </a:lnTo>
                <a:lnTo>
                  <a:pt x="2147341" y="0"/>
                </a:lnTo>
                <a:lnTo>
                  <a:pt x="1854073" y="0"/>
                </a:lnTo>
                <a:lnTo>
                  <a:pt x="1476806" y="161569"/>
                </a:lnTo>
                <a:lnTo>
                  <a:pt x="232918" y="161569"/>
                </a:lnTo>
                <a:lnTo>
                  <a:pt x="0" y="292265"/>
                </a:lnTo>
                <a:lnTo>
                  <a:pt x="1530273" y="292265"/>
                </a:lnTo>
                <a:lnTo>
                  <a:pt x="1555470" y="281901"/>
                </a:lnTo>
                <a:lnTo>
                  <a:pt x="1970722" y="111086"/>
                </a:lnTo>
                <a:lnTo>
                  <a:pt x="2157704" y="111086"/>
                </a:lnTo>
                <a:lnTo>
                  <a:pt x="2157704" y="95935"/>
                </a:lnTo>
                <a:lnTo>
                  <a:pt x="2176348" y="105905"/>
                </a:lnTo>
                <a:lnTo>
                  <a:pt x="2222474" y="105905"/>
                </a:lnTo>
                <a:lnTo>
                  <a:pt x="2160676" y="76923"/>
                </a:lnTo>
                <a:lnTo>
                  <a:pt x="2160676" y="31280"/>
                </a:lnTo>
                <a:lnTo>
                  <a:pt x="2222474" y="2755"/>
                </a:lnTo>
                <a:close/>
              </a:path>
              <a:path w="3501390" h="561340">
                <a:moveTo>
                  <a:pt x="2316607" y="2755"/>
                </a:moveTo>
                <a:lnTo>
                  <a:pt x="2270480" y="2755"/>
                </a:lnTo>
                <a:lnTo>
                  <a:pt x="2222474" y="28422"/>
                </a:lnTo>
                <a:lnTo>
                  <a:pt x="2222474" y="80225"/>
                </a:lnTo>
                <a:lnTo>
                  <a:pt x="2270480" y="105905"/>
                </a:lnTo>
                <a:lnTo>
                  <a:pt x="2316607" y="105905"/>
                </a:lnTo>
                <a:lnTo>
                  <a:pt x="2254796" y="76911"/>
                </a:lnTo>
                <a:lnTo>
                  <a:pt x="2254796" y="31280"/>
                </a:lnTo>
                <a:lnTo>
                  <a:pt x="2316607" y="2755"/>
                </a:lnTo>
                <a:close/>
              </a:path>
              <a:path w="3501390" h="561340">
                <a:moveTo>
                  <a:pt x="2415794" y="2755"/>
                </a:moveTo>
                <a:lnTo>
                  <a:pt x="2369667" y="2755"/>
                </a:lnTo>
                <a:lnTo>
                  <a:pt x="2321661" y="28422"/>
                </a:lnTo>
                <a:lnTo>
                  <a:pt x="2321661" y="80238"/>
                </a:lnTo>
                <a:lnTo>
                  <a:pt x="2369667" y="105905"/>
                </a:lnTo>
                <a:lnTo>
                  <a:pt x="2415794" y="105905"/>
                </a:lnTo>
                <a:lnTo>
                  <a:pt x="2353995" y="76923"/>
                </a:lnTo>
                <a:lnTo>
                  <a:pt x="2353995" y="31280"/>
                </a:lnTo>
                <a:lnTo>
                  <a:pt x="2415794" y="2755"/>
                </a:lnTo>
                <a:close/>
              </a:path>
              <a:path w="3501390" h="561340">
                <a:moveTo>
                  <a:pt x="2509926" y="2755"/>
                </a:moveTo>
                <a:lnTo>
                  <a:pt x="2463800" y="2755"/>
                </a:lnTo>
                <a:lnTo>
                  <a:pt x="2415794" y="28422"/>
                </a:lnTo>
                <a:lnTo>
                  <a:pt x="2415794" y="80238"/>
                </a:lnTo>
                <a:lnTo>
                  <a:pt x="2463800" y="105905"/>
                </a:lnTo>
                <a:lnTo>
                  <a:pt x="2509926" y="105905"/>
                </a:lnTo>
                <a:lnTo>
                  <a:pt x="2448128" y="76923"/>
                </a:lnTo>
                <a:lnTo>
                  <a:pt x="2448128" y="31280"/>
                </a:lnTo>
                <a:lnTo>
                  <a:pt x="2509926" y="2755"/>
                </a:lnTo>
                <a:close/>
              </a:path>
              <a:path w="3501390" h="561340">
                <a:moveTo>
                  <a:pt x="2604046" y="2755"/>
                </a:moveTo>
                <a:lnTo>
                  <a:pt x="2557919" y="2755"/>
                </a:lnTo>
                <a:lnTo>
                  <a:pt x="2509913" y="28422"/>
                </a:lnTo>
                <a:lnTo>
                  <a:pt x="2509913" y="80238"/>
                </a:lnTo>
                <a:lnTo>
                  <a:pt x="2557919" y="105905"/>
                </a:lnTo>
                <a:lnTo>
                  <a:pt x="2604046" y="105905"/>
                </a:lnTo>
                <a:lnTo>
                  <a:pt x="2542248" y="76923"/>
                </a:lnTo>
                <a:lnTo>
                  <a:pt x="2542248" y="31280"/>
                </a:lnTo>
                <a:lnTo>
                  <a:pt x="2604046" y="2755"/>
                </a:lnTo>
                <a:close/>
              </a:path>
              <a:path w="3501390" h="561340">
                <a:moveTo>
                  <a:pt x="2703233" y="2755"/>
                </a:moveTo>
                <a:lnTo>
                  <a:pt x="2657106" y="2755"/>
                </a:lnTo>
                <a:lnTo>
                  <a:pt x="2609100" y="28422"/>
                </a:lnTo>
                <a:lnTo>
                  <a:pt x="2609100" y="80238"/>
                </a:lnTo>
                <a:lnTo>
                  <a:pt x="2657106" y="105905"/>
                </a:lnTo>
                <a:lnTo>
                  <a:pt x="2703233" y="105905"/>
                </a:lnTo>
                <a:lnTo>
                  <a:pt x="2641435" y="76923"/>
                </a:lnTo>
                <a:lnTo>
                  <a:pt x="2641435" y="31280"/>
                </a:lnTo>
                <a:lnTo>
                  <a:pt x="2703233" y="2755"/>
                </a:lnTo>
                <a:close/>
              </a:path>
              <a:path w="3501390" h="561340">
                <a:moveTo>
                  <a:pt x="2797365" y="2755"/>
                </a:moveTo>
                <a:lnTo>
                  <a:pt x="2751239" y="2755"/>
                </a:lnTo>
                <a:lnTo>
                  <a:pt x="2703233" y="28422"/>
                </a:lnTo>
                <a:lnTo>
                  <a:pt x="2703233" y="80238"/>
                </a:lnTo>
                <a:lnTo>
                  <a:pt x="2751239" y="105905"/>
                </a:lnTo>
                <a:lnTo>
                  <a:pt x="2797365" y="105905"/>
                </a:lnTo>
                <a:lnTo>
                  <a:pt x="2735567" y="76923"/>
                </a:lnTo>
                <a:lnTo>
                  <a:pt x="2735567" y="31280"/>
                </a:lnTo>
                <a:lnTo>
                  <a:pt x="2797365" y="2755"/>
                </a:lnTo>
                <a:close/>
              </a:path>
              <a:path w="3501390" h="561340">
                <a:moveTo>
                  <a:pt x="2891498" y="2755"/>
                </a:moveTo>
                <a:lnTo>
                  <a:pt x="2845371" y="2755"/>
                </a:lnTo>
                <a:lnTo>
                  <a:pt x="2797365" y="28422"/>
                </a:lnTo>
                <a:lnTo>
                  <a:pt x="2797365" y="80238"/>
                </a:lnTo>
                <a:lnTo>
                  <a:pt x="2845371" y="105905"/>
                </a:lnTo>
                <a:lnTo>
                  <a:pt x="2891498" y="105905"/>
                </a:lnTo>
                <a:lnTo>
                  <a:pt x="2829699" y="76923"/>
                </a:lnTo>
                <a:lnTo>
                  <a:pt x="2829699" y="31280"/>
                </a:lnTo>
                <a:lnTo>
                  <a:pt x="2891498" y="2755"/>
                </a:lnTo>
                <a:close/>
              </a:path>
              <a:path w="3501390" h="561340">
                <a:moveTo>
                  <a:pt x="2990685" y="2755"/>
                </a:moveTo>
                <a:lnTo>
                  <a:pt x="2944558" y="2755"/>
                </a:lnTo>
                <a:lnTo>
                  <a:pt x="2896552" y="28422"/>
                </a:lnTo>
                <a:lnTo>
                  <a:pt x="2896552" y="80238"/>
                </a:lnTo>
                <a:lnTo>
                  <a:pt x="2944558" y="105905"/>
                </a:lnTo>
                <a:lnTo>
                  <a:pt x="2990685" y="105905"/>
                </a:lnTo>
                <a:lnTo>
                  <a:pt x="2928886" y="76923"/>
                </a:lnTo>
                <a:lnTo>
                  <a:pt x="2928886" y="31280"/>
                </a:lnTo>
                <a:lnTo>
                  <a:pt x="2990685" y="2755"/>
                </a:lnTo>
                <a:close/>
              </a:path>
              <a:path w="3501390" h="561340">
                <a:moveTo>
                  <a:pt x="3084804" y="2755"/>
                </a:moveTo>
                <a:lnTo>
                  <a:pt x="3038678" y="2755"/>
                </a:lnTo>
                <a:lnTo>
                  <a:pt x="2990672" y="28422"/>
                </a:lnTo>
                <a:lnTo>
                  <a:pt x="2990672" y="80238"/>
                </a:lnTo>
                <a:lnTo>
                  <a:pt x="3038678" y="105905"/>
                </a:lnTo>
                <a:lnTo>
                  <a:pt x="3084804" y="105905"/>
                </a:lnTo>
                <a:lnTo>
                  <a:pt x="3023006" y="76923"/>
                </a:lnTo>
                <a:lnTo>
                  <a:pt x="3023006" y="31280"/>
                </a:lnTo>
                <a:lnTo>
                  <a:pt x="3084804" y="2755"/>
                </a:lnTo>
                <a:close/>
              </a:path>
              <a:path w="3501390" h="561340">
                <a:moveTo>
                  <a:pt x="3178937" y="2755"/>
                </a:moveTo>
                <a:lnTo>
                  <a:pt x="3132810" y="2755"/>
                </a:lnTo>
                <a:lnTo>
                  <a:pt x="3084804" y="28422"/>
                </a:lnTo>
                <a:lnTo>
                  <a:pt x="3084804" y="80238"/>
                </a:lnTo>
                <a:lnTo>
                  <a:pt x="3132810" y="105905"/>
                </a:lnTo>
                <a:lnTo>
                  <a:pt x="3178937" y="105905"/>
                </a:lnTo>
                <a:lnTo>
                  <a:pt x="3117138" y="76923"/>
                </a:lnTo>
                <a:lnTo>
                  <a:pt x="3117138" y="31280"/>
                </a:lnTo>
                <a:lnTo>
                  <a:pt x="3178937" y="2755"/>
                </a:lnTo>
                <a:close/>
              </a:path>
              <a:path w="3501390" h="561340">
                <a:moveTo>
                  <a:pt x="3278124" y="2755"/>
                </a:moveTo>
                <a:lnTo>
                  <a:pt x="3231997" y="2755"/>
                </a:lnTo>
                <a:lnTo>
                  <a:pt x="3183991" y="28422"/>
                </a:lnTo>
                <a:lnTo>
                  <a:pt x="3183991" y="80238"/>
                </a:lnTo>
                <a:lnTo>
                  <a:pt x="3231997" y="105905"/>
                </a:lnTo>
                <a:lnTo>
                  <a:pt x="3278124" y="105905"/>
                </a:lnTo>
                <a:lnTo>
                  <a:pt x="3216325" y="76923"/>
                </a:lnTo>
                <a:lnTo>
                  <a:pt x="3216325" y="31280"/>
                </a:lnTo>
                <a:lnTo>
                  <a:pt x="3278124" y="2755"/>
                </a:lnTo>
                <a:close/>
              </a:path>
              <a:path w="3501390" h="561340">
                <a:moveTo>
                  <a:pt x="3372256" y="2755"/>
                </a:moveTo>
                <a:lnTo>
                  <a:pt x="3326130" y="2755"/>
                </a:lnTo>
                <a:lnTo>
                  <a:pt x="3278124" y="28422"/>
                </a:lnTo>
                <a:lnTo>
                  <a:pt x="3278124" y="80238"/>
                </a:lnTo>
                <a:lnTo>
                  <a:pt x="3326130" y="105905"/>
                </a:lnTo>
                <a:lnTo>
                  <a:pt x="3372256" y="105905"/>
                </a:lnTo>
                <a:lnTo>
                  <a:pt x="3310458" y="76923"/>
                </a:lnTo>
                <a:lnTo>
                  <a:pt x="3310458" y="31280"/>
                </a:lnTo>
                <a:lnTo>
                  <a:pt x="3372256" y="2755"/>
                </a:lnTo>
                <a:close/>
              </a:path>
              <a:path w="3501390" h="561340">
                <a:moveTo>
                  <a:pt x="3466388" y="2755"/>
                </a:moveTo>
                <a:lnTo>
                  <a:pt x="3420275" y="2755"/>
                </a:lnTo>
                <a:lnTo>
                  <a:pt x="3372256" y="28422"/>
                </a:lnTo>
                <a:lnTo>
                  <a:pt x="3372256" y="80238"/>
                </a:lnTo>
                <a:lnTo>
                  <a:pt x="3420275" y="105905"/>
                </a:lnTo>
                <a:lnTo>
                  <a:pt x="3466388" y="105905"/>
                </a:lnTo>
                <a:lnTo>
                  <a:pt x="3404590" y="76923"/>
                </a:lnTo>
                <a:lnTo>
                  <a:pt x="3404590" y="31280"/>
                </a:lnTo>
                <a:lnTo>
                  <a:pt x="3466388" y="2755"/>
                </a:lnTo>
                <a:close/>
              </a:path>
              <a:path w="3501390" h="561340">
                <a:moveTo>
                  <a:pt x="3501009" y="241515"/>
                </a:moveTo>
                <a:lnTo>
                  <a:pt x="1929384" y="241515"/>
                </a:lnTo>
                <a:lnTo>
                  <a:pt x="1701990" y="330923"/>
                </a:lnTo>
                <a:lnTo>
                  <a:pt x="1701977" y="417245"/>
                </a:lnTo>
                <a:lnTo>
                  <a:pt x="2382990" y="417245"/>
                </a:lnTo>
                <a:lnTo>
                  <a:pt x="2749321" y="561251"/>
                </a:lnTo>
                <a:lnTo>
                  <a:pt x="3501009" y="561251"/>
                </a:lnTo>
                <a:lnTo>
                  <a:pt x="3501009" y="550875"/>
                </a:lnTo>
                <a:lnTo>
                  <a:pt x="2751277" y="550875"/>
                </a:lnTo>
                <a:lnTo>
                  <a:pt x="2384945" y="406882"/>
                </a:lnTo>
                <a:lnTo>
                  <a:pt x="1712353" y="406882"/>
                </a:lnTo>
                <a:lnTo>
                  <a:pt x="1712353" y="337972"/>
                </a:lnTo>
                <a:lnTo>
                  <a:pt x="1931352" y="251879"/>
                </a:lnTo>
                <a:lnTo>
                  <a:pt x="3501009" y="251879"/>
                </a:lnTo>
                <a:lnTo>
                  <a:pt x="3501009" y="241515"/>
                </a:lnTo>
                <a:close/>
              </a:path>
              <a:path w="3501390" h="561340">
                <a:moveTo>
                  <a:pt x="3501009" y="158953"/>
                </a:moveTo>
                <a:lnTo>
                  <a:pt x="2002040" y="158953"/>
                </a:lnTo>
                <a:lnTo>
                  <a:pt x="1589125" y="324078"/>
                </a:lnTo>
                <a:lnTo>
                  <a:pt x="12" y="324078"/>
                </a:lnTo>
                <a:lnTo>
                  <a:pt x="12" y="334441"/>
                </a:lnTo>
                <a:lnTo>
                  <a:pt x="1591119" y="334441"/>
                </a:lnTo>
                <a:lnTo>
                  <a:pt x="2004034" y="169316"/>
                </a:lnTo>
                <a:lnTo>
                  <a:pt x="3501009" y="169316"/>
                </a:lnTo>
                <a:lnTo>
                  <a:pt x="3501009" y="158953"/>
                </a:lnTo>
                <a:close/>
              </a:path>
              <a:path w="3501390" h="561340">
                <a:moveTo>
                  <a:pt x="3501009" y="9918"/>
                </a:moveTo>
                <a:lnTo>
                  <a:pt x="3466388" y="28435"/>
                </a:lnTo>
                <a:lnTo>
                  <a:pt x="3466388" y="80238"/>
                </a:lnTo>
                <a:lnTo>
                  <a:pt x="3501009" y="98755"/>
                </a:lnTo>
                <a:lnTo>
                  <a:pt x="3501009" y="77990"/>
                </a:lnTo>
                <a:lnTo>
                  <a:pt x="3498723" y="76923"/>
                </a:lnTo>
                <a:lnTo>
                  <a:pt x="3498723" y="31280"/>
                </a:lnTo>
                <a:lnTo>
                  <a:pt x="3501009" y="30226"/>
                </a:lnTo>
                <a:lnTo>
                  <a:pt x="3501009" y="9918"/>
                </a:lnTo>
                <a:close/>
              </a:path>
            </a:pathLst>
          </a:custGeom>
          <a:solidFill>
            <a:srgbClr val="AEB3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771" name="Прямоугольник 4"/>
          <p:cNvSpPr/>
          <p:nvPr userDrawn="1"/>
        </p:nvSpPr>
        <p:spPr>
          <a:xfrm>
            <a:off x="0" y="4463143"/>
            <a:ext cx="12192000" cy="1766623"/>
          </a:xfrm>
          <a:prstGeom prst="rect">
            <a:avLst/>
          </a:prstGeom>
          <a:solidFill>
            <a:srgbClr val="E2252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772" name="Picture Placeholder 1"/>
          <p:cNvSpPr>
            <a:spLocks noGrp="1"/>
          </p:cNvSpPr>
          <p:nvPr>
            <p:ph type="pic" sz="quarter" idx="10"/>
          </p:nvPr>
        </p:nvSpPr>
        <p:spPr>
          <a:xfrm flipH="1">
            <a:off x="5317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1048773" name="Picture Placeholder 1"/>
          <p:cNvSpPr>
            <a:spLocks noGrp="1"/>
          </p:cNvSpPr>
          <p:nvPr>
            <p:ph type="pic" sz="quarter" idx="11"/>
          </p:nvPr>
        </p:nvSpPr>
        <p:spPr>
          <a:xfrm flipH="1">
            <a:off x="34146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1048774" name="Picture Placeholder 1"/>
          <p:cNvSpPr>
            <a:spLocks noGrp="1"/>
          </p:cNvSpPr>
          <p:nvPr>
            <p:ph type="pic" sz="quarter" idx="12"/>
          </p:nvPr>
        </p:nvSpPr>
        <p:spPr>
          <a:xfrm flipH="1">
            <a:off x="62975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sp>
        <p:nvSpPr>
          <p:cNvPr id="1048775" name="Picture Placeholder 1"/>
          <p:cNvSpPr>
            <a:spLocks noGrp="1"/>
          </p:cNvSpPr>
          <p:nvPr>
            <p:ph type="pic" sz="quarter" idx="13"/>
          </p:nvPr>
        </p:nvSpPr>
        <p:spPr>
          <a:xfrm flipH="1">
            <a:off x="9180494" y="3068756"/>
            <a:ext cx="2478106" cy="2658514"/>
          </a:xfrm>
          <a:prstGeom prst="roundRect">
            <a:avLst>
              <a:gd name="adj" fmla="val 5386"/>
            </a:avLst>
          </a:prstGeom>
        </p:spPr>
      </p:sp>
      <p:grpSp>
        <p:nvGrpSpPr>
          <p:cNvPr id="93" name="Группа 17"/>
          <p:cNvGrpSpPr/>
          <p:nvPr userDrawn="1"/>
        </p:nvGrpSpPr>
        <p:grpSpPr>
          <a:xfrm rot="5400000">
            <a:off x="1219816" y="2326267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048776" name="object 8"/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77" name="object 8"/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94" name="Группа 20"/>
          <p:cNvGrpSpPr/>
          <p:nvPr userDrawn="1"/>
        </p:nvGrpSpPr>
        <p:grpSpPr>
          <a:xfrm rot="5400000">
            <a:off x="4076568" y="2330964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048778" name="object 8"/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48779" name="object 8"/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95" name="Группа 23"/>
          <p:cNvGrpSpPr/>
          <p:nvPr userDrawn="1"/>
        </p:nvGrpSpPr>
        <p:grpSpPr>
          <a:xfrm rot="5400000">
            <a:off x="6959468" y="2321193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048780" name="object 8"/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81" name="object 8"/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  <p:grpSp>
        <p:nvGrpSpPr>
          <p:cNvPr id="96" name="Группа 26"/>
          <p:cNvGrpSpPr/>
          <p:nvPr userDrawn="1"/>
        </p:nvGrpSpPr>
        <p:grpSpPr>
          <a:xfrm rot="5400000">
            <a:off x="9853835" y="2325890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048782" name="object 8"/>
            <p:cNvSpPr/>
            <p:nvPr userDrawn="1"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8783" name="object 8"/>
            <p:cNvSpPr/>
            <p:nvPr userDrawn="1"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rmular" panose="02000000000000000000" pitchFamily="2" charset="-52"/>
              </a:defRPr>
            </a:lvl1pPr>
          </a:lstStyle>
          <a:p>
            <a:fld id="{0831C89B-A648-493C-AF4A-845CF8A41935}" type="datetime1">
              <a:rPr lang="ru-RU" smtClean="0"/>
              <a:t>14.06.2024</a:t>
            </a:fld>
            <a:endParaRPr lang="ru-RU" dirty="0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ormular" panose="02000000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ormular" panose="02000000000000000000" pitchFamily="2" charset="-52"/>
              </a:defRPr>
            </a:lvl1pPr>
          </a:lstStyle>
          <a:p>
            <a:fld id="{6C8389E8-A320-4789-ABC2-EDE266FD482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3A496"/>
          </a:solidFill>
          <a:latin typeface="Formular" panose="02000000000000000000" pitchFamily="2" charset="-52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3A496"/>
          </a:solidFill>
          <a:latin typeface="Formular" panose="02000000000000000000" pitchFamily="2" charset="-52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Заголовок 2"/>
          <p:cNvSpPr txBox="1"/>
          <p:nvPr/>
        </p:nvSpPr>
        <p:spPr>
          <a:xfrm>
            <a:off x="755361" y="2670891"/>
            <a:ext cx="10400844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</a:rPr>
              <a:t>ЭФФЕКТИВНЫЕ КОММУНИКАЦИИ:</a:t>
            </a:r>
          </a:p>
          <a:p>
            <a:r>
              <a:rPr lang="ru-RU" sz="3200" dirty="0">
                <a:solidFill>
                  <a:schemeClr val="tx1"/>
                </a:solidFill>
              </a:rPr>
              <a:t> ПОЧЕМУ МЫ НЕ ПОНИМАЕМ </a:t>
            </a:r>
          </a:p>
          <a:p>
            <a:r>
              <a:rPr lang="ru-RU" sz="3200" dirty="0">
                <a:solidFill>
                  <a:schemeClr val="tx1"/>
                </a:solidFill>
              </a:rPr>
              <a:t>ДРУГ ДРУГА</a:t>
            </a:r>
          </a:p>
        </p:txBody>
      </p:sp>
      <p:pic>
        <p:nvPicPr>
          <p:cNvPr id="2097167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7909" y="398672"/>
            <a:ext cx="568453" cy="780852"/>
          </a:xfrm>
          <a:prstGeom prst="rect">
            <a:avLst/>
          </a:prstGeom>
        </p:spPr>
      </p:pic>
      <p:pic>
        <p:nvPicPr>
          <p:cNvPr id="209716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81" y="364301"/>
            <a:ext cx="3207440" cy="873715"/>
          </a:xfrm>
          <a:prstGeom prst="rect">
            <a:avLst/>
          </a:prstGeom>
          <a:noFill/>
        </p:spPr>
      </p:pic>
      <p:pic>
        <p:nvPicPr>
          <p:cNvPr id="2097169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6684" y="370459"/>
            <a:ext cx="1081531" cy="914232"/>
          </a:xfrm>
          <a:prstGeom prst="rect">
            <a:avLst/>
          </a:prstGeom>
        </p:spPr>
      </p:pic>
      <p:pic>
        <p:nvPicPr>
          <p:cNvPr id="2097170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0075" y="374539"/>
            <a:ext cx="1273147" cy="865813"/>
          </a:xfrm>
          <a:prstGeom prst="rect">
            <a:avLst/>
          </a:prstGeom>
        </p:spPr>
      </p:pic>
      <p:pic>
        <p:nvPicPr>
          <p:cNvPr id="2097171" name="Рисунок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04551" y="364301"/>
            <a:ext cx="2348975" cy="8767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DBF1616-0701-4E6C-9684-971D7FDA17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t>10</a:t>
            </a:fld>
            <a:endParaRPr lang="ru-RU" dirty="0"/>
          </a:p>
        </p:txBody>
      </p:sp>
      <p:sp>
        <p:nvSpPr>
          <p:cNvPr id="7" name="Заголовок 2">
            <a:extLst>
              <a:ext uri="{FF2B5EF4-FFF2-40B4-BE49-F238E27FC236}">
                <a16:creationId xmlns:a16="http://schemas.microsoft.com/office/drawing/2014/main" id="{FBD5CF20-9A3D-4F6B-9AC5-7C84B6110DC8}"/>
              </a:ext>
            </a:extLst>
          </p:cNvPr>
          <p:cNvSpPr txBox="1"/>
          <p:nvPr/>
        </p:nvSpPr>
        <p:spPr>
          <a:xfrm>
            <a:off x="895578" y="2693182"/>
            <a:ext cx="10400844" cy="22717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altLang="en-US" sz="3200" dirty="0">
              <a:solidFill>
                <a:schemeClr val="tx1"/>
              </a:solidFill>
            </a:endParaRPr>
          </a:p>
          <a:p>
            <a:r>
              <a:rPr lang="ru-RU" altLang="en-US" sz="3200" dirty="0">
                <a:solidFill>
                  <a:schemeClr val="tx1"/>
                </a:solidFill>
              </a:rPr>
              <a:t>Подбирайте темы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zh-CN" altLang="en-US" dirty="0"/>
          </a:p>
          <a:p>
            <a:r>
              <a:rPr lang="ru-RU" altLang="en-US" sz="3200" dirty="0">
                <a:solidFill>
                  <a:schemeClr val="tx1"/>
                </a:solidFill>
              </a:rPr>
              <a:t>Придумывайте истории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ru-RU" altLang="en-US" sz="3200" dirty="0">
                <a:solidFill>
                  <a:schemeClr val="tx1"/>
                </a:solidFill>
              </a:rPr>
              <a:t>пересказывайте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zh-CN" altLang="en-US" dirty="0"/>
          </a:p>
          <a:p>
            <a:r>
              <a:rPr lang="ru-RU" altLang="en-US" sz="3200" dirty="0">
                <a:solidFill>
                  <a:schemeClr val="tx1"/>
                </a:solidFill>
              </a:rPr>
              <a:t>Используйте жесты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ru-RU" altLang="en-US" sz="3200" dirty="0">
                <a:solidFill>
                  <a:schemeClr val="tx1"/>
                </a:solidFill>
              </a:rPr>
              <a:t>и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ru-RU" altLang="en-US" sz="3200" dirty="0">
                <a:solidFill>
                  <a:schemeClr val="tx1"/>
                </a:solidFill>
              </a:rPr>
              <a:t>мимику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zh-CN" altLang="en-US" dirty="0"/>
          </a:p>
          <a:p>
            <a:r>
              <a:rPr lang="ru-RU" altLang="en-US" sz="3200" dirty="0">
                <a:solidFill>
                  <a:schemeClr val="tx1"/>
                </a:solidFill>
              </a:rPr>
              <a:t>Смотрите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ru-RU" altLang="en-US" sz="3200" dirty="0">
                <a:solidFill>
                  <a:schemeClr val="tx1"/>
                </a:solidFill>
              </a:rPr>
              <a:t>фильмы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ru-RU" altLang="en-US" sz="3200" dirty="0">
                <a:solidFill>
                  <a:schemeClr val="tx1"/>
                </a:solidFill>
              </a:rPr>
              <a:t>без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ru-RU" altLang="en-US" sz="3200" dirty="0">
                <a:solidFill>
                  <a:schemeClr val="tx1"/>
                </a:solidFill>
              </a:rPr>
              <a:t>звука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ru-RU" altLang="en-US" sz="3200" dirty="0">
                <a:solidFill>
                  <a:schemeClr val="tx1"/>
                </a:solidFill>
              </a:rPr>
              <a:t>пытаясь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ru-RU" altLang="en-US" sz="3200" dirty="0">
                <a:solidFill>
                  <a:schemeClr val="tx1"/>
                </a:solidFill>
              </a:rPr>
              <a:t>понять</a:t>
            </a:r>
          </a:p>
          <a:p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ru-RU" altLang="en-US" sz="3200" dirty="0">
                <a:solidFill>
                  <a:schemeClr val="tx1"/>
                </a:solidFill>
              </a:rPr>
              <a:t>о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ru-RU" altLang="en-US" sz="3200" dirty="0">
                <a:solidFill>
                  <a:schemeClr val="tx1"/>
                </a:solidFill>
              </a:rPr>
              <a:t>чем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ru-RU" altLang="en-US" sz="3200" dirty="0">
                <a:solidFill>
                  <a:schemeClr val="tx1"/>
                </a:solidFill>
              </a:rPr>
              <a:t>диалог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8" name="object 14">
            <a:extLst>
              <a:ext uri="{FF2B5EF4-FFF2-40B4-BE49-F238E27FC236}">
                <a16:creationId xmlns:a16="http://schemas.microsoft.com/office/drawing/2014/main" id="{9D572E56-59DB-4FF7-B269-E5CCBFD52335}"/>
              </a:ext>
            </a:extLst>
          </p:cNvPr>
          <p:cNvSpPr txBox="1"/>
          <p:nvPr/>
        </p:nvSpPr>
        <p:spPr>
          <a:xfrm>
            <a:off x="638439" y="260350"/>
            <a:ext cx="84175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altLang="en-US" dirty="0">
                <a:solidFill>
                  <a:srgbClr val="FF0000"/>
                </a:solidFill>
              </a:rPr>
              <a:t>Упражняйтесь </a:t>
            </a:r>
            <a:endParaRPr lang="zh-CN" altLang="en-US" dirty="0"/>
          </a:p>
        </p:txBody>
      </p:sp>
      <p:pic>
        <p:nvPicPr>
          <p:cNvPr id="9" name="Рисунок 5">
            <a:extLst>
              <a:ext uri="{FF2B5EF4-FFF2-40B4-BE49-F238E27FC236}">
                <a16:creationId xmlns:a16="http://schemas.microsoft.com/office/drawing/2014/main" id="{B432E898-0326-4743-ABA8-4EDA544D4D0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24099" y="260350"/>
            <a:ext cx="2110717" cy="2225061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FF2C903A-3099-415F-8306-1DBF48A3B328}"/>
              </a:ext>
            </a:extLst>
          </p:cNvPr>
          <p:cNvSpPr/>
          <p:nvPr/>
        </p:nvSpPr>
        <p:spPr>
          <a:xfrm>
            <a:off x="638439" y="1831668"/>
            <a:ext cx="152400" cy="152400"/>
          </a:xfrm>
          <a:prstGeom prst="round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B71D367-DE40-4F4A-9042-0F5275F8D206}"/>
              </a:ext>
            </a:extLst>
          </p:cNvPr>
          <p:cNvSpPr/>
          <p:nvPr/>
        </p:nvSpPr>
        <p:spPr>
          <a:xfrm>
            <a:off x="638439" y="2919122"/>
            <a:ext cx="152400" cy="152400"/>
          </a:xfrm>
          <a:prstGeom prst="round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A87799A6-F60E-41BC-B75D-75C48756FE9F}"/>
              </a:ext>
            </a:extLst>
          </p:cNvPr>
          <p:cNvSpPr/>
          <p:nvPr/>
        </p:nvSpPr>
        <p:spPr>
          <a:xfrm>
            <a:off x="638439" y="3968476"/>
            <a:ext cx="152400" cy="152400"/>
          </a:xfrm>
          <a:prstGeom prst="round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4A670C0-2B70-4590-9D33-3ECEA0ACAA8A}"/>
              </a:ext>
            </a:extLst>
          </p:cNvPr>
          <p:cNvSpPr/>
          <p:nvPr/>
        </p:nvSpPr>
        <p:spPr>
          <a:xfrm>
            <a:off x="638439" y="4973211"/>
            <a:ext cx="152400" cy="152400"/>
          </a:xfrm>
          <a:prstGeom prst="round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36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DBF1616-0701-4E6C-9684-971D7FDA170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t>11</a:t>
            </a:fld>
            <a:endParaRPr lang="ru-RU" dirty="0"/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0685DD3C-D30F-4A07-AF07-6065D414ADF8}"/>
              </a:ext>
            </a:extLst>
          </p:cNvPr>
          <p:cNvSpPr/>
          <p:nvPr/>
        </p:nvSpPr>
        <p:spPr>
          <a:xfrm>
            <a:off x="914400" y="1038225"/>
            <a:ext cx="109823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Formular" panose="02000000000000000000" pitchFamily="2" charset="-52"/>
              </a:rPr>
              <a:t>Убеждающее воздействие на оппонента достигается </a:t>
            </a:r>
            <a:br>
              <a:rPr lang="ru-RU" sz="2800" b="1" dirty="0">
                <a:latin typeface="Formular" panose="02000000000000000000" pitchFamily="2" charset="-52"/>
              </a:rPr>
            </a:br>
            <a:r>
              <a:rPr lang="ru-RU" sz="2800" b="1" dirty="0">
                <a:latin typeface="Formular" panose="02000000000000000000" pitchFamily="2" charset="-52"/>
              </a:rPr>
              <a:t>за счет аргументации, являющейся одной из самых сложных фаз в коммуникации. </a:t>
            </a:r>
          </a:p>
          <a:p>
            <a:r>
              <a:rPr lang="ru-RU" sz="2800" b="1" dirty="0">
                <a:latin typeface="Formular" panose="02000000000000000000" pitchFamily="2" charset="-52"/>
              </a:rPr>
              <a:t>Нужны знания, концентрация внимания, выдержка, корректность и решительность. Рассмотрим самые эффективные методы аргументирования.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F055B0-9EBB-4EA9-AB2A-CE62ACAA39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0660" y="3930817"/>
            <a:ext cx="3697540" cy="2673870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291D6DA7-0D2B-4E55-969A-ED535E31F0C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9514" y="3930816"/>
            <a:ext cx="2682214" cy="2673243"/>
          </a:xfrm>
          <a:prstGeom prst="rect">
            <a:avLst/>
          </a:prstGeom>
          <a:scene3d>
            <a:camera prst="orthographicFront"/>
            <a:lightRig rig="threePt" dir="t"/>
          </a:scene3d>
          <a:sp3d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0F8FAC9-A640-49E6-B866-3A85031E8018}"/>
              </a:ext>
            </a:extLst>
          </p:cNvPr>
          <p:cNvSpPr/>
          <p:nvPr/>
        </p:nvSpPr>
        <p:spPr>
          <a:xfrm>
            <a:off x="523875" y="885825"/>
            <a:ext cx="114300" cy="3048000"/>
          </a:xfrm>
          <a:prstGeom prst="rect">
            <a:avLst/>
          </a:prstGeom>
          <a:solidFill>
            <a:srgbClr val="E2252C"/>
          </a:solidFill>
          <a:ln>
            <a:solidFill>
              <a:srgbClr val="E2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688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t>12</a:t>
            </a:fld>
            <a:endParaRPr lang="ru-RU" dirty="0"/>
          </a:p>
        </p:txBody>
      </p:sp>
      <p:sp>
        <p:nvSpPr>
          <p:cNvPr id="1048640" name="Заголовок 2"/>
          <p:cNvSpPr txBox="1"/>
          <p:nvPr/>
        </p:nvSpPr>
        <p:spPr>
          <a:xfrm>
            <a:off x="539602" y="1238157"/>
            <a:ext cx="2617256" cy="3384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Предполагает постановку в начале беседы множества вопросов по содержанию тех проблем, которые должны рассматриваться</a:t>
            </a:r>
          </a:p>
        </p:txBody>
      </p:sp>
      <p:sp>
        <p:nvSpPr>
          <p:cNvPr id="1048641" name="Заголовок 2"/>
          <p:cNvSpPr txBox="1"/>
          <p:nvPr/>
        </p:nvSpPr>
        <p:spPr>
          <a:xfrm>
            <a:off x="3492384" y="2337956"/>
            <a:ext cx="2617256" cy="17098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800" b="0" dirty="0">
                <a:solidFill>
                  <a:schemeClr val="tx1"/>
                </a:solidFill>
              </a:rPr>
              <a:t>Позволяет кратко изложить ситуацию и, увязав ее с содержанием беседы, использовать как исходную точку для проведения обсуждения проблемы.</a:t>
            </a:r>
          </a:p>
        </p:txBody>
      </p:sp>
      <p:sp>
        <p:nvSpPr>
          <p:cNvPr id="1048642" name="Заголовок 2"/>
          <p:cNvSpPr txBox="1"/>
          <p:nvPr/>
        </p:nvSpPr>
        <p:spPr>
          <a:xfrm flipV="1">
            <a:off x="6417885" y="4265925"/>
            <a:ext cx="2617256" cy="12435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400" b="0" dirty="0">
              <a:solidFill>
                <a:schemeClr val="tx1"/>
              </a:solidFill>
            </a:endParaRPr>
          </a:p>
        </p:txBody>
      </p:sp>
      <p:sp>
        <p:nvSpPr>
          <p:cNvPr id="1048643" name="Заголовок 2"/>
          <p:cNvSpPr txBox="1"/>
          <p:nvPr/>
        </p:nvSpPr>
        <p:spPr>
          <a:xfrm>
            <a:off x="9317560" y="1484178"/>
            <a:ext cx="2617256" cy="29877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altLang="en-US" sz="1800" b="0" dirty="0">
                <a:solidFill>
                  <a:schemeClr val="tx1"/>
                </a:solidFill>
              </a:rPr>
              <a:t>Установление</a:t>
            </a:r>
            <a:r>
              <a:rPr lang="en-US" altLang="en-US" sz="1800" b="0" dirty="0">
                <a:solidFill>
                  <a:schemeClr val="tx1"/>
                </a:solidFill>
              </a:rPr>
              <a:t> </a:t>
            </a:r>
            <a:r>
              <a:rPr lang="ru-RU" altLang="en-US" sz="1800" b="0" dirty="0">
                <a:solidFill>
                  <a:schemeClr val="tx1"/>
                </a:solidFill>
              </a:rPr>
              <a:t>эмоционального</a:t>
            </a:r>
            <a:r>
              <a:rPr lang="en-US" altLang="en-US" sz="1800" b="0" dirty="0">
                <a:solidFill>
                  <a:schemeClr val="tx1"/>
                </a:solidFill>
              </a:rPr>
              <a:t> </a:t>
            </a:r>
            <a:r>
              <a:rPr lang="ru-RU" altLang="en-US" sz="1800" b="0" dirty="0">
                <a:solidFill>
                  <a:schemeClr val="tx1"/>
                </a:solidFill>
              </a:rPr>
              <a:t>контакта с собеседником</a:t>
            </a:r>
            <a:r>
              <a:rPr lang="en-US" altLang="en-US" sz="1800" b="0" dirty="0">
                <a:solidFill>
                  <a:schemeClr val="tx1"/>
                </a:solidFill>
              </a:rPr>
              <a:t>. </a:t>
            </a:r>
            <a:br>
              <a:rPr lang="en-US" altLang="en-US" sz="1800" b="0" dirty="0">
                <a:solidFill>
                  <a:schemeClr val="tx1"/>
                </a:solidFill>
              </a:rPr>
            </a:br>
            <a:r>
              <a:rPr lang="ru-RU" altLang="en-US" sz="1800" b="0" dirty="0">
                <a:solidFill>
                  <a:schemeClr val="tx1"/>
                </a:solidFill>
              </a:rPr>
              <a:t>В</a:t>
            </a:r>
            <a:r>
              <a:rPr lang="en-US" altLang="en-US" sz="1800" b="0" dirty="0">
                <a:solidFill>
                  <a:schemeClr val="tx1"/>
                </a:solidFill>
              </a:rPr>
              <a:t> </a:t>
            </a:r>
            <a:r>
              <a:rPr lang="ru-RU" altLang="en-US" sz="1800" b="0" dirty="0">
                <a:solidFill>
                  <a:schemeClr val="tx1"/>
                </a:solidFill>
              </a:rPr>
              <a:t>этом может помочь уместная</a:t>
            </a:r>
            <a:r>
              <a:rPr lang="en-US" altLang="en-US" sz="1800" b="0" dirty="0">
                <a:solidFill>
                  <a:schemeClr val="tx1"/>
                </a:solidFill>
              </a:rPr>
              <a:t> </a:t>
            </a:r>
            <a:r>
              <a:rPr lang="ru-RU" altLang="en-US" sz="1800" b="0" dirty="0">
                <a:solidFill>
                  <a:schemeClr val="tx1"/>
                </a:solidFill>
              </a:rPr>
              <a:t>шутка</a:t>
            </a:r>
            <a:r>
              <a:rPr lang="en-US" altLang="en-US" sz="1800" b="0" dirty="0">
                <a:solidFill>
                  <a:schemeClr val="tx1"/>
                </a:solidFill>
              </a:rPr>
              <a:t> </a:t>
            </a:r>
            <a:r>
              <a:rPr lang="ru-RU" altLang="en-US" sz="1800" b="0" dirty="0">
                <a:solidFill>
                  <a:schemeClr val="tx1"/>
                </a:solidFill>
              </a:rPr>
              <a:t>или</a:t>
            </a:r>
            <a:r>
              <a:rPr lang="en-US" altLang="en-US" sz="1800" b="0" dirty="0">
                <a:solidFill>
                  <a:schemeClr val="tx1"/>
                </a:solidFill>
              </a:rPr>
              <a:t> </a:t>
            </a:r>
            <a:r>
              <a:rPr lang="ru-RU" altLang="en-US" sz="1800" b="0" dirty="0">
                <a:solidFill>
                  <a:schemeClr val="tx1"/>
                </a:solidFill>
              </a:rPr>
              <a:t>пример</a:t>
            </a:r>
            <a:r>
              <a:rPr lang="en-US" altLang="en-US" sz="1800" b="0" dirty="0">
                <a:solidFill>
                  <a:schemeClr val="tx1"/>
                </a:solidFill>
              </a:rPr>
              <a:t> </a:t>
            </a:r>
            <a:r>
              <a:rPr lang="ru-RU" altLang="en-US" sz="1800" b="0" dirty="0">
                <a:solidFill>
                  <a:schemeClr val="tx1"/>
                </a:solidFill>
              </a:rPr>
              <a:t>из</a:t>
            </a:r>
            <a:r>
              <a:rPr lang="en-US" altLang="en-US" sz="1800" b="0" dirty="0">
                <a:solidFill>
                  <a:schemeClr val="tx1"/>
                </a:solidFill>
              </a:rPr>
              <a:t> </a:t>
            </a:r>
            <a:r>
              <a:rPr lang="ru-RU" altLang="en-US" sz="1800" b="0" dirty="0">
                <a:solidFill>
                  <a:schemeClr val="tx1"/>
                </a:solidFill>
              </a:rPr>
              <a:t>личного</a:t>
            </a:r>
            <a:r>
              <a:rPr lang="en-US" altLang="en-US" sz="1800" b="0" dirty="0">
                <a:solidFill>
                  <a:schemeClr val="tx1"/>
                </a:solidFill>
              </a:rPr>
              <a:t> </a:t>
            </a:r>
            <a:r>
              <a:rPr lang="ru-RU" altLang="en-US" sz="1800" b="0" dirty="0">
                <a:solidFill>
                  <a:schemeClr val="tx1"/>
                </a:solidFill>
              </a:rPr>
              <a:t>опыта </a:t>
            </a:r>
            <a:endParaRPr lang="zh-CN" altLang="en-US" sz="1800" dirty="0"/>
          </a:p>
        </p:txBody>
      </p:sp>
      <p:sp>
        <p:nvSpPr>
          <p:cNvPr id="1048644" name="Заголовок 2"/>
          <p:cNvSpPr txBox="1"/>
          <p:nvPr/>
        </p:nvSpPr>
        <p:spPr>
          <a:xfrm>
            <a:off x="539603" y="928510"/>
            <a:ext cx="2617252" cy="689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dirty="0" err="1">
                <a:solidFill>
                  <a:schemeClr val="tx1"/>
                </a:solidFill>
              </a:rPr>
              <a:t>Приемстимулирования</a:t>
            </a:r>
            <a:r>
              <a:rPr lang="ru-RU" sz="1400" dirty="0">
                <a:solidFill>
                  <a:schemeClr val="tx1"/>
                </a:solidFill>
              </a:rPr>
              <a:t> воображения </a:t>
            </a:r>
          </a:p>
        </p:txBody>
      </p:sp>
      <p:sp>
        <p:nvSpPr>
          <p:cNvPr id="1048645" name="Заголовок 2"/>
          <p:cNvSpPr txBox="1"/>
          <p:nvPr/>
        </p:nvSpPr>
        <p:spPr>
          <a:xfrm>
            <a:off x="3478744" y="809397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</a:rPr>
              <a:t>Прием «зацепки»</a:t>
            </a:r>
          </a:p>
        </p:txBody>
      </p:sp>
      <p:sp>
        <p:nvSpPr>
          <p:cNvPr id="1048646" name="Заголовок 2"/>
          <p:cNvSpPr txBox="1"/>
          <p:nvPr/>
        </p:nvSpPr>
        <p:spPr>
          <a:xfrm>
            <a:off x="6417885" y="809397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dirty="0">
                <a:solidFill>
                  <a:schemeClr val="tx1"/>
                </a:solidFill>
              </a:rPr>
              <a:t>Прием прямого подхода</a:t>
            </a:r>
          </a:p>
        </p:txBody>
      </p:sp>
      <p:sp>
        <p:nvSpPr>
          <p:cNvPr id="1048647" name="Заголовок 2"/>
          <p:cNvSpPr txBox="1"/>
          <p:nvPr/>
        </p:nvSpPr>
        <p:spPr>
          <a:xfrm>
            <a:off x="9357026" y="809396"/>
            <a:ext cx="261725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altLang="en-US" sz="1400" dirty="0">
                <a:solidFill>
                  <a:schemeClr val="tx1"/>
                </a:solidFill>
              </a:rPr>
              <a:t>Прием</a:t>
            </a:r>
            <a:r>
              <a:rPr lang="en-US" altLang="en-US" sz="1400" dirty="0">
                <a:solidFill>
                  <a:schemeClr val="tx1"/>
                </a:solidFill>
              </a:rPr>
              <a:t> </a:t>
            </a:r>
            <a:r>
              <a:rPr lang="ru-RU" altLang="en-US" sz="1400" dirty="0">
                <a:solidFill>
                  <a:schemeClr val="tx1"/>
                </a:solidFill>
              </a:rPr>
              <a:t>снятия</a:t>
            </a:r>
            <a:r>
              <a:rPr lang="en-US" altLang="en-US" sz="1400" dirty="0">
                <a:solidFill>
                  <a:schemeClr val="tx1"/>
                </a:solidFill>
              </a:rPr>
              <a:t> </a:t>
            </a:r>
            <a:r>
              <a:rPr lang="ru-RU" altLang="en-US" sz="1400" dirty="0">
                <a:solidFill>
                  <a:schemeClr val="tx1"/>
                </a:solidFill>
              </a:rPr>
              <a:t>напряженности</a:t>
            </a:r>
          </a:p>
        </p:txBody>
      </p:sp>
      <p:sp>
        <p:nvSpPr>
          <p:cNvPr id="1048648" name="Заголовок 2"/>
          <p:cNvSpPr txBox="1"/>
          <p:nvPr/>
        </p:nvSpPr>
        <p:spPr>
          <a:xfrm>
            <a:off x="789282" y="5509515"/>
            <a:ext cx="10640717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bg1"/>
                </a:solidFill>
              </a:rPr>
              <a:t>ВСЕРОССИЙСКИЙ КОНКУРС СРЕДИ НАСТАВНИКОВ ПАТРИОТИЧЕСКОГО ВОСПИТАНИЯ</a:t>
            </a:r>
          </a:p>
        </p:txBody>
      </p:sp>
      <p:sp>
        <p:nvSpPr>
          <p:cNvPr id="1048649" name="object 14"/>
          <p:cNvSpPr txBox="1"/>
          <p:nvPr/>
        </p:nvSpPr>
        <p:spPr>
          <a:xfrm>
            <a:off x="539602" y="119464"/>
            <a:ext cx="84175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</a:rPr>
              <a:t>Приемы аргументирования:</a:t>
            </a:r>
            <a:endParaRPr lang="ru-RU" spc="-10" dirty="0">
              <a:solidFill>
                <a:srgbClr val="000000"/>
              </a:solidFill>
            </a:endParaRPr>
          </a:p>
        </p:txBody>
      </p:sp>
      <p:sp>
        <p:nvSpPr>
          <p:cNvPr id="1048650" name="TextBox 1048802"/>
          <p:cNvSpPr txBox="1"/>
          <p:nvPr/>
        </p:nvSpPr>
        <p:spPr>
          <a:xfrm>
            <a:off x="6147740" y="1906697"/>
            <a:ext cx="2588231" cy="175432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9560" algn="l" fontAlgn="base">
              <a:lnSpc>
                <a:spcPct val="100000"/>
              </a:lnSpc>
            </a:pPr>
            <a:r>
              <a:rPr lang="ru-RU" altLang="en-US" b="0" i="0" dirty="0">
                <a:solidFill>
                  <a:srgbClr val="000000"/>
                </a:solidFill>
                <a:latin typeface="Formular" panose="02000000000000000000" pitchFamily="2" charset="-52"/>
                <a:ea typeface="Times New Roman" panose="02020603050405020304"/>
                <a:cs typeface="Times New Roman" panose="02020603050405020304"/>
              </a:rPr>
              <a:t>П</a:t>
            </a:r>
            <a:r>
              <a:rPr lang="ru-RU" b="0" i="0" dirty="0">
                <a:solidFill>
                  <a:srgbClr val="000000"/>
                </a:solidFill>
                <a:latin typeface="Formular" panose="02000000000000000000" pitchFamily="2" charset="-52"/>
                <a:ea typeface="Times New Roman" panose="02020603050405020304"/>
                <a:cs typeface="Times New Roman" panose="02020603050405020304"/>
              </a:rPr>
              <a:t>редполагает непосредственный переход к делу без какого-либо вступления или преамбулы. </a:t>
            </a:r>
            <a:endParaRPr lang="zh-CN" altLang="en-US" dirty="0">
              <a:latin typeface="Formular" panose="02000000000000000000" pitchFamily="2" charset="-5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E711F9E-833A-46D9-B180-3FFAF9854660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13</a:t>
            </a:fld>
            <a:endParaRPr lang="ru-RU" dirty="0"/>
          </a:p>
        </p:txBody>
      </p:sp>
      <p:sp>
        <p:nvSpPr>
          <p:cNvPr id="3" name="TextBox 1048806">
            <a:extLst>
              <a:ext uri="{FF2B5EF4-FFF2-40B4-BE49-F238E27FC236}">
                <a16:creationId xmlns:a16="http://schemas.microsoft.com/office/drawing/2014/main" id="{287B06A5-649B-4E6A-BB72-3345B8DB142F}"/>
              </a:ext>
            </a:extLst>
          </p:cNvPr>
          <p:cNvSpPr txBox="1"/>
          <p:nvPr/>
        </p:nvSpPr>
        <p:spPr>
          <a:xfrm>
            <a:off x="875338" y="1661160"/>
            <a:ext cx="8060329" cy="378565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Formular" panose="02000000000000000000" pitchFamily="2" charset="-52"/>
              </a:rPr>
              <a:t>Общество движется за счет человеческого взаимодействия и обмена идеями, мыслями и чувствами. Отношения строятся через общение.</a:t>
            </a:r>
            <a:endParaRPr lang="ru-RU" sz="2800" b="1" dirty="0">
              <a:solidFill>
                <a:srgbClr val="000000"/>
              </a:solidFill>
              <a:latin typeface="Formular" panose="02000000000000000000" pitchFamily="2" charset="-52"/>
            </a:endParaRP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44B0A578-902A-496E-B8A3-794BC2D87F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6005" y="1905712"/>
            <a:ext cx="2558828" cy="2503918"/>
          </a:xfrm>
          <a:prstGeom prst="rect">
            <a:avLst/>
          </a:prstGeom>
          <a:scene3d>
            <a:camera prst="obliqueTopLeft"/>
            <a:lightRig rig="balanced" dir="t">
              <a:rot lat="0" lon="0" rev="1200000"/>
            </a:lightRig>
          </a:scene3d>
          <a:sp3d/>
        </p:spPr>
      </p:pic>
    </p:spTree>
    <p:extLst>
      <p:ext uri="{BB962C8B-B14F-4D97-AF65-F5344CB8AC3E}">
        <p14:creationId xmlns:p14="http://schemas.microsoft.com/office/powerpoint/2010/main" val="3079045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extBox 1048804"/>
          <p:cNvSpPr txBox="1"/>
          <p:nvPr/>
        </p:nvSpPr>
        <p:spPr>
          <a:xfrm>
            <a:off x="3810000" y="3238500"/>
            <a:ext cx="4572000" cy="2692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fontAlgn="base">
              <a:lnSpc>
                <a:spcPct val="100000"/>
              </a:lnSpc>
            </a:pPr>
            <a:r>
              <a:rPr lang="ru-RU" sz="1200" b="0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</a:rPr>
              <a:t>за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6552253-9770-4272-9B92-5C647BEB0E70}"/>
              </a:ext>
            </a:extLst>
          </p:cNvPr>
          <p:cNvSpPr/>
          <p:nvPr/>
        </p:nvSpPr>
        <p:spPr>
          <a:xfrm>
            <a:off x="8772525" y="0"/>
            <a:ext cx="3513264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588" name="TextBox 1048805"/>
          <p:cNvSpPr txBox="1"/>
          <p:nvPr/>
        </p:nvSpPr>
        <p:spPr>
          <a:xfrm>
            <a:off x="852737" y="1114841"/>
            <a:ext cx="11433052" cy="424731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l" fontAlgn="base">
              <a:lnSpc>
                <a:spcPct val="100000"/>
              </a:lnSpc>
            </a:pPr>
            <a:r>
              <a:rPr lang="ru-RU" sz="5400" b="1" i="0" dirty="0">
                <a:latin typeface="Formular" panose="02000000000000000000" pitchFamily="2" charset="-52"/>
                <a:ea typeface="Times New Roman" panose="02020603050405020304"/>
                <a:cs typeface="Times New Roman" panose="02020603050405020304"/>
              </a:rPr>
              <a:t>Помните, «люди забывают, что вы им говорили, но никогда не забывают о том, что вы заставили их чувствовать»</a:t>
            </a:r>
            <a:endParaRPr lang="ru-RU" sz="4000" b="1" i="0" dirty="0">
              <a:latin typeface="Formular" panose="02000000000000000000" pitchFamily="2" charset="-52"/>
              <a:ea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6FEA471B-767E-4F7D-9728-25AB2ECC291C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pPr marL="124460">
                <a:spcBef>
                  <a:spcPts val="5"/>
                </a:spcBef>
              </a:pPr>
              <a:t>15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1FE9BE-395F-4F03-AA43-289785AFACE6}"/>
              </a:ext>
            </a:extLst>
          </p:cNvPr>
          <p:cNvSpPr txBox="1"/>
          <p:nvPr/>
        </p:nvSpPr>
        <p:spPr>
          <a:xfrm>
            <a:off x="669998" y="202942"/>
            <a:ext cx="9767387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Formular" panose="02000000000000000000" pitchFamily="2" charset="-52"/>
              </a:rPr>
              <a:t>Список рекомендуемой литературы </a:t>
            </a:r>
          </a:p>
          <a:p>
            <a:endParaRPr lang="ru-RU" sz="2800" b="1" dirty="0">
              <a:solidFill>
                <a:srgbClr val="000000"/>
              </a:solidFill>
              <a:latin typeface="Formular" panose="02000000000000000000" pitchFamily="2" charset="-5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47EFAD-A4E0-44E5-B190-1B4C483AB652}"/>
              </a:ext>
            </a:extLst>
          </p:cNvPr>
          <p:cNvSpPr txBox="1"/>
          <p:nvPr/>
        </p:nvSpPr>
        <p:spPr>
          <a:xfrm>
            <a:off x="545656" y="915411"/>
            <a:ext cx="7813273" cy="58470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228600" algn="l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b="0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 Адлер, Мортимер Искусство говорить и слушать / Мортимер Адлер. - М.: Манн, Иванов и Фербер, 2023.  </a:t>
            </a:r>
            <a:endParaRPr sz="1600" dirty="0">
              <a:latin typeface="Formular" panose="02000000000000000000" pitchFamily="2" charset="-52"/>
            </a:endParaRPr>
          </a:p>
          <a:p>
            <a:pPr marL="342900" indent="-228600" algn="l">
              <a:lnSpc>
                <a:spcPts val="18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b="0" i="0" kern="100" dirty="0" err="1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Бубличенко</a:t>
            </a:r>
            <a:r>
              <a:rPr lang="ru-RU" sz="1400" b="0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, М. М. Общайся, воздействуй, управляй. Эффективные методики / М.М. </a:t>
            </a:r>
            <a:r>
              <a:rPr lang="ru-RU" sz="1400" b="0" i="0" kern="100" dirty="0" err="1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Бубличенко</a:t>
            </a:r>
            <a:r>
              <a:rPr lang="ru-RU" sz="1400" b="0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. - М.: Феникс, 2022 </a:t>
            </a:r>
            <a:endParaRPr sz="1600" dirty="0">
              <a:latin typeface="Formular" panose="02000000000000000000" pitchFamily="2" charset="-52"/>
            </a:endParaRPr>
          </a:p>
          <a:p>
            <a:pPr marL="342900" indent="-228600" algn="l">
              <a:lnSpc>
                <a:spcPts val="18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b="0" i="0" kern="100" dirty="0" err="1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Добрович</a:t>
            </a:r>
            <a:r>
              <a:rPr lang="ru-RU" sz="1400" b="0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, Анатолий Общение. Наука и искусство / Анатолий </a:t>
            </a:r>
            <a:r>
              <a:rPr lang="ru-RU" sz="1400" b="0" i="0" kern="100" dirty="0" err="1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Добрович</a:t>
            </a:r>
            <a:r>
              <a:rPr lang="ru-RU" sz="1400" b="0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. - М.: Знание, 2023</a:t>
            </a:r>
            <a:r>
              <a:rPr lang="ru-RU" sz="1400" b="1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.</a:t>
            </a:r>
            <a:r>
              <a:rPr lang="ru-RU" sz="1400" b="0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  </a:t>
            </a:r>
            <a:endParaRPr sz="1600" dirty="0">
              <a:latin typeface="Formular" panose="02000000000000000000" pitchFamily="2" charset="-52"/>
            </a:endParaRPr>
          </a:p>
          <a:p>
            <a:pPr marL="342900" indent="-228600" algn="l">
              <a:lnSpc>
                <a:spcPts val="18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b="0" i="0" kern="100" dirty="0">
                <a:solidFill>
                  <a:srgbClr val="000000"/>
                </a:solidFill>
                <a:highlight>
                  <a:srgbClr val="FFFFFF"/>
                </a:highlight>
                <a:latin typeface="Formular" panose="02000000000000000000" pitchFamily="2" charset="-52"/>
                <a:ea typeface="Calibri"/>
                <a:cs typeface="Times New Roman"/>
              </a:rPr>
              <a:t>Нина Зверева, Светлана Иконникова "Я спрашиваю – мне отвечают. Инструменты искусного диалога"</a:t>
            </a:r>
            <a:r>
              <a:rPr lang="ru-RU" sz="1400" b="1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/</a:t>
            </a:r>
            <a:r>
              <a:rPr lang="ru-RU" sz="1400" b="0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 </a:t>
            </a:r>
            <a:r>
              <a:rPr lang="ru-RU" sz="1400" b="0" i="0" kern="100" dirty="0" err="1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Н.Зверева</a:t>
            </a:r>
            <a:r>
              <a:rPr lang="ru-RU" sz="1400" b="0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-М.: Альпина Паблишер,2023. </a:t>
            </a:r>
            <a:endParaRPr sz="1600" dirty="0">
              <a:latin typeface="Formular" panose="02000000000000000000" pitchFamily="2" charset="-52"/>
            </a:endParaRPr>
          </a:p>
          <a:p>
            <a:pPr marL="342900" indent="-228600" algn="l">
              <a:lnSpc>
                <a:spcPts val="18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b="0" i="0" kern="100" dirty="0" err="1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Лаундес</a:t>
            </a:r>
            <a:r>
              <a:rPr lang="ru-RU" sz="1400" b="0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, Лейл Как говорить с кем угодно и о чем угодно. Психология успешного общения. Технологии эффективных коммуникаций / Лейл </a:t>
            </a:r>
            <a:r>
              <a:rPr lang="ru-RU" sz="1400" b="0" i="0" kern="100" dirty="0" err="1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Лаундес</a:t>
            </a:r>
            <a:r>
              <a:rPr lang="ru-RU" sz="1400" b="0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. - М.: Добрая книга, 2023</a:t>
            </a:r>
            <a:r>
              <a:rPr lang="ru-RU" sz="1400" b="1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.</a:t>
            </a:r>
            <a:r>
              <a:rPr lang="ru-RU" sz="1400" b="0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  </a:t>
            </a:r>
            <a:endParaRPr sz="1600" dirty="0">
              <a:latin typeface="Formular" panose="02000000000000000000" pitchFamily="2" charset="-52"/>
            </a:endParaRPr>
          </a:p>
          <a:p>
            <a:pPr marL="342900" indent="-228600" algn="l">
              <a:lnSpc>
                <a:spcPts val="18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b="0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Ли </a:t>
            </a:r>
            <a:r>
              <a:rPr lang="ru-RU" sz="1400" b="0" i="0" kern="100" dirty="0" err="1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ЛеФевр</a:t>
            </a:r>
            <a:r>
              <a:rPr lang="ru-RU" sz="1400" b="0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, Искусство объяснять. Как сделать так, чтобы вас понимали с полуслова/Ле </a:t>
            </a:r>
            <a:r>
              <a:rPr lang="ru-RU" sz="1400" b="0" i="0" kern="100" dirty="0" err="1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Февр</a:t>
            </a:r>
            <a:r>
              <a:rPr lang="ru-RU" sz="1400" b="0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 Ли- М.: Манн, Иванов и Фербер, 2023. </a:t>
            </a:r>
            <a:endParaRPr sz="1600" dirty="0">
              <a:latin typeface="Formular" panose="02000000000000000000" pitchFamily="2" charset="-52"/>
            </a:endParaRPr>
          </a:p>
          <a:p>
            <a:pPr marL="342900" indent="-228600" algn="l">
              <a:lnSpc>
                <a:spcPts val="18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b="0" i="0" kern="100" dirty="0">
                <a:solidFill>
                  <a:srgbClr val="000000"/>
                </a:solidFill>
                <a:highlight>
                  <a:srgbClr val="FFFFFF"/>
                </a:highlight>
                <a:latin typeface="Formular" panose="02000000000000000000" pitchFamily="2" charset="-52"/>
                <a:ea typeface="Calibri"/>
                <a:cs typeface="Times New Roman"/>
              </a:rPr>
              <a:t> Лукинова Ольга "Цифровой этикет. Как не бесить друг друга в интернете" /О. Лукинова. -М.: Эксмо, 2020</a:t>
            </a:r>
            <a:r>
              <a:rPr lang="ru-RU" sz="1400" b="0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 </a:t>
            </a:r>
            <a:endParaRPr sz="1600" dirty="0">
              <a:latin typeface="Formular" panose="02000000000000000000" pitchFamily="2" charset="-52"/>
            </a:endParaRPr>
          </a:p>
          <a:p>
            <a:pPr marL="342900" indent="-228600" algn="l">
              <a:lnSpc>
                <a:spcPts val="18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b="0" i="0" kern="100" dirty="0">
                <a:solidFill>
                  <a:srgbClr val="000000"/>
                </a:solidFill>
                <a:highlight>
                  <a:srgbClr val="FFFFFF"/>
                </a:highlight>
                <a:latin typeface="Formular" panose="02000000000000000000" pitchFamily="2" charset="-52"/>
                <a:ea typeface="Calibri"/>
                <a:cs typeface="Times New Roman"/>
              </a:rPr>
              <a:t>Орлов Александр  "</a:t>
            </a:r>
            <a:r>
              <a:rPr lang="ru-RU" sz="1400" b="0" i="0" kern="100" dirty="0" err="1">
                <a:solidFill>
                  <a:srgbClr val="000000"/>
                </a:solidFill>
                <a:highlight>
                  <a:srgbClr val="FFFFFF"/>
                </a:highlight>
                <a:latin typeface="Formular" panose="02000000000000000000" pitchFamily="2" charset="-52"/>
                <a:ea typeface="Calibri"/>
                <a:cs typeface="Times New Roman"/>
              </a:rPr>
              <a:t>Джедайские</a:t>
            </a:r>
            <a:r>
              <a:rPr lang="ru-RU" sz="1400" b="0" i="0" kern="100" dirty="0">
                <a:solidFill>
                  <a:srgbClr val="000000"/>
                </a:solidFill>
                <a:highlight>
                  <a:srgbClr val="FFFFFF"/>
                </a:highlight>
                <a:latin typeface="Formular" panose="02000000000000000000" pitchFamily="2" charset="-52"/>
                <a:ea typeface="Calibri"/>
                <a:cs typeface="Times New Roman"/>
              </a:rPr>
              <a:t> техники конструктивного общения"</a:t>
            </a:r>
            <a:r>
              <a:rPr lang="ru-RU" sz="1400" b="0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 /А. Орлов.-М.: Манн, Иванов и Фербер, 2020. </a:t>
            </a:r>
            <a:endParaRPr sz="1600" dirty="0">
              <a:latin typeface="Formular" panose="02000000000000000000" pitchFamily="2" charset="-52"/>
            </a:endParaRPr>
          </a:p>
          <a:p>
            <a:pPr marL="342900" indent="-228600" algn="l">
              <a:lnSpc>
                <a:spcPts val="18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b="0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Поленова, Т. П. Школа эффективного общения. Коммуникативные техники, которые всегда работают / Т.П. Поленова. - М.: Феникс, 2023</a:t>
            </a:r>
            <a:r>
              <a:rPr lang="ru-RU" sz="1400" b="1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.</a:t>
            </a:r>
            <a:r>
              <a:rPr lang="ru-RU" sz="1400" b="0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  </a:t>
            </a:r>
            <a:endParaRPr sz="1600" dirty="0">
              <a:latin typeface="Formular" panose="02000000000000000000" pitchFamily="2" charset="-52"/>
            </a:endParaRPr>
          </a:p>
          <a:p>
            <a:pPr marL="342900" indent="-228600" algn="l">
              <a:lnSpc>
                <a:spcPts val="18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b="0" i="0" kern="100" dirty="0" err="1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Шапарь</a:t>
            </a:r>
            <a:r>
              <a:rPr lang="ru-RU" sz="1400" b="0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, В. Б. Вооруженный нейтралитет, или Психология безопасного общения / В.Б. </a:t>
            </a:r>
            <a:r>
              <a:rPr lang="ru-RU" sz="1400" b="0" i="0" kern="100" dirty="0" err="1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Шапарь</a:t>
            </a:r>
            <a:r>
              <a:rPr lang="ru-RU" sz="1400" b="0" i="0" kern="100" dirty="0">
                <a:solidFill>
                  <a:srgbClr val="000000"/>
                </a:solidFill>
                <a:latin typeface="Formular" panose="02000000000000000000" pitchFamily="2" charset="-52"/>
                <a:ea typeface="Calibri"/>
                <a:cs typeface="Times New Roman"/>
              </a:rPr>
              <a:t>. - М.: Феникс, 2022.  </a:t>
            </a:r>
            <a:endParaRPr sz="1400" dirty="0">
              <a:latin typeface="Formular" panose="020000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9017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t>2</a:t>
            </a:fld>
            <a:endParaRPr lang="ru-RU" dirty="0"/>
          </a:p>
        </p:txBody>
      </p:sp>
      <p:pic>
        <p:nvPicPr>
          <p:cNvPr id="2097178" name="Рисунок 10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/>
          <a:srcRect l="2325" r="2325"/>
          <a:stretch>
            <a:fillRect/>
          </a:stretch>
        </p:blipFill>
        <p:spPr>
          <a:xfrm>
            <a:off x="7153359" y="1128680"/>
            <a:ext cx="2569518" cy="2840668"/>
          </a:xfrm>
          <a:effectLst>
            <a:glow>
              <a:schemeClr val="accent1"/>
            </a:glow>
            <a:outerShdw blurRad="546100" dist="50800" dir="2700000" algn="ctr" rotWithShape="0">
              <a:srgbClr val="000000">
                <a:alpha val="47000"/>
              </a:srgbClr>
            </a:outerShdw>
            <a:softEdge rad="0"/>
          </a:effectLst>
          <a:scene3d>
            <a:camera prst="isometricOffAxis1Right"/>
            <a:lightRig rig="threePt" dir="t"/>
          </a:scene3d>
          <a:sp3d extrusionH="38100"/>
        </p:spPr>
      </p:pic>
      <p:sp>
        <p:nvSpPr>
          <p:cNvPr id="1048655" name="Заголовок 3"/>
          <p:cNvSpPr>
            <a:spLocks noGrp="1"/>
          </p:cNvSpPr>
          <p:nvPr>
            <p:ph type="title"/>
          </p:nvPr>
        </p:nvSpPr>
        <p:spPr>
          <a:xfrm>
            <a:off x="983258" y="1128680"/>
            <a:ext cx="5712817" cy="965200"/>
          </a:xfrm>
        </p:spPr>
        <p:txBody>
          <a:bodyPr/>
          <a:lstStyle/>
          <a:p>
            <a:r>
              <a:rPr lang="ru-RU" sz="1200" dirty="0"/>
              <a:t>Передача, получение или обмен идеями, данными, информацией, сигналами или сообщениями через соответствующие средства массовой информации, позволяющие отдельным лицам или группам убеждать, искать информацию, предоставлять информацию или выражать эмоции.</a:t>
            </a:r>
          </a:p>
        </p:txBody>
      </p:sp>
      <p:sp>
        <p:nvSpPr>
          <p:cNvPr id="1048656" name="object 14"/>
          <p:cNvSpPr txBox="1"/>
          <p:nvPr/>
        </p:nvSpPr>
        <p:spPr>
          <a:xfrm>
            <a:off x="736409" y="260350"/>
            <a:ext cx="10472331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</a:rPr>
              <a:t>Эффективная</a:t>
            </a:r>
            <a:r>
              <a:rPr lang="ru-RU" spc="-15" dirty="0"/>
              <a:t> </a:t>
            </a:r>
            <a:r>
              <a:rPr lang="ru-RU" spc="-10" dirty="0">
                <a:solidFill>
                  <a:srgbClr val="000000"/>
                </a:solidFill>
              </a:rPr>
              <a:t>коммуникация - это</a:t>
            </a:r>
          </a:p>
        </p:txBody>
      </p:sp>
      <p:sp>
        <p:nvSpPr>
          <p:cNvPr id="1048657" name="Прямоугольник 5"/>
          <p:cNvSpPr/>
          <p:nvPr/>
        </p:nvSpPr>
        <p:spPr>
          <a:xfrm>
            <a:off x="983258" y="2782669"/>
            <a:ext cx="5712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Formular" panose="02000000000000000000" pitchFamily="2" charset="-52"/>
                <a:ea typeface="+mj-ea"/>
                <a:cs typeface="+mj-cs"/>
              </a:rPr>
              <a:t>Двусторонний процесс. Это не просто предоставление информации или сигнализация кому-то; это также предполагает понимание информации или сигнала получателем.</a:t>
            </a:r>
            <a:endParaRPr lang="ru-RU" sz="1200" dirty="0"/>
          </a:p>
        </p:txBody>
      </p:sp>
      <p:sp>
        <p:nvSpPr>
          <p:cNvPr id="1048658" name="Прямоугольник 7"/>
          <p:cNvSpPr/>
          <p:nvPr/>
        </p:nvSpPr>
        <p:spPr>
          <a:xfrm>
            <a:off x="983258" y="3922899"/>
            <a:ext cx="57128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  <a:latin typeface="Formular" panose="02000000000000000000" pitchFamily="2" charset="-52"/>
              </a:rPr>
              <a:t>Непрерывный и динамичный процесс, в котором участвует более одного человека. Это циклический процесс, обозначающий непрерывный поток информации. По сути, это включает в себя отправителя, сообщение и получателя.</a:t>
            </a:r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048659" name="Прямоугольник 8"/>
          <p:cNvSpPr/>
          <p:nvPr/>
        </p:nvSpPr>
        <p:spPr>
          <a:xfrm>
            <a:off x="914400" y="5066497"/>
            <a:ext cx="5781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b="1" dirty="0">
                <a:solidFill>
                  <a:prstClr val="black"/>
                </a:solidFill>
                <a:latin typeface="Formular" panose="02000000000000000000" pitchFamily="2" charset="-52"/>
              </a:rPr>
              <a:t>Нечто большее, чем просто обмен информацией. Речь идет о понимании эмоций и намерений, стоящих за словами. Помимо способности четко передать сообщение, нужно уметь слушать так, чтобы уяснить полный смысл того, что говорится, и заставить другого человека почувствовать, что его слушают и понимают.</a:t>
            </a:r>
            <a:endParaRPr lang="ru-RU" sz="1200" dirty="0">
              <a:solidFill>
                <a:prstClr val="black"/>
              </a:solidFill>
            </a:endParaRPr>
          </a:p>
        </p:txBody>
      </p:sp>
      <p:pic>
        <p:nvPicPr>
          <p:cNvPr id="2097179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3966" y="3196625"/>
            <a:ext cx="2990183" cy="2766025"/>
          </a:xfrm>
          <a:prstGeom prst="rect">
            <a:avLst/>
          </a:prstGeom>
          <a:effectLst>
            <a:glow>
              <a:schemeClr val="bg2">
                <a:lumMod val="90000"/>
                <a:alpha val="92000"/>
              </a:schemeClr>
            </a:glow>
            <a:outerShdw blurRad="50800" dist="76200" dir="3060000" algn="ctr" rotWithShape="0">
              <a:srgbClr val="000000">
                <a:alpha val="43137"/>
              </a:srgbClr>
            </a:outerShdw>
          </a:effectLst>
          <a:scene3d>
            <a:camera prst="perspectiveHeroicExtremeLeftFacing"/>
            <a:lightRig rig="threePt" dir="t"/>
          </a:scene3d>
          <a:sp3d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Номер слайда 1048807"/>
          <p:cNvSpPr>
            <a:spLocks noGrp="1"/>
          </p:cNvSpPr>
          <p:nvPr>
            <p:ph type="sldNum" sz="quarter" idx="7"/>
          </p:nvPr>
        </p:nvSpPr>
        <p:spPr/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31F20"/>
                </a:solidFill>
                <a:latin typeface="Formular" panose="02000000000000000000" pitchFamily="2" charset="-52"/>
                <a:cs typeface="Formular" panose="02000000000000000000" pitchFamily="2" charset="-52"/>
              </a:defRPr>
            </a:lvl1pPr>
          </a:lstStyle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t>3</a:t>
            </a:fld>
            <a:endParaRPr lang="ru-RU" dirty="0"/>
          </a:p>
        </p:txBody>
      </p:sp>
      <p:pic>
        <p:nvPicPr>
          <p:cNvPr id="2097159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8165" r="8165"/>
          <a:stretch>
            <a:fillRect/>
          </a:stretch>
        </p:blipFill>
        <p:spPr>
          <a:xfrm>
            <a:off x="7515863" y="994461"/>
            <a:ext cx="4378782" cy="4840855"/>
          </a:xfrm>
          <a:scene3d>
            <a:camera prst="orthographicFront"/>
            <a:lightRig rig="threePt" dir="t"/>
          </a:scene3d>
          <a:sp3d/>
        </p:spPr>
      </p:pic>
      <p:sp>
        <p:nvSpPr>
          <p:cNvPr id="1048609" name="Заголовок 1048809"/>
          <p:cNvSpPr>
            <a:spLocks noGrp="1"/>
          </p:cNvSpPr>
          <p:nvPr>
            <p:ph type="title" hasCustomPrompt="1"/>
          </p:nvPr>
        </p:nvSpPr>
        <p:spPr>
          <a:xfrm>
            <a:off x="983259" y="154115"/>
            <a:ext cx="8997717" cy="816824"/>
          </a:xfrm>
        </p:spPr>
        <p:txBody>
          <a:bodyPr/>
          <a:lstStyle/>
          <a:p>
            <a:r>
              <a:rPr lang="ru-RU" altLang="en-US" sz="4800">
                <a:solidFill>
                  <a:srgbClr val="FF0000"/>
                </a:solidFill>
              </a:rPr>
              <a:t>Стиль </a:t>
            </a:r>
            <a:r>
              <a:rPr lang="en-US" altLang="en-US" sz="4800">
                <a:solidFill>
                  <a:srgbClr val="FF0000"/>
                </a:solidFill>
              </a:rPr>
              <a:t> </a:t>
            </a:r>
            <a:r>
              <a:rPr lang="ru-RU" altLang="en-US" sz="4800">
                <a:solidFill>
                  <a:srgbClr val="FF0000"/>
                </a:solidFill>
              </a:rPr>
              <a:t>общения 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1048610" name="TextBox 1048810"/>
          <p:cNvSpPr txBox="1"/>
          <p:nvPr/>
        </p:nvSpPr>
        <p:spPr>
          <a:xfrm>
            <a:off x="983259" y="1341757"/>
            <a:ext cx="5712052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Агрессивный</a:t>
            </a:r>
            <a:r>
              <a:rPr lang="en-US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. </a:t>
            </a:r>
            <a:r>
              <a:rPr lang="ru-RU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П</a:t>
            </a:r>
            <a:r>
              <a:rPr lang="ru-RU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роявляется в напористой и враждебной форме</a:t>
            </a:r>
            <a:r>
              <a:rPr 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 </a:t>
            </a:r>
            <a:r>
              <a:rPr lang="ru-RU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и всегда основан на неправильных предпосылках, согласно которым «вы не важны; ваши потребности не имеют значения».</a:t>
            </a:r>
          </a:p>
        </p:txBody>
      </p:sp>
      <p:sp>
        <p:nvSpPr>
          <p:cNvPr id="1048611" name="TextBox 1048813"/>
          <p:cNvSpPr txBox="1"/>
          <p:nvPr/>
        </p:nvSpPr>
        <p:spPr>
          <a:xfrm>
            <a:off x="983258" y="3958199"/>
            <a:ext cx="5712052" cy="64633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Манипулятивный</a:t>
            </a:r>
            <a:r>
              <a:rPr lang="en-US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 , </a:t>
            </a:r>
            <a:r>
              <a:rPr lang="ru-RU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стиль</a:t>
            </a:r>
            <a:r>
              <a:rPr lang="en-US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. </a:t>
            </a:r>
            <a:r>
              <a:rPr lang="ru-RU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У</a:t>
            </a:r>
            <a:r>
              <a:rPr lang="en-US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 </a:t>
            </a:r>
            <a:r>
              <a:rPr lang="ru-RU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людей этого</a:t>
            </a:r>
            <a:r>
              <a:rPr lang="en-US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 </a:t>
            </a:r>
            <a:r>
              <a:rPr lang="ru-RU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стиля общения всегда</a:t>
            </a:r>
            <a:r>
              <a:rPr lang="en-US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Formular" panose="02000000000000000000" pitchFamily="2" charset="-52"/>
              </a:rPr>
              <a:t>есть</a:t>
            </a:r>
            <a:r>
              <a:rPr lang="en-US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Formular" panose="02000000000000000000" pitchFamily="2" charset="-52"/>
              </a:rPr>
              <a:t>скрытое</a:t>
            </a:r>
            <a:r>
              <a:rPr lang="en-US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Formular" panose="02000000000000000000" pitchFamily="2" charset="-52"/>
              </a:rPr>
              <a:t>послание</a:t>
            </a:r>
            <a:r>
              <a:rPr lang="en-US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, и </a:t>
            </a:r>
            <a:r>
              <a:rPr lang="en-US" altLang="en-US" sz="1200" b="1" dirty="0" err="1">
                <a:solidFill>
                  <a:srgbClr val="000000"/>
                </a:solidFill>
                <a:latin typeface="Formular" panose="02000000000000000000" pitchFamily="2" charset="-52"/>
              </a:rPr>
              <a:t>часто</a:t>
            </a:r>
            <a:r>
              <a:rPr lang="en-US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Formular" panose="02000000000000000000" pitchFamily="2" charset="-52"/>
              </a:rPr>
              <a:t>другие</a:t>
            </a:r>
            <a:r>
              <a:rPr lang="en-US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Formular" panose="02000000000000000000" pitchFamily="2" charset="-52"/>
              </a:rPr>
              <a:t>люди</a:t>
            </a:r>
            <a:r>
              <a:rPr lang="en-US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Formular" panose="02000000000000000000" pitchFamily="2" charset="-52"/>
              </a:rPr>
              <a:t>не</a:t>
            </a:r>
            <a:r>
              <a:rPr lang="en-US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Formular" panose="02000000000000000000" pitchFamily="2" charset="-52"/>
              </a:rPr>
              <a:t>подозревают</a:t>
            </a:r>
            <a:r>
              <a:rPr lang="en-US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Formular" panose="02000000000000000000" pitchFamily="2" charset="-52"/>
              </a:rPr>
              <a:t>об</a:t>
            </a:r>
            <a:r>
              <a:rPr lang="en-US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Formular" panose="02000000000000000000" pitchFamily="2" charset="-52"/>
              </a:rPr>
              <a:t>их</a:t>
            </a:r>
            <a:r>
              <a:rPr lang="en-US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Formular" panose="02000000000000000000" pitchFamily="2" charset="-52"/>
              </a:rPr>
              <a:t>скрытых</a:t>
            </a:r>
            <a:r>
              <a:rPr lang="en-US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 </a:t>
            </a:r>
            <a:r>
              <a:rPr lang="en-US" altLang="en-US" sz="1200" b="1" dirty="0" err="1">
                <a:solidFill>
                  <a:srgbClr val="000000"/>
                </a:solidFill>
                <a:latin typeface="Formular" panose="02000000000000000000" pitchFamily="2" charset="-52"/>
              </a:rPr>
              <a:t>намерениях</a:t>
            </a:r>
            <a:r>
              <a:rPr lang="en-US" altLang="en-US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.</a:t>
            </a:r>
            <a:endParaRPr lang="ru-RU" sz="1200" b="1" dirty="0">
              <a:solidFill>
                <a:srgbClr val="000000"/>
              </a:solidFill>
              <a:latin typeface="Formular" panose="02000000000000000000" pitchFamily="2" charset="-52"/>
            </a:endParaRPr>
          </a:p>
        </p:txBody>
      </p:sp>
      <p:sp>
        <p:nvSpPr>
          <p:cNvPr id="1048612" name="TextBox 1048814"/>
          <p:cNvSpPr txBox="1"/>
          <p:nvPr/>
        </p:nvSpPr>
        <p:spPr>
          <a:xfrm>
            <a:off x="983259" y="2649978"/>
            <a:ext cx="5552455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000000"/>
                </a:solidFill>
                <a:latin typeface="Formular" panose="02000000000000000000" pitchFamily="2" charset="-52"/>
              </a:rPr>
              <a:t>Пассивный стиль общения позволяет коммуникатору ставить права других выше своих и тем самым снижать собственную самооценку.</a:t>
            </a:r>
          </a:p>
        </p:txBody>
      </p:sp>
      <p:sp>
        <p:nvSpPr>
          <p:cNvPr id="1048613" name="TextBox 1048817"/>
          <p:cNvSpPr txBox="1"/>
          <p:nvPr/>
        </p:nvSpPr>
        <p:spPr>
          <a:xfrm>
            <a:off x="983258" y="5266420"/>
            <a:ext cx="5712052" cy="830997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en-US" sz="1200" b="1">
                <a:solidFill>
                  <a:srgbClr val="000000"/>
                </a:solidFill>
                <a:latin typeface="Formular" panose="02000000000000000000" pitchFamily="2" charset="-52"/>
              </a:rPr>
              <a:t>Напористый</a:t>
            </a:r>
            <a:r>
              <a:rPr lang="en-US" altLang="en-US" sz="1200" b="1">
                <a:solidFill>
                  <a:srgbClr val="000000"/>
                </a:solidFill>
                <a:latin typeface="Formular" panose="02000000000000000000" pitchFamily="2" charset="-52"/>
              </a:rPr>
              <a:t> </a:t>
            </a:r>
            <a:r>
              <a:rPr lang="ru-RU" altLang="en-US" sz="1200" b="1">
                <a:solidFill>
                  <a:srgbClr val="000000"/>
                </a:solidFill>
                <a:latin typeface="Formular" panose="02000000000000000000" pitchFamily="2" charset="-52"/>
              </a:rPr>
              <a:t>стиль</a:t>
            </a:r>
            <a:r>
              <a:rPr lang="en-US" altLang="en-US" sz="1200" b="1">
                <a:solidFill>
                  <a:srgbClr val="000000"/>
                </a:solidFill>
                <a:latin typeface="Formular" panose="02000000000000000000" pitchFamily="2" charset="-52"/>
              </a:rPr>
              <a:t>. Этот стиль учит отстаивать свои права, уважая права других. Целью ассертивного поведения является удовлетворение потребностей и желаний любых двух сторон в данной ситуации.</a:t>
            </a:r>
            <a:endParaRPr lang="ru-RU" sz="1200" b="1">
              <a:solidFill>
                <a:srgbClr val="000000"/>
              </a:solidFill>
              <a:latin typeface="Formular" panose="02000000000000000000" pitchFamily="2" charset="-5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t>4</a:t>
            </a:fld>
            <a:endParaRPr lang="ru-RU" dirty="0"/>
          </a:p>
        </p:txBody>
      </p:sp>
      <p:sp>
        <p:nvSpPr>
          <p:cNvPr id="1048664" name="object 14"/>
          <p:cNvSpPr txBox="1"/>
          <p:nvPr/>
        </p:nvSpPr>
        <p:spPr>
          <a:xfrm>
            <a:off x="235820" y="260350"/>
            <a:ext cx="4443661" cy="1993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</a:rPr>
              <a:t>Цель эффективной коммуникации</a:t>
            </a:r>
          </a:p>
        </p:txBody>
      </p:sp>
      <p:sp>
        <p:nvSpPr>
          <p:cNvPr id="1048665" name="Прямоугольник 2"/>
          <p:cNvSpPr/>
          <p:nvPr/>
        </p:nvSpPr>
        <p:spPr>
          <a:xfrm>
            <a:off x="6700057" y="978367"/>
            <a:ext cx="505145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latin typeface="Formular" panose="02000000000000000000" pitchFamily="2" charset="-52"/>
              </a:rPr>
              <a:t>Наладить и оберегать взаимосвязь, поддержку и  взаимовыгодные длительные рабочие отношения</a:t>
            </a:r>
          </a:p>
        </p:txBody>
      </p:sp>
      <p:pic>
        <p:nvPicPr>
          <p:cNvPr id="2097180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403154" y="728463"/>
            <a:ext cx="944962" cy="1587069"/>
          </a:xfrm>
          <a:prstGeom prst="rect">
            <a:avLst/>
          </a:prstGeom>
        </p:spPr>
      </p:pic>
      <p:sp>
        <p:nvSpPr>
          <p:cNvPr id="1048666" name="Прямоугольник 4"/>
          <p:cNvSpPr/>
          <p:nvPr/>
        </p:nvSpPr>
        <p:spPr>
          <a:xfrm>
            <a:off x="6542905" y="3889597"/>
            <a:ext cx="4358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E2252C"/>
                </a:solidFill>
                <a:latin typeface="Formular" panose="02000000000000000000" pitchFamily="2" charset="-52"/>
              </a:rPr>
              <a:t>Как этого достичь?</a:t>
            </a:r>
          </a:p>
        </p:txBody>
      </p:sp>
      <p:pic>
        <p:nvPicPr>
          <p:cNvPr id="2097181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935307" y="2624567"/>
            <a:ext cx="1585097" cy="944962"/>
          </a:xfrm>
          <a:prstGeom prst="rect">
            <a:avLst/>
          </a:prstGeom>
        </p:spPr>
      </p:pic>
      <p:pic>
        <p:nvPicPr>
          <p:cNvPr id="2097182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4957808" y="3704882"/>
            <a:ext cx="1585097" cy="944962"/>
          </a:xfrm>
          <a:prstGeom prst="rect">
            <a:avLst/>
          </a:prstGeom>
        </p:spPr>
      </p:pic>
      <p:sp>
        <p:nvSpPr>
          <p:cNvPr id="1048667" name="Прямоугольник 7"/>
          <p:cNvSpPr/>
          <p:nvPr/>
        </p:nvSpPr>
        <p:spPr>
          <a:xfrm>
            <a:off x="235820" y="3704882"/>
            <a:ext cx="54132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Formular" panose="02000000000000000000" pitchFamily="2" charset="-52"/>
              </a:rPr>
              <a:t>Если соблюдать определенные </a:t>
            </a:r>
            <a:br>
              <a:rPr lang="en-US" b="1" dirty="0">
                <a:latin typeface="Formular" panose="02000000000000000000" pitchFamily="2" charset="-52"/>
              </a:rPr>
            </a:br>
            <a:r>
              <a:rPr lang="ru-RU" b="1" dirty="0">
                <a:latin typeface="Formular" panose="02000000000000000000" pitchFamily="2" charset="-52"/>
              </a:rPr>
              <a:t>правила, применять</a:t>
            </a:r>
            <a:r>
              <a:rPr lang="en-US" b="1" dirty="0">
                <a:latin typeface="Formular" panose="02000000000000000000" pitchFamily="2" charset="-52"/>
              </a:rPr>
              <a:t> </a:t>
            </a:r>
            <a:r>
              <a:rPr lang="ru-RU" b="1" dirty="0">
                <a:latin typeface="Formular" panose="02000000000000000000" pitchFamily="2" charset="-52"/>
              </a:rPr>
              <a:t>некоторые </a:t>
            </a:r>
            <a:br>
              <a:rPr lang="en-US" b="1" dirty="0">
                <a:latin typeface="Formular" panose="02000000000000000000" pitchFamily="2" charset="-52"/>
              </a:rPr>
            </a:br>
            <a:r>
              <a:rPr lang="ru-RU" b="1" dirty="0">
                <a:latin typeface="Formular" panose="02000000000000000000" pitchFamily="2" charset="-52"/>
              </a:rPr>
              <a:t>техники и приемы, можно прокачать </a:t>
            </a:r>
            <a:br>
              <a:rPr lang="en-US" b="1" dirty="0">
                <a:latin typeface="Formular" panose="02000000000000000000" pitchFamily="2" charset="-52"/>
              </a:rPr>
            </a:br>
            <a:r>
              <a:rPr lang="ru-RU" b="1" dirty="0">
                <a:latin typeface="Formular" panose="02000000000000000000" pitchFamily="2" charset="-52"/>
              </a:rPr>
              <a:t>свое умение находить подход к людям </a:t>
            </a:r>
            <a:br>
              <a:rPr lang="en-US" b="1" dirty="0">
                <a:latin typeface="Formular" panose="02000000000000000000" pitchFamily="2" charset="-52"/>
              </a:rPr>
            </a:br>
            <a:r>
              <a:rPr lang="ru-RU" b="1" dirty="0">
                <a:latin typeface="Formular" panose="02000000000000000000" pitchFamily="2" charset="-52"/>
              </a:rPr>
              <a:t>и доносить свои мысли ясно и быстро</a:t>
            </a:r>
          </a:p>
        </p:txBody>
      </p:sp>
      <p:pic>
        <p:nvPicPr>
          <p:cNvPr id="2097183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92694" y="4580927"/>
            <a:ext cx="2233089" cy="2067910"/>
          </a:xfrm>
          <a:prstGeom prst="rect">
            <a:avLst/>
          </a:prstGeom>
          <a:effectLst>
            <a:glow rad="127000">
              <a:schemeClr val="bg2">
                <a:lumMod val="90000"/>
                <a:alpha val="98000"/>
              </a:schemeClr>
            </a:glow>
          </a:effectLst>
          <a:scene3d>
            <a:camera prst="perspectiveHeroicExtremeLeftFacing">
              <a:rot lat="487347" lon="1200000" rev="21425485"/>
            </a:camera>
            <a:lightRig rig="threePt" dir="t"/>
          </a:scene3d>
          <a:sp3d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9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t>5</a:t>
            </a:fld>
            <a:endParaRPr lang="ru-RU" dirty="0"/>
          </a:p>
        </p:txBody>
      </p:sp>
      <p:pic>
        <p:nvPicPr>
          <p:cNvPr id="2097184" name="Рисунок 14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7" r="167"/>
          <a:stretch>
            <a:fillRect/>
          </a:stretch>
        </p:blipFill>
        <p:spPr>
          <a:xfrm>
            <a:off x="-1027709" y="1692273"/>
            <a:ext cx="4386263" cy="4386263"/>
          </a:xfrm>
          <a:effectLst>
            <a:glow rad="190500">
              <a:schemeClr val="bg2">
                <a:lumMod val="9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/>
        </p:spPr>
      </p:pic>
      <p:sp>
        <p:nvSpPr>
          <p:cNvPr id="1048690" name="Заголовок 2"/>
          <p:cNvSpPr txBox="1"/>
          <p:nvPr/>
        </p:nvSpPr>
        <p:spPr>
          <a:xfrm>
            <a:off x="1246580" y="816675"/>
            <a:ext cx="7637072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rgbClr val="FF0000"/>
                </a:solidFill>
              </a:rPr>
              <a:t>Сначала слушайте. </a:t>
            </a:r>
            <a:r>
              <a:rPr lang="ru-RU" sz="1400" dirty="0">
                <a:solidFill>
                  <a:schemeClr val="tx1"/>
                </a:solidFill>
              </a:rPr>
              <a:t>Активное слушание включает в себя сосредоточенное усилие, которое требуется, чтобы понять ответы вашего партнера – и в то же время отказаться от их оценки. Кроме того, вы показываете, что то, что важно для него, важно и для вас. В результате ваше мнение имеет больший вес, ведь основано на реальности – реальности собеседника.</a:t>
            </a:r>
          </a:p>
        </p:txBody>
      </p:sp>
      <p:sp>
        <p:nvSpPr>
          <p:cNvPr id="1048691" name="Заголовок 2"/>
          <p:cNvSpPr txBox="1"/>
          <p:nvPr/>
        </p:nvSpPr>
        <p:spPr>
          <a:xfrm>
            <a:off x="3403424" y="4839528"/>
            <a:ext cx="5418629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rgbClr val="FF0000"/>
                </a:solidFill>
              </a:rPr>
              <a:t>Сосредоточьтесь на позитивном. </a:t>
            </a:r>
            <a:r>
              <a:rPr lang="ru-RU" sz="1400" dirty="0">
                <a:solidFill>
                  <a:schemeClr val="tx1"/>
                </a:solidFill>
              </a:rPr>
              <a:t>Находите общую точку зрения, даже если вы не согласны. Старайтесь радовать собеседника своим настроением, даже если ситуация к этому не располагает. </a:t>
            </a:r>
          </a:p>
        </p:txBody>
      </p:sp>
      <p:sp>
        <p:nvSpPr>
          <p:cNvPr id="1048692" name="Заголовок 2"/>
          <p:cNvSpPr txBox="1"/>
          <p:nvPr/>
        </p:nvSpPr>
        <p:spPr>
          <a:xfrm>
            <a:off x="3834448" y="3680600"/>
            <a:ext cx="5011840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rgbClr val="FF0000"/>
                </a:solidFill>
              </a:rPr>
              <a:t>Будьте конкретны. </a:t>
            </a:r>
            <a:r>
              <a:rPr lang="ru-RU" sz="1400" dirty="0">
                <a:solidFill>
                  <a:schemeClr val="tx1"/>
                </a:solidFill>
              </a:rPr>
              <a:t>Люди пока еще не научились читать мысли. Поэтому не просто рассказывайте другим, как их цените или что вас беспокоит. Подскажите им, как можно исправить ситуацию. </a:t>
            </a:r>
          </a:p>
        </p:txBody>
      </p:sp>
      <p:sp>
        <p:nvSpPr>
          <p:cNvPr id="1048693" name="Заголовок 2"/>
          <p:cNvSpPr txBox="1"/>
          <p:nvPr/>
        </p:nvSpPr>
        <p:spPr>
          <a:xfrm>
            <a:off x="3465023" y="2018472"/>
            <a:ext cx="5418629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400" b="0" dirty="0">
                <a:solidFill>
                  <a:srgbClr val="FF0000"/>
                </a:solidFill>
              </a:rPr>
              <a:t>Уважайте собеседника.</a:t>
            </a:r>
            <a:r>
              <a:rPr lang="ru-RU" sz="1400" b="0" dirty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schemeClr val="tx1"/>
                </a:solidFill>
              </a:rPr>
              <a:t>Вы получаете уважение, когда демонстрируете его по отношению к другим. Признавать людей и показывать уважение можно совершенно простыми и несложными способами: кивнуть головой, улыбнуться, просто поприветствовать.</a:t>
            </a:r>
          </a:p>
        </p:txBody>
      </p:sp>
      <p:sp>
        <p:nvSpPr>
          <p:cNvPr id="1048694" name="object 14"/>
          <p:cNvSpPr txBox="1"/>
          <p:nvPr/>
        </p:nvSpPr>
        <p:spPr>
          <a:xfrm>
            <a:off x="447454" y="59424"/>
            <a:ext cx="1129709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chemeClr val="tx1"/>
                </a:solidFill>
              </a:rPr>
              <a:t>Правила</a:t>
            </a:r>
            <a:r>
              <a:rPr lang="ru-RU" dirty="0">
                <a:solidFill>
                  <a:srgbClr val="FF0000"/>
                </a:solidFill>
              </a:rPr>
              <a:t> эффективной </a:t>
            </a:r>
            <a:r>
              <a:rPr lang="ru-RU" dirty="0">
                <a:solidFill>
                  <a:schemeClr val="tx1"/>
                </a:solidFill>
              </a:rPr>
              <a:t>коммуникации</a:t>
            </a:r>
            <a:endParaRPr lang="ru-RU" spc="-10" dirty="0">
              <a:solidFill>
                <a:schemeClr val="tx1"/>
              </a:solidFill>
            </a:endParaRPr>
          </a:p>
        </p:txBody>
      </p:sp>
      <p:sp>
        <p:nvSpPr>
          <p:cNvPr id="1048695" name="Прямоугольник 10"/>
          <p:cNvSpPr/>
          <p:nvPr/>
        </p:nvSpPr>
        <p:spPr>
          <a:xfrm>
            <a:off x="1553290" y="5906024"/>
            <a:ext cx="71016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FF0000"/>
                </a:solidFill>
                <a:latin typeface="Formular" panose="02000000000000000000" pitchFamily="2" charset="-52"/>
              </a:rPr>
              <a:t>Проявите эмпатию. </a:t>
            </a:r>
            <a:r>
              <a:rPr lang="ru-RU" sz="1400" b="1" dirty="0">
                <a:latin typeface="Formular" panose="02000000000000000000" pitchFamily="2" charset="-52"/>
              </a:rPr>
              <a:t>Когда другие рассказывают вам свою историю, постарайтесь понять их мыслительный процесс и увидеть мир с их точки зрения </a:t>
            </a:r>
          </a:p>
        </p:txBody>
      </p:sp>
      <p:sp>
        <p:nvSpPr>
          <p:cNvPr id="1048696" name="Прямоугольник 15"/>
          <p:cNvSpPr/>
          <p:nvPr/>
        </p:nvSpPr>
        <p:spPr>
          <a:xfrm>
            <a:off x="9664887" y="1184679"/>
            <a:ext cx="22124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Formular" panose="02000000000000000000" pitchFamily="2" charset="-52"/>
              </a:rPr>
              <a:t>Делайте паузы</a:t>
            </a:r>
          </a:p>
        </p:txBody>
      </p:sp>
      <p:pic>
        <p:nvPicPr>
          <p:cNvPr id="2097185" name="Рисунок 17" descr="Скрепк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519" y="1160065"/>
            <a:ext cx="520917" cy="520917"/>
          </a:xfrm>
          <a:prstGeom prst="rect">
            <a:avLst/>
          </a:prstGeom>
        </p:spPr>
      </p:pic>
      <p:sp>
        <p:nvSpPr>
          <p:cNvPr id="1048697" name="Прямоугольник 18"/>
          <p:cNvSpPr/>
          <p:nvPr/>
        </p:nvSpPr>
        <p:spPr>
          <a:xfrm>
            <a:off x="9664887" y="2405943"/>
            <a:ext cx="21788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Formular" panose="02000000000000000000" pitchFamily="2" charset="-52"/>
              </a:rPr>
              <a:t>Будьте честны</a:t>
            </a:r>
          </a:p>
        </p:txBody>
      </p:sp>
      <p:pic>
        <p:nvPicPr>
          <p:cNvPr id="2097186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519" y="2343848"/>
            <a:ext cx="518205" cy="524301"/>
          </a:xfrm>
          <a:prstGeom prst="rect">
            <a:avLst/>
          </a:prstGeom>
        </p:spPr>
      </p:pic>
      <p:sp>
        <p:nvSpPr>
          <p:cNvPr id="1048698" name="Прямоугольник 20"/>
          <p:cNvSpPr/>
          <p:nvPr/>
        </p:nvSpPr>
        <p:spPr>
          <a:xfrm>
            <a:off x="9664887" y="3613548"/>
            <a:ext cx="19704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Formular" panose="02000000000000000000" pitchFamily="2" charset="-52"/>
              </a:rPr>
              <a:t>Знайте, </a:t>
            </a:r>
            <a:br>
              <a:rPr lang="en-US" sz="2000" b="1" dirty="0">
                <a:solidFill>
                  <a:srgbClr val="FF0000"/>
                </a:solidFill>
                <a:latin typeface="Formular" panose="02000000000000000000" pitchFamily="2" charset="-52"/>
              </a:rPr>
            </a:br>
            <a:r>
              <a:rPr lang="ru-RU" sz="2000" b="1" dirty="0">
                <a:solidFill>
                  <a:srgbClr val="FF0000"/>
                </a:solidFill>
                <a:latin typeface="Formular" panose="02000000000000000000" pitchFamily="2" charset="-52"/>
              </a:rPr>
              <a:t>когда нужно </a:t>
            </a:r>
          </a:p>
          <a:p>
            <a:r>
              <a:rPr lang="ru-RU" sz="2000" b="1" dirty="0">
                <a:solidFill>
                  <a:srgbClr val="FF0000"/>
                </a:solidFill>
                <a:latin typeface="Formular" panose="02000000000000000000" pitchFamily="2" charset="-52"/>
              </a:rPr>
              <a:t>уступить</a:t>
            </a:r>
          </a:p>
        </p:txBody>
      </p:sp>
      <p:pic>
        <p:nvPicPr>
          <p:cNvPr id="2097187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519" y="3623255"/>
            <a:ext cx="518205" cy="524301"/>
          </a:xfrm>
          <a:prstGeom prst="rect">
            <a:avLst/>
          </a:prstGeom>
        </p:spPr>
      </p:pic>
      <p:sp>
        <p:nvSpPr>
          <p:cNvPr id="1048699" name="Прямоугольник 22"/>
          <p:cNvSpPr/>
          <p:nvPr/>
        </p:nvSpPr>
        <p:spPr>
          <a:xfrm>
            <a:off x="9665001" y="5198138"/>
            <a:ext cx="260680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Formular" panose="02000000000000000000" pitchFamily="2" charset="-52"/>
              </a:rPr>
              <a:t>Будьте </a:t>
            </a:r>
          </a:p>
          <a:p>
            <a:r>
              <a:rPr lang="ru-RU" sz="2000" b="1" dirty="0">
                <a:solidFill>
                  <a:srgbClr val="FF0000"/>
                </a:solidFill>
                <a:latin typeface="Formular" panose="02000000000000000000" pitchFamily="2" charset="-52"/>
              </a:rPr>
              <a:t>последовательны</a:t>
            </a:r>
          </a:p>
        </p:txBody>
      </p:sp>
      <p:pic>
        <p:nvPicPr>
          <p:cNvPr id="2097188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1519" y="5198696"/>
            <a:ext cx="518205" cy="5243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 algn="l">
              <a:spcBef>
                <a:spcPts val="5"/>
              </a:spcBef>
            </a:pPr>
            <a:fld id="{81D60167-4931-47E6-BA6A-407CBD079E47}" type="slidenum">
              <a:rPr lang="ru-RU" smtClean="0"/>
              <a:pPr marL="124460" algn="l">
                <a:spcBef>
                  <a:spcPts val="5"/>
                </a:spcBef>
              </a:pPr>
              <a:t>6</a:t>
            </a:fld>
            <a:endParaRPr lang="ru-RU" dirty="0"/>
          </a:p>
        </p:txBody>
      </p:sp>
      <p:sp>
        <p:nvSpPr>
          <p:cNvPr id="1048711" name="Заголовок 2"/>
          <p:cNvSpPr txBox="1"/>
          <p:nvPr/>
        </p:nvSpPr>
        <p:spPr>
          <a:xfrm>
            <a:off x="3714385" y="989126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endParaRPr lang="ru-RU" sz="1800" b="0" dirty="0">
              <a:solidFill>
                <a:schemeClr val="tx1"/>
              </a:solidFill>
            </a:endParaRPr>
          </a:p>
        </p:txBody>
      </p:sp>
      <p:sp>
        <p:nvSpPr>
          <p:cNvPr id="1048712" name="Заголовок 2"/>
          <p:cNvSpPr txBox="1"/>
          <p:nvPr/>
        </p:nvSpPr>
        <p:spPr>
          <a:xfrm>
            <a:off x="3665314" y="2936957"/>
            <a:ext cx="8196106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b="0" dirty="0">
                <a:solidFill>
                  <a:srgbClr val="FF0000"/>
                </a:solidFill>
              </a:rPr>
              <a:t>Неподходящий язык тела: </a:t>
            </a:r>
            <a:r>
              <a:rPr lang="ru-RU" sz="1200" b="0" dirty="0">
                <a:solidFill>
                  <a:schemeClr val="tx1"/>
                </a:solidFill>
              </a:rPr>
              <a:t>невербальная коммуникация должна укреплять то, что говорится, а не противоречить сказанному. Если вы говорите одно, а ваш язык тела говорит другое, слушатель, скорее всего, почувствует лицемерие.</a:t>
            </a:r>
          </a:p>
        </p:txBody>
      </p:sp>
      <p:sp>
        <p:nvSpPr>
          <p:cNvPr id="1048713" name="Заголовок 2"/>
          <p:cNvSpPr txBox="1"/>
          <p:nvPr/>
        </p:nvSpPr>
        <p:spPr>
          <a:xfrm>
            <a:off x="3651054" y="3716696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b="0" dirty="0">
                <a:solidFill>
                  <a:srgbClr val="FF0000"/>
                </a:solidFill>
              </a:rPr>
              <a:t>Неподобающая физическая среда: </a:t>
            </a:r>
            <a:r>
              <a:rPr lang="ru-RU" sz="1200" b="0" dirty="0">
                <a:solidFill>
                  <a:schemeClr val="tx1"/>
                </a:solidFill>
              </a:rPr>
              <a:t>шумные кафе или бары чрезвычайно препятствуют пониманию. Если вы хотите провести диалог с пользой, выбирайте более спокойные места.</a:t>
            </a:r>
          </a:p>
        </p:txBody>
      </p:sp>
      <p:sp>
        <p:nvSpPr>
          <p:cNvPr id="1048714" name="Заголовок 2"/>
          <p:cNvSpPr txBox="1"/>
          <p:nvPr/>
        </p:nvSpPr>
        <p:spPr>
          <a:xfrm>
            <a:off x="3665314" y="4700781"/>
            <a:ext cx="8069445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1200" b="0" dirty="0">
                <a:solidFill>
                  <a:srgbClr val="FF0000"/>
                </a:solidFill>
              </a:rPr>
              <a:t>Антипатия к чужим мыслям: </a:t>
            </a:r>
            <a:r>
              <a:rPr lang="ru-RU" sz="1200" b="0" dirty="0">
                <a:solidFill>
                  <a:schemeClr val="tx1"/>
                </a:solidFill>
              </a:rPr>
              <a:t>мы, люди, часто предубеждены. Это стоит понимать, чтобы анализировать то, как и почему слова собеседника определенным образом влияют на наши мысли и эмоции.</a:t>
            </a:r>
          </a:p>
        </p:txBody>
      </p:sp>
      <p:sp>
        <p:nvSpPr>
          <p:cNvPr id="1048715" name="TextBox 294"/>
          <p:cNvSpPr txBox="1"/>
          <p:nvPr/>
        </p:nvSpPr>
        <p:spPr>
          <a:xfrm>
            <a:off x="3622157" y="0"/>
            <a:ext cx="7708605" cy="1368752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lang="ru-RU" sz="3600" b="1" dirty="0">
                <a:latin typeface="Formular" panose="02000000000000000000" pitchFamily="2" charset="-52"/>
              </a:rPr>
              <a:t>Барьеры </a:t>
            </a:r>
            <a:r>
              <a:rPr lang="ru-RU" sz="3600" b="1" dirty="0">
                <a:solidFill>
                  <a:srgbClr val="FF0000"/>
                </a:solidFill>
                <a:latin typeface="Formular" panose="02000000000000000000" pitchFamily="2" charset="-52"/>
              </a:rPr>
              <a:t>в коммуникации</a:t>
            </a:r>
          </a:p>
        </p:txBody>
      </p:sp>
      <p:sp>
        <p:nvSpPr>
          <p:cNvPr id="1048716" name="Прямоугольник 296"/>
          <p:cNvSpPr/>
          <p:nvPr/>
        </p:nvSpPr>
        <p:spPr>
          <a:xfrm>
            <a:off x="3622158" y="1335615"/>
            <a:ext cx="83126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Formular" panose="02000000000000000000" pitchFamily="2" charset="-52"/>
              </a:rPr>
              <a:t>Стресс и неконтролируемые эмоции: </a:t>
            </a:r>
            <a:r>
              <a:rPr lang="ru-RU" sz="1200" dirty="0">
                <a:latin typeface="Formular" panose="02000000000000000000" pitchFamily="2" charset="-52"/>
              </a:rPr>
              <a:t>когда вы подвергаетесь стрессу или эмоционально перегружены, то, скорее всего, неправильно «читаете» других людей, отправляете путаные или отбрасывающие невербальные сигналы и начинаете вести себя не по обстановке.</a:t>
            </a:r>
          </a:p>
        </p:txBody>
      </p:sp>
      <p:sp>
        <p:nvSpPr>
          <p:cNvPr id="1048717" name="Прямоугольник 300"/>
          <p:cNvSpPr/>
          <p:nvPr/>
        </p:nvSpPr>
        <p:spPr>
          <a:xfrm>
            <a:off x="3622159" y="2178810"/>
            <a:ext cx="83126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FF0000"/>
                </a:solidFill>
                <a:latin typeface="Formular" panose="02000000000000000000" pitchFamily="2" charset="-52"/>
              </a:rPr>
              <a:t>Отсутствие фокуса: </a:t>
            </a:r>
            <a:r>
              <a:rPr lang="ru-RU" sz="1200" dirty="0">
                <a:latin typeface="Formular" panose="02000000000000000000" pitchFamily="2" charset="-52"/>
              </a:rPr>
              <a:t>вы не можете эффективно общаться, если работаете в многозадачном режиме. Если вы проверяете свой телефон, планируете что собираетесь сказать дальше или мечтаете, то почти наверняка пропустите невербальные сигналы в диалоге, а то и большую часть сказанного. 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2155DD3-F709-4A62-B79A-1ED353292131}"/>
              </a:ext>
            </a:extLst>
          </p:cNvPr>
          <p:cNvGrpSpPr/>
          <p:nvPr/>
        </p:nvGrpSpPr>
        <p:grpSpPr>
          <a:xfrm>
            <a:off x="471501" y="232319"/>
            <a:ext cx="2140467" cy="6427542"/>
            <a:chOff x="116958" y="232319"/>
            <a:chExt cx="1838301" cy="5520177"/>
          </a:xfrm>
        </p:grpSpPr>
        <p:pic>
          <p:nvPicPr>
            <p:cNvPr id="2097196" name="Рисунок 303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6958" y="232319"/>
              <a:ext cx="1838301" cy="1640970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  <p:pic>
          <p:nvPicPr>
            <p:cNvPr id="2097197" name="Рисунок 30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0800000" flipV="1">
              <a:off x="127802" y="2070313"/>
              <a:ext cx="1827457" cy="173328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  <p:pic>
          <p:nvPicPr>
            <p:cNvPr id="2097198" name="Рисунок 307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959" y="3999934"/>
              <a:ext cx="1827458" cy="1752562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/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4041" y="2024729"/>
            <a:ext cx="5236918" cy="1005927"/>
          </a:xfrm>
          <a:prstGeom prst="rect">
            <a:avLst/>
          </a:prstGeom>
          <a:ln>
            <a:noFill/>
          </a:ln>
        </p:spPr>
      </p:pic>
      <p:sp>
        <p:nvSpPr>
          <p:cNvPr id="1048718" name="Прямоугольник: скругленные углы 1"/>
          <p:cNvSpPr/>
          <p:nvPr/>
        </p:nvSpPr>
        <p:spPr>
          <a:xfrm>
            <a:off x="421041" y="2021305"/>
            <a:ext cx="5224333" cy="99862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Formular" panose="02000000000000000000" pitchFamily="2" charset="-52"/>
            </a:endParaRPr>
          </a:p>
        </p:txBody>
      </p:sp>
      <p:sp>
        <p:nvSpPr>
          <p:cNvPr id="1048719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t>7</a:t>
            </a:fld>
            <a:endParaRPr lang="ru-RU" dirty="0"/>
          </a:p>
        </p:txBody>
      </p:sp>
      <p:sp>
        <p:nvSpPr>
          <p:cNvPr id="1048720" name="object 14"/>
          <p:cNvSpPr txBox="1"/>
          <p:nvPr/>
        </p:nvSpPr>
        <p:spPr>
          <a:xfrm>
            <a:off x="638439" y="260350"/>
            <a:ext cx="11195598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lang="ru-RU" dirty="0">
                <a:solidFill>
                  <a:srgbClr val="FF0000"/>
                </a:solidFill>
              </a:rPr>
              <a:t>Технологии эффективной коммуникации</a:t>
            </a:r>
            <a:endParaRPr lang="ru-RU" spc="-10" dirty="0">
              <a:solidFill>
                <a:srgbClr val="000000"/>
              </a:solidFill>
            </a:endParaRPr>
          </a:p>
        </p:txBody>
      </p:sp>
      <p:sp>
        <p:nvSpPr>
          <p:cNvPr id="1048721" name="Прямоугольник 2"/>
          <p:cNvSpPr/>
          <p:nvPr/>
        </p:nvSpPr>
        <p:spPr>
          <a:xfrm>
            <a:off x="255180" y="3307335"/>
            <a:ext cx="66980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ormular" panose="02000000000000000000" pitchFamily="2" charset="-52"/>
              </a:rPr>
              <a:t>Здесь используются логика и аргументация. Предполагается, что собеседник, да и вы сами, </a:t>
            </a:r>
            <a:br>
              <a:rPr lang="en-US" dirty="0">
                <a:latin typeface="Formular" panose="02000000000000000000" pitchFamily="2" charset="-52"/>
              </a:rPr>
            </a:br>
            <a:r>
              <a:rPr lang="ru-RU" dirty="0">
                <a:latin typeface="Formular" panose="02000000000000000000" pitchFamily="2" charset="-52"/>
              </a:rPr>
              <a:t>обладает высоким</a:t>
            </a:r>
            <a:r>
              <a:rPr lang="en-US" dirty="0">
                <a:latin typeface="Formular" panose="02000000000000000000" pitchFamily="2" charset="-52"/>
              </a:rPr>
              <a:t> </a:t>
            </a:r>
            <a:r>
              <a:rPr lang="ru-RU" dirty="0">
                <a:latin typeface="Formular" panose="02000000000000000000" pitchFamily="2" charset="-52"/>
              </a:rPr>
              <a:t>уровнем логического </a:t>
            </a:r>
            <a:br>
              <a:rPr lang="en-US" dirty="0">
                <a:latin typeface="Formular" panose="02000000000000000000" pitchFamily="2" charset="-52"/>
              </a:rPr>
            </a:br>
            <a:r>
              <a:rPr lang="ru-RU" dirty="0">
                <a:latin typeface="Formular" panose="02000000000000000000" pitchFamily="2" charset="-52"/>
              </a:rPr>
              <a:t>и критического мышления. </a:t>
            </a:r>
          </a:p>
        </p:txBody>
      </p:sp>
      <p:pic>
        <p:nvPicPr>
          <p:cNvPr id="2097200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350694">
            <a:off x="2262057" y="3076415"/>
            <a:ext cx="596612" cy="217197"/>
          </a:xfrm>
          <a:prstGeom prst="rect">
            <a:avLst/>
          </a:prstGeom>
        </p:spPr>
      </p:pic>
      <p:pic>
        <p:nvPicPr>
          <p:cNvPr id="2097201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498170">
            <a:off x="9629602" y="2999495"/>
            <a:ext cx="609653" cy="542591"/>
          </a:xfrm>
          <a:prstGeom prst="rect">
            <a:avLst/>
          </a:prstGeom>
        </p:spPr>
      </p:pic>
      <p:sp>
        <p:nvSpPr>
          <p:cNvPr id="1048722" name="Прямоугольник 5"/>
          <p:cNvSpPr/>
          <p:nvPr/>
        </p:nvSpPr>
        <p:spPr>
          <a:xfrm>
            <a:off x="6841820" y="3429000"/>
            <a:ext cx="5434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Formular" panose="02000000000000000000" pitchFamily="2" charset="-52"/>
              </a:rPr>
              <a:t>Основаны на апелляции к бессознательному, к эмоциям человека вербальными средствами. </a:t>
            </a:r>
          </a:p>
        </p:txBody>
      </p:sp>
      <p:sp>
        <p:nvSpPr>
          <p:cNvPr id="1048723" name="Прямоугольник 6"/>
          <p:cNvSpPr/>
          <p:nvPr/>
        </p:nvSpPr>
        <p:spPr>
          <a:xfrm>
            <a:off x="807627" y="2213941"/>
            <a:ext cx="54665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Formular" panose="02000000000000000000" pitchFamily="2" charset="-52"/>
              </a:rPr>
              <a:t>Технологии убеждения: </a:t>
            </a:r>
          </a:p>
        </p:txBody>
      </p:sp>
      <p:sp>
        <p:nvSpPr>
          <p:cNvPr id="1048724" name="Прямоугольник 7"/>
          <p:cNvSpPr/>
          <p:nvPr/>
        </p:nvSpPr>
        <p:spPr>
          <a:xfrm>
            <a:off x="7200504" y="2226560"/>
            <a:ext cx="5075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Formular" panose="02000000000000000000" pitchFamily="2" charset="-52"/>
              </a:rPr>
              <a:t>Технологии внушения:</a:t>
            </a:r>
          </a:p>
        </p:txBody>
      </p:sp>
      <p:pic>
        <p:nvPicPr>
          <p:cNvPr id="2097202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1876" y="1627391"/>
            <a:ext cx="390411" cy="654883"/>
          </a:xfrm>
          <a:prstGeom prst="rect">
            <a:avLst/>
          </a:prstGeom>
        </p:spPr>
      </p:pic>
      <p:pic>
        <p:nvPicPr>
          <p:cNvPr id="2097203" name="Рисунок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6311" y="4312797"/>
            <a:ext cx="2031130" cy="2201124"/>
          </a:xfrm>
          <a:prstGeom prst="rect">
            <a:avLst/>
          </a:prstGeom>
          <a:effectLst>
            <a:glow rad="381000">
              <a:schemeClr val="bg2">
                <a:lumMod val="90000"/>
                <a:alpha val="40000"/>
              </a:schemeClr>
            </a:glow>
          </a:effectLst>
          <a:scene3d>
            <a:camera prst="perspectiveHeroicExtremeLeftFacing"/>
            <a:lightRig rig="threePt" dir="t">
              <a:rot lat="0" lon="0" rev="3600000"/>
            </a:lightRig>
          </a:scene3d>
          <a:sp3d prstMaterial="matte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 algn="l">
              <a:spcBef>
                <a:spcPts val="5"/>
              </a:spcBef>
            </a:pPr>
            <a:fld id="{81D60167-4931-47E6-BA6A-407CBD079E47}" type="slidenum">
              <a:rPr lang="ru-RU" smtClean="0"/>
              <a:pPr marL="124460" algn="l">
                <a:spcBef>
                  <a:spcPts val="5"/>
                </a:spcBef>
              </a:pPr>
              <a:t>8</a:t>
            </a:fld>
            <a:endParaRPr lang="ru-RU" dirty="0"/>
          </a:p>
        </p:txBody>
      </p:sp>
      <p:pic>
        <p:nvPicPr>
          <p:cNvPr id="2097204" name="Рисунок 2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rcRect l="1852" r="1852"/>
          <a:stretch>
            <a:fillRect/>
          </a:stretch>
        </p:blipFill>
        <p:spPr>
          <a:xfrm>
            <a:off x="6796531" y="3438122"/>
            <a:ext cx="2080698" cy="2078732"/>
          </a:xfrm>
          <a:scene3d>
            <a:camera prst="obliqueTopRight"/>
            <a:lightRig rig="balanced" dir="t"/>
          </a:scene3d>
          <a:sp3d/>
        </p:spPr>
      </p:pic>
      <p:pic>
        <p:nvPicPr>
          <p:cNvPr id="2097205" name="Рисунок 4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rcRect t="329" b="329"/>
          <a:stretch>
            <a:fillRect/>
          </a:stretch>
        </p:blipFill>
        <p:spPr>
          <a:xfrm>
            <a:off x="9765031" y="3429000"/>
            <a:ext cx="2080698" cy="2078732"/>
          </a:xfrm>
          <a:scene3d>
            <a:camera prst="obliqueTopRight"/>
            <a:lightRig rig="threePt" dir="t"/>
          </a:scene3d>
          <a:sp3d/>
        </p:spPr>
      </p:pic>
      <p:sp>
        <p:nvSpPr>
          <p:cNvPr id="1048737" name="Заголовок 2"/>
          <p:cNvSpPr txBox="1"/>
          <p:nvPr/>
        </p:nvSpPr>
        <p:spPr>
          <a:xfrm>
            <a:off x="895578" y="1070811"/>
            <a:ext cx="10400844" cy="160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ru-RU" altLang="en-US" sz="3200" dirty="0">
                <a:solidFill>
                  <a:schemeClr val="tx1"/>
                </a:solidFill>
              </a:rPr>
              <a:t>Общение</a:t>
            </a:r>
            <a:r>
              <a:rPr lang="en-US" altLang="en-US" sz="3200" dirty="0">
                <a:solidFill>
                  <a:schemeClr val="tx1"/>
                </a:solidFill>
              </a:rPr>
              <a:t> - </a:t>
            </a:r>
            <a:r>
              <a:rPr lang="ru-RU" altLang="en-US" sz="3200" dirty="0">
                <a:solidFill>
                  <a:schemeClr val="tx1"/>
                </a:solidFill>
              </a:rPr>
              <a:t>процесс двусторонний</a:t>
            </a:r>
            <a:r>
              <a:rPr lang="en-US" altLang="en-US" sz="3200" dirty="0">
                <a:solidFill>
                  <a:schemeClr val="tx1"/>
                </a:solidFill>
              </a:rPr>
              <a:t>, </a:t>
            </a:r>
            <a:r>
              <a:rPr lang="ru-RU" altLang="en-US" sz="3200" dirty="0">
                <a:solidFill>
                  <a:schemeClr val="tx1"/>
                </a:solidFill>
              </a:rPr>
              <a:t>и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ru-RU" altLang="en-US" sz="3200" dirty="0">
                <a:solidFill>
                  <a:schemeClr val="tx1"/>
                </a:solidFill>
              </a:rPr>
              <a:t>обе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ru-RU" altLang="en-US" sz="3200" dirty="0">
                <a:solidFill>
                  <a:schemeClr val="tx1"/>
                </a:solidFill>
              </a:rPr>
              <a:t>стороны заряжают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ru-RU" altLang="en-US" sz="3200" dirty="0">
                <a:solidFill>
                  <a:schemeClr val="tx1"/>
                </a:solidFill>
              </a:rPr>
              <a:t>друг друга позитивом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ru-RU" altLang="en-US" sz="3200" dirty="0">
                <a:solidFill>
                  <a:schemeClr val="tx1"/>
                </a:solidFill>
              </a:rPr>
              <a:t>и</a:t>
            </a:r>
            <a:r>
              <a:rPr lang="en-US" altLang="en-US" sz="3200" dirty="0">
                <a:solidFill>
                  <a:schemeClr val="tx1"/>
                </a:solidFill>
              </a:rPr>
              <a:t> </a:t>
            </a:r>
            <a:r>
              <a:rPr lang="ru-RU" altLang="en-US" sz="3200" dirty="0">
                <a:solidFill>
                  <a:schemeClr val="tx1"/>
                </a:solidFill>
              </a:rPr>
              <a:t>негативом</a:t>
            </a:r>
            <a:endParaRPr lang="zh-CN" altLang="en-US" dirty="0"/>
          </a:p>
        </p:txBody>
      </p:sp>
      <p:grpSp>
        <p:nvGrpSpPr>
          <p:cNvPr id="84" name="Группа 8"/>
          <p:cNvGrpSpPr/>
          <p:nvPr/>
        </p:nvGrpSpPr>
        <p:grpSpPr>
          <a:xfrm>
            <a:off x="691923" y="1229867"/>
            <a:ext cx="117476" cy="1493520"/>
            <a:chOff x="524254" y="2449067"/>
            <a:chExt cx="117476" cy="1493520"/>
          </a:xfrm>
          <a:solidFill>
            <a:srgbClr val="E2252C"/>
          </a:solidFill>
        </p:grpSpPr>
        <p:sp>
          <p:nvSpPr>
            <p:cNvPr id="1048738" name="object 8"/>
            <p:cNvSpPr/>
            <p:nvPr/>
          </p:nvSpPr>
          <p:spPr>
            <a:xfrm>
              <a:off x="524255" y="2449067"/>
              <a:ext cx="117475" cy="1493520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latin typeface="Formular" panose="02000000000000000000" pitchFamily="2" charset="-52"/>
              </a:endParaRPr>
            </a:p>
          </p:txBody>
        </p:sp>
        <p:sp>
          <p:nvSpPr>
            <p:cNvPr id="1048739" name="object 8"/>
            <p:cNvSpPr/>
            <p:nvPr/>
          </p:nvSpPr>
          <p:spPr>
            <a:xfrm>
              <a:off x="524254" y="2449067"/>
              <a:ext cx="117475" cy="368114"/>
            </a:xfrm>
            <a:custGeom>
              <a:avLst/>
              <a:gdLst/>
              <a:ahLst/>
              <a:cxnLst/>
              <a:rect l="l" t="t" r="r" b="b"/>
              <a:pathLst>
                <a:path w="117475" h="1493520">
                  <a:moveTo>
                    <a:pt x="117348" y="0"/>
                  </a:moveTo>
                  <a:lnTo>
                    <a:pt x="0" y="0"/>
                  </a:lnTo>
                  <a:lnTo>
                    <a:pt x="0" y="1493519"/>
                  </a:lnTo>
                  <a:lnTo>
                    <a:pt x="117348" y="1493519"/>
                  </a:lnTo>
                  <a:lnTo>
                    <a:pt x="117348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baseline="-25000" dirty="0">
                <a:latin typeface="Formular" panose="02000000000000000000" pitchFamily="2" charset="-52"/>
              </a:endParaRPr>
            </a:p>
          </p:txBody>
        </p:sp>
      </p:grpSp>
      <p:sp>
        <p:nvSpPr>
          <p:cNvPr id="1048740" name="Заголовок 2"/>
          <p:cNvSpPr txBox="1"/>
          <p:nvPr/>
        </p:nvSpPr>
        <p:spPr>
          <a:xfrm>
            <a:off x="638439" y="5493059"/>
            <a:ext cx="4929712" cy="9840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</a:rPr>
              <a:t>ВСЕРОССИЙСКИЙ КОНКУРС</a:t>
            </a:r>
          </a:p>
          <a:p>
            <a:r>
              <a:rPr lang="ru-RU" sz="2000" dirty="0">
                <a:solidFill>
                  <a:schemeClr val="bg1"/>
                </a:solidFill>
              </a:rPr>
              <a:t>СРЕДИ НАСТАВНИКОВ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ПАТРИОТИЧЕСКОГО ВОСПИТАНИЯ</a:t>
            </a:r>
          </a:p>
        </p:txBody>
      </p:sp>
      <p:sp>
        <p:nvSpPr>
          <p:cNvPr id="1048741" name="object 14"/>
          <p:cNvSpPr txBox="1"/>
          <p:nvPr/>
        </p:nvSpPr>
        <p:spPr>
          <a:xfrm>
            <a:off x="638439" y="260350"/>
            <a:ext cx="1155356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altLang="en-US" sz="4000" dirty="0">
                <a:solidFill>
                  <a:srgbClr val="FF0000"/>
                </a:solidFill>
              </a:rPr>
              <a:t>Поощряйте и мотивируйте собеседника </a:t>
            </a:r>
            <a:endParaRPr lang="zh-CN" altLang="en-US" sz="40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A0582AD-E987-4E14-A299-DEE1BF3812CA}"/>
              </a:ext>
            </a:extLst>
          </p:cNvPr>
          <p:cNvSpPr/>
          <p:nvPr/>
        </p:nvSpPr>
        <p:spPr>
          <a:xfrm>
            <a:off x="0" y="4591050"/>
            <a:ext cx="6448425" cy="22669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8742" name="Прямоугольник 5"/>
          <p:cNvSpPr/>
          <p:nvPr/>
        </p:nvSpPr>
        <p:spPr>
          <a:xfrm>
            <a:off x="895577" y="3123647"/>
            <a:ext cx="583886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Formular" panose="02000000000000000000" pitchFamily="2" charset="-52"/>
              </a:rPr>
              <a:t>Старайтесь общаться со всеми людьми одинаково: не стоит вести себя покровительственно с тем, </a:t>
            </a:r>
            <a:br>
              <a:rPr lang="ru-RU" sz="2200" b="1" dirty="0">
                <a:latin typeface="Formular" panose="02000000000000000000" pitchFamily="2" charset="-52"/>
              </a:rPr>
            </a:br>
            <a:r>
              <a:rPr lang="ru-RU" sz="2200" b="1" dirty="0">
                <a:latin typeface="Formular" panose="02000000000000000000" pitchFamily="2" charset="-52"/>
              </a:rPr>
              <a:t>кто ниже по должности, моложе </a:t>
            </a:r>
            <a:br>
              <a:rPr lang="ru-RU" sz="2200" b="1" dirty="0">
                <a:latin typeface="Formular" panose="02000000000000000000" pitchFamily="2" charset="-52"/>
              </a:rPr>
            </a:br>
            <a:r>
              <a:rPr lang="ru-RU" sz="2200" b="1" dirty="0">
                <a:latin typeface="Formular" panose="02000000000000000000" pitchFamily="2" charset="-52"/>
              </a:rPr>
              <a:t>или что-то еще. </a:t>
            </a:r>
            <a:br>
              <a:rPr lang="ru-RU" sz="2200" b="1" dirty="0">
                <a:latin typeface="Formular" panose="02000000000000000000" pitchFamily="2" charset="-52"/>
              </a:rPr>
            </a:br>
            <a:r>
              <a:rPr lang="ru-RU" sz="2200" b="1" dirty="0">
                <a:latin typeface="Formular" panose="02000000000000000000" pitchFamily="2" charset="-52"/>
              </a:rPr>
              <a:t>Этот человек, в первую очередь, </a:t>
            </a:r>
            <a:br>
              <a:rPr lang="ru-RU" sz="2200" b="1" dirty="0">
                <a:latin typeface="Formular" panose="02000000000000000000" pitchFamily="2" charset="-52"/>
              </a:rPr>
            </a:br>
            <a:r>
              <a:rPr lang="ru-RU" sz="2200" b="1" dirty="0">
                <a:latin typeface="Formular" panose="02000000000000000000" pitchFamily="2" charset="-52"/>
              </a:rPr>
              <a:t>ваш партнер по общению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Номер слайда 1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124460">
              <a:spcBef>
                <a:spcPts val="5"/>
              </a:spcBef>
            </a:pPr>
            <a:fld id="{81D60167-4931-47E6-BA6A-407CBD079E47}" type="slidenum">
              <a:rPr lang="ru-RU" smtClean="0"/>
              <a:t>9</a:t>
            </a:fld>
            <a:endParaRPr lang="ru-RU" dirty="0"/>
          </a:p>
        </p:txBody>
      </p:sp>
      <p:pic>
        <p:nvPicPr>
          <p:cNvPr id="2097206" name="Рисунок 2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t="6898" b="6898"/>
          <a:stretch>
            <a:fillRect/>
          </a:stretch>
        </p:blipFill>
        <p:spPr>
          <a:xfrm flipH="1">
            <a:off x="9456710" y="1276815"/>
            <a:ext cx="2478106" cy="2393516"/>
          </a:xfrm>
          <a:scene3d>
            <a:camera prst="orthographicFront"/>
            <a:lightRig rig="threePt" dir="t"/>
          </a:scene3d>
          <a:sp3d/>
        </p:spPr>
      </p:pic>
      <p:sp>
        <p:nvSpPr>
          <p:cNvPr id="1048763" name="Заголовок 2"/>
          <p:cNvSpPr txBox="1"/>
          <p:nvPr/>
        </p:nvSpPr>
        <p:spPr>
          <a:xfrm>
            <a:off x="755360" y="1956284"/>
            <a:ext cx="7964275" cy="1034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r>
              <a:rPr lang="ru-RU" altLang="en-US" sz="2800" dirty="0">
                <a:solidFill>
                  <a:schemeClr val="bg1"/>
                </a:solidFill>
              </a:rPr>
              <a:t>Старайтесь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ru-RU" altLang="en-US" sz="2800" dirty="0">
                <a:solidFill>
                  <a:schemeClr val="bg1"/>
                </a:solidFill>
              </a:rPr>
              <a:t>слушать собеседника </a:t>
            </a:r>
            <a:br>
              <a:rPr lang="en-US" altLang="en-US" sz="2800" dirty="0">
                <a:solidFill>
                  <a:schemeClr val="bg1"/>
                </a:solidFill>
              </a:rPr>
            </a:br>
            <a:r>
              <a:rPr lang="ru-RU" altLang="en-US" sz="2800" dirty="0">
                <a:solidFill>
                  <a:schemeClr val="bg1"/>
                </a:solidFill>
              </a:rPr>
              <a:t>и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ru-RU" altLang="en-US" sz="2800" dirty="0">
                <a:solidFill>
                  <a:schemeClr val="bg1"/>
                </a:solidFill>
              </a:rPr>
              <a:t>воспринимать сказанное с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ru-RU" altLang="en-US" sz="2800" dirty="0">
                <a:solidFill>
                  <a:schemeClr val="bg1"/>
                </a:solidFill>
              </a:rPr>
              <a:t>его точки зрения</a:t>
            </a:r>
            <a:r>
              <a:rPr lang="en-US" altLang="en-US" sz="2800" dirty="0">
                <a:solidFill>
                  <a:schemeClr val="bg1"/>
                </a:solidFill>
              </a:rPr>
              <a:t>, </a:t>
            </a:r>
            <a:r>
              <a:rPr lang="ru-RU" altLang="en-US" sz="2800" dirty="0">
                <a:solidFill>
                  <a:schemeClr val="bg1"/>
                </a:solidFill>
              </a:rPr>
              <a:t>а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ru-RU" altLang="en-US" sz="2800" dirty="0">
                <a:solidFill>
                  <a:schemeClr val="bg1"/>
                </a:solidFill>
              </a:rPr>
              <a:t>не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ru-RU" altLang="en-US" sz="2800" dirty="0">
                <a:solidFill>
                  <a:schemeClr val="bg1"/>
                </a:solidFill>
              </a:rPr>
              <a:t>с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ru-RU" altLang="en-US" sz="2800" dirty="0">
                <a:solidFill>
                  <a:schemeClr val="bg1"/>
                </a:solidFill>
              </a:rPr>
              <a:t>точки зрения своей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ru-RU" altLang="en-US" sz="2800" dirty="0">
                <a:solidFill>
                  <a:schemeClr val="bg1"/>
                </a:solidFill>
              </a:rPr>
              <a:t>предвзятости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ru-RU" altLang="en-US" sz="2800" dirty="0">
                <a:solidFill>
                  <a:schemeClr val="bg1"/>
                </a:solidFill>
              </a:rPr>
              <a:t>и</a:t>
            </a:r>
            <a:r>
              <a:rPr lang="en-US" altLang="en-US" sz="2800" dirty="0">
                <a:solidFill>
                  <a:schemeClr val="bg1"/>
                </a:solidFill>
              </a:rPr>
              <a:t> </a:t>
            </a:r>
            <a:r>
              <a:rPr lang="ru-RU" altLang="en-US" sz="2800" dirty="0">
                <a:solidFill>
                  <a:schemeClr val="bg1"/>
                </a:solidFill>
              </a:rPr>
              <a:t>убеждений </a:t>
            </a:r>
            <a:endParaRPr lang="zh-CN" altLang="en-US" sz="2800" dirty="0"/>
          </a:p>
        </p:txBody>
      </p:sp>
      <p:sp>
        <p:nvSpPr>
          <p:cNvPr id="1048764" name="object 14"/>
          <p:cNvSpPr txBox="1"/>
          <p:nvPr/>
        </p:nvSpPr>
        <p:spPr>
          <a:xfrm>
            <a:off x="638439" y="260350"/>
            <a:ext cx="841756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93A496"/>
                </a:solidFill>
                <a:latin typeface="Formular" panose="02000000000000000000" pitchFamily="2" charset="-52"/>
                <a:ea typeface="+mj-ea"/>
                <a:cs typeface="+mj-cs"/>
              </a:defRPr>
            </a:lvl1pPr>
          </a:lstStyle>
          <a:p>
            <a:pPr marL="7620">
              <a:lnSpc>
                <a:spcPct val="100000"/>
              </a:lnSpc>
              <a:spcBef>
                <a:spcPts val="100"/>
              </a:spcBef>
            </a:pPr>
            <a:r>
              <a:rPr lang="ru-RU" altLang="en-US" dirty="0">
                <a:solidFill>
                  <a:srgbClr val="FF0000"/>
                </a:solidFill>
              </a:rPr>
              <a:t>Фокус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ru-RU" altLang="en-US" dirty="0">
                <a:solidFill>
                  <a:srgbClr val="FF0000"/>
                </a:solidFill>
              </a:rPr>
              <a:t>на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ru-RU" altLang="en-US" dirty="0">
                <a:solidFill>
                  <a:srgbClr val="FF0000"/>
                </a:solidFill>
              </a:rPr>
              <a:t>партнёре </a:t>
            </a:r>
            <a:endParaRPr lang="zh-CN" altLang="en-US"/>
          </a:p>
        </p:txBody>
      </p:sp>
      <p:pic>
        <p:nvPicPr>
          <p:cNvPr id="209720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56710" y="3975975"/>
            <a:ext cx="2478106" cy="2294804"/>
          </a:xfrm>
          <a:prstGeom prst="rect">
            <a:avLst/>
          </a:prstGeom>
          <a:scene3d>
            <a:camera prst="orthographicFront"/>
            <a:lightRig rig="balanced" dir="t">
              <a:rot lat="0" lon="0" rev="1800000"/>
            </a:lightRig>
          </a:scene3d>
          <a:sp3d/>
        </p:spPr>
      </p:pic>
      <p:sp>
        <p:nvSpPr>
          <p:cNvPr id="1048765" name="Прямоугольник 7"/>
          <p:cNvSpPr/>
          <p:nvPr/>
        </p:nvSpPr>
        <p:spPr>
          <a:xfrm>
            <a:off x="3626683" y="4688123"/>
            <a:ext cx="24781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Formular" panose="02000000000000000000" pitchFamily="2" charset="-52"/>
              </a:rPr>
              <a:t>Избегайте отрицательных сигналов и помните: вы не обязаны соглашаться, а также быть неискренним</a:t>
            </a:r>
          </a:p>
        </p:txBody>
      </p:sp>
      <p:sp>
        <p:nvSpPr>
          <p:cNvPr id="1048766" name="Прямоугольник 8"/>
          <p:cNvSpPr/>
          <p:nvPr/>
        </p:nvSpPr>
        <p:spPr>
          <a:xfrm>
            <a:off x="638439" y="4688123"/>
            <a:ext cx="24781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Formular" panose="02000000000000000000" pitchFamily="2" charset="-52"/>
              </a:rPr>
              <a:t>Сосредоточьтесь на положительном. Находите общую точку зрения, даже если вы не согласны</a:t>
            </a:r>
          </a:p>
        </p:txBody>
      </p:sp>
      <p:sp>
        <p:nvSpPr>
          <p:cNvPr id="1048767" name="Прямоугольник 9"/>
          <p:cNvSpPr/>
          <p:nvPr/>
        </p:nvSpPr>
        <p:spPr>
          <a:xfrm>
            <a:off x="6453336" y="4688123"/>
            <a:ext cx="26026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Formular" panose="02000000000000000000" pitchFamily="2" charset="-52"/>
              </a:rPr>
              <a:t>Помните, что люди эмоционально привязаны к своим убеждениям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1329</Words>
  <Application>Microsoft Office PowerPoint</Application>
  <PresentationFormat>Широкоэкранный</PresentationFormat>
  <Paragraphs>100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Calibri</vt:lpstr>
      <vt:lpstr>Arial Black</vt:lpstr>
      <vt:lpstr>Arial</vt:lpstr>
      <vt:lpstr>Formular</vt:lpstr>
      <vt:lpstr>Times New Roman</vt:lpstr>
      <vt:lpstr>Специальное оформление</vt:lpstr>
      <vt:lpstr>Презентация PowerPoint</vt:lpstr>
      <vt:lpstr>Передача, получение или обмен идеями, данными, информацией, сигналами или сообщениями через соответствующие средства массовой информации, позволяющие отдельным лицам или группам убеждать, искать информацию, предоставлять информацию или выражать эмоции.</vt:lpstr>
      <vt:lpstr>Стиль  общения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Фото</dc:creator>
  <cp:lastModifiedBy>Анастасия Ланько</cp:lastModifiedBy>
  <cp:revision>5</cp:revision>
  <dcterms:created xsi:type="dcterms:W3CDTF">2023-07-26T10:48:00Z</dcterms:created>
  <dcterms:modified xsi:type="dcterms:W3CDTF">2024-06-14T07:44:01Z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62c8045b5894408880db19412fa54ecb</vt:lpwstr>
  </property>
  <property fmtid="{D5CDD505-2E9C-101B-9397-08002B2CF9AE}" pid="3" name="KSOProductBuildVer">
    <vt:lpwstr>1049-12.2.0.13538</vt:lpwstr>
  </property>
</Properties>
</file>