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3"/>
  </p:notesMasterIdLst>
  <p:sldIdLst>
    <p:sldId id="29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7" r:id="rId12"/>
  </p:sldIdLst>
  <p:sldSz cx="13436600" cy="7562850"/>
  <p:notesSz cx="13436600" cy="7562850"/>
  <p:embeddedFontLst>
    <p:embeddedFont>
      <p:font typeface="Montserrat Medium" panose="00000600000000000000" pitchFamily="2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xqSKk3rtgTrukuAOIZi+iQWJY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822950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7610475" y="0"/>
            <a:ext cx="5822950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582295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24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9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0:notes"/>
          <p:cNvSpPr txBox="1">
            <a:spLocks noGrp="1"/>
          </p:cNvSpPr>
          <p:nvPr>
            <p:ph type="body" idx="1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14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 txBox="1"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ubTitle" idx="1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2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1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06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4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51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45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 extrusionOk="0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36"/>
          <p:cNvSpPr txBox="1"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ldNum" idx="12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2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7. Работа с мотивацией. Профилактика эмоционального выгорания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7. Работа с мотивацией. Профилактика эмоционального выгорания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151964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032500" y="1876425"/>
            <a:ext cx="5943600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Виктор </a:t>
            </a:r>
            <a:r>
              <a:rPr lang="ru-RU" sz="4000" dirty="0" err="1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Кутняков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565900" y="279082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Федеральный тренер АТ РСМ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l="13844" t="9250" r="10391" b="40342"/>
          <a:stretch/>
        </p:blipFill>
        <p:spPr>
          <a:xfrm>
            <a:off x="937186" y="1444263"/>
            <a:ext cx="4225200" cy="4225200"/>
          </a:xfrm>
          <a:prstGeom prst="ellipse">
            <a:avLst/>
          </a:prstGeom>
          <a:noFill/>
          <a:ln w="76200" cap="flat" cmpd="sng">
            <a:solidFill>
              <a:srgbClr val="FF6B6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" name="Google Shape;58;p2"/>
          <p:cNvSpPr txBox="1"/>
          <p:nvPr/>
        </p:nvSpPr>
        <p:spPr>
          <a:xfrm>
            <a:off x="6569075" y="3556817"/>
            <a:ext cx="5943600" cy="61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Начальник отдела развития компетенций Ресурсного центра «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Мосволонтёр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»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6565900" y="4479201"/>
            <a:ext cx="5943600" cy="61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Член экспертного совета </a:t>
            </a:r>
            <a:r>
              <a:rPr lang="ru-RU" sz="2000" dirty="0" err="1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Росмолодежь.Гранты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и Движение первых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0" name="Google Shape;60;p2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805" y="2831379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805" y="3556817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2805" y="4479201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6"/>
            <a:ext cx="13436600" cy="756256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 txBox="1"/>
          <p:nvPr/>
        </p:nvSpPr>
        <p:spPr>
          <a:xfrm>
            <a:off x="574440" y="425088"/>
            <a:ext cx="5943600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Демотиваторы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74440" y="1343025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Незанятость волонтеров </a:t>
            </a:r>
            <a:b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во время их смены</a:t>
            </a:r>
            <a:endParaRPr dirty="0">
              <a:latin typeface="+mj-lt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4665310" y="1340213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Выполнение волонтерами бессмысленной помощи</a:t>
            </a:r>
            <a:endParaRPr sz="18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8756180" y="1340213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Неквалифицированная добровольческая помощь</a:t>
            </a:r>
            <a:endParaRPr sz="18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574440" y="3060337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Пренебрежение к волонтерскому труду</a:t>
            </a:r>
            <a:endParaRPr sz="18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4665310" y="3057525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Невыполнение </a:t>
            </a:r>
            <a:b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заявленных условий </a:t>
            </a:r>
            <a:endParaRPr dirty="0">
              <a:latin typeface="+mj-lt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8756180" y="3057525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Некачественные сервисы для волонтеров </a:t>
            </a:r>
            <a:endParaRPr sz="18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568304" y="4774837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Игнорирование волонтеров</a:t>
            </a:r>
            <a:endParaRPr dirty="0">
              <a:latin typeface="+mj-lt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4659174" y="4772025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Несоблюдение единых критериев оценки</a:t>
            </a:r>
            <a:endParaRPr sz="18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8750044" y="4772025"/>
            <a:ext cx="3705460" cy="1447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Необоснованные претензии</a:t>
            </a:r>
            <a:endParaRPr sz="18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2" name="Google Shape;422;p24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16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6"/>
            <a:ext cx="13436600" cy="756256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5"/>
          <p:cNvSpPr txBox="1"/>
          <p:nvPr/>
        </p:nvSpPr>
        <p:spPr>
          <a:xfrm>
            <a:off x="574440" y="2638425"/>
            <a:ext cx="10258660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Эмоциональное выгорание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5"/>
          <p:cNvSpPr txBox="1"/>
          <p:nvPr/>
        </p:nvSpPr>
        <p:spPr>
          <a:xfrm>
            <a:off x="574440" y="3404417"/>
            <a:ext cx="11599782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состояние эмоционального, физического и психического истощения из-за чрезмерного и длительного стресса. Оно происходит, </a:t>
            </a:r>
            <a:br>
              <a:rPr lang="ru-RU" sz="2400" dirty="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400" dirty="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если человек долго чувствует себя перегруженным, лишенным </a:t>
            </a:r>
            <a:br>
              <a:rPr lang="ru-RU" sz="2400" dirty="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</a:br>
            <a:r>
              <a:rPr lang="ru-RU" sz="2400" dirty="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сил и неспособным справляться с внешними условиями.</a:t>
            </a:r>
            <a:endParaRPr sz="2400" dirty="0">
              <a:solidFill>
                <a:schemeClr val="lt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endParaRPr sz="16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6"/>
          <p:cNvSpPr txBox="1"/>
          <p:nvPr/>
        </p:nvSpPr>
        <p:spPr>
          <a:xfrm>
            <a:off x="626107" y="1876425"/>
            <a:ext cx="8378801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Физические симптомы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6"/>
          <p:cNvSpPr txBox="1"/>
          <p:nvPr/>
        </p:nvSpPr>
        <p:spPr>
          <a:xfrm>
            <a:off x="1159508" y="279082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Постоянное чувство усталости и истощения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2" name="Google Shape;442;p2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2831379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6"/>
          <p:cNvSpPr txBox="1"/>
          <p:nvPr/>
        </p:nvSpPr>
        <p:spPr>
          <a:xfrm>
            <a:off x="1159508" y="350723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Снижение иммунитета, частые болезни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4" name="Google Shape;444;p2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354778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6"/>
          <p:cNvSpPr txBox="1"/>
          <p:nvPr/>
        </p:nvSpPr>
        <p:spPr>
          <a:xfrm>
            <a:off x="1159508" y="478850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Ухудшение аппетита, проблемы со сном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6" name="Google Shape;446;p2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82905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6"/>
          <p:cNvSpPr txBox="1"/>
          <p:nvPr/>
        </p:nvSpPr>
        <p:spPr>
          <a:xfrm>
            <a:off x="1159508" y="4147869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Частые головные или мышечные боли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8" name="Google Shape;448;p26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18842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6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endParaRPr sz="1600" dirty="0">
              <a:solidFill>
                <a:srgbClr val="FF6B6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/>
          <p:nvPr/>
        </p:nvSpPr>
        <p:spPr>
          <a:xfrm>
            <a:off x="626107" y="1876425"/>
            <a:ext cx="8378801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Эмоциональные симптомы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7"/>
          <p:cNvSpPr txBox="1"/>
          <p:nvPr/>
        </p:nvSpPr>
        <p:spPr>
          <a:xfrm>
            <a:off x="1159508" y="279082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Чувство неудачи и неуверенности в себе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59" name="Google Shape;459;p2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2831379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7"/>
          <p:cNvSpPr txBox="1"/>
          <p:nvPr/>
        </p:nvSpPr>
        <p:spPr>
          <a:xfrm>
            <a:off x="1159508" y="350723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Чувство беспомощности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61" name="Google Shape;461;p2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354778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 txBox="1"/>
          <p:nvPr/>
        </p:nvSpPr>
        <p:spPr>
          <a:xfrm>
            <a:off x="1159508" y="478850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Потеря мотивации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63" name="Google Shape;463;p2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82905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7"/>
          <p:cNvSpPr txBox="1"/>
          <p:nvPr/>
        </p:nvSpPr>
        <p:spPr>
          <a:xfrm>
            <a:off x="1159508" y="4147869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Отстраненность, ощущение одиночества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65" name="Google Shape;465;p2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18842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7"/>
          <p:cNvSpPr txBox="1"/>
          <p:nvPr/>
        </p:nvSpPr>
        <p:spPr>
          <a:xfrm>
            <a:off x="1159507" y="5390709"/>
            <a:ext cx="83788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Все более циничный и негативный взгляд на деятельность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67" name="Google Shape;467;p2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543126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7"/>
          <p:cNvSpPr txBox="1"/>
          <p:nvPr/>
        </p:nvSpPr>
        <p:spPr>
          <a:xfrm>
            <a:off x="1159507" y="6003446"/>
            <a:ext cx="83788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Снижение удовлетворенности собой и своей жизнью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69" name="Google Shape;469;p27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6044000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7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endParaRPr sz="1600" dirty="0">
              <a:solidFill>
                <a:srgbClr val="FF6B6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8"/>
          <p:cNvSpPr txBox="1"/>
          <p:nvPr/>
        </p:nvSpPr>
        <p:spPr>
          <a:xfrm>
            <a:off x="626107" y="1876425"/>
            <a:ext cx="8378801" cy="7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Поведенческие признаки</a:t>
            </a:r>
            <a:endParaRPr sz="40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8"/>
          <p:cNvSpPr txBox="1"/>
          <p:nvPr/>
        </p:nvSpPr>
        <p:spPr>
          <a:xfrm>
            <a:off x="1159508" y="279082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Избегание ответственности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0" name="Google Shape;480;p2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2831379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8"/>
          <p:cNvSpPr txBox="1"/>
          <p:nvPr/>
        </p:nvSpPr>
        <p:spPr>
          <a:xfrm>
            <a:off x="1159508" y="350723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Изоляция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2" name="Google Shape;482;p2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354778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8"/>
          <p:cNvSpPr txBox="1"/>
          <p:nvPr/>
        </p:nvSpPr>
        <p:spPr>
          <a:xfrm>
            <a:off x="1159508" y="478850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Потеря мотивации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4" name="Google Shape;484;p2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829058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8"/>
          <p:cNvSpPr txBox="1"/>
          <p:nvPr/>
        </p:nvSpPr>
        <p:spPr>
          <a:xfrm>
            <a:off x="1159508" y="4147869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Прокрастинация, избегание дел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6" name="Google Shape;486;p2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418842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8"/>
          <p:cNvSpPr txBox="1"/>
          <p:nvPr/>
        </p:nvSpPr>
        <p:spPr>
          <a:xfrm>
            <a:off x="1159507" y="5390709"/>
            <a:ext cx="109689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Использование пищи или других стимуляторов  для улучшения самочувствия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8" name="Google Shape;488;p2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5431263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8"/>
          <p:cNvSpPr txBox="1"/>
          <p:nvPr/>
        </p:nvSpPr>
        <p:spPr>
          <a:xfrm>
            <a:off x="1159507" y="6003446"/>
            <a:ext cx="83788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Вымещение разочарования на окружающих</a:t>
            </a:r>
            <a:endParaRPr sz="2000" dirty="0">
              <a:solidFill>
                <a:schemeClr val="dk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90" name="Google Shape;490;p28" descr="Изображение выглядит как Графика, Красочность, Шрифт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413" y="6044000"/>
            <a:ext cx="380695" cy="38069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8"/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6B6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r>
            <a:endParaRPr sz="1600" dirty="0">
              <a:solidFill>
                <a:srgbClr val="FF6B6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"/>
          <p:cNvSpPr txBox="1"/>
          <p:nvPr/>
        </p:nvSpPr>
        <p:spPr>
          <a:xfrm>
            <a:off x="1054370" y="3374750"/>
            <a:ext cx="11903142" cy="374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Какие эмоции ты испытываешь от своих слов и действий, поведения других людей во время форума?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6B6B"/>
                </a:solidFill>
                <a:latin typeface="Arial"/>
                <a:ea typeface="Arial"/>
                <a:cs typeface="Arial"/>
                <a:sym typeface="Arial"/>
              </a:rPr>
              <a:t>Почему ты испытываешь именно эти эмоции?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6B6B"/>
                </a:solidFill>
              </a:rPr>
              <a:t>Что необходимо тебе сделать в следующий раз, чтобы испытать другую эмоцию?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FF6B6B"/>
              </a:solidFill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6B6B"/>
                </a:solidFill>
              </a:rPr>
              <a:t>Необходимо ли сделать перерыв в волонтерстве на несколько дней </a:t>
            </a:r>
            <a:br>
              <a:rPr lang="ru-RU" sz="2400" dirty="0">
                <a:solidFill>
                  <a:srgbClr val="FF6B6B"/>
                </a:solidFill>
              </a:rPr>
            </a:br>
            <a:r>
              <a:rPr lang="ru-RU" sz="2400" dirty="0">
                <a:solidFill>
                  <a:srgbClr val="FF6B6B"/>
                </a:solidFill>
              </a:rPr>
              <a:t>или ты готов помогать на форуме дальше?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FF6B6B"/>
              </a:solidFill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6B6B"/>
                </a:solidFill>
              </a:rPr>
              <a:t>Что ты сделаешь во время перерыва в волонтерской деятельности </a:t>
            </a:r>
            <a:br>
              <a:rPr lang="ru-RU" sz="2400" dirty="0">
                <a:solidFill>
                  <a:srgbClr val="FF6B6B"/>
                </a:solidFill>
              </a:rPr>
            </a:br>
            <a:r>
              <a:rPr lang="ru-RU" sz="2400" dirty="0">
                <a:solidFill>
                  <a:srgbClr val="FF6B6B"/>
                </a:solidFill>
              </a:rPr>
              <a:t>для восстановления?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FF6B6B"/>
              </a:solidFill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6B6B"/>
                </a:solidFill>
              </a:rPr>
              <a:t>Какие способы восстановления используешь и что поможет </a:t>
            </a:r>
            <a:br>
              <a:rPr lang="ru-RU" sz="2400" dirty="0">
                <a:solidFill>
                  <a:srgbClr val="FF6B6B"/>
                </a:solidFill>
              </a:rPr>
            </a:br>
            <a:r>
              <a:rPr lang="ru-RU" sz="2400" dirty="0">
                <a:solidFill>
                  <a:srgbClr val="FF6B6B"/>
                </a:solidFill>
              </a:rPr>
              <a:t>именно тебе?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FF6B6B"/>
              </a:solidFill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FF6B6B"/>
              </a:solidFill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6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8;p28">
            <a:extLst>
              <a:ext uri="{FF2B5EF4-FFF2-40B4-BE49-F238E27FC236}">
                <a16:creationId xmlns:a16="http://schemas.microsoft.com/office/drawing/2014/main" id="{51709901-0255-3F51-1710-CEB860B890D6}"/>
              </a:ext>
            </a:extLst>
          </p:cNvPr>
          <p:cNvSpPr txBox="1"/>
          <p:nvPr/>
        </p:nvSpPr>
        <p:spPr>
          <a:xfrm>
            <a:off x="626107" y="591636"/>
            <a:ext cx="12592182" cy="88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Чтобы решить проблему – поговорите </a:t>
            </a:r>
          </a:p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 волонтером, задав ему следующие вопросы:</a:t>
            </a:r>
            <a:endParaRPr sz="4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B63DD10-8D2E-FC0F-8402-9F61A7C769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87" y="3690913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080DD36-D30D-101E-0F77-5F09C13BBA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64" y="4468447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26BF2-5F86-447C-09CA-A96FCEFCD5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950" y="2994055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020A064-45E7-A6D9-209A-9927ABE793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65" y="1885883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462FF92-1567-D495-D4E5-09EA17931C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71" y="6576565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D884218-0B23-33CE-0AA6-774E591D4F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949" y="5580912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/>
          <p:nvPr/>
        </p:nvSpPr>
        <p:spPr>
          <a:xfrm>
            <a:off x="766729" y="163195"/>
            <a:ext cx="11903142" cy="198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Что еще можно сделать для борьбы с выгоранием?</a:t>
            </a:r>
            <a:endParaRPr sz="4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12F42-C18C-AC5E-4E5F-5AE428F99A9E}"/>
              </a:ext>
            </a:extLst>
          </p:cNvPr>
          <p:cNvSpPr txBox="1"/>
          <p:nvPr/>
        </p:nvSpPr>
        <p:spPr>
          <a:xfrm>
            <a:off x="1225309" y="2748986"/>
            <a:ext cx="12871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2800" dirty="0">
                <a:solidFill>
                  <a:srgbClr val="FF6B6B"/>
                </a:solidFill>
              </a:rPr>
              <a:t>п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ересмотрите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график и нагрузку каждого волонтера,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6B6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2800" dirty="0">
                <a:solidFill>
                  <a:srgbClr val="FF6B6B"/>
                </a:solidFill>
              </a:rPr>
              <a:t>п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роводите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спортивные активности,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6B6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2800" dirty="0">
                <a:solidFill>
                  <a:srgbClr val="FF6B6B"/>
                </a:solidFill>
              </a:rPr>
              <a:t>п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редусмотрите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прогулки на свежем воздухе,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6B6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2800" dirty="0">
                <a:solidFill>
                  <a:srgbClr val="FF6B6B"/>
                </a:solidFill>
              </a:rPr>
              <a:t>п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 возможности меняйте функционал волонтеров от смены к смене, 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если это разрешают организаторы.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6B6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E9923BB-037A-1930-D051-48BFE68930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612" y="2856705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6F29092-D9D3-64A4-DA8E-AE32B0B02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614" y="3700251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4D473D9-1BE5-C912-5FE7-19BC1D97DD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614" y="4543797"/>
            <a:ext cx="380695" cy="3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4;p26" descr="Изображение выглядит как Графика, Красочность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C5EC383-41C7-6393-C861-0F9E06A54E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613" y="5387343"/>
            <a:ext cx="380695" cy="38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350</Words>
  <Application>Microsoft Office PowerPoint</Application>
  <PresentationFormat>Произвольный</PresentationFormat>
  <Paragraphs>72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Halvar Breit Rg</vt:lpstr>
      <vt:lpstr>Arial</vt:lpstr>
      <vt:lpstr>Montserrat Medium</vt:lpstr>
      <vt:lpstr>Calibri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katana66</dc:creator>
  <cp:lastModifiedBy>katana66</cp:lastModifiedBy>
  <cp:revision>3</cp:revision>
  <dcterms:created xsi:type="dcterms:W3CDTF">2024-05-27T08:32:33Z</dcterms:created>
  <dcterms:modified xsi:type="dcterms:W3CDTF">2024-10-08T05:42:54Z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