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669"/>
    <a:srgbClr val="E75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3"/>
  </p:normalViewPr>
  <p:slideViewPr>
    <p:cSldViewPr snapToGrid="0">
      <p:cViewPr varScale="1">
        <p:scale>
          <a:sx n="107" d="100"/>
          <a:sy n="107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39B5F-1666-4AB7-582B-2349FFE1B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BB820-3E56-2912-CF00-7D398D83D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82C285-60A7-D58A-91A6-25A7ED4D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3A742C-E186-5683-451D-15E6724E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91BAD-35AA-8267-CB0A-741156E91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77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BC365-619A-373A-5806-5689B10D5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1DD168-934A-28D9-6028-47B93BB82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16B94-3A84-7DC4-8B84-9E35A7E0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1E6EC2-5191-5BCF-9E9E-87EE76344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B40FFA-6E60-019F-C4C4-1E82687D8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21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4F3BEC-A0E6-B231-CD76-FED23266A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87852-A111-F582-5B1D-F8559C145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CC652-E62D-E642-5D95-EB4D367AB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165486-C874-E142-8378-95AD782E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34B437-641C-FC10-AC1D-14B690EE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83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97679-C978-C130-BC94-826C35DA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E77E14-BA54-D395-67B5-59F1606A7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7F7ECE-3E98-D784-5AC9-EC441799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0E307F-0B22-3FE5-03CE-D06B7B6B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B6F64B-AE2D-FEC3-2A4D-21069985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11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FD3D7-5C17-780A-4B96-CE4FF751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36938E-952A-712C-B780-B454678AE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15D89A-86FB-A34D-332C-B5DAB79B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7E08CA-7BAA-8D97-A8AE-C4591C5E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817F60-AE13-4CA2-1C3C-6E92382CA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12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2A084-DE6B-735F-239D-02748C33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4C2831-D524-12F5-82E3-62788142C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AF0A98-825D-5602-74CB-1529ABAF3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925DE6-EC54-7006-E718-A1BFCC074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58101B-3BCD-6A4F-8EA2-92BB970A1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52E18B-1BAF-7E24-68B3-95DF755B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30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7789E-3C86-9CB9-51D7-6D6218D90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25F36E-238D-F642-4C06-4F6D36B1C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1D00AC-6956-6F5D-CA1E-12C64D92A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ADB40F-4459-D7C7-604F-888889D26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F8BA15-2F5A-1F44-DB88-72CD16B426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308EA0-6E2B-D464-D88F-20371279F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34B78F-E448-1940-5F39-D64FDD0B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050813-97BC-F4C9-32A1-77A97494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88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19134-3717-BDBC-0446-AF2D4F5E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476B32B-AACC-D423-6D55-EB53BA74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C68689-F42B-702C-045E-563B8362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AF6800-705E-2C4D-82B3-7AB2750D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2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894A5D-95F5-FDF3-634E-A7AE4428E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9A1E234-2E81-1C80-2804-D605A849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3BDC74-4849-CC81-3B94-C1BDB2EB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0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935D9-8EF6-5D27-6557-43C2668A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048545-17CE-28AB-8CE7-22B095DE0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56B68E-DBF7-2614-4166-64285D8C0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383FE4-FD86-60D8-EBDA-15C75F52C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BE0424-61D8-707F-AEA6-4D531600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B65BFE-79B9-3349-0E5D-BACDDC139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48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C7DC8-0072-C866-BDBA-81AC58173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066DE1-D887-BD6B-E6A8-9CB27B41B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B0F229-81D6-0493-CFC7-10B732BDF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E45BBB-A75C-D96B-30FF-50B22FDE5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F8AD97-B3EA-E7C5-235D-B1B539A7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4BB1FC-2FA9-0E7D-043E-5CB1B50E5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37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64B2F-115A-DFF6-DBF7-0DDFB41D7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6F575D-533D-8521-BCA4-F0A9F1523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88332C-2DC1-AD17-941A-7513A279B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A292-CDD2-4C74-987B-055AF6A1B55A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8110B-AEC5-8709-48B7-0D7250997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4FF169-5C03-3FAF-7A68-097B8AA4B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AAE7F-FE04-4505-9F90-B75E02AA5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82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BBDAAB-2F8A-A6EA-9D7B-E8C532D30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E0F37-FFA0-0514-871A-FDC80241C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558" y="2234727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Проектный офис</a:t>
            </a:r>
            <a:b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</a:br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Ивановского </a:t>
            </a:r>
            <a:r>
              <a:rPr lang="ru-RU" sz="4000" b="1" dirty="0" err="1">
                <a:solidFill>
                  <a:srgbClr val="E75A2C"/>
                </a:solidFill>
                <a:latin typeface="Montserrat" pitchFamily="2" charset="-52"/>
              </a:rPr>
              <a:t>Политеха</a:t>
            </a:r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:</a:t>
            </a:r>
            <a:b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</a:br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опыт реализации федеральной программы «Обучение служением»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7FB089-E9A9-9F20-14DF-C9072D205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1883" y="4933477"/>
            <a:ext cx="9144000" cy="1655762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b="1" dirty="0">
                <a:solidFill>
                  <a:srgbClr val="263669"/>
                </a:solidFill>
                <a:latin typeface="Montserrat" pitchFamily="2" charset="-52"/>
              </a:rPr>
              <a:t>Спикер:</a:t>
            </a:r>
            <a:br>
              <a:rPr lang="ru-RU" dirty="0">
                <a:solidFill>
                  <a:srgbClr val="263669"/>
                </a:solidFill>
                <a:latin typeface="Montserrat" pitchFamily="2" charset="-52"/>
              </a:rPr>
            </a:br>
            <a:r>
              <a:rPr lang="ru-RU" dirty="0">
                <a:solidFill>
                  <a:srgbClr val="263669"/>
                </a:solidFill>
                <a:latin typeface="Montserrat" pitchFamily="2" charset="-52"/>
              </a:rPr>
              <a:t>Торопова Мария </a:t>
            </a:r>
            <a:r>
              <a:rPr lang="ru-RU" dirty="0" err="1">
                <a:solidFill>
                  <a:srgbClr val="263669"/>
                </a:solidFill>
                <a:latin typeface="Montserrat" pitchFamily="2" charset="-52"/>
              </a:rPr>
              <a:t>Владиевна</a:t>
            </a:r>
            <a:endParaRPr lang="ru-RU" dirty="0">
              <a:solidFill>
                <a:srgbClr val="263669"/>
              </a:solidFill>
              <a:latin typeface="Montserrat" pitchFamily="2" charset="-52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7D73343-5B01-CC32-524A-89ECC9FF0516}"/>
              </a:ext>
            </a:extLst>
          </p:cNvPr>
          <p:cNvCxnSpPr>
            <a:cxnSpLocks/>
          </p:cNvCxnSpPr>
          <p:nvPr/>
        </p:nvCxnSpPr>
        <p:spPr>
          <a:xfrm>
            <a:off x="1085850" y="5020854"/>
            <a:ext cx="0" cy="666750"/>
          </a:xfrm>
          <a:prstGeom prst="line">
            <a:avLst/>
          </a:prstGeom>
          <a:ln w="38100">
            <a:solidFill>
              <a:srgbClr val="2636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865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47EE7C3-68CA-F7FC-9D41-BAB281A2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0" y="5511931"/>
            <a:ext cx="895350" cy="13460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10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31D1F26-100E-5644-0664-10B061ED7EED}"/>
              </a:ext>
            </a:extLst>
          </p:cNvPr>
          <p:cNvCxnSpPr>
            <a:cxnSpLocks/>
          </p:cNvCxnSpPr>
          <p:nvPr/>
        </p:nvCxnSpPr>
        <p:spPr>
          <a:xfrm>
            <a:off x="641350" y="2323088"/>
            <a:ext cx="0" cy="1080650"/>
          </a:xfrm>
          <a:prstGeom prst="line">
            <a:avLst/>
          </a:prstGeom>
          <a:ln w="38100">
            <a:solidFill>
              <a:srgbClr val="E75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08D26C-F91F-0B30-DECA-4D4CA6B539C0}"/>
              </a:ext>
            </a:extLst>
          </p:cNvPr>
          <p:cNvSpPr txBox="1"/>
          <p:nvPr/>
        </p:nvSpPr>
        <p:spPr>
          <a:xfrm>
            <a:off x="914400" y="2272288"/>
            <a:ext cx="688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75A2C"/>
                </a:solidFill>
                <a:latin typeface="Montserrat" pitchFamily="2" charset="-52"/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F0286D-2FA2-0F52-8B43-D6461B1B8C10}"/>
              </a:ext>
            </a:extLst>
          </p:cNvPr>
          <p:cNvSpPr txBox="1"/>
          <p:nvPr/>
        </p:nvSpPr>
        <p:spPr>
          <a:xfrm>
            <a:off x="914400" y="3015864"/>
            <a:ext cx="2546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ontserrat" pitchFamily="2" charset="-52"/>
              </a:rPr>
              <a:t>c</a:t>
            </a:r>
            <a:r>
              <a:rPr lang="ru-RU" sz="2400" dirty="0" err="1">
                <a:latin typeface="Montserrat" pitchFamily="2" charset="-52"/>
              </a:rPr>
              <a:t>оциальных</a:t>
            </a:r>
            <a:endParaRPr lang="ru-RU" sz="2400" dirty="0">
              <a:latin typeface="Montserrat" pitchFamily="2" charset="-52"/>
            </a:endParaRPr>
          </a:p>
          <a:p>
            <a:r>
              <a:rPr lang="ru-RU" sz="2400" dirty="0">
                <a:latin typeface="Montserrat" pitchFamily="2" charset="-52"/>
              </a:rPr>
              <a:t>проектов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3AC39CB-1BA2-CFE5-D222-2B036FCEF004}"/>
              </a:ext>
            </a:extLst>
          </p:cNvPr>
          <p:cNvCxnSpPr>
            <a:cxnSpLocks/>
          </p:cNvCxnSpPr>
          <p:nvPr/>
        </p:nvCxnSpPr>
        <p:spPr>
          <a:xfrm>
            <a:off x="4102366" y="2323088"/>
            <a:ext cx="0" cy="1080650"/>
          </a:xfrm>
          <a:prstGeom prst="line">
            <a:avLst/>
          </a:prstGeom>
          <a:ln w="38100">
            <a:solidFill>
              <a:srgbClr val="E75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AF8E8A9-9FBD-5F53-AA08-3B4BF06BD926}"/>
              </a:ext>
            </a:extLst>
          </p:cNvPr>
          <p:cNvSpPr txBox="1"/>
          <p:nvPr/>
        </p:nvSpPr>
        <p:spPr>
          <a:xfrm>
            <a:off x="4375416" y="2272288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75A2C"/>
                </a:solidFill>
                <a:latin typeface="Montserrat" pitchFamily="2" charset="-52"/>
              </a:rPr>
              <a:t>&gt;80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319306-2146-8C5D-FEE7-D847903A6F14}"/>
              </a:ext>
            </a:extLst>
          </p:cNvPr>
          <p:cNvSpPr txBox="1"/>
          <p:nvPr/>
        </p:nvSpPr>
        <p:spPr>
          <a:xfrm>
            <a:off x="4375416" y="3015864"/>
            <a:ext cx="2546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обучающихся</a:t>
            </a:r>
          </a:p>
          <a:p>
            <a:r>
              <a:rPr lang="ru-RU" sz="2400" dirty="0">
                <a:latin typeface="Montserrat" pitchFamily="2" charset="-52"/>
              </a:rPr>
              <a:t>Университета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6CAFD5E-E99E-70CC-1DFA-52916449D34C}"/>
              </a:ext>
            </a:extLst>
          </p:cNvPr>
          <p:cNvCxnSpPr>
            <a:cxnSpLocks/>
          </p:cNvCxnSpPr>
          <p:nvPr/>
        </p:nvCxnSpPr>
        <p:spPr>
          <a:xfrm>
            <a:off x="7980937" y="2323088"/>
            <a:ext cx="0" cy="1080650"/>
          </a:xfrm>
          <a:prstGeom prst="line">
            <a:avLst/>
          </a:prstGeom>
          <a:ln w="38100">
            <a:solidFill>
              <a:srgbClr val="E75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600068D-0706-19F9-5717-A6E6DEF55ACA}"/>
              </a:ext>
            </a:extLst>
          </p:cNvPr>
          <p:cNvSpPr txBox="1"/>
          <p:nvPr/>
        </p:nvSpPr>
        <p:spPr>
          <a:xfrm>
            <a:off x="8253987" y="2272288"/>
            <a:ext cx="51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E75A2C"/>
                </a:solidFill>
                <a:latin typeface="Montserrat" pitchFamily="2" charset="-52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2A81DA-3FB2-1A2F-38CE-43909A6988AC}"/>
              </a:ext>
            </a:extLst>
          </p:cNvPr>
          <p:cNvSpPr txBox="1"/>
          <p:nvPr/>
        </p:nvSpPr>
        <p:spPr>
          <a:xfrm>
            <a:off x="8253987" y="3015864"/>
            <a:ext cx="2546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социальных</a:t>
            </a:r>
            <a:br>
              <a:rPr lang="ru-RU" sz="2400" dirty="0">
                <a:latin typeface="Montserrat" pitchFamily="2" charset="-52"/>
              </a:rPr>
            </a:br>
            <a:r>
              <a:rPr lang="ru-RU" sz="2400" dirty="0">
                <a:latin typeface="Montserrat" pitchFamily="2" charset="-52"/>
              </a:rPr>
              <a:t>партнеров</a:t>
            </a:r>
          </a:p>
        </p:txBody>
      </p:sp>
      <p:sp>
        <p:nvSpPr>
          <p:cNvPr id="7" name="Прямоугольник: скругленные углы 4">
            <a:extLst>
              <a:ext uri="{FF2B5EF4-FFF2-40B4-BE49-F238E27FC236}">
                <a16:creationId xmlns:a16="http://schemas.microsoft.com/office/drawing/2014/main" id="{90B1400A-622C-E49B-7163-9C5F8FED0D4B}"/>
              </a:ext>
            </a:extLst>
          </p:cNvPr>
          <p:cNvSpPr/>
          <p:nvPr/>
        </p:nvSpPr>
        <p:spPr>
          <a:xfrm>
            <a:off x="-628296" y="0"/>
            <a:ext cx="8517428" cy="1804035"/>
          </a:xfrm>
          <a:prstGeom prst="roundRect">
            <a:avLst>
              <a:gd name="adj" fmla="val 14320"/>
            </a:avLst>
          </a:prstGeom>
          <a:solidFill>
            <a:srgbClr val="E7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F31C8A0-3B6B-BD3F-33F7-13CB0D975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3" y="274159"/>
            <a:ext cx="8719828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" pitchFamily="2" charset="-52"/>
              </a:rPr>
              <a:t>Масштаб внедрения обучения служением</a:t>
            </a:r>
            <a:br>
              <a:rPr lang="ru-RU" sz="20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000" b="1" dirty="0">
                <a:solidFill>
                  <a:schemeClr val="bg1"/>
                </a:solidFill>
                <a:latin typeface="Montserrat" pitchFamily="2" charset="-52"/>
              </a:rPr>
              <a:t>в ИВГПУ (осенний семестр 2024 – 2025 уч. год)</a:t>
            </a:r>
          </a:p>
        </p:txBody>
      </p:sp>
    </p:spTree>
    <p:extLst>
      <p:ext uri="{BB962C8B-B14F-4D97-AF65-F5344CB8AC3E}">
        <p14:creationId xmlns:p14="http://schemas.microsoft.com/office/powerpoint/2010/main" val="294504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26850" y="0"/>
            <a:ext cx="12192000" cy="6858000"/>
            <a:chOff x="126850" y="0"/>
            <a:chExt cx="12192000" cy="6858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CBBDAAB-2F8A-A6EA-9D7B-E8C532D3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50" y="0"/>
              <a:ext cx="12192000" cy="6858000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10048973" y="169682"/>
              <a:ext cx="1885361" cy="2347275"/>
            </a:xfrm>
            <a:prstGeom prst="rect">
              <a:avLst/>
            </a:prstGeom>
            <a:solidFill>
              <a:srgbClr val="2636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EF0AC64-8DB4-B6E2-17D5-3F73CECF03B8}"/>
              </a:ext>
            </a:extLst>
          </p:cNvPr>
          <p:cNvSpPr txBox="1"/>
          <p:nvPr/>
        </p:nvSpPr>
        <p:spPr>
          <a:xfrm>
            <a:off x="686878" y="395502"/>
            <a:ext cx="10764165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Кафедра Архитектуры и Урбанистики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0AAFB-EE8E-E43B-76DA-4B459D92E43D}"/>
              </a:ext>
            </a:extLst>
          </p:cNvPr>
          <p:cNvSpPr txBox="1"/>
          <p:nvPr/>
        </p:nvSpPr>
        <p:spPr>
          <a:xfrm>
            <a:off x="686878" y="1245489"/>
            <a:ext cx="6461705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Читальный зал под голубыми небесами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816972" y="5685325"/>
            <a:ext cx="955948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Заказчик:</a:t>
            </a:r>
          </a:p>
          <a:p>
            <a:r>
              <a:rPr lang="ru-RU" sz="2400" dirty="0">
                <a:latin typeface="Montserrat" pitchFamily="2" charset="-52"/>
              </a:rPr>
              <a:t>Ивановская областная библиотека для детей и юношества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097138-416E-9552-129C-32DEC53E5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78" y="1811553"/>
            <a:ext cx="5445635" cy="384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C2660DA-A04B-B5F8-261E-E43DC0465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50" y="1811553"/>
            <a:ext cx="2555354" cy="170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6DCFA77-2A27-A6AF-5C1B-E86831049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/>
          <a:stretch/>
        </p:blipFill>
        <p:spPr bwMode="auto">
          <a:xfrm>
            <a:off x="8908395" y="1811553"/>
            <a:ext cx="2596727" cy="170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D6DB947-7595-080B-FBF5-41B0EA35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39" y="3654652"/>
            <a:ext cx="2606465" cy="19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9B701F5-B88E-72A7-55EE-5758D63C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948" y="3654652"/>
            <a:ext cx="2596727" cy="19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32442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126850" y="0"/>
            <a:chExt cx="12192000" cy="68580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CBBDAAB-2F8A-A6EA-9D7B-E8C532D3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50" y="0"/>
              <a:ext cx="12192000" cy="6858000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0048973" y="169682"/>
              <a:ext cx="1885361" cy="2347275"/>
            </a:xfrm>
            <a:prstGeom prst="rect">
              <a:avLst/>
            </a:prstGeom>
            <a:solidFill>
              <a:srgbClr val="2636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F0AAFB-EE8E-E43B-76DA-4B459D92E43D}"/>
              </a:ext>
            </a:extLst>
          </p:cNvPr>
          <p:cNvSpPr txBox="1"/>
          <p:nvPr/>
        </p:nvSpPr>
        <p:spPr>
          <a:xfrm>
            <a:off x="686878" y="983112"/>
            <a:ext cx="9428863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Дизайн-проект благоустройства придомовой территории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686878" y="5714738"/>
            <a:ext cx="5755532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Заказчик:</a:t>
            </a:r>
          </a:p>
          <a:p>
            <a:r>
              <a:rPr lang="ru-RU" sz="2400" dirty="0">
                <a:latin typeface="Montserrat" pitchFamily="2" charset="-52"/>
              </a:rPr>
              <a:t>Ивановская городская Дума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F7E7A64-3847-256A-2C4F-35B9F9FA0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6"/>
          <a:stretch/>
        </p:blipFill>
        <p:spPr bwMode="auto">
          <a:xfrm>
            <a:off x="686878" y="1474365"/>
            <a:ext cx="5349167" cy="38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2FDCFE3-CAF2-7C1E-404D-809343722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5"/>
          <a:stretch/>
        </p:blipFill>
        <p:spPr bwMode="auto">
          <a:xfrm>
            <a:off x="6222849" y="1603161"/>
            <a:ext cx="5796132" cy="312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E23FAE-FCFB-0E65-9F5E-E06F7C4F0A9B}"/>
              </a:ext>
            </a:extLst>
          </p:cNvPr>
          <p:cNvSpPr txBox="1"/>
          <p:nvPr/>
        </p:nvSpPr>
        <p:spPr>
          <a:xfrm>
            <a:off x="686878" y="395502"/>
            <a:ext cx="10764165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Кафедра Архитектуры и Урбанистики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78219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126850" y="0"/>
            <a:chExt cx="12192000" cy="68580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CBBDAAB-2F8A-A6EA-9D7B-E8C532D3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50" y="0"/>
              <a:ext cx="12192000" cy="6858000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0048973" y="169682"/>
              <a:ext cx="1885361" cy="2347275"/>
            </a:xfrm>
            <a:prstGeom prst="rect">
              <a:avLst/>
            </a:prstGeom>
            <a:solidFill>
              <a:srgbClr val="2636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F0AAFB-EE8E-E43B-76DA-4B459D92E43D}"/>
              </a:ext>
            </a:extLst>
          </p:cNvPr>
          <p:cNvSpPr txBox="1"/>
          <p:nvPr/>
        </p:nvSpPr>
        <p:spPr>
          <a:xfrm>
            <a:off x="686878" y="1102285"/>
            <a:ext cx="5998437" cy="73866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Проект благоустройства территории</a:t>
            </a:r>
            <a:br>
              <a:rPr lang="ru-RU" sz="2400" dirty="0">
                <a:latin typeface="Montserrat" pitchFamily="2" charset="-52"/>
              </a:rPr>
            </a:br>
            <a:r>
              <a:rPr lang="ru-RU" sz="2400" dirty="0">
                <a:latin typeface="Montserrat" pitchFamily="2" charset="-52"/>
              </a:rPr>
              <a:t>и локаций школы № 41 г. Иваново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524029" y="6014289"/>
            <a:ext cx="542619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Заказчик: ФГБОУ ВО «ИВГПУ»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23FAE-FCFB-0E65-9F5E-E06F7C4F0A9B}"/>
              </a:ext>
            </a:extLst>
          </p:cNvPr>
          <p:cNvSpPr txBox="1"/>
          <p:nvPr/>
        </p:nvSpPr>
        <p:spPr>
          <a:xfrm>
            <a:off x="686878" y="395502"/>
            <a:ext cx="10764165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Кафедра Архитектуры и Урбанистики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147CCA-4D70-EB86-624E-0734B5D84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841" r="763" b="10279"/>
          <a:stretch/>
        </p:blipFill>
        <p:spPr bwMode="auto">
          <a:xfrm>
            <a:off x="717410" y="1945996"/>
            <a:ext cx="5993309" cy="39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D43B880-9E94-A51A-A36E-C33447903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4" t="10279" b="30312"/>
          <a:stretch/>
        </p:blipFill>
        <p:spPr bwMode="auto">
          <a:xfrm>
            <a:off x="6924829" y="1994167"/>
            <a:ext cx="4211973" cy="39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966722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0"/>
            <a:ext cx="12192000" cy="6858000"/>
            <a:chOff x="126850" y="0"/>
            <a:chExt cx="12192000" cy="6858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CBBDAAB-2F8A-A6EA-9D7B-E8C532D3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50" y="0"/>
              <a:ext cx="12192000" cy="6858000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10048973" y="169682"/>
              <a:ext cx="1885361" cy="2347275"/>
            </a:xfrm>
            <a:prstGeom prst="rect">
              <a:avLst/>
            </a:prstGeom>
            <a:solidFill>
              <a:srgbClr val="2636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F0AAFB-EE8E-E43B-76DA-4B459D92E43D}"/>
              </a:ext>
            </a:extLst>
          </p:cNvPr>
          <p:cNvSpPr txBox="1"/>
          <p:nvPr/>
        </p:nvSpPr>
        <p:spPr>
          <a:xfrm>
            <a:off x="686878" y="1185788"/>
            <a:ext cx="3853619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Госпиталь для лошадей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686878" y="5735544"/>
            <a:ext cx="884624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Заказчик:</a:t>
            </a:r>
          </a:p>
          <a:p>
            <a:r>
              <a:rPr lang="ru-RU" sz="2400" dirty="0">
                <a:latin typeface="Montserrat" pitchFamily="2" charset="-52"/>
              </a:rPr>
              <a:t>ФГБОУ ВО "Верхневолжский ГАУ"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23FAE-FCFB-0E65-9F5E-E06F7C4F0A9B}"/>
              </a:ext>
            </a:extLst>
          </p:cNvPr>
          <p:cNvSpPr txBox="1"/>
          <p:nvPr/>
        </p:nvSpPr>
        <p:spPr>
          <a:xfrm>
            <a:off x="686878" y="395502"/>
            <a:ext cx="10764165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Кафедра Архитектуры и Урбанистики</a:t>
            </a:r>
          </a:p>
        </p:txBody>
      </p:sp>
      <p:pic>
        <p:nvPicPr>
          <p:cNvPr id="4" name="Рисунок 3" descr="Изображение выглядит как на открытом воздухе, одежда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74352B0C-0E4A-6DD0-C9D8-2C25AA75E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8" y="1944665"/>
            <a:ext cx="3328074" cy="257454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отолок, стена, дизайн интерьер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AE9D0C2-1E96-27EF-57E5-4C5AF6A5D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47" y="1391916"/>
            <a:ext cx="4048428" cy="259016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омната, больничная палата, сцена, Медицинск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EB35E4C5-A8E0-168D-4734-D68ED3C4B0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7" y="1944665"/>
            <a:ext cx="2834515" cy="1509863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роительство, Масштабная модель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946462F7-3A81-ABDB-B665-D7E0BEF4A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71" y="2991606"/>
            <a:ext cx="4978919" cy="2743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427318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126850" y="0"/>
            <a:chExt cx="12192000" cy="68580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CBBDAAB-2F8A-A6EA-9D7B-E8C532D3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50" y="0"/>
              <a:ext cx="12192000" cy="6858000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0048973" y="169682"/>
              <a:ext cx="1885361" cy="2347275"/>
            </a:xfrm>
            <a:prstGeom prst="rect">
              <a:avLst/>
            </a:prstGeom>
            <a:solidFill>
              <a:srgbClr val="2636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F0AAFB-EE8E-E43B-76DA-4B459D92E43D}"/>
              </a:ext>
            </a:extLst>
          </p:cNvPr>
          <p:cNvSpPr txBox="1"/>
          <p:nvPr/>
        </p:nvSpPr>
        <p:spPr>
          <a:xfrm>
            <a:off x="686878" y="1251038"/>
            <a:ext cx="6751848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Парк и Аллея славы села Новое </a:t>
            </a:r>
            <a:r>
              <a:rPr lang="ru-RU" sz="2400" dirty="0" err="1">
                <a:latin typeface="Montserrat" pitchFamily="2" charset="-52"/>
              </a:rPr>
              <a:t>Леушино</a:t>
            </a:r>
            <a:endParaRPr lang="ru-RU" sz="2400" dirty="0">
              <a:latin typeface="Montserrat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686332" y="5100958"/>
            <a:ext cx="5066058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Заказчик:</a:t>
            </a:r>
          </a:p>
          <a:p>
            <a:r>
              <a:rPr lang="ru-RU" sz="2400" dirty="0">
                <a:latin typeface="Montserrat" pitchFamily="2" charset="-52"/>
              </a:rPr>
              <a:t>Глава Тейковского муниципального района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23FAE-FCFB-0E65-9F5E-E06F7C4F0A9B}"/>
              </a:ext>
            </a:extLst>
          </p:cNvPr>
          <p:cNvSpPr txBox="1"/>
          <p:nvPr/>
        </p:nvSpPr>
        <p:spPr>
          <a:xfrm>
            <a:off x="686878" y="395502"/>
            <a:ext cx="10764165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Кафедра Архитектуры и Урбанистики</a:t>
            </a:r>
          </a:p>
        </p:txBody>
      </p:sp>
      <p:pic>
        <p:nvPicPr>
          <p:cNvPr id="7" name="Рисунок 6" descr="Изображение выглядит как дерево, растение, снимок экрана, Городская планировка&#10;&#10;Автоматически созданное описание">
            <a:extLst>
              <a:ext uri="{FF2B5EF4-FFF2-40B4-BE49-F238E27FC236}">
                <a16:creationId xmlns:a16="http://schemas.microsoft.com/office/drawing/2014/main" id="{901BF66A-7319-DF53-FEDA-8CBC2A058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18" y="1814166"/>
            <a:ext cx="3555380" cy="228263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улыбк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7ED872E-9542-5285-2004-6FDA613E3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31" y="4284656"/>
            <a:ext cx="3528392" cy="213831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небо, снимок экран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B6728B9E-81B0-1792-3051-417E58E53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8" y="1814167"/>
            <a:ext cx="4826875" cy="29299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140797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858000"/>
            <a:chOff x="126850" y="0"/>
            <a:chExt cx="12192000" cy="68580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CBBDAAB-2F8A-A6EA-9D7B-E8C532D3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50" y="0"/>
              <a:ext cx="12192000" cy="6858000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0048973" y="169682"/>
              <a:ext cx="1885361" cy="2347275"/>
            </a:xfrm>
            <a:prstGeom prst="rect">
              <a:avLst/>
            </a:prstGeom>
            <a:solidFill>
              <a:srgbClr val="2636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1746" name="Picture 2" descr="https://sun9-15.userapi.com/impg/v9Em01AxIEzo0AcKUgJrxjqCJihmQYDrEDvIxQ/IKuMRt7jk-o.jpg?size=2560x1920&amp;quality=95&amp;sign=65d38ccbd837bf99b6e94c77a83e73e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5287" y="2552014"/>
            <a:ext cx="3840000" cy="2880000"/>
          </a:xfrm>
          <a:prstGeom prst="rect">
            <a:avLst/>
          </a:prstGeom>
          <a:noFill/>
        </p:spPr>
      </p:pic>
      <p:pic>
        <p:nvPicPr>
          <p:cNvPr id="31748" name="Picture 4" descr="https://sun9-70.userapi.com/impg/RUGlByTGAx3GPJpuObBS5VIQmHZOpaplQYxRsQ/XqZh0EwzP6Q.jpg?size=1200x1600&amp;quality=95&amp;sign=de51648b04c64c247b80391cb3eff1e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878" y="2597195"/>
            <a:ext cx="2160000" cy="2880000"/>
          </a:xfrm>
          <a:prstGeom prst="rect">
            <a:avLst/>
          </a:prstGeom>
          <a:noFill/>
        </p:spPr>
      </p:pic>
      <p:pic>
        <p:nvPicPr>
          <p:cNvPr id="31750" name="Picture 6" descr="https://sun1-17.userapi.com/impg/AYsRfCG6ckScUPSLCQ0tif8fhMT97koeYjTQ4Q/6yM_W87taVU.jpg?size=2560x1920&amp;quality=95&amp;sign=c1ef380f37f1213d85490d7d33f81aab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1083" y="2593205"/>
            <a:ext cx="3840000" cy="2880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DEC6DE-E0EE-574C-E8D9-A9BF3EA00BC0}"/>
              </a:ext>
            </a:extLst>
          </p:cNvPr>
          <p:cNvSpPr txBox="1"/>
          <p:nvPr/>
        </p:nvSpPr>
        <p:spPr>
          <a:xfrm>
            <a:off x="679921" y="5682948"/>
            <a:ext cx="1108585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Заказчик:</a:t>
            </a:r>
          </a:p>
          <a:p>
            <a:r>
              <a:rPr lang="ru-RU" sz="2400" dirty="0">
                <a:latin typeface="Montserrat" pitchFamily="2" charset="-52"/>
              </a:rPr>
              <a:t>Общероссийская общественная организация «Офицеры России»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ADA7FD-43CE-3B79-3823-0EE4D22574C2}"/>
              </a:ext>
            </a:extLst>
          </p:cNvPr>
          <p:cNvSpPr txBox="1"/>
          <p:nvPr/>
        </p:nvSpPr>
        <p:spPr>
          <a:xfrm>
            <a:off x="686878" y="395502"/>
            <a:ext cx="6716582" cy="123110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Кафедра строительства</a:t>
            </a:r>
          </a:p>
          <a:p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и инженерных систем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B4F9C-8E28-EEFE-BDA2-B949567E85BD}"/>
              </a:ext>
            </a:extLst>
          </p:cNvPr>
          <p:cNvSpPr txBox="1"/>
          <p:nvPr/>
        </p:nvSpPr>
        <p:spPr>
          <a:xfrm>
            <a:off x="686878" y="1652778"/>
            <a:ext cx="10002143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Реконструкция КПП аэромобильного госпиталя </a:t>
            </a:r>
          </a:p>
          <a:p>
            <a:r>
              <a:rPr lang="ru-RU" sz="2400" dirty="0">
                <a:latin typeface="Montserrat" pitchFamily="2" charset="-52"/>
              </a:rPr>
              <a:t>98-й воздушно-десантной дивизии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907515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12192000" cy="6858000"/>
            <a:chOff x="126850" y="0"/>
            <a:chExt cx="12192000" cy="6858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CBBDAAB-2F8A-A6EA-9D7B-E8C532D30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50" y="0"/>
              <a:ext cx="12192000" cy="685800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10048973" y="169682"/>
              <a:ext cx="1885361" cy="2347275"/>
            </a:xfrm>
            <a:prstGeom prst="rect">
              <a:avLst/>
            </a:prstGeom>
            <a:solidFill>
              <a:srgbClr val="2636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E23FAE-FCFB-0E65-9F5E-E06F7C4F0A9B}"/>
              </a:ext>
            </a:extLst>
          </p:cNvPr>
          <p:cNvSpPr txBox="1"/>
          <p:nvPr/>
        </p:nvSpPr>
        <p:spPr>
          <a:xfrm>
            <a:off x="686878" y="395502"/>
            <a:ext cx="8175315" cy="61555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Проект «Цветущий </a:t>
            </a:r>
            <a:r>
              <a:rPr lang="ru-RU" sz="4000" b="1" dirty="0" err="1">
                <a:solidFill>
                  <a:srgbClr val="E75A2C"/>
                </a:solidFill>
                <a:latin typeface="Montserrat" pitchFamily="2" charset="-52"/>
              </a:rPr>
              <a:t>Политех</a:t>
            </a:r>
            <a:r>
              <a:rPr lang="ru-RU" sz="4000" b="1" dirty="0">
                <a:solidFill>
                  <a:srgbClr val="E75A2C"/>
                </a:solidFill>
                <a:latin typeface="Montserrat" pitchFamily="2" charset="-52"/>
              </a:rPr>
              <a:t>»</a:t>
            </a:r>
          </a:p>
        </p:txBody>
      </p:sp>
      <p:pic>
        <p:nvPicPr>
          <p:cNvPr id="2050" name="Picture 2" descr="https://sun1-25.userapi.com/impg/S-v2tQlEhMZmkyDBNapar4c3H4LaCiwRtmLSkg/neZqUSzB2Qw.jpg?size=2560x1920&amp;quality=95&amp;sign=d03750191641a6255b031904c216d18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8214" y="1343320"/>
            <a:ext cx="4794829" cy="3596122"/>
          </a:xfrm>
          <a:prstGeom prst="rect">
            <a:avLst/>
          </a:prstGeom>
          <a:noFill/>
        </p:spPr>
      </p:pic>
      <p:pic>
        <p:nvPicPr>
          <p:cNvPr id="2052" name="Picture 4" descr="https://sun1-20.userapi.com/impg/0Z1u62rJdExB8rCMIhbfe574gsQTk9-tc5YXOQ/E3ku7vc3eDM.jpg?size=2328x2299&amp;quality=95&amp;sign=5ebc51b36f2d2cfa252d803b0a913aa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982" y="1286047"/>
            <a:ext cx="5363776" cy="529696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71407D-9F90-5051-7C39-B2B3CB2ABAAC}"/>
              </a:ext>
            </a:extLst>
          </p:cNvPr>
          <p:cNvSpPr txBox="1"/>
          <p:nvPr/>
        </p:nvSpPr>
        <p:spPr>
          <a:xfrm>
            <a:off x="6414891" y="5174766"/>
            <a:ext cx="4646236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Инициатор проекта:</a:t>
            </a:r>
          </a:p>
          <a:p>
            <a:r>
              <a:rPr lang="ru-RU" sz="2400" dirty="0" err="1">
                <a:latin typeface="Montserrat" pitchFamily="2" charset="-52"/>
              </a:rPr>
              <a:t>Мешелева</a:t>
            </a:r>
            <a:r>
              <a:rPr lang="ru-RU" sz="2400" dirty="0">
                <a:latin typeface="Montserrat" pitchFamily="2" charset="-52"/>
              </a:rPr>
              <a:t> Татьяна,</a:t>
            </a:r>
            <a:br>
              <a:rPr lang="ru-RU" sz="2400" dirty="0">
                <a:latin typeface="Montserrat" pitchFamily="2" charset="-52"/>
              </a:rPr>
            </a:br>
            <a:r>
              <a:rPr lang="ru-RU" sz="2400" dirty="0">
                <a:latin typeface="Montserrat" pitchFamily="2" charset="-52"/>
              </a:rPr>
              <a:t>гр. УК-41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809629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F858677-B249-DF73-1351-E96192EB842C}"/>
              </a:ext>
            </a:extLst>
          </p:cNvPr>
          <p:cNvSpPr/>
          <p:nvPr/>
        </p:nvSpPr>
        <p:spPr>
          <a:xfrm>
            <a:off x="-628297" y="-371475"/>
            <a:ext cx="9560261" cy="1804035"/>
          </a:xfrm>
          <a:prstGeom prst="roundRect">
            <a:avLst>
              <a:gd name="adj" fmla="val 14320"/>
            </a:avLst>
          </a:prstGeom>
          <a:solidFill>
            <a:srgbClr val="E7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C93F6-63AB-DB5F-B47C-CE0E7C72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-41515"/>
            <a:ext cx="1110615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" pitchFamily="2" charset="-52"/>
              </a:rPr>
              <a:t>Развитие партнерских отношений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47EE7C3-68CA-F7FC-9D41-BAB281A2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0" y="5511931"/>
            <a:ext cx="895350" cy="13460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36479" y="2011847"/>
            <a:ext cx="10342159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Заключение договоров о сотрудничестве с партнерами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2680871"/>
            <a:ext cx="10141228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Проведение совместных мероприятий (Ярмарки вакансий, профориентационный навигатор «Моя Академия Яркой Карьеры» (МАЯК)</a:t>
            </a:r>
          </a:p>
        </p:txBody>
      </p:sp>
      <p:sp>
        <p:nvSpPr>
          <p:cNvPr id="16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2052513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2797254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3972638"/>
            <a:ext cx="1014122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Открытие базовых кафедр, приглашение на экскурсии, на практики обучающихся, Ярмарки социальных задач и т.д.)</a:t>
            </a:r>
          </a:p>
        </p:txBody>
      </p:sp>
      <p:sp>
        <p:nvSpPr>
          <p:cNvPr id="15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4053970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4952321"/>
            <a:ext cx="1014122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Приглашение партнеров в качестве экспертов на защиты проектов (например, Фестиваль проектов и т.д.)</a:t>
            </a:r>
          </a:p>
        </p:txBody>
      </p:sp>
      <p:sp>
        <p:nvSpPr>
          <p:cNvPr id="19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5033653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F858677-B249-DF73-1351-E96192EB842C}"/>
              </a:ext>
            </a:extLst>
          </p:cNvPr>
          <p:cNvSpPr/>
          <p:nvPr/>
        </p:nvSpPr>
        <p:spPr>
          <a:xfrm>
            <a:off x="-628296" y="-371475"/>
            <a:ext cx="8179166" cy="1804035"/>
          </a:xfrm>
          <a:prstGeom prst="roundRect">
            <a:avLst>
              <a:gd name="adj" fmla="val 14320"/>
            </a:avLst>
          </a:prstGeom>
          <a:solidFill>
            <a:srgbClr val="E7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C93F6-63AB-DB5F-B47C-CE0E7C72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93675"/>
            <a:ext cx="1110615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" pitchFamily="2" charset="-52"/>
              </a:rPr>
              <a:t>Торопова Мария </a:t>
            </a:r>
            <a:r>
              <a:rPr lang="ru-RU" sz="3200" b="1" dirty="0" err="1">
                <a:solidFill>
                  <a:schemeClr val="bg1"/>
                </a:solidFill>
                <a:latin typeface="Montserrat" pitchFamily="2" charset="-52"/>
              </a:rPr>
              <a:t>Владиевна</a:t>
            </a:r>
            <a:endParaRPr lang="ru-RU" sz="3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47EE7C3-68CA-F7FC-9D41-BAB281A2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0" y="5511931"/>
            <a:ext cx="895350" cy="13460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238FE0-7BC5-B188-67B2-76C5ADCF6316}"/>
              </a:ext>
            </a:extLst>
          </p:cNvPr>
          <p:cNvSpPr txBox="1"/>
          <p:nvPr/>
        </p:nvSpPr>
        <p:spPr>
          <a:xfrm>
            <a:off x="4015867" y="1676400"/>
            <a:ext cx="76332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- ответственный за внедрение и реализацию программы "Обучение служением" в образовательный процесс, доцент кафедры естественных наук и </a:t>
            </a:r>
            <a:r>
              <a:rPr lang="ru-RU" sz="2400" dirty="0" err="1">
                <a:latin typeface="Montserrat" pitchFamily="2" charset="-52"/>
              </a:rPr>
              <a:t>техносферной</a:t>
            </a:r>
            <a:r>
              <a:rPr lang="ru-RU" sz="2400" dirty="0">
                <a:latin typeface="Montserrat" pitchFamily="2" charset="-52"/>
              </a:rPr>
              <a:t> безопасности,</a:t>
            </a:r>
            <a:br>
              <a:rPr lang="ru-RU" sz="2400" dirty="0">
                <a:latin typeface="Montserrat" pitchFamily="2" charset="-52"/>
              </a:rPr>
            </a:br>
            <a:r>
              <a:rPr lang="ru-RU" sz="2400" dirty="0">
                <a:latin typeface="Montserrat" pitchFamily="2" charset="-52"/>
              </a:rPr>
              <a:t>- помощник директора института информационных технологий, естественных и гуманитарных наук по воспитательной работе,</a:t>
            </a:r>
            <a:br>
              <a:rPr lang="ru-RU" sz="2400" dirty="0">
                <a:latin typeface="Montserrat" pitchFamily="2" charset="-52"/>
              </a:rPr>
            </a:br>
            <a:r>
              <a:rPr lang="ru-RU" sz="2400" dirty="0">
                <a:latin typeface="Montserrat" pitchFamily="2" charset="-52"/>
              </a:rPr>
              <a:t>- куратор патриотического студенческого клуба ИВГПУ «Я горжусь»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2" y="1676400"/>
            <a:ext cx="33623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41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F858677-B249-DF73-1351-E96192EB842C}"/>
              </a:ext>
            </a:extLst>
          </p:cNvPr>
          <p:cNvSpPr/>
          <p:nvPr/>
        </p:nvSpPr>
        <p:spPr>
          <a:xfrm>
            <a:off x="-628296" y="-371475"/>
            <a:ext cx="12401196" cy="1804035"/>
          </a:xfrm>
          <a:prstGeom prst="roundRect">
            <a:avLst>
              <a:gd name="adj" fmla="val 14320"/>
            </a:avLst>
          </a:prstGeom>
          <a:solidFill>
            <a:srgbClr val="E7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C93F6-63AB-DB5F-B47C-CE0E7C72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93675"/>
            <a:ext cx="1110615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" pitchFamily="2" charset="-52"/>
              </a:rPr>
              <a:t>Ивановский </a:t>
            </a:r>
            <a:r>
              <a:rPr lang="ru-RU" sz="3200" b="1" dirty="0" err="1">
                <a:solidFill>
                  <a:schemeClr val="bg1"/>
                </a:solidFill>
                <a:latin typeface="Montserrat" pitchFamily="2" charset="-52"/>
              </a:rPr>
              <a:t>Политех</a:t>
            </a:r>
            <a:r>
              <a:rPr lang="ru-RU" sz="3200" b="1" dirty="0">
                <a:solidFill>
                  <a:schemeClr val="bg1"/>
                </a:solidFill>
                <a:latin typeface="Montserrat" pitchFamily="2" charset="-52"/>
              </a:rPr>
              <a:t> – один из пилотных вузов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47EE7C3-68CA-F7FC-9D41-BAB281A2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0" y="5511931"/>
            <a:ext cx="895350" cy="13460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238FE0-7BC5-B188-67B2-76C5ADCF6316}"/>
              </a:ext>
            </a:extLst>
          </p:cNvPr>
          <p:cNvSpPr txBox="1"/>
          <p:nvPr/>
        </p:nvSpPr>
        <p:spPr>
          <a:xfrm>
            <a:off x="5027328" y="2877914"/>
            <a:ext cx="6281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Montserrat" pitchFamily="2" charset="-52"/>
              </a:rPr>
              <a:t>Реализация федеральной программы «Обучение служением»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42925" y="1775913"/>
            <a:ext cx="4257675" cy="774512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248E0D-8890-0F7B-6B76-964CB97F0C9F}"/>
              </a:ext>
            </a:extLst>
          </p:cNvPr>
          <p:cNvSpPr txBox="1"/>
          <p:nvPr/>
        </p:nvSpPr>
        <p:spPr>
          <a:xfrm>
            <a:off x="841853" y="1932337"/>
            <a:ext cx="365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с 2019 года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238FE0-7BC5-B188-67B2-76C5ADCF6316}"/>
              </a:ext>
            </a:extLst>
          </p:cNvPr>
          <p:cNvSpPr txBox="1"/>
          <p:nvPr/>
        </p:nvSpPr>
        <p:spPr>
          <a:xfrm>
            <a:off x="5027327" y="4046860"/>
            <a:ext cx="66217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Montserrat" pitchFamily="2" charset="-52"/>
              </a:rPr>
              <a:t>ИВГПУ - участник Консорциума по развитию программы «Обучение служением»</a:t>
            </a:r>
          </a:p>
        </p:txBody>
      </p:sp>
      <p:sp>
        <p:nvSpPr>
          <p:cNvPr id="16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42925" y="2962815"/>
            <a:ext cx="4257675" cy="774512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248E0D-8890-0F7B-6B76-964CB97F0C9F}"/>
              </a:ext>
            </a:extLst>
          </p:cNvPr>
          <p:cNvSpPr txBox="1"/>
          <p:nvPr/>
        </p:nvSpPr>
        <p:spPr>
          <a:xfrm>
            <a:off x="841852" y="3119239"/>
            <a:ext cx="365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с сентября 2023 года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238FE0-7BC5-B188-67B2-76C5ADCF6316}"/>
              </a:ext>
            </a:extLst>
          </p:cNvPr>
          <p:cNvSpPr txBox="1"/>
          <p:nvPr/>
        </p:nvSpPr>
        <p:spPr>
          <a:xfrm>
            <a:off x="5027328" y="1783322"/>
            <a:ext cx="6621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Montserrat" pitchFamily="2" charset="-52"/>
              </a:rPr>
              <a:t>Внедрение проектной деятельности в образовательный процесс</a:t>
            </a:r>
          </a:p>
        </p:txBody>
      </p:sp>
      <p:sp>
        <p:nvSpPr>
          <p:cNvPr id="19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42925" y="4180105"/>
            <a:ext cx="4257675" cy="774512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248E0D-8890-0F7B-6B76-964CB97F0C9F}"/>
              </a:ext>
            </a:extLst>
          </p:cNvPr>
          <p:cNvSpPr txBox="1"/>
          <p:nvPr/>
        </p:nvSpPr>
        <p:spPr>
          <a:xfrm>
            <a:off x="1304673" y="4336529"/>
            <a:ext cx="2734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май 2024 года</a:t>
            </a:r>
          </a:p>
        </p:txBody>
      </p:sp>
      <p:sp>
        <p:nvSpPr>
          <p:cNvPr id="21" name="Прямоугольник: скругленные углы 4">
            <a:extLst>
              <a:ext uri="{FF2B5EF4-FFF2-40B4-BE49-F238E27FC236}">
                <a16:creationId xmlns:a16="http://schemas.microsoft.com/office/drawing/2014/main" id="{2F858677-B249-DF73-1351-E96192EB842C}"/>
              </a:ext>
            </a:extLst>
          </p:cNvPr>
          <p:cNvSpPr/>
          <p:nvPr/>
        </p:nvSpPr>
        <p:spPr>
          <a:xfrm>
            <a:off x="-628296" y="5354122"/>
            <a:ext cx="10404594" cy="1804035"/>
          </a:xfrm>
          <a:prstGeom prst="roundRect">
            <a:avLst>
              <a:gd name="adj" fmla="val 14320"/>
            </a:avLst>
          </a:prstGeom>
          <a:solidFill>
            <a:srgbClr val="E7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CF5C93F6-63AB-DB5F-B47C-CE0E7C72C670}"/>
              </a:ext>
            </a:extLst>
          </p:cNvPr>
          <p:cNvSpPr txBox="1">
            <a:spLocks/>
          </p:cNvSpPr>
          <p:nvPr/>
        </p:nvSpPr>
        <p:spPr>
          <a:xfrm>
            <a:off x="638175" y="5596627"/>
            <a:ext cx="8389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Благодаря программе «Обучение служением» мы получили возможность усилить существующую проектную деятельность в области социального проектирования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38720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F858677-B249-DF73-1351-E96192EB842C}"/>
              </a:ext>
            </a:extLst>
          </p:cNvPr>
          <p:cNvSpPr/>
          <p:nvPr/>
        </p:nvSpPr>
        <p:spPr>
          <a:xfrm>
            <a:off x="-628296" y="0"/>
            <a:ext cx="8517428" cy="1804035"/>
          </a:xfrm>
          <a:prstGeom prst="roundRect">
            <a:avLst>
              <a:gd name="adj" fmla="val 14320"/>
            </a:avLst>
          </a:prstGeom>
          <a:solidFill>
            <a:srgbClr val="E7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C93F6-63AB-DB5F-B47C-CE0E7C72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3" y="274159"/>
            <a:ext cx="8719828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Механизмы реализации социальной </a:t>
            </a:r>
            <a:b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проектной деятельности в ИВГПУ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47EE7C3-68CA-F7FC-9D41-BAB281A2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0" y="5511931"/>
            <a:ext cx="895350" cy="13460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0AAFB-EE8E-E43B-76DA-4B459D92E43D}"/>
              </a:ext>
            </a:extLst>
          </p:cNvPr>
          <p:cNvSpPr txBox="1"/>
          <p:nvPr/>
        </p:nvSpPr>
        <p:spPr>
          <a:xfrm>
            <a:off x="716061" y="1899722"/>
            <a:ext cx="5075107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2400" b="1" dirty="0">
                <a:latin typeface="Montserrat" pitchFamily="2" charset="-52"/>
              </a:rPr>
              <a:t>1. Управленческие изменения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36479" y="2776920"/>
            <a:ext cx="10342159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Создание и введение Проектного офиса</a:t>
            </a:r>
            <a:r>
              <a:rPr lang="en-US" sz="2400" dirty="0">
                <a:latin typeface="Montserrat" pitchFamily="2" charset="-52"/>
              </a:rPr>
              <a:t> </a:t>
            </a:r>
            <a:r>
              <a:rPr lang="ru-RU" sz="2400" dirty="0">
                <a:latin typeface="Montserrat" pitchFamily="2" charset="-52"/>
              </a:rPr>
              <a:t>в организационную структуру университета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3716706"/>
            <a:ext cx="1014122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Назначение ответственных за внедрение и реализацию подхода «Обучение служением»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4656492"/>
            <a:ext cx="9309377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Привлечение к координации и мониторингу социальной проектной деятельности совместно с проектным офисом Добро Центра ИВГПУ, патриотического клуба «Я горжусь» </a:t>
            </a:r>
          </a:p>
        </p:txBody>
      </p:sp>
      <p:sp>
        <p:nvSpPr>
          <p:cNvPr id="16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2858252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3798038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4737824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300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47EE7C3-68CA-F7FC-9D41-BAB281A2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0" y="5511931"/>
            <a:ext cx="895350" cy="13460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0AAFB-EE8E-E43B-76DA-4B459D92E43D}"/>
              </a:ext>
            </a:extLst>
          </p:cNvPr>
          <p:cNvSpPr txBox="1"/>
          <p:nvPr/>
        </p:nvSpPr>
        <p:spPr>
          <a:xfrm>
            <a:off x="716061" y="1899722"/>
            <a:ext cx="5219378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2400" b="1" dirty="0">
                <a:latin typeface="Montserrat" pitchFamily="2" charset="-52"/>
              </a:rPr>
              <a:t>2. Институционные изменения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36479" y="2407588"/>
            <a:ext cx="10342159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Внедрение проектного модуля в учебные планы по соответствующим направлениям подготовки</a:t>
            </a:r>
          </a:p>
        </p:txBody>
      </p:sp>
      <p:sp>
        <p:nvSpPr>
          <p:cNvPr id="16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2488920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F0AAFB-EE8E-E43B-76DA-4B459D92E43D}"/>
              </a:ext>
            </a:extLst>
          </p:cNvPr>
          <p:cNvSpPr txBox="1"/>
          <p:nvPr/>
        </p:nvSpPr>
        <p:spPr>
          <a:xfrm>
            <a:off x="716061" y="3472803"/>
            <a:ext cx="8895064" cy="73866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2400" b="1" dirty="0">
                <a:latin typeface="Montserrat" pitchFamily="2" charset="-52"/>
              </a:rPr>
              <a:t>Алгоритм распределения проектов</a:t>
            </a:r>
            <a:br>
              <a:rPr lang="en-US" sz="2400" b="1" dirty="0">
                <a:latin typeface="Montserrat" pitchFamily="2" charset="-52"/>
              </a:rPr>
            </a:br>
            <a:r>
              <a:rPr lang="ru-RU" sz="2400" b="1" dirty="0">
                <a:latin typeface="Montserrat" pitchFamily="2" charset="-52"/>
              </a:rPr>
              <a:t>и подбора преподавателей-руководителей проекта: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716061" y="4383402"/>
            <a:ext cx="10762577" cy="21544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Montserrat" pitchFamily="2" charset="-52"/>
              </a:rPr>
              <a:t>1 этап: </a:t>
            </a:r>
            <a:r>
              <a:rPr lang="ru-RU" sz="2000" dirty="0">
                <a:latin typeface="Montserrat" pitchFamily="2" charset="-52"/>
              </a:rPr>
              <a:t>при поступлении проектной заявки проектный офис связывается с заведующим кафедры, соответствующей типу проекта</a:t>
            </a:r>
          </a:p>
          <a:p>
            <a:r>
              <a:rPr lang="ru-RU" sz="2000" b="1" dirty="0">
                <a:latin typeface="Montserrat" pitchFamily="2" charset="-52"/>
              </a:rPr>
              <a:t>2 этап:</a:t>
            </a:r>
            <a:r>
              <a:rPr lang="ru-RU" sz="2000" dirty="0">
                <a:latin typeface="Montserrat" pitchFamily="2" charset="-52"/>
              </a:rPr>
              <a:t> заведующий кафедрой определяет дисциплину, КР, практику или ВКР из проектного модуля РУП, в рамках которой целесообразно реализовывать проект</a:t>
            </a:r>
          </a:p>
          <a:p>
            <a:r>
              <a:rPr lang="ru-RU" sz="2000" b="1" dirty="0">
                <a:latin typeface="Montserrat" pitchFamily="2" charset="-52"/>
              </a:rPr>
              <a:t>3 этап: </a:t>
            </a:r>
            <a:r>
              <a:rPr lang="ru-RU" sz="2000" dirty="0">
                <a:latin typeface="Montserrat" pitchFamily="2" charset="-52"/>
              </a:rPr>
              <a:t>руководителем проекта назначается преподаватель, в нагрузке которого закреплена соответствующая дисциплина и т.д.</a:t>
            </a:r>
          </a:p>
        </p:txBody>
      </p:sp>
      <p:sp>
        <p:nvSpPr>
          <p:cNvPr id="7" name="Прямоугольник: скругленные углы 4">
            <a:extLst>
              <a:ext uri="{FF2B5EF4-FFF2-40B4-BE49-F238E27FC236}">
                <a16:creationId xmlns:a16="http://schemas.microsoft.com/office/drawing/2014/main" id="{48B26D32-B350-56F4-5256-E94411D49725}"/>
              </a:ext>
            </a:extLst>
          </p:cNvPr>
          <p:cNvSpPr/>
          <p:nvPr/>
        </p:nvSpPr>
        <p:spPr>
          <a:xfrm>
            <a:off x="-628296" y="0"/>
            <a:ext cx="8517428" cy="1804035"/>
          </a:xfrm>
          <a:prstGeom prst="roundRect">
            <a:avLst>
              <a:gd name="adj" fmla="val 14320"/>
            </a:avLst>
          </a:prstGeom>
          <a:solidFill>
            <a:srgbClr val="E7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8FA4325-1A32-FBDD-BC3F-351875DE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3" y="274159"/>
            <a:ext cx="8719828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Механизмы реализации социальной </a:t>
            </a:r>
            <a:b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проектной деятельности в ИВГПУ</a:t>
            </a:r>
          </a:p>
        </p:txBody>
      </p:sp>
    </p:spTree>
    <p:extLst>
      <p:ext uri="{BB962C8B-B14F-4D97-AF65-F5344CB8AC3E}">
        <p14:creationId xmlns:p14="http://schemas.microsoft.com/office/powerpoint/2010/main" val="1234430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47EE7C3-68CA-F7FC-9D41-BAB281A2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0" y="5511931"/>
            <a:ext cx="895350" cy="13460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0AAFB-EE8E-E43B-76DA-4B459D92E43D}"/>
              </a:ext>
            </a:extLst>
          </p:cNvPr>
          <p:cNvSpPr txBox="1"/>
          <p:nvPr/>
        </p:nvSpPr>
        <p:spPr>
          <a:xfrm>
            <a:off x="716061" y="1899722"/>
            <a:ext cx="5219378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2400" b="1" dirty="0">
                <a:latin typeface="Montserrat" pitchFamily="2" charset="-52"/>
              </a:rPr>
              <a:t>2. Институционные изменения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36479" y="2776920"/>
            <a:ext cx="10342159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В учебные планы для студентов 1-го курса введена дисциплина «Методология проектной деятельности». В рабочую программу данной дисциплины добавлены разделы, посвященные социальному проектированию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4403935"/>
            <a:ext cx="10141228" cy="18466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Для реализации модуля «Обучение служением» в учебные планы этого учебного года для студентов 2-го курса введен факультатив «Общественный проект – Обучение служением», для студентов 2-го и 3-го курса - дисциплина «Проектная деятельность»</a:t>
            </a:r>
          </a:p>
        </p:txBody>
      </p:sp>
      <p:sp>
        <p:nvSpPr>
          <p:cNvPr id="16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2858252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4485267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75392E29-33BB-003E-2CBC-8C9E5EA65103}"/>
              </a:ext>
            </a:extLst>
          </p:cNvPr>
          <p:cNvSpPr/>
          <p:nvPr/>
        </p:nvSpPr>
        <p:spPr>
          <a:xfrm>
            <a:off x="-628296" y="0"/>
            <a:ext cx="8517428" cy="1804035"/>
          </a:xfrm>
          <a:prstGeom prst="roundRect">
            <a:avLst>
              <a:gd name="adj" fmla="val 14320"/>
            </a:avLst>
          </a:prstGeom>
          <a:solidFill>
            <a:srgbClr val="E7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948EE69-6D00-5933-3458-0E106850E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3" y="274159"/>
            <a:ext cx="8719828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Механизмы реализации социальной </a:t>
            </a:r>
            <a:b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проектной деятельности в ИВГПУ</a:t>
            </a:r>
          </a:p>
        </p:txBody>
      </p:sp>
    </p:spTree>
    <p:extLst>
      <p:ext uri="{BB962C8B-B14F-4D97-AF65-F5344CB8AC3E}">
        <p14:creationId xmlns:p14="http://schemas.microsoft.com/office/powerpoint/2010/main" val="201065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47EE7C3-68CA-F7FC-9D41-BAB281A2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0" y="5511931"/>
            <a:ext cx="895350" cy="13460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0AAFB-EE8E-E43B-76DA-4B459D92E43D}"/>
              </a:ext>
            </a:extLst>
          </p:cNvPr>
          <p:cNvSpPr txBox="1"/>
          <p:nvPr/>
        </p:nvSpPr>
        <p:spPr>
          <a:xfrm>
            <a:off x="716061" y="1899722"/>
            <a:ext cx="5766002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2400" b="1" dirty="0">
                <a:latin typeface="Montserrat" pitchFamily="2" charset="-52"/>
              </a:rPr>
              <a:t>3. Коммуникационные изменения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36479" y="2776920"/>
            <a:ext cx="10342159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Интернет-портал «Управление проектами» на официальном сайте ИВГПУ, который интегрирован с ЭИОС «Цифровой Политех»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4189926"/>
            <a:ext cx="10141228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Публикация информации о важных мероприятиях и социальных проектах на страницах ИВГПУ, проектного офиса, клуба «Я горжусь», Добро Центра в ВК, на официальном сайте ИВГПУ, на новостной доске проектного офиса</a:t>
            </a:r>
          </a:p>
        </p:txBody>
      </p:sp>
      <p:sp>
        <p:nvSpPr>
          <p:cNvPr id="16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2858252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4271258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000BDC70-6A9E-5FFA-074C-4A68355A1FF5}"/>
              </a:ext>
            </a:extLst>
          </p:cNvPr>
          <p:cNvSpPr/>
          <p:nvPr/>
        </p:nvSpPr>
        <p:spPr>
          <a:xfrm>
            <a:off x="-628296" y="0"/>
            <a:ext cx="8517428" cy="1804035"/>
          </a:xfrm>
          <a:prstGeom prst="roundRect">
            <a:avLst>
              <a:gd name="adj" fmla="val 14320"/>
            </a:avLst>
          </a:prstGeom>
          <a:solidFill>
            <a:srgbClr val="E7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65AC3C5-33A1-853F-7B84-C65BE030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3" y="274159"/>
            <a:ext cx="8719828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Механизмы реализации социальной </a:t>
            </a:r>
            <a:b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проектной деятельности в ИВГПУ</a:t>
            </a:r>
          </a:p>
        </p:txBody>
      </p:sp>
    </p:spTree>
    <p:extLst>
      <p:ext uri="{BB962C8B-B14F-4D97-AF65-F5344CB8AC3E}">
        <p14:creationId xmlns:p14="http://schemas.microsoft.com/office/powerpoint/2010/main" val="1059380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47EE7C3-68CA-F7FC-9D41-BAB281A2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0" y="5511931"/>
            <a:ext cx="895350" cy="13460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0AAFB-EE8E-E43B-76DA-4B459D92E43D}"/>
              </a:ext>
            </a:extLst>
          </p:cNvPr>
          <p:cNvSpPr txBox="1"/>
          <p:nvPr/>
        </p:nvSpPr>
        <p:spPr>
          <a:xfrm>
            <a:off x="716061" y="1899722"/>
            <a:ext cx="5766002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ru-RU" sz="2400" b="1" dirty="0">
                <a:latin typeface="Montserrat" pitchFamily="2" charset="-52"/>
              </a:rPr>
              <a:t>3. Коммуникационные изменения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36479" y="2665341"/>
            <a:ext cx="10342159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Поиск социальных задач осуществляет проектный офис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3420503"/>
            <a:ext cx="1014122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Кафедральные группы по проектной деятельности в корпоративном портале </a:t>
            </a:r>
            <a:r>
              <a:rPr lang="ru-RU" sz="2400" dirty="0" err="1">
                <a:latin typeface="Montserrat" pitchFamily="2" charset="-52"/>
              </a:rPr>
              <a:t>Битрикс</a:t>
            </a:r>
            <a:endParaRPr lang="ru-RU" sz="2400" dirty="0">
              <a:latin typeface="Montserrat" pitchFamily="2" charset="-52"/>
            </a:endParaRPr>
          </a:p>
        </p:txBody>
      </p:sp>
      <p:sp>
        <p:nvSpPr>
          <p:cNvPr id="16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2706007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3501835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4528500"/>
            <a:ext cx="1014122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Результаты лучших проектов представляются в конце каждого семестра на Фестивале проектов</a:t>
            </a:r>
          </a:p>
        </p:txBody>
      </p:sp>
      <p:sp>
        <p:nvSpPr>
          <p:cNvPr id="15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4609832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4">
            <a:extLst>
              <a:ext uri="{FF2B5EF4-FFF2-40B4-BE49-F238E27FC236}">
                <a16:creationId xmlns:a16="http://schemas.microsoft.com/office/drawing/2014/main" id="{E8D1ADA4-038F-F898-1B22-DE648B754231}"/>
              </a:ext>
            </a:extLst>
          </p:cNvPr>
          <p:cNvSpPr/>
          <p:nvPr/>
        </p:nvSpPr>
        <p:spPr>
          <a:xfrm>
            <a:off x="-628296" y="0"/>
            <a:ext cx="8517428" cy="1804035"/>
          </a:xfrm>
          <a:prstGeom prst="roundRect">
            <a:avLst>
              <a:gd name="adj" fmla="val 14320"/>
            </a:avLst>
          </a:prstGeom>
          <a:solidFill>
            <a:srgbClr val="E7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3BC9A7E-8066-C1CB-05B4-4B781018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3" y="274159"/>
            <a:ext cx="8719828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Механизмы реализации социальной </a:t>
            </a:r>
            <a:b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проектной деятельности в ИВГПУ</a:t>
            </a:r>
          </a:p>
        </p:txBody>
      </p:sp>
    </p:spTree>
    <p:extLst>
      <p:ext uri="{BB962C8B-B14F-4D97-AF65-F5344CB8AC3E}">
        <p14:creationId xmlns:p14="http://schemas.microsoft.com/office/powerpoint/2010/main" val="1924651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F858677-B249-DF73-1351-E96192EB842C}"/>
              </a:ext>
            </a:extLst>
          </p:cNvPr>
          <p:cNvSpPr/>
          <p:nvPr/>
        </p:nvSpPr>
        <p:spPr>
          <a:xfrm>
            <a:off x="-628296" y="-371475"/>
            <a:ext cx="8517428" cy="1804035"/>
          </a:xfrm>
          <a:prstGeom prst="roundRect">
            <a:avLst>
              <a:gd name="adj" fmla="val 14320"/>
            </a:avLst>
          </a:prstGeom>
          <a:solidFill>
            <a:srgbClr val="E7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C93F6-63AB-DB5F-B47C-CE0E7C72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-41515"/>
            <a:ext cx="1110615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ontserrat" pitchFamily="2" charset="-52"/>
              </a:rPr>
              <a:t>Изменение педагогических</a:t>
            </a:r>
            <a:br>
              <a:rPr lang="ru-RU" sz="32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3200" b="1" dirty="0">
                <a:solidFill>
                  <a:schemeClr val="bg1"/>
                </a:solidFill>
                <a:latin typeface="Montserrat" pitchFamily="2" charset="-52"/>
              </a:rPr>
              <a:t>технологий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47EE7C3-68CA-F7FC-9D41-BAB281A28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0" y="5511931"/>
            <a:ext cx="895350" cy="13460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FF816-2D26-F303-D393-455012E7240C}"/>
              </a:ext>
            </a:extLst>
          </p:cNvPr>
          <p:cNvSpPr txBox="1"/>
          <p:nvPr/>
        </p:nvSpPr>
        <p:spPr>
          <a:xfrm>
            <a:off x="11772900" y="63341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36479" y="1978156"/>
            <a:ext cx="10342159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Регулярные встречи, выездные школы для генерации идей проектов и проектные сессии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2927093"/>
            <a:ext cx="10141228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&gt;50 преподавателей прошли повышение квалификации, стажировки и профессиональную переподготовку, организованные ИРК ИВГПУ, НИЯУ МИФИ и </a:t>
            </a:r>
            <a:r>
              <a:rPr lang="ru-RU" sz="2400" dirty="0" err="1">
                <a:latin typeface="Montserrat" pitchFamily="2" charset="-52"/>
              </a:rPr>
              <a:t>СПбПУ</a:t>
            </a:r>
            <a:r>
              <a:rPr lang="ru-RU" sz="2400" dirty="0">
                <a:latin typeface="Montserrat" pitchFamily="2" charset="-52"/>
              </a:rPr>
              <a:t> и т.д.</a:t>
            </a:r>
          </a:p>
        </p:txBody>
      </p:sp>
      <p:sp>
        <p:nvSpPr>
          <p:cNvPr id="16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2018822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3014608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4245362"/>
            <a:ext cx="1014122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Совместно с ИЦ «Сколково» и Кружковым движением НТИ проведена онлайн-школа наставников</a:t>
            </a:r>
          </a:p>
        </p:txBody>
      </p:sp>
      <p:sp>
        <p:nvSpPr>
          <p:cNvPr id="15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4326694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4336B9-F4F0-B9D6-804C-4CFBD8CECA7F}"/>
              </a:ext>
            </a:extLst>
          </p:cNvPr>
          <p:cNvSpPr txBox="1"/>
          <p:nvPr/>
        </p:nvSpPr>
        <p:spPr>
          <a:xfrm>
            <a:off x="1155422" y="5194298"/>
            <a:ext cx="10141228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latin typeface="Montserrat" pitchFamily="2" charset="-52"/>
              </a:rPr>
              <a:t>Методологическая поддержка преподавателей и обучающихся по социальному проектированию, регулярное оповещение о соответствующих курсах на Добро. РФ</a:t>
            </a:r>
          </a:p>
        </p:txBody>
      </p:sp>
      <p:sp>
        <p:nvSpPr>
          <p:cNvPr id="19" name="Прямоугольник: скругленные углы 22">
            <a:extLst>
              <a:ext uri="{FF2B5EF4-FFF2-40B4-BE49-F238E27FC236}">
                <a16:creationId xmlns:a16="http://schemas.microsoft.com/office/drawing/2014/main" id="{C518C200-DAF5-33D9-037D-50CF14B54B8B}"/>
              </a:ext>
            </a:extLst>
          </p:cNvPr>
          <p:cNvSpPr/>
          <p:nvPr/>
        </p:nvSpPr>
        <p:spPr>
          <a:xfrm>
            <a:off x="572061" y="5275630"/>
            <a:ext cx="288000" cy="288000"/>
          </a:xfrm>
          <a:prstGeom prst="roundRect">
            <a:avLst>
              <a:gd name="adj" fmla="val 7747"/>
            </a:avLst>
          </a:prstGeom>
          <a:solidFill>
            <a:srgbClr val="2636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4021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760</Words>
  <Application>Microsoft Macintosh PowerPoint</Application>
  <PresentationFormat>Широкоэкранный</PresentationFormat>
  <Paragraphs>101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Montserrat</vt:lpstr>
      <vt:lpstr>Roboto</vt:lpstr>
      <vt:lpstr>Тема Office</vt:lpstr>
      <vt:lpstr>Проектный офис Ивановского Политеха: опыт реализации федеральной программы «Обучение служением»</vt:lpstr>
      <vt:lpstr>Торопова Мария Владиевна</vt:lpstr>
      <vt:lpstr>Ивановский Политех – один из пилотных вузов</vt:lpstr>
      <vt:lpstr>Механизмы реализации социальной  проектной деятельности в ИВГПУ</vt:lpstr>
      <vt:lpstr>Механизмы реализации социальной  проектной деятельности в ИВГПУ</vt:lpstr>
      <vt:lpstr>Механизмы реализации социальной  проектной деятельности в ИВГПУ</vt:lpstr>
      <vt:lpstr>Механизмы реализации социальной  проектной деятельности в ИВГПУ</vt:lpstr>
      <vt:lpstr>Механизмы реализации социальной  проектной деятельности в ИВГПУ</vt:lpstr>
      <vt:lpstr>Изменение педагогических технологий</vt:lpstr>
      <vt:lpstr>Масштаб внедрения обучения служением в ИВГПУ (осенний семестр 2024 – 2025 уч. год)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партнерских отношений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Проектный офис Ивановского Политеха: опыт реализации федеральной программы «Обучение служением»</dc:title>
  <dc:creator>Мируля</dc:creator>
  <cp:lastModifiedBy>Microsoft Office User</cp:lastModifiedBy>
  <cp:revision>13</cp:revision>
  <dcterms:created xsi:type="dcterms:W3CDTF">2024-08-09T07:22:45Z</dcterms:created>
  <dcterms:modified xsi:type="dcterms:W3CDTF">2024-11-12T11:23:25Z</dcterms:modified>
</cp:coreProperties>
</file>