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94675" y="973900"/>
            <a:ext cx="8232000" cy="27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300" dirty="0">
              <a:solidFill>
                <a:srgbClr val="52057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300" dirty="0">
              <a:solidFill>
                <a:srgbClr val="52057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СОЦИАЛЬНЫЕ И КУЛЬТУРНЫЕ АСПЕКТЫ МЕСТНЫХ СООБЩЕСТВ</a:t>
            </a:r>
            <a:endParaRPr sz="4300" b="1" dirty="0">
              <a:solidFill>
                <a:srgbClr val="52057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300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2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5124"/>
          <a:stretch/>
        </p:blipFill>
        <p:spPr>
          <a:xfrm>
            <a:off x="6104709" y="3957325"/>
            <a:ext cx="3039293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94675" y="2946825"/>
            <a:ext cx="7103400" cy="1138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 dirty="0">
                <a:solidFill>
                  <a:srgbClr val="F27300"/>
                </a:solidFill>
              </a:rPr>
              <a:t>Предпосылки для формирования местных сообществ</a:t>
            </a:r>
            <a:endParaRPr sz="2800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0BD851-4C31-356A-C5D9-594B9CE9AF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84900" y="223915"/>
            <a:ext cx="44457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Истоки местного самоуправления в России лежат в городах Северо-Запада </a:t>
            </a:r>
            <a:r>
              <a:rPr lang="ru" sz="1900" dirty="0">
                <a:solidFill>
                  <a:schemeClr val="tx1"/>
                </a:solidFill>
              </a:rPr>
              <a:t>(Новгород, Псков), управлявшихся “вече”.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Сейчас право на местное самоуправление закреплено в главе </a:t>
            </a:r>
            <a:r>
              <a:rPr lang="ru" sz="1900" dirty="0">
                <a:solidFill>
                  <a:srgbClr val="7030A0"/>
                </a:solidFill>
              </a:rPr>
              <a:t>8 Конституции РФ и Федеральном законе № 131.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Однако активность жителей часто проявляется вне структур местного самоуправления, в неформальных собраниях и встречах.</a:t>
            </a: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2071" y="1845901"/>
            <a:ext cx="32355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ПРЕДПОСЫЛКИ ДЛЯ ФОРМИРОВАНИЯ МЕСТНЫХ СООБЩЕСТВ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473730" y="-139046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1F2A245D-B607-BA87-AF86-E75719761548}"/>
              </a:ext>
            </a:extLst>
          </p:cNvPr>
          <p:cNvSpPr/>
          <p:nvPr/>
        </p:nvSpPr>
        <p:spPr>
          <a:xfrm>
            <a:off x="361154" y="1992372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0BA19F-6E5B-B04E-9AFD-5CFA01A6FC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071" y="199285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 flipH="1">
            <a:off x="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5626238" y="381450"/>
            <a:ext cx="3453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109800" y="255746"/>
            <a:ext cx="5079000" cy="437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Макс Вебер, Георг Зиммель, Роберт Парк </a:t>
            </a:r>
            <a:r>
              <a:rPr lang="ru" sz="1600" dirty="0">
                <a:solidFill>
                  <a:schemeClr val="tx1"/>
                </a:solidFill>
              </a:rPr>
              <a:t>(Город - Мозаика культурных миров)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С. Милграм, Лефевр </a:t>
            </a:r>
            <a:r>
              <a:rPr lang="ru" sz="1600" dirty="0">
                <a:solidFill>
                  <a:schemeClr val="tx1"/>
                </a:solidFill>
              </a:rPr>
              <a:t>(Город живет в трех пространствах: воспринимаемом, постигаемом и проживаемом)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Юрий Лотман </a:t>
            </a:r>
            <a:r>
              <a:rPr lang="ru" sz="1600" dirty="0">
                <a:solidFill>
                  <a:schemeClr val="tx1"/>
                </a:solidFill>
              </a:rPr>
              <a:t>(Город – целостный культурный организм, со своим лицом и «духом»)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Умберто Эко </a:t>
            </a:r>
            <a:r>
              <a:rPr lang="ru" sz="1600" dirty="0">
                <a:solidFill>
                  <a:schemeClr val="tx1"/>
                </a:solidFill>
              </a:rPr>
              <a:t>(Город – место действия коммуникативных кодов)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Жан Бодрийяр </a:t>
            </a:r>
            <a:r>
              <a:rPr lang="ru" sz="1600" dirty="0">
                <a:solidFill>
                  <a:schemeClr val="tx1"/>
                </a:solidFill>
              </a:rPr>
              <a:t>(Сообщество горожан — сообщество потребителей образов)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Моисей Каган </a:t>
            </a:r>
            <a:r>
              <a:rPr lang="ru" sz="1600" dirty="0">
                <a:solidFill>
                  <a:schemeClr val="tx1"/>
                </a:solidFill>
              </a:rPr>
              <a:t>(город как искусственная среда, включающая нормы и ценности городской общины)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b="1" dirty="0">
                <a:solidFill>
                  <a:srgbClr val="7030A0"/>
                </a:solidFill>
              </a:rPr>
              <a:t>Бенедикт Андерсон </a:t>
            </a:r>
            <a:r>
              <a:rPr lang="ru" sz="1600" dirty="0">
                <a:solidFill>
                  <a:schemeClr val="tx1"/>
                </a:solidFill>
              </a:rPr>
              <a:t>(Городские сообщества – кристаллизация наших представлений о других и нашей общности с ними)</a:t>
            </a: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7047052" y="-639261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5883862" y="1249524"/>
            <a:ext cx="3077258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КЛЮЧЕВЫЕ ИССЛЕДОВАТЕЛИ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И ТЕОРИИ ИЗУЧАЛИ ГОРОДСКИЕ СООБЩЕСТВА?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ru-RU" sz="20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МЕТАФОРЫ ОНИ ИСПОЛЬЗОВАЛИ?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A9050CF9-FCCB-8BDF-1125-DA0090E6CAE5}"/>
              </a:ext>
            </a:extLst>
          </p:cNvPr>
          <p:cNvSpPr/>
          <p:nvPr/>
        </p:nvSpPr>
        <p:spPr>
          <a:xfrm>
            <a:off x="5524715" y="1394386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2308DFEB-724F-9391-FF16-4E81617D1357}"/>
              </a:ext>
            </a:extLst>
          </p:cNvPr>
          <p:cNvSpPr/>
          <p:nvPr/>
        </p:nvSpPr>
        <p:spPr>
          <a:xfrm>
            <a:off x="5550841" y="3205769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7C8F68-B64F-AADF-D990-006AC9BC2E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683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/>
        </p:nvSpPr>
        <p:spPr>
          <a:xfrm flipH="1">
            <a:off x="5905279" y="1319825"/>
            <a:ext cx="30000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КАКОВА РОЛЬ СООБЩЕСТВ В ФОРМИРОВАНИИ ЛОКАЛЬНОГО И НАЦИОНАЛЬНОГО САМОСОЗНАНИЯ</a:t>
            </a:r>
            <a:r>
              <a:rPr lang="ru-RU" sz="2000" b="1" i="0" u="none" strike="noStrike" cap="none" dirty="0">
                <a:solidFill>
                  <a:srgbClr val="52057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/>
          <p:nvPr/>
        </p:nvSpPr>
        <p:spPr>
          <a:xfrm>
            <a:off x="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7"/>
          <p:cNvSpPr txBox="1"/>
          <p:nvPr/>
        </p:nvSpPr>
        <p:spPr>
          <a:xfrm flipH="1">
            <a:off x="493875" y="594124"/>
            <a:ext cx="4094100" cy="4060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Сообщества формируют </a:t>
            </a:r>
            <a:r>
              <a:rPr lang="ru" sz="1900" dirty="0">
                <a:solidFill>
                  <a:srgbClr val="7030A0"/>
                </a:solidFill>
              </a:rPr>
              <a:t>социальную ткань города, </a:t>
            </a:r>
            <a:r>
              <a:rPr lang="ru" sz="1900" dirty="0">
                <a:solidFill>
                  <a:schemeClr val="tx1"/>
                </a:solidFill>
              </a:rPr>
              <a:t>объединяя жителей через «код», «дух», «душу» города.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Это создает чувство общности и самосознания на локальном и национальном уровне, развивает культурное и социальное взаимодействие, поддерживает традиции и ценности, формируя устойчивые связи между людьми.</a:t>
            </a:r>
            <a:endParaRPr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976268" y="2477701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21C7F634-FD89-D504-FEEF-F8644528F5FE}"/>
              </a:ext>
            </a:extLst>
          </p:cNvPr>
          <p:cNvSpPr/>
          <p:nvPr/>
        </p:nvSpPr>
        <p:spPr>
          <a:xfrm>
            <a:off x="5524715" y="1394386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8A5854-5D17-CB74-DBA5-71FCC970AF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683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247</Words>
  <Application>Microsoft Office PowerPoint</Application>
  <PresentationFormat>Экран (16:9)</PresentationFormat>
  <Paragraphs>33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Courier New</vt:lpstr>
      <vt:lpstr>Simple Light</vt:lpstr>
      <vt:lpstr>  СОЦИАЛЬНЫЕ И КУЛЬТУРНЫЕ АСПЕКТЫ МЕСТНЫХ СООБЩЕСТВ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СОЦИАЛЬНЫЕ И КУЛЬТУРНЫЕ АСПЕКТЫ МЕСТНЫХ СООБЩЕСТВ. </dc:title>
  <cp:lastModifiedBy>Кирилл</cp:lastModifiedBy>
  <cp:revision>5</cp:revision>
  <dcterms:modified xsi:type="dcterms:W3CDTF">2024-08-19T09:54:58Z</dcterms:modified>
</cp:coreProperties>
</file>