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7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/>
    <p:restoredTop sz="94707"/>
  </p:normalViewPr>
  <p:slideViewPr>
    <p:cSldViewPr snapToGrid="0">
      <p:cViewPr varScale="1">
        <p:scale>
          <a:sx n="90" d="100"/>
          <a:sy n="90" d="100"/>
        </p:scale>
        <p:origin x="81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0" name="Google Shape;7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9" name="Google Shape;7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E4D9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7D5D3"/>
            </a:gs>
            <a:gs pos="38000">
              <a:srgbClr val="D7D5D3"/>
            </a:gs>
            <a:gs pos="48000">
              <a:schemeClr val="lt1"/>
            </a:gs>
            <a:gs pos="57000">
              <a:srgbClr val="D7D5D3"/>
            </a:gs>
            <a:gs pos="100000">
              <a:srgbClr val="D7D5D3"/>
            </a:gs>
          </a:gsLst>
          <a:lin ang="0" scaled="0"/>
        </a:gra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401408" y="1515812"/>
            <a:ext cx="8475000" cy="178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4300" b="1" dirty="0">
                <a:solidFill>
                  <a:srgbClr val="F27300"/>
                </a:solidFill>
              </a:rPr>
              <a:t>ВВЕДЕНИЕ</a:t>
            </a:r>
            <a:r>
              <a:rPr lang="ru" sz="4300" b="1" dirty="0">
                <a:solidFill>
                  <a:srgbClr val="520575"/>
                </a:solidFill>
              </a:rPr>
              <a:t> </a:t>
            </a:r>
            <a:br>
              <a:rPr lang="ru" sz="4300" b="1" dirty="0">
                <a:solidFill>
                  <a:srgbClr val="520575"/>
                </a:solidFill>
              </a:rPr>
            </a:br>
            <a:r>
              <a:rPr lang="ru" sz="4300" b="1" dirty="0">
                <a:solidFill>
                  <a:srgbClr val="520575"/>
                </a:solidFill>
              </a:rPr>
              <a:t>ВО ВЗАИМОДЕЙСТВИЕ </a:t>
            </a:r>
            <a:br>
              <a:rPr lang="ru" sz="4300" b="1" dirty="0">
                <a:solidFill>
                  <a:srgbClr val="520575"/>
                </a:solidFill>
              </a:rPr>
            </a:br>
            <a:r>
              <a:rPr lang="ru" sz="4300" b="1" dirty="0">
                <a:solidFill>
                  <a:srgbClr val="520575"/>
                </a:solidFill>
              </a:rPr>
              <a:t>НКО И ОРГАНОВ ВЛАСТИ</a:t>
            </a:r>
            <a:endParaRPr sz="4300" b="1" dirty="0">
              <a:solidFill>
                <a:srgbClr val="520575"/>
              </a:solidFill>
            </a:endParaRPr>
          </a:p>
        </p:txBody>
      </p:sp>
      <p:sp>
        <p:nvSpPr>
          <p:cNvPr id="55" name="Google Shape;55;p13"/>
          <p:cNvSpPr/>
          <p:nvPr/>
        </p:nvSpPr>
        <p:spPr>
          <a:xfrm>
            <a:off x="510973" y="418625"/>
            <a:ext cx="1240500" cy="4617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highlight>
                <a:schemeClr val="lt1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743761" y="441725"/>
            <a:ext cx="10260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" sz="1500" b="1" i="0" u="none" strike="noStrike" cap="none">
                <a:solidFill>
                  <a:srgbClr val="F27300"/>
                </a:solidFill>
              </a:rPr>
              <a:t>УРОК </a:t>
            </a:r>
            <a:r>
              <a:rPr lang="ru" sz="1500" b="1">
                <a:solidFill>
                  <a:srgbClr val="F27300"/>
                </a:solidFill>
              </a:rPr>
              <a:t>1</a:t>
            </a:r>
            <a:endParaRPr sz="1300" b="1" i="0" u="none" strike="noStrike" cap="none">
              <a:solidFill>
                <a:srgbClr val="F27300"/>
              </a:solidFill>
            </a:endParaRPr>
          </a:p>
        </p:txBody>
      </p: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63125" y="3957350"/>
            <a:ext cx="3580877" cy="1186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AA3176B-5CD2-5108-7D2C-B231D07F12C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86459" y="4408619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5D3"/>
        </a:solidFill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/>
          <p:nvPr/>
        </p:nvSpPr>
        <p:spPr>
          <a:xfrm>
            <a:off x="3581400" y="0"/>
            <a:ext cx="557580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3768450" y="213699"/>
            <a:ext cx="5201379" cy="45934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800" dirty="0">
                <a:solidFill>
                  <a:schemeClr val="tx1"/>
                </a:solidFill>
              </a:rPr>
              <a:t>В России зарегистрировано </a:t>
            </a:r>
            <a:r>
              <a:rPr lang="ru" sz="1800" b="1" dirty="0">
                <a:solidFill>
                  <a:srgbClr val="520575"/>
                </a:solidFill>
              </a:rPr>
              <a:t>более 215</a:t>
            </a:r>
            <a:r>
              <a:rPr lang="en-US" sz="1800" b="1" dirty="0">
                <a:solidFill>
                  <a:srgbClr val="520575"/>
                </a:solidFill>
              </a:rPr>
              <a:t>000</a:t>
            </a:r>
            <a:r>
              <a:rPr lang="ru" sz="1800" b="1" dirty="0">
                <a:solidFill>
                  <a:srgbClr val="520575"/>
                </a:solidFill>
              </a:rPr>
              <a:t> </a:t>
            </a:r>
            <a:r>
              <a:rPr lang="ru" sz="1800" dirty="0">
                <a:solidFill>
                  <a:schemeClr val="tx1"/>
                </a:solidFill>
              </a:rPr>
              <a:t>НКО и каждый год некоммерческих организаций становится все больше.</a:t>
            </a:r>
            <a:endParaRPr sz="18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900" dirty="0">
              <a:solidFill>
                <a:srgbClr val="5205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800" b="1" dirty="0">
                <a:solidFill>
                  <a:srgbClr val="7030A0"/>
                </a:solidFill>
              </a:rPr>
              <a:t>Уровни регулирующие их взаимодействие </a:t>
            </a:r>
            <a:br>
              <a:rPr lang="ru" sz="1800" b="1" dirty="0">
                <a:solidFill>
                  <a:srgbClr val="7030A0"/>
                </a:solidFill>
              </a:rPr>
            </a:br>
            <a:r>
              <a:rPr lang="ru" sz="1800" b="1" dirty="0">
                <a:solidFill>
                  <a:srgbClr val="7030A0"/>
                </a:solidFill>
              </a:rPr>
              <a:t>с государством: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800" b="1" dirty="0">
              <a:solidFill>
                <a:srgbClr val="7030A0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100"/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Федеральный уровень</a:t>
            </a:r>
            <a:endParaRPr sz="16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100"/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Региональный уровень</a:t>
            </a:r>
            <a:endParaRPr sz="16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100"/>
              <a:buFont typeface="Courier New" panose="02070309020205020404" pitchFamily="49" charset="0"/>
              <a:buChar char="o"/>
            </a:pPr>
            <a:r>
              <a:rPr lang="ru" sz="1600" dirty="0">
                <a:solidFill>
                  <a:schemeClr val="tx1"/>
                </a:solidFill>
              </a:rPr>
              <a:t>Местный уровень (местный, муниципальный)</a:t>
            </a:r>
            <a:endParaRPr sz="1600" dirty="0">
              <a:solidFill>
                <a:schemeClr val="tx1"/>
              </a:solidFill>
            </a:endParaRPr>
          </a:p>
          <a:p>
            <a:pPr marL="57785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900" dirty="0">
              <a:solidFill>
                <a:srgbClr val="520575"/>
              </a:solidFill>
            </a:endParaRPr>
          </a:p>
          <a:p>
            <a:pPr marL="57785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00" dirty="0">
                <a:solidFill>
                  <a:schemeClr val="tx1"/>
                </a:solidFill>
              </a:rPr>
              <a:t>Если инициативы НКО касаются международных программ, </a:t>
            </a:r>
            <a:r>
              <a:rPr lang="ru" sz="1600" dirty="0">
                <a:solidFill>
                  <a:srgbClr val="7030A0"/>
                </a:solidFill>
              </a:rPr>
              <a:t>необходимо учитывать международные договоры и соглашения,</a:t>
            </a:r>
            <a:r>
              <a:rPr lang="ru" sz="1600" dirty="0">
                <a:solidFill>
                  <a:schemeClr val="tx1"/>
                </a:solidFill>
              </a:rPr>
              <a:t> к которым присоединилась Россия.</a:t>
            </a:r>
            <a:endParaRPr sz="16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900" dirty="0">
              <a:solidFill>
                <a:srgbClr val="5205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900" dirty="0">
              <a:solidFill>
                <a:srgbClr val="5205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900" dirty="0">
              <a:solidFill>
                <a:srgbClr val="5205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900" dirty="0">
              <a:solidFill>
                <a:srgbClr val="520575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900" dirty="0">
              <a:solidFill>
                <a:srgbClr val="520575"/>
              </a:solidFill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836750" y="2124648"/>
            <a:ext cx="2744650" cy="170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F27300"/>
                </a:solidFill>
              </a:rPr>
              <a:t>КАКИЕ УРОВНИ  РЕГУЛИРОВАНИЯ НКО В РОССИИ СУЩЕСТВУЮТ?</a:t>
            </a:r>
            <a:endParaRPr lang="ru-RU" sz="2000" b="1" i="0" u="none" strike="noStrike" cap="none" dirty="0">
              <a:solidFill>
                <a:srgbClr val="F273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6" name="Google Shape;66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5" y="3957350"/>
            <a:ext cx="3580877" cy="1186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540000">
            <a:off x="1407079" y="-94318"/>
            <a:ext cx="2628000" cy="25632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E53CAA41-8C78-4CFD-5192-C60881967044}"/>
              </a:ext>
            </a:extLst>
          </p:cNvPr>
          <p:cNvSpPr/>
          <p:nvPr/>
        </p:nvSpPr>
        <p:spPr>
          <a:xfrm>
            <a:off x="3878144" y="3177934"/>
            <a:ext cx="4923178" cy="1436914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 descr="Восклицательный знак со сплошной заливкой">
            <a:extLst>
              <a:ext uri="{FF2B5EF4-FFF2-40B4-BE49-F238E27FC236}">
                <a16:creationId xmlns:a16="http://schemas.microsoft.com/office/drawing/2014/main" id="{7968E212-E5DB-8899-90A6-F24A8A83745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723216" y="3443879"/>
            <a:ext cx="914400" cy="914400"/>
          </a:xfrm>
          <a:prstGeom prst="rect">
            <a:avLst/>
          </a:prstGeom>
        </p:spPr>
      </p:pic>
      <p:sp>
        <p:nvSpPr>
          <p:cNvPr id="5" name="Овал 4">
            <a:extLst>
              <a:ext uri="{FF2B5EF4-FFF2-40B4-BE49-F238E27FC236}">
                <a16:creationId xmlns:a16="http://schemas.microsoft.com/office/drawing/2014/main" id="{698CDF23-2888-F505-2439-3B30BD0983DE}"/>
              </a:ext>
            </a:extLst>
          </p:cNvPr>
          <p:cNvSpPr/>
          <p:nvPr/>
        </p:nvSpPr>
        <p:spPr>
          <a:xfrm>
            <a:off x="449872" y="2230106"/>
            <a:ext cx="341644" cy="341644"/>
          </a:xfrm>
          <a:prstGeom prst="ellipse">
            <a:avLst/>
          </a:prstGeom>
          <a:noFill/>
          <a:ln w="28575">
            <a:solidFill>
              <a:srgbClr val="F27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27300"/>
                </a:solidFill>
              </a:rPr>
              <a:t>1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550463DF-FCC0-5D1A-CB4B-070F6A2DF73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14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5D3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/>
          <p:nvPr/>
        </p:nvSpPr>
        <p:spPr>
          <a:xfrm flipH="1">
            <a:off x="5757391" y="2004747"/>
            <a:ext cx="3192343" cy="21390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F27300"/>
                </a:solidFill>
              </a:rPr>
              <a:t>КАКИЕ СУЩЕСТВУЮТ КЛЮЧЕВЫЕ ФОРМАТЫ ВЗАИМОДЕЙСТВИЯ НКО И ОРГАНОВ ВЛАСТИ?</a:t>
            </a:r>
            <a:endParaRPr lang="ru-RU" sz="2000" b="1" i="0" u="none" strike="noStrike" cap="none" dirty="0">
              <a:solidFill>
                <a:srgbClr val="F273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endParaRPr sz="2700" b="1" i="0" u="none" strike="noStrike" cap="none" dirty="0">
              <a:solidFill>
                <a:srgbClr val="F273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5"/>
          <p:cNvSpPr/>
          <p:nvPr/>
        </p:nvSpPr>
        <p:spPr>
          <a:xfrm flipH="1">
            <a:off x="0" y="0"/>
            <a:ext cx="497790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5"/>
          <p:cNvSpPr txBox="1"/>
          <p:nvPr/>
        </p:nvSpPr>
        <p:spPr>
          <a:xfrm flipH="1">
            <a:off x="230150" y="-111700"/>
            <a:ext cx="4564200" cy="515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dirty="0">
              <a:solidFill>
                <a:srgbClr val="F27300"/>
              </a:solidFill>
            </a:endParaRPr>
          </a:p>
          <a:p>
            <a:pPr marL="8001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endParaRPr sz="19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Консультации и общественные слушания</a:t>
            </a:r>
            <a:endParaRPr sz="19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endParaRPr sz="19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Участие в разработке правовых актов</a:t>
            </a:r>
            <a:endParaRPr sz="19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Получение государственной поддержки</a:t>
            </a:r>
            <a:endParaRPr sz="19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100"/>
              <a:buFont typeface="Courier New" panose="02070309020205020404" pitchFamily="49" charset="0"/>
              <a:buChar char="o"/>
            </a:pPr>
            <a:endParaRPr sz="19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Участие в общественных советах при государственных органах</a:t>
            </a:r>
            <a:endParaRPr sz="19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endParaRPr sz="19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Работа в качестве поставщиков государственных социальных услуг</a:t>
            </a:r>
            <a:endParaRPr sz="1900" dirty="0">
              <a:solidFill>
                <a:schemeClr val="tx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900" dirty="0">
                <a:solidFill>
                  <a:srgbClr val="F27300"/>
                </a:solidFill>
              </a:rPr>
              <a:t>  </a:t>
            </a:r>
            <a:endParaRPr sz="1900" dirty="0">
              <a:solidFill>
                <a:srgbClr val="F27300"/>
              </a:solidFill>
            </a:endParaRPr>
          </a:p>
        </p:txBody>
      </p:sp>
      <p:pic>
        <p:nvPicPr>
          <p:cNvPr id="75" name="Google Shape;75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68857" y="3957350"/>
            <a:ext cx="3580877" cy="1186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540000">
            <a:off x="6776693" y="-74137"/>
            <a:ext cx="2628000" cy="25632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Овал 2">
            <a:extLst>
              <a:ext uri="{FF2B5EF4-FFF2-40B4-BE49-F238E27FC236}">
                <a16:creationId xmlns:a16="http://schemas.microsoft.com/office/drawing/2014/main" id="{E08B06C6-499A-992A-376C-339D42691374}"/>
              </a:ext>
            </a:extLst>
          </p:cNvPr>
          <p:cNvSpPr/>
          <p:nvPr/>
        </p:nvSpPr>
        <p:spPr>
          <a:xfrm>
            <a:off x="5359117" y="2124856"/>
            <a:ext cx="341644" cy="341644"/>
          </a:xfrm>
          <a:prstGeom prst="ellipse">
            <a:avLst/>
          </a:prstGeom>
          <a:noFill/>
          <a:ln w="28575">
            <a:solidFill>
              <a:srgbClr val="F27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27300"/>
                </a:solidFill>
              </a:rPr>
              <a:t>2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049F89F8-8B02-A2DA-D8CF-B34BE96CAA2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62635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5D3"/>
        </a:solidFill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/>
          <p:nvPr/>
        </p:nvSpPr>
        <p:spPr>
          <a:xfrm>
            <a:off x="3580875" y="0"/>
            <a:ext cx="556320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16"/>
          <p:cNvSpPr txBox="1"/>
          <p:nvPr/>
        </p:nvSpPr>
        <p:spPr>
          <a:xfrm flipH="1">
            <a:off x="715149" y="2053349"/>
            <a:ext cx="2804763" cy="14157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F27300"/>
                </a:solidFill>
              </a:rPr>
              <a:t>ПОЧЕМУ ВАЖНО ВЗАИМОДЕЙСТВИЕ НКО И ОРГАНОВ ВЛАСТИ?</a:t>
            </a:r>
            <a:endParaRPr lang="ru-RU" sz="2000" b="1" i="0" u="none" strike="noStrike" cap="none" dirty="0">
              <a:solidFill>
                <a:srgbClr val="F273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16"/>
          <p:cNvSpPr txBox="1"/>
          <p:nvPr/>
        </p:nvSpPr>
        <p:spPr>
          <a:xfrm>
            <a:off x="4177485" y="484108"/>
            <a:ext cx="4190403" cy="39856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Эффективное выполнение социальных функций</a:t>
            </a:r>
            <a:endParaRPr lang="en-US" sz="1900" dirty="0">
              <a:solidFill>
                <a:schemeClr val="tx1"/>
              </a:solidFill>
            </a:endParaRPr>
          </a:p>
          <a:p>
            <a:pPr marL="457200" lvl="0" indent="-4572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endParaRPr sz="19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Доступ к ресурсам и поддержке</a:t>
            </a:r>
            <a:endParaRPr lang="en-US" sz="19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endParaRPr lang="en-US" sz="19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Участие в принятии решений</a:t>
            </a:r>
            <a:endParaRPr lang="en-US" sz="19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endParaRPr sz="19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Укрепление общественного контроля</a:t>
            </a:r>
            <a:endParaRPr lang="en-US" sz="19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endParaRPr sz="19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Развитие партнерств, необходимых для устойчивого развития общества</a:t>
            </a:r>
            <a:endParaRPr sz="1900" dirty="0">
              <a:solidFill>
                <a:schemeClr val="tx1"/>
              </a:solidFill>
            </a:endParaRPr>
          </a:p>
        </p:txBody>
      </p:sp>
      <p:pic>
        <p:nvPicPr>
          <p:cNvPr id="84" name="Google Shape;84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">
            <a:off x="1303685" y="-181227"/>
            <a:ext cx="2628000" cy="2563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25" y="3957350"/>
            <a:ext cx="3580877" cy="11861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Овал 2">
            <a:extLst>
              <a:ext uri="{FF2B5EF4-FFF2-40B4-BE49-F238E27FC236}">
                <a16:creationId xmlns:a16="http://schemas.microsoft.com/office/drawing/2014/main" id="{E8DEE3F7-6294-25D4-2480-FDC5CEBED9F1}"/>
              </a:ext>
            </a:extLst>
          </p:cNvPr>
          <p:cNvSpPr/>
          <p:nvPr/>
        </p:nvSpPr>
        <p:spPr>
          <a:xfrm>
            <a:off x="304099" y="2204692"/>
            <a:ext cx="341644" cy="341644"/>
          </a:xfrm>
          <a:prstGeom prst="ellipse">
            <a:avLst/>
          </a:prstGeom>
          <a:noFill/>
          <a:ln w="28575">
            <a:solidFill>
              <a:srgbClr val="F27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27300"/>
                </a:solidFill>
              </a:rPr>
              <a:t>3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9C2AD79-0E42-D8B7-2DCC-EB07A1A734D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8514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145</Words>
  <Application>Microsoft Office PowerPoint</Application>
  <PresentationFormat>Экран (16:9)</PresentationFormat>
  <Paragraphs>40</Paragraphs>
  <Slides>4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7" baseType="lpstr">
      <vt:lpstr>Arial</vt:lpstr>
      <vt:lpstr>Courier New</vt:lpstr>
      <vt:lpstr>Simple Light</vt:lpstr>
      <vt:lpstr>ВВЕДЕНИЕ  ВО ВЗАИМОДЕЙСТВИЕ  НКО И ОРГАНОВ ВЛАСТИ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ВВЕДЕНИЕ ВО ВЗАИМОДЕЙСТВИЕ НКО И ОРГАНОВ ВЛАСТИ</dc:title>
  <cp:lastModifiedBy>Кирилл</cp:lastModifiedBy>
  <cp:revision>3</cp:revision>
  <dcterms:modified xsi:type="dcterms:W3CDTF">2024-08-19T10:05:10Z</dcterms:modified>
</cp:coreProperties>
</file>