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315" r:id="rId2"/>
    <p:sldId id="265" r:id="rId3"/>
    <p:sldId id="264" r:id="rId4"/>
    <p:sldId id="307" r:id="rId5"/>
    <p:sldId id="257" r:id="rId6"/>
    <p:sldId id="286" r:id="rId7"/>
    <p:sldId id="267" r:id="rId8"/>
    <p:sldId id="289" r:id="rId9"/>
    <p:sldId id="302" r:id="rId10"/>
    <p:sldId id="304" r:id="rId11"/>
    <p:sldId id="292" r:id="rId12"/>
    <p:sldId id="293" r:id="rId13"/>
    <p:sldId id="299" r:id="rId14"/>
    <p:sldId id="305" r:id="rId15"/>
    <p:sldId id="316" r:id="rId16"/>
  </p:sldIdLst>
  <p:sldSz cx="13436600" cy="7562850"/>
  <p:notesSz cx="13436600" cy="7562850"/>
  <p:embeddedFontLst>
    <p:embeddedFont>
      <p:font typeface="Halvar Breit Rg" panose="00000505000000000000" charset="0"/>
      <p:regular r:id="rId18"/>
    </p:embeddedFont>
    <p:embeddedFont>
      <p:font typeface="Helvetica Neue" panose="02000806000000020004" pitchFamily="2" charset="-52"/>
      <p:bold r:id="rId19"/>
    </p:embeddedFont>
    <p:embeddedFont>
      <p:font typeface="Montserrat Medium" panose="00000600000000000000" pitchFamily="2" charset="-52"/>
      <p:regular r:id="rId20"/>
      <p: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B"/>
    <a:srgbClr val="F89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53"/>
    <p:restoredTop sz="91455"/>
  </p:normalViewPr>
  <p:slideViewPr>
    <p:cSldViewPr>
      <p:cViewPr varScale="1">
        <p:scale>
          <a:sx n="67" d="100"/>
          <a:sy n="67" d="100"/>
        </p:scale>
        <p:origin x="77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57B8-1316-6548-AC42-A067A146762F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B15D6-095E-D249-9978-BAD421DB6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062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4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2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B15D6-095E-D249-9978-BAD421DB6D4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37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8938" y="566738"/>
            <a:ext cx="5040312" cy="2836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33D99-644B-41C7-BC7F-5563321A977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909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3440410" cy="7560309"/>
          </a:xfrm>
          <a:custGeom>
            <a:avLst/>
            <a:gdLst/>
            <a:ahLst/>
            <a:cxnLst/>
            <a:rect l="l" t="t" r="r" b="b"/>
            <a:pathLst>
              <a:path w="13440410" h="7560309">
                <a:moveTo>
                  <a:pt x="13440156" y="0"/>
                </a:moveTo>
                <a:lnTo>
                  <a:pt x="0" y="0"/>
                </a:lnTo>
                <a:lnTo>
                  <a:pt x="0" y="7559992"/>
                </a:lnTo>
                <a:lnTo>
                  <a:pt x="13440156" y="7559992"/>
                </a:lnTo>
                <a:lnTo>
                  <a:pt x="13440156" y="0"/>
                </a:lnTo>
                <a:close/>
              </a:path>
            </a:pathLst>
          </a:custGeom>
          <a:solidFill>
            <a:srgbClr val="FF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0826" y="3010724"/>
            <a:ext cx="2738121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chemeClr val="bg1"/>
                </a:solidFill>
                <a:latin typeface="Halvar Breit Rg"/>
                <a:cs typeface="Halvar Breit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11. Обратная связь в работе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тимлидера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300239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1" y="-1572480"/>
            <a:ext cx="13445394" cy="314496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12FD0B9-C8DF-9BA9-52A7-5461CECD6C0A}"/>
              </a:ext>
            </a:extLst>
          </p:cNvPr>
          <p:cNvSpPr txBox="1">
            <a:spLocks/>
          </p:cNvSpPr>
          <p:nvPr/>
        </p:nvSpPr>
        <p:spPr>
          <a:xfrm>
            <a:off x="1639570" y="1572480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не так…</a:t>
            </a:r>
          </a:p>
        </p:txBody>
      </p:sp>
      <p:sp>
        <p:nvSpPr>
          <p:cNvPr id="3" name="Объект 13">
            <a:extLst>
              <a:ext uri="{FF2B5EF4-FFF2-40B4-BE49-F238E27FC236}">
                <a16:creationId xmlns:a16="http://schemas.microsoft.com/office/drawing/2014/main" id="{12C0781C-515D-E086-5A61-411746C7AFE7}"/>
              </a:ext>
            </a:extLst>
          </p:cNvPr>
          <p:cNvSpPr txBox="1">
            <a:spLocks/>
          </p:cNvSpPr>
          <p:nvPr/>
        </p:nvSpPr>
        <p:spPr>
          <a:xfrm>
            <a:off x="677366" y="616522"/>
            <a:ext cx="12434564" cy="7153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strike="sngStrike" spc="-20" dirty="0">
                <a:latin typeface="Arial" panose="020B0604020202020204" pitchFamily="34" charset="0"/>
                <a:cs typeface="Arial" panose="020B0604020202020204" pitchFamily="34" charset="0"/>
              </a:rPr>
              <a:t>Ты всегда задеваешь членов команды своими нелепыми высказываниями</a:t>
            </a:r>
          </a:p>
          <a:p>
            <a:pPr algn="l"/>
            <a:endParaRPr lang="ru-RU" sz="32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200" spc="-20" dirty="0">
                <a:latin typeface="Arial" panose="020B0604020202020204" pitchFamily="34" charset="0"/>
                <a:cs typeface="Arial" panose="020B0604020202020204" pitchFamily="34" charset="0"/>
              </a:rPr>
              <a:t>Мне кажется, что твои слова о задачах Маши задели ее, это отрицательно влияет на работу команды, меня беспокоит эта ситуация. Прошу тебя быть аккуратнее в высказываниях и выдавать обратную связь коллегам корректно. </a:t>
            </a:r>
          </a:p>
        </p:txBody>
      </p:sp>
    </p:spTree>
    <p:extLst>
      <p:ext uri="{BB962C8B-B14F-4D97-AF65-F5344CB8AC3E}">
        <p14:creationId xmlns:p14="http://schemas.microsoft.com/office/powerpoint/2010/main" val="193900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12FD0B9-C8DF-9BA9-52A7-5461CECD6C0A}"/>
              </a:ext>
            </a:extLst>
          </p:cNvPr>
          <p:cNvSpPr txBox="1">
            <a:spLocks/>
          </p:cNvSpPr>
          <p:nvPr/>
        </p:nvSpPr>
        <p:spPr>
          <a:xfrm>
            <a:off x="1639570" y="1572480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Halvar Breit Rg"/>
              </a:rPr>
              <a:t>Я – высказывание</a:t>
            </a:r>
          </a:p>
        </p:txBody>
      </p:sp>
      <p:sp>
        <p:nvSpPr>
          <p:cNvPr id="3" name="Объект 13">
            <a:extLst>
              <a:ext uri="{FF2B5EF4-FFF2-40B4-BE49-F238E27FC236}">
                <a16:creationId xmlns:a16="http://schemas.microsoft.com/office/drawing/2014/main" id="{12C0781C-515D-E086-5A61-411746C7AFE7}"/>
              </a:ext>
            </a:extLst>
          </p:cNvPr>
          <p:cNvSpPr txBox="1">
            <a:spLocks/>
          </p:cNvSpPr>
          <p:nvPr/>
        </p:nvSpPr>
        <p:spPr>
          <a:xfrm>
            <a:off x="663396" y="2333625"/>
            <a:ext cx="12434564" cy="577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1 шаг. Говори о произошедшем, используй только факты, не приукрашивай речь детальными зарисовками.</a:t>
            </a: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«Когда ты опаздываешь…»</a:t>
            </a:r>
          </a:p>
          <a:p>
            <a:pPr algn="l"/>
            <a:endParaRPr lang="ru-RU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2 шаг. Говори о своих чувствах и эмоциях, которые вызывает случившийся факт. Старайся делать это сдержанно.</a:t>
            </a: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«Я негодую».</a:t>
            </a:r>
          </a:p>
          <a:p>
            <a:pPr algn="l"/>
            <a:endParaRPr lang="ru-RU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3 шаг. Обоснуй свои мысли и эмоции.</a:t>
            </a: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«Потому что для меня важно соблюдать регламенты и договоренности».</a:t>
            </a:r>
          </a:p>
          <a:p>
            <a:pPr algn="l"/>
            <a:endParaRPr lang="ru-RU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spc="-20" dirty="0">
                <a:latin typeface="Arial" panose="020B0604020202020204" pitchFamily="34" charset="0"/>
                <a:cs typeface="Arial" panose="020B0604020202020204" pitchFamily="34" charset="0"/>
              </a:rPr>
              <a:t>4 шаг.</a:t>
            </a:r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 Внеси предложение или сформулируйте просьбу.</a:t>
            </a:r>
          </a:p>
          <a:p>
            <a:pPr algn="l"/>
            <a:r>
              <a:rPr lang="ru-RU" sz="2000" spc="-20" dirty="0">
                <a:latin typeface="Arial" panose="020B0604020202020204" pitchFamily="34" charset="0"/>
                <a:cs typeface="Arial" panose="020B0604020202020204" pitchFamily="34" charset="0"/>
              </a:rPr>
              <a:t>«Для форума будет более результативно, если мы все будем приходить на собрания вовремя»</a:t>
            </a:r>
          </a:p>
          <a:p>
            <a:pPr algn="l"/>
            <a:endParaRPr lang="ru-RU" sz="1600" spc="-20" dirty="0">
              <a:latin typeface="Halvar Breit Rg"/>
            </a:endParaRPr>
          </a:p>
          <a:p>
            <a:pPr algn="l"/>
            <a:endParaRPr lang="ru-RU" sz="1600" spc="-20" dirty="0">
              <a:latin typeface="Halvar Breit Rg"/>
            </a:endParaRPr>
          </a:p>
          <a:p>
            <a:pPr algn="l"/>
            <a:endParaRPr lang="ru-RU" sz="1600" spc="-20" dirty="0"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239641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618" y="-2611"/>
            <a:ext cx="13445385" cy="6284725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67E4B10-3592-17EB-74AF-ECC399F2056C}"/>
              </a:ext>
            </a:extLst>
          </p:cNvPr>
          <p:cNvSpPr/>
          <p:nvPr/>
        </p:nvSpPr>
        <p:spPr>
          <a:xfrm>
            <a:off x="1193800" y="2333625"/>
            <a:ext cx="11049000" cy="3505200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рефлексия?</a:t>
            </a:r>
          </a:p>
          <a:p>
            <a:pPr algn="ctr"/>
            <a:endParaRPr lang="ru-RU" sz="2800" kern="12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это процесс осмысления и анализа собственного опыта, мыслей, эмоций и действий. Это метод самоанализа, в рамках которого человек обращается к собственным мыслям и чувствам, чтобы понять, что произошло, почему это произошло и какие уроки можно извлечь из этого опыта для будущего.</a:t>
            </a:r>
          </a:p>
          <a:p>
            <a:pPr algn="ctr"/>
            <a:endParaRPr lang="ru-RU" sz="2800" kern="1200" spc="-20" dirty="0">
              <a:solidFill>
                <a:schemeClr val="bg1"/>
              </a:solidFill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264937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9107175-B439-3B64-1F65-CE96080E3FCD}"/>
              </a:ext>
            </a:extLst>
          </p:cNvPr>
          <p:cNvSpPr/>
          <p:nvPr/>
        </p:nvSpPr>
        <p:spPr>
          <a:xfrm>
            <a:off x="1003300" y="695853"/>
            <a:ext cx="11755990" cy="1167755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провести рефлексию с командой волонтеров?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1DC8ADF-0A27-DD20-38D6-06D3221990B4}"/>
              </a:ext>
            </a:extLst>
          </p:cNvPr>
          <p:cNvSpPr/>
          <p:nvPr/>
        </p:nvSpPr>
        <p:spPr>
          <a:xfrm>
            <a:off x="317499" y="2129504"/>
            <a:ext cx="4279899" cy="1223645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 цели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4EAC5C4-CCA1-5239-5264-B8B4083127C5}"/>
              </a:ext>
            </a:extLst>
          </p:cNvPr>
          <p:cNvSpPr/>
          <p:nvPr/>
        </p:nvSpPr>
        <p:spPr>
          <a:xfrm>
            <a:off x="4986360" y="2129504"/>
            <a:ext cx="7772929" cy="1299496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Создай комфортную обстановку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BC8D206-678E-EC03-3677-636EF4DC0F83}"/>
              </a:ext>
            </a:extLst>
          </p:cNvPr>
          <p:cNvSpPr/>
          <p:nvPr/>
        </p:nvSpPr>
        <p:spPr>
          <a:xfrm>
            <a:off x="1320800" y="3676074"/>
            <a:ext cx="3276600" cy="798946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/>
                <a:latin typeface="Helvetica Neue" panose="02000503000000020004" pitchFamily="2" charset="0"/>
              </a:rPr>
              <a:t>Структурируй дискуссию</a:t>
            </a:r>
            <a:endParaRPr lang="ru-RU" sz="2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4AC0C08-F158-DD76-5E01-C31A6A8004CC}"/>
              </a:ext>
            </a:extLst>
          </p:cNvPr>
          <p:cNvSpPr/>
          <p:nvPr/>
        </p:nvSpPr>
        <p:spPr>
          <a:xfrm>
            <a:off x="4986360" y="3691906"/>
            <a:ext cx="7772929" cy="798946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 вовлекай участников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EA607C1-D344-18B7-6211-235B6FBA6B93}"/>
              </a:ext>
            </a:extLst>
          </p:cNvPr>
          <p:cNvSpPr/>
          <p:nvPr/>
        </p:nvSpPr>
        <p:spPr>
          <a:xfrm>
            <a:off x="317499" y="4825158"/>
            <a:ext cx="12493226" cy="828807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Зафиксируй результаты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CC22078-9C5A-E8F4-0E88-0F1ACF3F3DBA}"/>
              </a:ext>
            </a:extLst>
          </p:cNvPr>
          <p:cNvSpPr/>
          <p:nvPr/>
        </p:nvSpPr>
        <p:spPr>
          <a:xfrm>
            <a:off x="317500" y="3676073"/>
            <a:ext cx="4279900" cy="828807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 порядок</a:t>
            </a:r>
          </a:p>
        </p:txBody>
      </p:sp>
    </p:spTree>
    <p:extLst>
      <p:ext uri="{BB962C8B-B14F-4D97-AF65-F5344CB8AC3E}">
        <p14:creationId xmlns:p14="http://schemas.microsoft.com/office/powerpoint/2010/main" val="58839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37B00CD-81E0-E609-6CEA-035CC5EF37CF}"/>
              </a:ext>
            </a:extLst>
          </p:cNvPr>
          <p:cNvSpPr/>
          <p:nvPr/>
        </p:nvSpPr>
        <p:spPr>
          <a:xfrm>
            <a:off x="393700" y="1317787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 умеют выдавать обратную связь корректно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7DFDBA79-0B53-C79A-BBE9-F4CE1B8D83B6}"/>
              </a:ext>
            </a:extLst>
          </p:cNvPr>
          <p:cNvSpPr txBox="1">
            <a:spLocks/>
          </p:cNvSpPr>
          <p:nvPr/>
        </p:nvSpPr>
        <p:spPr>
          <a:xfrm>
            <a:off x="601794" y="403231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 помнить: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E9EA332-362F-B660-39EC-9EC97CF54DB7}"/>
              </a:ext>
            </a:extLst>
          </p:cNvPr>
          <p:cNvSpPr/>
          <p:nvPr/>
        </p:nvSpPr>
        <p:spPr>
          <a:xfrm>
            <a:off x="3517900" y="2725415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2. </a:t>
            </a: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Фильтруй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7143F4E-1DF4-E2B4-AB02-252F4D741062}"/>
              </a:ext>
            </a:extLst>
          </p:cNvPr>
          <p:cNvSpPr/>
          <p:nvPr/>
        </p:nvSpPr>
        <p:spPr>
          <a:xfrm>
            <a:off x="6995368" y="4263406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Halvar Breit Rg"/>
              </a:rPr>
              <a:t>3</a:t>
            </a: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Цель – положительные изменения </a:t>
            </a:r>
          </a:p>
        </p:txBody>
      </p:sp>
    </p:spTree>
    <p:extLst>
      <p:ext uri="{BB962C8B-B14F-4D97-AF65-F5344CB8AC3E}">
        <p14:creationId xmlns:p14="http://schemas.microsoft.com/office/powerpoint/2010/main" val="2568705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6EED5C5-F130-57C7-5BDF-1C8E194A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366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8203AE-41C9-33BD-D2FC-79F92B72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18" y="0"/>
            <a:ext cx="5053482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5F5983-7A18-0C5A-AB70-D8F1766DE711}"/>
              </a:ext>
            </a:extLst>
          </p:cNvPr>
          <p:cNvSpPr txBox="1"/>
          <p:nvPr/>
        </p:nvSpPr>
        <p:spPr>
          <a:xfrm>
            <a:off x="698500" y="6113538"/>
            <a:ext cx="95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Урок 11. Обратная связь в работе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тимлидера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A676D-E606-ED00-D3A3-C3E859A4D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312104"/>
            <a:ext cx="1945871" cy="5597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B23255-C838-105A-2D42-3A03B3746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240216"/>
            <a:ext cx="5053482" cy="63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0CA7F1-91C7-5304-5DB3-EE740498EDD4}"/>
              </a:ext>
            </a:extLst>
          </p:cNvPr>
          <p:cNvSpPr txBox="1"/>
          <p:nvPr/>
        </p:nvSpPr>
        <p:spPr>
          <a:xfrm>
            <a:off x="393700" y="1864135"/>
            <a:ext cx="87890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«Развитие компетенций организаторов волонтерского сопровождения молодежных событий»</a:t>
            </a:r>
          </a:p>
        </p:txBody>
      </p:sp>
    </p:spTree>
    <p:extLst>
      <p:ext uri="{BB962C8B-B14F-4D97-AF65-F5344CB8AC3E}">
        <p14:creationId xmlns:p14="http://schemas.microsoft.com/office/powerpoint/2010/main" val="289692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3">
            <a:extLst>
              <a:ext uri="{FF2B5EF4-FFF2-40B4-BE49-F238E27FC236}">
                <a16:creationId xmlns:a16="http://schemas.microsoft.com/office/drawing/2014/main" id="{8753DBDF-1116-49CD-B2D9-198A7D789B98}"/>
              </a:ext>
            </a:extLst>
          </p:cNvPr>
          <p:cNvSpPr txBox="1"/>
          <p:nvPr/>
        </p:nvSpPr>
        <p:spPr>
          <a:xfrm>
            <a:off x="12759234" y="6813589"/>
            <a:ext cx="10287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4D90F5ED-F223-1D80-22A0-ACA2B8E93313}"/>
              </a:ext>
            </a:extLst>
          </p:cNvPr>
          <p:cNvSpPr txBox="1">
            <a:spLocks/>
          </p:cNvSpPr>
          <p:nvPr/>
        </p:nvSpPr>
        <p:spPr>
          <a:xfrm>
            <a:off x="5900372" y="3992425"/>
            <a:ext cx="6755992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тренер АТ РСМ</a:t>
            </a:r>
          </a:p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МРТЦ АТ РСМ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A0C6071B-6F11-90C0-B044-6D0FF6F2FC52}"/>
              </a:ext>
            </a:extLst>
          </p:cNvPr>
          <p:cNvSpPr txBox="1">
            <a:spLocks/>
          </p:cNvSpPr>
          <p:nvPr/>
        </p:nvSpPr>
        <p:spPr>
          <a:xfrm>
            <a:off x="5897832" y="2500516"/>
            <a:ext cx="6861402" cy="1102294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  <a:lvl1pPr marL="0">
              <a:defRPr sz="5400" spc="-20">
                <a:solidFill>
                  <a:srgbClr val="FF6B6B"/>
                </a:solidFill>
                <a:latin typeface="Halvar Breit Rg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Гурьева Саша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270D5-2CBF-7A31-CEE9-7FC86A4FA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92" b="9792"/>
          <a:stretch>
            <a:fillRect/>
          </a:stretch>
        </p:blipFill>
        <p:spPr>
          <a:xfrm>
            <a:off x="595628" y="1114425"/>
            <a:ext cx="4409175" cy="44091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293B5A6-AF22-4731-A168-E9DBDCFAB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6600" cy="7560562"/>
          </a:xfrm>
          <a:prstGeom prst="rect">
            <a:avLst/>
          </a:prstGeom>
        </p:spPr>
      </p:pic>
      <p:pic>
        <p:nvPicPr>
          <p:cNvPr id="2052" name="Picture 4" descr="Окно Джохари. Психологический тест | Дорошка | Дзен">
            <a:extLst>
              <a:ext uri="{FF2B5EF4-FFF2-40B4-BE49-F238E27FC236}">
                <a16:creationId xmlns:a16="http://schemas.microsoft.com/office/drawing/2014/main" id="{EA0A4597-EB04-C879-4C18-8C1D0BEEC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32" y="214313"/>
            <a:ext cx="7830536" cy="635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05975-A195-4F4D-A6D8-714DEB0F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13436600" cy="7562564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DCE8B1F-E856-91A4-3FE8-5AA037A284B7}"/>
              </a:ext>
            </a:extLst>
          </p:cNvPr>
          <p:cNvSpPr/>
          <p:nvPr/>
        </p:nvSpPr>
        <p:spPr>
          <a:xfrm>
            <a:off x="1258570" y="2023090"/>
            <a:ext cx="11525374" cy="287765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обратная связь?</a:t>
            </a:r>
          </a:p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информация о поведении человека в прошлом, которую сообщает ему в настоящем, рассчитывая, что она повлияет на его поведение в будущем. Другими словами, мы проводим анализ уже сделанного, договариваемся о дальнейших действиях сейчас и прогнозируем, что они нам принесут в будущем </a:t>
            </a:r>
          </a:p>
        </p:txBody>
      </p:sp>
    </p:spTree>
    <p:extLst>
      <p:ext uri="{BB962C8B-B14F-4D97-AF65-F5344CB8AC3E}">
        <p14:creationId xmlns:p14="http://schemas.microsoft.com/office/powerpoint/2010/main" val="262127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40" y="-1572480"/>
            <a:ext cx="13445394" cy="314496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12FD0B9-C8DF-9BA9-52A7-5461CECD6C0A}"/>
              </a:ext>
            </a:extLst>
          </p:cNvPr>
          <p:cNvSpPr txBox="1">
            <a:spLocks/>
          </p:cNvSpPr>
          <p:nvPr/>
        </p:nvSpPr>
        <p:spPr>
          <a:xfrm>
            <a:off x="920342" y="2140518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</a:t>
            </a:r>
          </a:p>
        </p:txBody>
      </p:sp>
      <p:sp>
        <p:nvSpPr>
          <p:cNvPr id="3" name="Объект 13">
            <a:extLst>
              <a:ext uri="{FF2B5EF4-FFF2-40B4-BE49-F238E27FC236}">
                <a16:creationId xmlns:a16="http://schemas.microsoft.com/office/drawing/2014/main" id="{12C0781C-515D-E086-5A61-411746C7AFE7}"/>
              </a:ext>
            </a:extLst>
          </p:cNvPr>
          <p:cNvSpPr txBox="1">
            <a:spLocks/>
          </p:cNvSpPr>
          <p:nvPr/>
        </p:nvSpPr>
        <p:spPr>
          <a:xfrm>
            <a:off x="705306" y="2646199"/>
            <a:ext cx="11549736" cy="366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spc="-20" dirty="0">
                <a:latin typeface="Arial" panose="020B0604020202020204" pitchFamily="34" charset="0"/>
                <a:cs typeface="Arial" panose="020B0604020202020204" pitchFamily="34" charset="0"/>
              </a:rPr>
              <a:t>От Тим-лидера                                                    От волонтера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A663B1D-7252-ABCD-9369-A9513A902343}"/>
              </a:ext>
            </a:extLst>
          </p:cNvPr>
          <p:cNvCxnSpPr>
            <a:cxnSpLocks/>
          </p:cNvCxnSpPr>
          <p:nvPr/>
        </p:nvCxnSpPr>
        <p:spPr>
          <a:xfrm flipH="1">
            <a:off x="3898900" y="2737540"/>
            <a:ext cx="1295400" cy="1424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5A1B3F5-CA2A-832C-3CF2-2F81787E4F61}"/>
              </a:ext>
            </a:extLst>
          </p:cNvPr>
          <p:cNvCxnSpPr>
            <a:cxnSpLocks/>
          </p:cNvCxnSpPr>
          <p:nvPr/>
        </p:nvCxnSpPr>
        <p:spPr>
          <a:xfrm>
            <a:off x="7765389" y="2691665"/>
            <a:ext cx="1245669" cy="14707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4168" y="0"/>
            <a:ext cx="4616450" cy="4195445"/>
          </a:xfrm>
          <a:custGeom>
            <a:avLst/>
            <a:gdLst/>
            <a:ahLst/>
            <a:cxnLst/>
            <a:rect l="l" t="t" r="r" b="b"/>
            <a:pathLst>
              <a:path w="4616450" h="4195445">
                <a:moveTo>
                  <a:pt x="4615987" y="2692373"/>
                </a:moveTo>
                <a:lnTo>
                  <a:pt x="4569919" y="2691976"/>
                </a:lnTo>
                <a:lnTo>
                  <a:pt x="4504557" y="2690275"/>
                </a:lnTo>
                <a:lnTo>
                  <a:pt x="4440103" y="2687461"/>
                </a:lnTo>
                <a:lnTo>
                  <a:pt x="4376550" y="2683552"/>
                </a:lnTo>
                <a:lnTo>
                  <a:pt x="4313893" y="2678567"/>
                </a:lnTo>
                <a:lnTo>
                  <a:pt x="4252125" y="2672524"/>
                </a:lnTo>
                <a:lnTo>
                  <a:pt x="4191240" y="2665439"/>
                </a:lnTo>
                <a:lnTo>
                  <a:pt x="4131232" y="2657332"/>
                </a:lnTo>
                <a:lnTo>
                  <a:pt x="4072094" y="2648220"/>
                </a:lnTo>
                <a:lnTo>
                  <a:pt x="4013820" y="2638120"/>
                </a:lnTo>
                <a:lnTo>
                  <a:pt x="3956404" y="2627051"/>
                </a:lnTo>
                <a:lnTo>
                  <a:pt x="3899840" y="2615031"/>
                </a:lnTo>
                <a:lnTo>
                  <a:pt x="3844121" y="2602078"/>
                </a:lnTo>
                <a:lnTo>
                  <a:pt x="3789242" y="2588209"/>
                </a:lnTo>
                <a:lnTo>
                  <a:pt x="3735196" y="2573442"/>
                </a:lnTo>
                <a:lnTo>
                  <a:pt x="3681976" y="2557796"/>
                </a:lnTo>
                <a:lnTo>
                  <a:pt x="3629577" y="2541288"/>
                </a:lnTo>
                <a:lnTo>
                  <a:pt x="3577992" y="2523936"/>
                </a:lnTo>
                <a:lnTo>
                  <a:pt x="3527215" y="2505758"/>
                </a:lnTo>
                <a:lnTo>
                  <a:pt x="3477241" y="2486772"/>
                </a:lnTo>
                <a:lnTo>
                  <a:pt x="3428061" y="2466996"/>
                </a:lnTo>
                <a:lnTo>
                  <a:pt x="3379671" y="2446447"/>
                </a:lnTo>
                <a:lnTo>
                  <a:pt x="3332064" y="2425144"/>
                </a:lnTo>
                <a:lnTo>
                  <a:pt x="3285234" y="2403105"/>
                </a:lnTo>
                <a:lnTo>
                  <a:pt x="3239175" y="2380347"/>
                </a:lnTo>
                <a:lnTo>
                  <a:pt x="3193880" y="2356888"/>
                </a:lnTo>
                <a:lnTo>
                  <a:pt x="3149343" y="2332746"/>
                </a:lnTo>
                <a:lnTo>
                  <a:pt x="3105558" y="2307939"/>
                </a:lnTo>
                <a:lnTo>
                  <a:pt x="3062519" y="2282486"/>
                </a:lnTo>
                <a:lnTo>
                  <a:pt x="3020219" y="2256403"/>
                </a:lnTo>
                <a:lnTo>
                  <a:pt x="2978652" y="2229709"/>
                </a:lnTo>
                <a:lnTo>
                  <a:pt x="2937812" y="2202422"/>
                </a:lnTo>
                <a:lnTo>
                  <a:pt x="2897693" y="2174559"/>
                </a:lnTo>
                <a:lnTo>
                  <a:pt x="2858289" y="2146139"/>
                </a:lnTo>
                <a:lnTo>
                  <a:pt x="2819592" y="2117179"/>
                </a:lnTo>
                <a:lnTo>
                  <a:pt x="2781598" y="2087698"/>
                </a:lnTo>
                <a:lnTo>
                  <a:pt x="2744299" y="2057713"/>
                </a:lnTo>
                <a:lnTo>
                  <a:pt x="2707690" y="2027241"/>
                </a:lnTo>
                <a:lnTo>
                  <a:pt x="2671764" y="1996302"/>
                </a:lnTo>
                <a:lnTo>
                  <a:pt x="2636515" y="1964913"/>
                </a:lnTo>
                <a:lnTo>
                  <a:pt x="2601937" y="1933091"/>
                </a:lnTo>
                <a:lnTo>
                  <a:pt x="2568024" y="1900855"/>
                </a:lnTo>
                <a:lnTo>
                  <a:pt x="2534769" y="1868223"/>
                </a:lnTo>
                <a:lnTo>
                  <a:pt x="2502166" y="1835212"/>
                </a:lnTo>
                <a:lnTo>
                  <a:pt x="2470209" y="1801841"/>
                </a:lnTo>
                <a:lnTo>
                  <a:pt x="2438891" y="1768127"/>
                </a:lnTo>
                <a:lnTo>
                  <a:pt x="2408207" y="1734088"/>
                </a:lnTo>
                <a:lnTo>
                  <a:pt x="2378150" y="1699742"/>
                </a:lnTo>
                <a:lnTo>
                  <a:pt x="2348714" y="1665107"/>
                </a:lnTo>
                <a:lnTo>
                  <a:pt x="2319892" y="1630201"/>
                </a:lnTo>
                <a:lnTo>
                  <a:pt x="2291679" y="1595042"/>
                </a:lnTo>
                <a:lnTo>
                  <a:pt x="2264068" y="1559647"/>
                </a:lnTo>
                <a:lnTo>
                  <a:pt x="2237053" y="1524035"/>
                </a:lnTo>
                <a:lnTo>
                  <a:pt x="2210628" y="1488224"/>
                </a:lnTo>
                <a:lnTo>
                  <a:pt x="2184786" y="1452231"/>
                </a:lnTo>
                <a:lnTo>
                  <a:pt x="2159522" y="1416074"/>
                </a:lnTo>
                <a:lnTo>
                  <a:pt x="2134828" y="1379771"/>
                </a:lnTo>
                <a:lnTo>
                  <a:pt x="2110699" y="1343341"/>
                </a:lnTo>
                <a:lnTo>
                  <a:pt x="2087129" y="1306800"/>
                </a:lnTo>
                <a:lnTo>
                  <a:pt x="2064111" y="1270168"/>
                </a:lnTo>
                <a:lnTo>
                  <a:pt x="2041639" y="1233461"/>
                </a:lnTo>
                <a:lnTo>
                  <a:pt x="2019706" y="1196698"/>
                </a:lnTo>
                <a:lnTo>
                  <a:pt x="1998307" y="1159896"/>
                </a:lnTo>
                <a:lnTo>
                  <a:pt x="1977436" y="1123074"/>
                </a:lnTo>
                <a:lnTo>
                  <a:pt x="1957086" y="1086249"/>
                </a:lnTo>
                <a:lnTo>
                  <a:pt x="1937250" y="1049440"/>
                </a:lnTo>
                <a:lnTo>
                  <a:pt x="1917923" y="1012663"/>
                </a:lnTo>
                <a:lnTo>
                  <a:pt x="1899099" y="975938"/>
                </a:lnTo>
                <a:lnTo>
                  <a:pt x="1880770" y="939282"/>
                </a:lnTo>
                <a:lnTo>
                  <a:pt x="1862932" y="902713"/>
                </a:lnTo>
                <a:lnTo>
                  <a:pt x="1845577" y="866248"/>
                </a:lnTo>
                <a:lnTo>
                  <a:pt x="1828699" y="829906"/>
                </a:lnTo>
                <a:lnTo>
                  <a:pt x="1812293" y="793705"/>
                </a:lnTo>
                <a:lnTo>
                  <a:pt x="1796351" y="757662"/>
                </a:lnTo>
                <a:lnTo>
                  <a:pt x="1780869" y="721796"/>
                </a:lnTo>
                <a:lnTo>
                  <a:pt x="1765838" y="686123"/>
                </a:lnTo>
                <a:lnTo>
                  <a:pt x="1751254" y="650663"/>
                </a:lnTo>
                <a:lnTo>
                  <a:pt x="1723400" y="580452"/>
                </a:lnTo>
                <a:lnTo>
                  <a:pt x="1697255" y="511303"/>
                </a:lnTo>
                <a:lnTo>
                  <a:pt x="1672771" y="443362"/>
                </a:lnTo>
                <a:lnTo>
                  <a:pt x="1649896" y="376770"/>
                </a:lnTo>
                <a:lnTo>
                  <a:pt x="1628582" y="311671"/>
                </a:lnTo>
                <a:lnTo>
                  <a:pt x="1608778" y="248209"/>
                </a:lnTo>
                <a:lnTo>
                  <a:pt x="1590435" y="186526"/>
                </a:lnTo>
                <a:lnTo>
                  <a:pt x="1573502" y="126766"/>
                </a:lnTo>
                <a:lnTo>
                  <a:pt x="1557930" y="69072"/>
                </a:lnTo>
                <a:lnTo>
                  <a:pt x="1543668" y="13587"/>
                </a:lnTo>
                <a:lnTo>
                  <a:pt x="1540303" y="0"/>
                </a:lnTo>
              </a:path>
              <a:path w="4616450" h="4195445">
                <a:moveTo>
                  <a:pt x="0" y="0"/>
                </a:moveTo>
                <a:lnTo>
                  <a:pt x="9170" y="52036"/>
                </a:lnTo>
                <a:lnTo>
                  <a:pt x="21531" y="117561"/>
                </a:lnTo>
                <a:lnTo>
                  <a:pt x="34949" y="184060"/>
                </a:lnTo>
                <a:lnTo>
                  <a:pt x="49439" y="251481"/>
                </a:lnTo>
                <a:lnTo>
                  <a:pt x="65013" y="319773"/>
                </a:lnTo>
                <a:lnTo>
                  <a:pt x="81685" y="388884"/>
                </a:lnTo>
                <a:lnTo>
                  <a:pt x="99468" y="458763"/>
                </a:lnTo>
                <a:lnTo>
                  <a:pt x="118374" y="529359"/>
                </a:lnTo>
                <a:lnTo>
                  <a:pt x="138418" y="600620"/>
                </a:lnTo>
                <a:lnTo>
                  <a:pt x="159612" y="672495"/>
                </a:lnTo>
                <a:lnTo>
                  <a:pt x="181970" y="744931"/>
                </a:lnTo>
                <a:lnTo>
                  <a:pt x="193589" y="781344"/>
                </a:lnTo>
                <a:lnTo>
                  <a:pt x="205504" y="817878"/>
                </a:lnTo>
                <a:lnTo>
                  <a:pt x="217717" y="854527"/>
                </a:lnTo>
                <a:lnTo>
                  <a:pt x="230229" y="891285"/>
                </a:lnTo>
                <a:lnTo>
                  <a:pt x="243041" y="928144"/>
                </a:lnTo>
                <a:lnTo>
                  <a:pt x="256156" y="965099"/>
                </a:lnTo>
                <a:lnTo>
                  <a:pt x="269575" y="1002143"/>
                </a:lnTo>
                <a:lnTo>
                  <a:pt x="283300" y="1039270"/>
                </a:lnTo>
                <a:lnTo>
                  <a:pt x="297332" y="1076472"/>
                </a:lnTo>
                <a:lnTo>
                  <a:pt x="311673" y="1113745"/>
                </a:lnTo>
                <a:lnTo>
                  <a:pt x="326324" y="1151081"/>
                </a:lnTo>
                <a:lnTo>
                  <a:pt x="341288" y="1188474"/>
                </a:lnTo>
                <a:lnTo>
                  <a:pt x="356566" y="1225917"/>
                </a:lnTo>
                <a:lnTo>
                  <a:pt x="372160" y="1263404"/>
                </a:lnTo>
                <a:lnTo>
                  <a:pt x="388071" y="1300929"/>
                </a:lnTo>
                <a:lnTo>
                  <a:pt x="404300" y="1338486"/>
                </a:lnTo>
                <a:lnTo>
                  <a:pt x="420850" y="1376067"/>
                </a:lnTo>
                <a:lnTo>
                  <a:pt x="437723" y="1413666"/>
                </a:lnTo>
                <a:lnTo>
                  <a:pt x="454919" y="1451277"/>
                </a:lnTo>
                <a:lnTo>
                  <a:pt x="472441" y="1488894"/>
                </a:lnTo>
                <a:lnTo>
                  <a:pt x="490290" y="1526509"/>
                </a:lnTo>
                <a:lnTo>
                  <a:pt x="508467" y="1564117"/>
                </a:lnTo>
                <a:lnTo>
                  <a:pt x="526975" y="1601712"/>
                </a:lnTo>
                <a:lnTo>
                  <a:pt x="545815" y="1639286"/>
                </a:lnTo>
                <a:lnTo>
                  <a:pt x="564989" y="1676833"/>
                </a:lnTo>
                <a:lnTo>
                  <a:pt x="584498" y="1714348"/>
                </a:lnTo>
                <a:lnTo>
                  <a:pt x="604345" y="1751822"/>
                </a:lnTo>
                <a:lnTo>
                  <a:pt x="624529" y="1789251"/>
                </a:lnTo>
                <a:lnTo>
                  <a:pt x="645055" y="1826627"/>
                </a:lnTo>
                <a:lnTo>
                  <a:pt x="665922" y="1863945"/>
                </a:lnTo>
                <a:lnTo>
                  <a:pt x="687133" y="1901197"/>
                </a:lnTo>
                <a:lnTo>
                  <a:pt x="708689" y="1938377"/>
                </a:lnTo>
                <a:lnTo>
                  <a:pt x="730592" y="1975480"/>
                </a:lnTo>
                <a:lnTo>
                  <a:pt x="752843" y="2012497"/>
                </a:lnTo>
                <a:lnTo>
                  <a:pt x="775445" y="2049424"/>
                </a:lnTo>
                <a:lnTo>
                  <a:pt x="798398" y="2086253"/>
                </a:lnTo>
                <a:lnTo>
                  <a:pt x="821705" y="2122979"/>
                </a:lnTo>
                <a:lnTo>
                  <a:pt x="845367" y="2159593"/>
                </a:lnTo>
                <a:lnTo>
                  <a:pt x="869386" y="2196092"/>
                </a:lnTo>
                <a:lnTo>
                  <a:pt x="893764" y="2232467"/>
                </a:lnTo>
                <a:lnTo>
                  <a:pt x="918501" y="2268712"/>
                </a:lnTo>
                <a:lnTo>
                  <a:pt x="943601" y="2304822"/>
                </a:lnTo>
                <a:lnTo>
                  <a:pt x="969063" y="2340788"/>
                </a:lnTo>
                <a:lnTo>
                  <a:pt x="994891" y="2376606"/>
                </a:lnTo>
                <a:lnTo>
                  <a:pt x="1021085" y="2412269"/>
                </a:lnTo>
                <a:lnTo>
                  <a:pt x="1047648" y="2447770"/>
                </a:lnTo>
                <a:lnTo>
                  <a:pt x="1074580" y="2483103"/>
                </a:lnTo>
                <a:lnTo>
                  <a:pt x="1101885" y="2518261"/>
                </a:lnTo>
                <a:lnTo>
                  <a:pt x="1129562" y="2553238"/>
                </a:lnTo>
                <a:lnTo>
                  <a:pt x="1157614" y="2588027"/>
                </a:lnTo>
                <a:lnTo>
                  <a:pt x="1186043" y="2622623"/>
                </a:lnTo>
                <a:lnTo>
                  <a:pt x="1214851" y="2657018"/>
                </a:lnTo>
                <a:lnTo>
                  <a:pt x="1244038" y="2691206"/>
                </a:lnTo>
                <a:lnTo>
                  <a:pt x="1273606" y="2725181"/>
                </a:lnTo>
                <a:lnTo>
                  <a:pt x="1303558" y="2758937"/>
                </a:lnTo>
                <a:lnTo>
                  <a:pt x="1333894" y="2792466"/>
                </a:lnTo>
                <a:lnTo>
                  <a:pt x="1364617" y="2825763"/>
                </a:lnTo>
                <a:lnTo>
                  <a:pt x="1395728" y="2858821"/>
                </a:lnTo>
                <a:lnTo>
                  <a:pt x="1427229" y="2891633"/>
                </a:lnTo>
                <a:lnTo>
                  <a:pt x="1459121" y="2924194"/>
                </a:lnTo>
                <a:lnTo>
                  <a:pt x="1491407" y="2956496"/>
                </a:lnTo>
                <a:lnTo>
                  <a:pt x="1524087" y="2988534"/>
                </a:lnTo>
                <a:lnTo>
                  <a:pt x="1557163" y="3020300"/>
                </a:lnTo>
                <a:lnTo>
                  <a:pt x="1590637" y="3051789"/>
                </a:lnTo>
                <a:lnTo>
                  <a:pt x="1624511" y="3082994"/>
                </a:lnTo>
                <a:lnTo>
                  <a:pt x="1658786" y="3113909"/>
                </a:lnTo>
                <a:lnTo>
                  <a:pt x="1693464" y="3144527"/>
                </a:lnTo>
                <a:lnTo>
                  <a:pt x="1728547" y="3174841"/>
                </a:lnTo>
                <a:lnTo>
                  <a:pt x="1764036" y="3204846"/>
                </a:lnTo>
                <a:lnTo>
                  <a:pt x="1799932" y="3234535"/>
                </a:lnTo>
                <a:lnTo>
                  <a:pt x="1836239" y="3263901"/>
                </a:lnTo>
                <a:lnTo>
                  <a:pt x="1872956" y="3292938"/>
                </a:lnTo>
                <a:lnTo>
                  <a:pt x="1910086" y="3321639"/>
                </a:lnTo>
                <a:lnTo>
                  <a:pt x="1947631" y="3349999"/>
                </a:lnTo>
                <a:lnTo>
                  <a:pt x="1985592" y="3378010"/>
                </a:lnTo>
                <a:lnTo>
                  <a:pt x="2023970" y="3405667"/>
                </a:lnTo>
                <a:lnTo>
                  <a:pt x="2062768" y="3432962"/>
                </a:lnTo>
                <a:lnTo>
                  <a:pt x="2101987" y="3459890"/>
                </a:lnTo>
                <a:lnTo>
                  <a:pt x="2141629" y="3486444"/>
                </a:lnTo>
                <a:lnTo>
                  <a:pt x="2181695" y="3512617"/>
                </a:lnTo>
                <a:lnTo>
                  <a:pt x="2222187" y="3538404"/>
                </a:lnTo>
                <a:lnTo>
                  <a:pt x="2263107" y="3563797"/>
                </a:lnTo>
                <a:lnTo>
                  <a:pt x="2304456" y="3588790"/>
                </a:lnTo>
                <a:lnTo>
                  <a:pt x="2346236" y="3613378"/>
                </a:lnTo>
                <a:lnTo>
                  <a:pt x="2388448" y="3637552"/>
                </a:lnTo>
                <a:lnTo>
                  <a:pt x="2431095" y="3661308"/>
                </a:lnTo>
                <a:lnTo>
                  <a:pt x="2474178" y="3684638"/>
                </a:lnTo>
                <a:lnTo>
                  <a:pt x="2517698" y="3707536"/>
                </a:lnTo>
                <a:lnTo>
                  <a:pt x="2561657" y="3729996"/>
                </a:lnTo>
                <a:lnTo>
                  <a:pt x="2606058" y="3752010"/>
                </a:lnTo>
                <a:lnTo>
                  <a:pt x="2650900" y="3773574"/>
                </a:lnTo>
                <a:lnTo>
                  <a:pt x="2696187" y="3794680"/>
                </a:lnTo>
                <a:lnTo>
                  <a:pt x="2741919" y="3815322"/>
                </a:lnTo>
                <a:lnTo>
                  <a:pt x="2788099" y="3835494"/>
                </a:lnTo>
                <a:lnTo>
                  <a:pt x="2834728" y="3855188"/>
                </a:lnTo>
                <a:lnTo>
                  <a:pt x="2881808" y="3874399"/>
                </a:lnTo>
                <a:lnTo>
                  <a:pt x="2929340" y="3893121"/>
                </a:lnTo>
                <a:lnTo>
                  <a:pt x="2977326" y="3911346"/>
                </a:lnTo>
                <a:lnTo>
                  <a:pt x="3025768" y="3929068"/>
                </a:lnTo>
                <a:lnTo>
                  <a:pt x="3074667" y="3946281"/>
                </a:lnTo>
                <a:lnTo>
                  <a:pt x="3124025" y="3962979"/>
                </a:lnTo>
                <a:lnTo>
                  <a:pt x="3173844" y="3979155"/>
                </a:lnTo>
                <a:lnTo>
                  <a:pt x="3224125" y="3994802"/>
                </a:lnTo>
                <a:lnTo>
                  <a:pt x="3274869" y="4009915"/>
                </a:lnTo>
                <a:lnTo>
                  <a:pt x="3326080" y="4024486"/>
                </a:lnTo>
                <a:lnTo>
                  <a:pt x="3377757" y="4038509"/>
                </a:lnTo>
                <a:lnTo>
                  <a:pt x="3429903" y="4051979"/>
                </a:lnTo>
                <a:lnTo>
                  <a:pt x="3482520" y="4064888"/>
                </a:lnTo>
                <a:lnTo>
                  <a:pt x="3535609" y="4077229"/>
                </a:lnTo>
                <a:lnTo>
                  <a:pt x="3589172" y="4088998"/>
                </a:lnTo>
                <a:lnTo>
                  <a:pt x="3643210" y="4100186"/>
                </a:lnTo>
                <a:lnTo>
                  <a:pt x="3697725" y="4110789"/>
                </a:lnTo>
                <a:lnTo>
                  <a:pt x="3752719" y="4120798"/>
                </a:lnTo>
                <a:lnTo>
                  <a:pt x="3808193" y="4130209"/>
                </a:lnTo>
                <a:lnTo>
                  <a:pt x="3864150" y="4139013"/>
                </a:lnTo>
                <a:lnTo>
                  <a:pt x="3920590" y="4147206"/>
                </a:lnTo>
                <a:lnTo>
                  <a:pt x="3977515" y="4154780"/>
                </a:lnTo>
                <a:lnTo>
                  <a:pt x="4034927" y="4161730"/>
                </a:lnTo>
                <a:lnTo>
                  <a:pt x="4092828" y="4168048"/>
                </a:lnTo>
                <a:lnTo>
                  <a:pt x="4151219" y="4173728"/>
                </a:lnTo>
                <a:lnTo>
                  <a:pt x="4210102" y="4178764"/>
                </a:lnTo>
                <a:lnTo>
                  <a:pt x="4269479" y="4183150"/>
                </a:lnTo>
                <a:lnTo>
                  <a:pt x="4329351" y="4186878"/>
                </a:lnTo>
                <a:lnTo>
                  <a:pt x="4389719" y="4189943"/>
                </a:lnTo>
                <a:lnTo>
                  <a:pt x="4450586" y="4192338"/>
                </a:lnTo>
                <a:lnTo>
                  <a:pt x="4511954" y="4194057"/>
                </a:lnTo>
                <a:lnTo>
                  <a:pt x="4573823" y="4195093"/>
                </a:lnTo>
                <a:lnTo>
                  <a:pt x="4615987" y="4195327"/>
                </a:lnTo>
              </a:path>
            </a:pathLst>
          </a:custGeom>
          <a:ln w="10756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37B00CD-81E0-E609-6CEA-035CC5EF37CF}"/>
              </a:ext>
            </a:extLst>
          </p:cNvPr>
          <p:cNvSpPr/>
          <p:nvPr/>
        </p:nvSpPr>
        <p:spPr>
          <a:xfrm>
            <a:off x="393700" y="1317787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Своевременность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CDCB164-BFFC-2EE0-832B-88A507F01A8F}"/>
              </a:ext>
            </a:extLst>
          </p:cNvPr>
          <p:cNvSpPr/>
          <p:nvPr/>
        </p:nvSpPr>
        <p:spPr>
          <a:xfrm>
            <a:off x="3226131" y="2817624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Конкретность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19DC2A7-9FD4-D698-73CB-7BAA7739656B}"/>
              </a:ext>
            </a:extLst>
          </p:cNvPr>
          <p:cNvSpPr/>
          <p:nvPr/>
        </p:nvSpPr>
        <p:spPr>
          <a:xfrm>
            <a:off x="6025150" y="4317461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Направленность на поведение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F49F3FA-CB8D-AB6E-D4A4-3861E2DEF378}"/>
              </a:ext>
            </a:extLst>
          </p:cNvPr>
          <p:cNvSpPr/>
          <p:nvPr/>
        </p:nvSpPr>
        <p:spPr>
          <a:xfrm>
            <a:off x="8695003" y="5817298"/>
            <a:ext cx="3657600" cy="1244438"/>
          </a:xfrm>
          <a:prstGeom prst="round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kern="12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Направленность на будущее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02904A4-6515-BD8C-44D8-9402267B2D4A}"/>
              </a:ext>
            </a:extLst>
          </p:cNvPr>
          <p:cNvSpPr txBox="1">
            <a:spLocks/>
          </p:cNvSpPr>
          <p:nvPr/>
        </p:nvSpPr>
        <p:spPr>
          <a:xfrm>
            <a:off x="2470733" y="319684"/>
            <a:ext cx="9906000" cy="74270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48260">
              <a:lnSpc>
                <a:spcPct val="72900"/>
              </a:lnSpc>
              <a:spcBef>
                <a:spcPts val="1545"/>
              </a:spcBef>
            </a:pPr>
            <a:r>
              <a:rPr lang="ru-RU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обратной связи</a:t>
            </a:r>
            <a:endParaRPr lang="ru-RU" sz="4800" spc="-2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5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05975-A195-4F4D-A6D8-714DEB0F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86"/>
            <a:ext cx="13438441" cy="7563600"/>
          </a:xfrm>
          <a:prstGeom prst="rect">
            <a:avLst/>
          </a:prstGeom>
        </p:spPr>
      </p:pic>
      <p:sp>
        <p:nvSpPr>
          <p:cNvPr id="2" name="Объект 13">
            <a:extLst>
              <a:ext uri="{FF2B5EF4-FFF2-40B4-BE49-F238E27FC236}">
                <a16:creationId xmlns:a16="http://schemas.microsoft.com/office/drawing/2014/main" id="{D5DCB496-3B94-C59D-BED2-BDFDE323D471}"/>
              </a:ext>
            </a:extLst>
          </p:cNvPr>
          <p:cNvSpPr txBox="1">
            <a:spLocks/>
          </p:cNvSpPr>
          <p:nvPr/>
        </p:nvSpPr>
        <p:spPr>
          <a:xfrm>
            <a:off x="411528" y="1876426"/>
            <a:ext cx="11220589" cy="3124200"/>
          </a:xfrm>
          <a:prstGeom prst="rect">
            <a:avLst/>
          </a:prstGeom>
          <a:solidFill>
            <a:srgbClr val="FF6B6B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4800" spc="-2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4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-лидеру выдавать обратную связь волонтеру?</a:t>
            </a:r>
          </a:p>
          <a:p>
            <a:pPr algn="l"/>
            <a:endParaRPr lang="ru-RU" sz="2800" spc="-20" dirty="0">
              <a:solidFill>
                <a:schemeClr val="bg1"/>
              </a:solidFill>
              <a:latin typeface="Halvar Breit Rg"/>
            </a:endParaRPr>
          </a:p>
        </p:txBody>
      </p:sp>
    </p:spTree>
    <p:extLst>
      <p:ext uri="{BB962C8B-B14F-4D97-AF65-F5344CB8AC3E}">
        <p14:creationId xmlns:p14="http://schemas.microsoft.com/office/powerpoint/2010/main" val="17937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2759290" y="6820243"/>
            <a:ext cx="102870" cy="2794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b="0" spc="10" dirty="0">
                <a:solidFill>
                  <a:srgbClr val="FF6B6B"/>
                </a:solidFill>
                <a:latin typeface="Montserrat Medium"/>
                <a:cs typeface="Montserrat Medium"/>
              </a:rPr>
              <a:t>1</a:t>
            </a:r>
            <a:endParaRPr sz="1600">
              <a:latin typeface="Montserrat Medium"/>
              <a:cs typeface="Montserrat Medium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8205975-A195-4F4D-A6D8-714DEB0FD2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86"/>
            <a:ext cx="13436600" cy="7562564"/>
          </a:xfrm>
          <a:prstGeom prst="rect">
            <a:avLst/>
          </a:prstGeom>
        </p:spPr>
      </p:pic>
      <p:sp>
        <p:nvSpPr>
          <p:cNvPr id="56" name="Прямоугольник: скругленные углы 32">
            <a:extLst>
              <a:ext uri="{FF2B5EF4-FFF2-40B4-BE49-F238E27FC236}">
                <a16:creationId xmlns:a16="http://schemas.microsoft.com/office/drawing/2014/main" id="{1CBEB7D7-3323-E777-D0BD-839F56C78364}"/>
              </a:ext>
            </a:extLst>
          </p:cNvPr>
          <p:cNvSpPr/>
          <p:nvPr/>
        </p:nvSpPr>
        <p:spPr>
          <a:xfrm>
            <a:off x="7701158" y="2064004"/>
            <a:ext cx="4360064" cy="4236450"/>
          </a:xfrm>
          <a:prstGeom prst="roundRect">
            <a:avLst/>
          </a:prstGeom>
          <a:solidFill>
            <a:srgbClr val="FF6B6B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33">
            <a:extLst>
              <a:ext uri="{FF2B5EF4-FFF2-40B4-BE49-F238E27FC236}">
                <a16:creationId xmlns:a16="http://schemas.microsoft.com/office/drawing/2014/main" id="{E66BEA0F-6F58-BCBE-EF90-D5C63D8D31F9}"/>
              </a:ext>
            </a:extLst>
          </p:cNvPr>
          <p:cNvSpPr/>
          <p:nvPr/>
        </p:nvSpPr>
        <p:spPr>
          <a:xfrm>
            <a:off x="3381726" y="2064004"/>
            <a:ext cx="1818968" cy="4236450"/>
          </a:xfrm>
          <a:prstGeom prst="roundRect">
            <a:avLst/>
          </a:prstGeom>
          <a:solidFill>
            <a:srgbClr val="FF6B6B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34">
            <a:extLst>
              <a:ext uri="{FF2B5EF4-FFF2-40B4-BE49-F238E27FC236}">
                <a16:creationId xmlns:a16="http://schemas.microsoft.com/office/drawing/2014/main" id="{7F139B90-4183-79C3-6262-3FAA26C7E3C8}"/>
              </a:ext>
            </a:extLst>
          </p:cNvPr>
          <p:cNvSpPr/>
          <p:nvPr/>
        </p:nvSpPr>
        <p:spPr>
          <a:xfrm>
            <a:off x="5546049" y="2064004"/>
            <a:ext cx="1818968" cy="4236450"/>
          </a:xfrm>
          <a:prstGeom prst="roundRect">
            <a:avLst/>
          </a:prstGeom>
          <a:solidFill>
            <a:srgbClr val="FF6B6B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35">
            <a:extLst>
              <a:ext uri="{FF2B5EF4-FFF2-40B4-BE49-F238E27FC236}">
                <a16:creationId xmlns:a16="http://schemas.microsoft.com/office/drawing/2014/main" id="{B2E10922-2FE5-CC48-A4C8-63937213F65A}"/>
              </a:ext>
            </a:extLst>
          </p:cNvPr>
          <p:cNvSpPr/>
          <p:nvPr/>
        </p:nvSpPr>
        <p:spPr>
          <a:xfrm>
            <a:off x="1235836" y="2064004"/>
            <a:ext cx="1818968" cy="4236450"/>
          </a:xfrm>
          <a:prstGeom prst="roundRect">
            <a:avLst/>
          </a:prstGeom>
          <a:solidFill>
            <a:srgbClr val="FF6B6B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C023F1B8-F680-9350-120C-64233CA17BE5}"/>
              </a:ext>
            </a:extLst>
          </p:cNvPr>
          <p:cNvSpPr txBox="1">
            <a:spLocks/>
          </p:cNvSpPr>
          <p:nvPr/>
        </p:nvSpPr>
        <p:spPr>
          <a:xfrm>
            <a:off x="1235836" y="2059672"/>
            <a:ext cx="1809752" cy="128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spc="-20" dirty="0">
                <a:latin typeface="Halvar Breit Rg"/>
              </a:rPr>
              <a:t>B</a:t>
            </a:r>
            <a:endParaRPr lang="ru-RU" sz="6000" b="1" spc="-20" dirty="0">
              <a:latin typeface="Halvar Breit Rg"/>
            </a:endParaRP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7054C374-F8A8-83A8-A27E-D4EE529DAE37}"/>
              </a:ext>
            </a:extLst>
          </p:cNvPr>
          <p:cNvSpPr txBox="1">
            <a:spLocks/>
          </p:cNvSpPr>
          <p:nvPr/>
        </p:nvSpPr>
        <p:spPr>
          <a:xfrm>
            <a:off x="3390944" y="2086291"/>
            <a:ext cx="1809752" cy="12858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spc="-20" dirty="0">
                <a:latin typeface="Halvar Breit Rg"/>
              </a:rPr>
              <a:t>O</a:t>
            </a:r>
            <a:endParaRPr lang="ru-RU" sz="6000" b="1" spc="-20" dirty="0">
              <a:latin typeface="Halvar Breit Rg"/>
            </a:endParaRP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F1F7E1EC-8F66-42AA-2D66-05699FAD17F6}"/>
              </a:ext>
            </a:extLst>
          </p:cNvPr>
          <p:cNvSpPr txBox="1">
            <a:spLocks/>
          </p:cNvSpPr>
          <p:nvPr/>
        </p:nvSpPr>
        <p:spPr>
          <a:xfrm>
            <a:off x="5546052" y="2089466"/>
            <a:ext cx="1809752" cy="128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spc="-20" dirty="0">
                <a:latin typeface="Halvar Breit Rg"/>
              </a:rPr>
              <a:t>F</a:t>
            </a:r>
            <a:endParaRPr lang="ru-RU" sz="6000" b="1" spc="-20" dirty="0">
              <a:latin typeface="Halvar Breit Rg"/>
            </a:endParaRP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C7D3DADF-2895-CE57-886B-CE8F0043AD67}"/>
              </a:ext>
            </a:extLst>
          </p:cNvPr>
          <p:cNvSpPr txBox="1">
            <a:spLocks/>
          </p:cNvSpPr>
          <p:nvPr/>
        </p:nvSpPr>
        <p:spPr>
          <a:xfrm>
            <a:off x="7701160" y="2086291"/>
            <a:ext cx="1809752" cy="12858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6000" b="1" spc="-20" dirty="0">
                <a:latin typeface="Halvar Breit Rg"/>
              </a:rPr>
              <a:t>F</a:t>
            </a:r>
            <a:endParaRPr lang="ru-RU" sz="6000" b="1" spc="-20" dirty="0">
              <a:latin typeface="Halvar Breit Rg"/>
            </a:endParaRP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A531294F-36A3-9C98-5A78-16979D1A4423}"/>
              </a:ext>
            </a:extLst>
          </p:cNvPr>
          <p:cNvSpPr txBox="1">
            <a:spLocks/>
          </p:cNvSpPr>
          <p:nvPr/>
        </p:nvSpPr>
        <p:spPr>
          <a:xfrm>
            <a:off x="1235834" y="3124321"/>
            <a:ext cx="1818969" cy="442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 err="1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Behaviors</a:t>
            </a:r>
            <a:r>
              <a:rPr lang="ru-RU" sz="1200" dirty="0">
                <a:effectLst/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6" name="Текст 2">
            <a:extLst>
              <a:ext uri="{FF2B5EF4-FFF2-40B4-BE49-F238E27FC236}">
                <a16:creationId xmlns:a16="http://schemas.microsoft.com/office/drawing/2014/main" id="{CEEA5D4D-1391-BCA9-AA6E-5D891622368F}"/>
              </a:ext>
            </a:extLst>
          </p:cNvPr>
          <p:cNvSpPr txBox="1">
            <a:spLocks/>
          </p:cNvSpPr>
          <p:nvPr/>
        </p:nvSpPr>
        <p:spPr>
          <a:xfrm>
            <a:off x="3370689" y="3124321"/>
            <a:ext cx="1818969" cy="442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 err="1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Outcome</a:t>
            </a:r>
            <a:r>
              <a:rPr lang="ru-RU" sz="1200" dirty="0">
                <a:effectLst/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7" name="Текст 2">
            <a:extLst>
              <a:ext uri="{FF2B5EF4-FFF2-40B4-BE49-F238E27FC236}">
                <a16:creationId xmlns:a16="http://schemas.microsoft.com/office/drawing/2014/main" id="{2F95009E-F0E0-4867-6E9B-9A395A52DB65}"/>
              </a:ext>
            </a:extLst>
          </p:cNvPr>
          <p:cNvSpPr txBox="1">
            <a:spLocks/>
          </p:cNvSpPr>
          <p:nvPr/>
        </p:nvSpPr>
        <p:spPr>
          <a:xfrm>
            <a:off x="5546048" y="3124321"/>
            <a:ext cx="1818969" cy="442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 err="1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Feelings</a:t>
            </a:r>
            <a:r>
              <a:rPr lang="ru-RU" sz="1200" dirty="0">
                <a:effectLst/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8" name="Текст 2">
            <a:extLst>
              <a:ext uri="{FF2B5EF4-FFF2-40B4-BE49-F238E27FC236}">
                <a16:creationId xmlns:a16="http://schemas.microsoft.com/office/drawing/2014/main" id="{8CCDB5F0-2C9E-EE5C-7502-2461E7CCA515}"/>
              </a:ext>
            </a:extLst>
          </p:cNvPr>
          <p:cNvSpPr txBox="1">
            <a:spLocks/>
          </p:cNvSpPr>
          <p:nvPr/>
        </p:nvSpPr>
        <p:spPr>
          <a:xfrm>
            <a:off x="7705764" y="3124321"/>
            <a:ext cx="1818969" cy="442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800" b="1" dirty="0">
                <a:effectLst/>
                <a:latin typeface="AppleSystemUIFont"/>
                <a:ea typeface="Calibri" panose="020F0502020204030204" pitchFamily="34" charset="0"/>
                <a:cs typeface="AppleSystemUIFont"/>
              </a:rPr>
              <a:t>Future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id="{666995A6-ED4A-937F-4449-1BE2090AFC15}"/>
              </a:ext>
            </a:extLst>
          </p:cNvPr>
          <p:cNvSpPr txBox="1">
            <a:spLocks/>
          </p:cNvSpPr>
          <p:nvPr/>
        </p:nvSpPr>
        <p:spPr>
          <a:xfrm>
            <a:off x="1235834" y="3731872"/>
            <a:ext cx="1818969" cy="20700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1400" spc="-20" dirty="0">
                <a:latin typeface="Arial" panose="020B0604020202020204" pitchFamily="34" charset="0"/>
                <a:cs typeface="Arial" panose="020B0604020202020204" pitchFamily="34" charset="0"/>
              </a:rPr>
              <a:t>озвучивается факт </a:t>
            </a:r>
          </a:p>
        </p:txBody>
      </p:sp>
      <p:sp>
        <p:nvSpPr>
          <p:cNvPr id="71" name="Текст 2">
            <a:extLst>
              <a:ext uri="{FF2B5EF4-FFF2-40B4-BE49-F238E27FC236}">
                <a16:creationId xmlns:a16="http://schemas.microsoft.com/office/drawing/2014/main" id="{67C7DD36-1877-A615-40D0-9A0D2C8D49A1}"/>
              </a:ext>
            </a:extLst>
          </p:cNvPr>
          <p:cNvSpPr txBox="1">
            <a:spLocks/>
          </p:cNvSpPr>
          <p:nvPr/>
        </p:nvSpPr>
        <p:spPr>
          <a:xfrm>
            <a:off x="3367204" y="3731873"/>
            <a:ext cx="1818969" cy="2070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проговариваются последствия  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id="{552B8054-75E5-200E-D630-EF79063E5B3A}"/>
              </a:ext>
            </a:extLst>
          </p:cNvPr>
          <p:cNvSpPr txBox="1">
            <a:spLocks/>
          </p:cNvSpPr>
          <p:nvPr/>
        </p:nvSpPr>
        <p:spPr>
          <a:xfrm>
            <a:off x="5544621" y="3731873"/>
            <a:ext cx="1818969" cy="2070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spc="-20" dirty="0">
                <a:latin typeface="Arial" panose="020B0604020202020204" pitchFamily="34" charset="0"/>
                <a:cs typeface="Arial" panose="020B0604020202020204" pitchFamily="34" charset="0"/>
              </a:rPr>
              <a:t>выражается отношение к произошедшему событию </a:t>
            </a:r>
          </a:p>
        </p:txBody>
      </p:sp>
      <p:sp>
        <p:nvSpPr>
          <p:cNvPr id="73" name="Текст 2">
            <a:extLst>
              <a:ext uri="{FF2B5EF4-FFF2-40B4-BE49-F238E27FC236}">
                <a16:creationId xmlns:a16="http://schemas.microsoft.com/office/drawing/2014/main" id="{8B795709-8D0B-C3F3-915E-F1F1A624FAF4}"/>
              </a:ext>
            </a:extLst>
          </p:cNvPr>
          <p:cNvSpPr txBox="1">
            <a:spLocks/>
          </p:cNvSpPr>
          <p:nvPr/>
        </p:nvSpPr>
        <p:spPr>
          <a:xfrm>
            <a:off x="7704338" y="3731873"/>
            <a:ext cx="4043162" cy="20700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ru-RU" sz="1900" spc="-20" dirty="0">
                <a:latin typeface="Arial" panose="020B0604020202020204" pitchFamily="34" charset="0"/>
                <a:cs typeface="Arial" panose="020B0604020202020204" pitchFamily="34" charset="0"/>
              </a:rPr>
              <a:t>ты  и твой собеседник ищете способы решения ситуации, чтобы подобное не повторялось в будущем </a:t>
            </a:r>
          </a:p>
        </p:txBody>
      </p:sp>
      <p:sp>
        <p:nvSpPr>
          <p:cNvPr id="77" name="Объект 13">
            <a:extLst>
              <a:ext uri="{FF2B5EF4-FFF2-40B4-BE49-F238E27FC236}">
                <a16:creationId xmlns:a16="http://schemas.microsoft.com/office/drawing/2014/main" id="{6B264399-1F92-2DEE-EFCE-7B31879565F8}"/>
              </a:ext>
            </a:extLst>
          </p:cNvPr>
          <p:cNvSpPr txBox="1">
            <a:spLocks/>
          </p:cNvSpPr>
          <p:nvPr/>
        </p:nvSpPr>
        <p:spPr>
          <a:xfrm>
            <a:off x="840633" y="357291"/>
            <a:ext cx="11220589" cy="1285877"/>
          </a:xfrm>
          <a:prstGeom prst="rect">
            <a:avLst/>
          </a:prstGeom>
          <a:solidFill>
            <a:srgbClr val="FF6B6B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4800" spc="-20" dirty="0">
              <a:solidFill>
                <a:schemeClr val="bg1"/>
              </a:solidFill>
              <a:latin typeface="Halvar Breit Rg"/>
            </a:endParaRPr>
          </a:p>
          <a:p>
            <a:pPr algn="l"/>
            <a:r>
              <a:rPr lang="ru-RU" sz="4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4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BOFF</a:t>
            </a:r>
            <a:endParaRPr lang="ru-RU" sz="4800" spc="-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spc="-20" dirty="0">
              <a:solidFill>
                <a:schemeClr val="bg1"/>
              </a:solidFill>
              <a:latin typeface="Halvar Breit Rg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A75C4F-E3D1-5E26-36B6-8FDF7E3C499E}"/>
              </a:ext>
            </a:extLst>
          </p:cNvPr>
          <p:cNvSpPr txBox="1"/>
          <p:nvPr/>
        </p:nvSpPr>
        <p:spPr>
          <a:xfrm>
            <a:off x="4495800" y="922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97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31" y="-1572480"/>
            <a:ext cx="13445394" cy="314496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12FD0B9-C8DF-9BA9-52A7-5461CECD6C0A}"/>
              </a:ext>
            </a:extLst>
          </p:cNvPr>
          <p:cNvSpPr txBox="1">
            <a:spLocks/>
          </p:cNvSpPr>
          <p:nvPr/>
        </p:nvSpPr>
        <p:spPr>
          <a:xfrm>
            <a:off x="1639570" y="1572480"/>
            <a:ext cx="11119664" cy="110229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spc="-20" dirty="0">
                <a:solidFill>
                  <a:srgbClr val="FF6B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не так…</a:t>
            </a:r>
          </a:p>
        </p:txBody>
      </p:sp>
      <p:sp>
        <p:nvSpPr>
          <p:cNvPr id="3" name="Объект 13">
            <a:extLst>
              <a:ext uri="{FF2B5EF4-FFF2-40B4-BE49-F238E27FC236}">
                <a16:creationId xmlns:a16="http://schemas.microsoft.com/office/drawing/2014/main" id="{12C0781C-515D-E086-5A61-411746C7AFE7}"/>
              </a:ext>
            </a:extLst>
          </p:cNvPr>
          <p:cNvSpPr txBox="1">
            <a:spLocks/>
          </p:cNvSpPr>
          <p:nvPr/>
        </p:nvSpPr>
        <p:spPr>
          <a:xfrm>
            <a:off x="677366" y="616522"/>
            <a:ext cx="12434564" cy="7153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strike="sngStrike" spc="-20" dirty="0">
                <a:latin typeface="Arial" panose="020B0604020202020204" pitchFamily="34" charset="0"/>
                <a:cs typeface="Arial" panose="020B0604020202020204" pitchFamily="34" charset="0"/>
              </a:rPr>
              <a:t>Ты всегда унылый и недовольный</a:t>
            </a:r>
          </a:p>
          <a:p>
            <a:pPr algn="l"/>
            <a:endParaRPr lang="ru-RU" sz="3200" strike="sngStrike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200" spc="-20" dirty="0">
                <a:latin typeface="Arial" panose="020B0604020202020204" pitchFamily="34" charset="0"/>
                <a:cs typeface="Arial" panose="020B0604020202020204" pitchFamily="34" charset="0"/>
              </a:rPr>
              <a:t>Я заметила, что сегодня на собрании тебе было грустно, я переживаю, может случилось что-то, что тебя расстраивает? Если ты хочешь, мы можем это обсудить</a:t>
            </a:r>
          </a:p>
        </p:txBody>
      </p:sp>
    </p:spTree>
    <p:extLst>
      <p:ext uri="{BB962C8B-B14F-4D97-AF65-F5344CB8AC3E}">
        <p14:creationId xmlns:p14="http://schemas.microsoft.com/office/powerpoint/2010/main" val="376122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449</Words>
  <Application>Microsoft Office PowerPoint</Application>
  <PresentationFormat>Произвольный</PresentationFormat>
  <Paragraphs>76</Paragraphs>
  <Slides>15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Halvar Breit Rg</vt:lpstr>
      <vt:lpstr>AppleSystemUIFont</vt:lpstr>
      <vt:lpstr>Arial</vt:lpstr>
      <vt:lpstr>Helvetica Neue</vt:lpstr>
      <vt:lpstr>Montserrat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Добрино шаблон презентации</dc:title>
  <dc:creator>katana66</dc:creator>
  <cp:lastModifiedBy>katana66</cp:lastModifiedBy>
  <cp:revision>16</cp:revision>
  <dcterms:created xsi:type="dcterms:W3CDTF">2024-05-27T08:32:33Z</dcterms:created>
  <dcterms:modified xsi:type="dcterms:W3CDTF">2024-10-08T06:15:06Z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2024-05-27T00:00:00Z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2024-05-27T00:00:00Z</vt:filetime>
  </property>
  <property fmtid="{D5CDD505-2E9C-101B-9397-08002B2CF9AE}" pid="5" name="Producer">
    <vt:lpwstr>Adobe PDF library 15.00</vt:lpwstr>
  </property>
</Properties>
</file>