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82" d="100"/>
          <a:sy n="82" d="100"/>
        </p:scale>
        <p:origin x="691" y="62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 /><Relationship Id="rId14" Type="http://schemas.openxmlformats.org/officeDocument/2006/relationships/tableStyles" Target="tableStyles.xml" /><Relationship Id="rId15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05751801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54637950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787094361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8296398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141155541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623145205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Лидер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buNone/>
              <a:defRPr/>
            </a:pPr>
            <a:r>
              <a:rPr lang="ru-RU" i="1"/>
              <a:t>Зона ответственности лидера: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управление </a:t>
            </a:r>
            <a:r>
              <a:rPr lang="ru-RU"/>
              <a:t>командой, принятие стратегических решений, контроль выполнения задач. </a:t>
            </a:r>
            <a:endParaRPr lang="ru-RU"/>
          </a:p>
          <a:p>
            <a:pPr marL="0" indent="0" algn="just">
              <a:buNone/>
              <a:defRPr/>
            </a:pPr>
            <a:r>
              <a:rPr lang="ru-RU" i="1"/>
              <a:t>К </a:t>
            </a:r>
            <a:r>
              <a:rPr lang="ru-RU" i="1"/>
              <a:t>задачам лидера относится: </a:t>
            </a:r>
            <a:endParaRPr lang="ru-RU" i="1"/>
          </a:p>
          <a:p>
            <a:pPr marL="0" indent="0" algn="just">
              <a:buNone/>
              <a:defRPr/>
            </a:pPr>
            <a:r>
              <a:rPr lang="ru-RU"/>
              <a:t>определение </a:t>
            </a:r>
            <a:r>
              <a:rPr lang="ru-RU"/>
              <a:t>целей и приоритетов в работе организации, мотивация членов команды, разрешение конфликтов, представление интересов команды перед </a:t>
            </a:r>
            <a:r>
              <a:rPr lang="ru-RU"/>
              <a:t>благополучателями</a:t>
            </a:r>
            <a:r>
              <a:rPr lang="ru-RU"/>
              <a:t> некоммерческой организации, ее партнерами и учредителем.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Менеджер </a:t>
            </a:r>
            <a:r>
              <a:rPr lang="ru-RU"/>
              <a:t>проектов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buNone/>
              <a:defRPr/>
            </a:pPr>
            <a:r>
              <a:rPr lang="ru-RU" i="1"/>
              <a:t>Зона ответственности </a:t>
            </a:r>
            <a:r>
              <a:rPr lang="ru-RU" i="1"/>
              <a:t>менеджера проекта: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планирование </a:t>
            </a:r>
            <a:r>
              <a:rPr lang="ru-RU"/>
              <a:t>и </a:t>
            </a:r>
            <a:r>
              <a:rPr lang="ru-RU"/>
              <a:t>координация </a:t>
            </a:r>
            <a:r>
              <a:rPr lang="ru-RU"/>
              <a:t>работы над проектом, управление ресурсами и сроками </a:t>
            </a:r>
            <a:r>
              <a:rPr lang="ru-RU"/>
              <a:t>проекта</a:t>
            </a:r>
            <a:endParaRPr lang="ru-RU"/>
          </a:p>
          <a:p>
            <a:pPr marL="0" indent="0" algn="just">
              <a:buNone/>
              <a:defRPr/>
            </a:pPr>
            <a:r>
              <a:rPr lang="ru-RU" i="1"/>
              <a:t>Задачи менеджера проекта: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разработка плана проекта, мониторинг прогресса, отчетность перед руководителем, решение оперативных вопросов.</a:t>
            </a:r>
            <a:endParaRPr lang="ru-RU" i="1"/>
          </a:p>
          <a:p>
            <a:pPr marL="0" indent="0" algn="just">
              <a:buNone/>
              <a:defRPr/>
            </a:pPr>
            <a:endParaRPr lang="ru-RU" i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Специалисты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buNone/>
              <a:defRPr/>
            </a:pPr>
            <a:r>
              <a:rPr lang="ru-RU" i="1"/>
              <a:t>Зона ответственности </a:t>
            </a:r>
            <a:r>
              <a:rPr lang="ru-RU" i="1"/>
              <a:t>специалистов: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своевременное и правильное выполнение конкретных задач в рамках своей компетенции </a:t>
            </a:r>
            <a:endParaRPr lang="ru-RU"/>
          </a:p>
          <a:p>
            <a:pPr marL="0" indent="0" algn="just">
              <a:buNone/>
              <a:defRPr/>
            </a:pPr>
            <a:r>
              <a:rPr lang="ru-RU" i="1"/>
              <a:t>Задачи </a:t>
            </a:r>
            <a:r>
              <a:rPr lang="ru-RU" i="1"/>
              <a:t>специалистов: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зависят от специфики некоммерческой организации, реализуемых ею </a:t>
            </a:r>
            <a:r>
              <a:rPr lang="ru-RU"/>
              <a:t>проектов, например, подготовка документов или проведение мероприятия, организация встречи с </a:t>
            </a:r>
            <a:r>
              <a:rPr lang="ru-RU"/>
              <a:t>благополучателями</a:t>
            </a:r>
            <a:endParaRPr lang="ru-RU" i="1"/>
          </a:p>
          <a:p>
            <a:pPr marL="0" indent="0" algn="just">
              <a:buNone/>
              <a:defRPr/>
            </a:pPr>
            <a:endParaRPr lang="ru-RU" i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Аналитик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buNone/>
              <a:defRPr/>
            </a:pPr>
            <a:r>
              <a:rPr lang="ru-RU" i="1"/>
              <a:t>Зона ответственности </a:t>
            </a:r>
            <a:r>
              <a:rPr lang="ru-RU" i="1"/>
              <a:t>аналитика: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правильный анализ </a:t>
            </a:r>
            <a:r>
              <a:rPr lang="ru-RU"/>
              <a:t>данных, </a:t>
            </a:r>
            <a:r>
              <a:rPr lang="ru-RU"/>
              <a:t>выявление </a:t>
            </a:r>
            <a:r>
              <a:rPr lang="ru-RU"/>
              <a:t>проблем и возможностей в развитии некоммерческой организации и </a:t>
            </a:r>
            <a:r>
              <a:rPr lang="ru-RU"/>
              <a:t>подготовка </a:t>
            </a:r>
            <a:r>
              <a:rPr lang="ru-RU"/>
              <a:t>рекомендаций по возможным направлениям в развитии </a:t>
            </a:r>
            <a:endParaRPr lang="ru-RU"/>
          </a:p>
          <a:p>
            <a:pPr marL="0" indent="0" algn="just">
              <a:buNone/>
              <a:defRPr/>
            </a:pPr>
            <a:endParaRPr lang="ru-RU" i="1"/>
          </a:p>
          <a:p>
            <a:pPr marL="0" indent="0" algn="just">
              <a:buNone/>
              <a:defRPr/>
            </a:pPr>
            <a:r>
              <a:rPr lang="ru-RU" i="1"/>
              <a:t>Задачи аналитика:</a:t>
            </a:r>
            <a:endParaRPr lang="ru-RU" i="1"/>
          </a:p>
          <a:p>
            <a:pPr marL="0" indent="0" algn="just">
              <a:buNone/>
              <a:defRPr/>
            </a:pPr>
            <a:r>
              <a:rPr lang="ru-RU"/>
              <a:t>сбор и анализ информации, разработка предложений по улучшению процессов, оценка имеющихся рисков в работе некоммерческой </a:t>
            </a:r>
            <a:r>
              <a:rPr lang="ru-RU"/>
              <a:t>организации</a:t>
            </a:r>
            <a:endParaRPr lang="ru-RU" i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Инноватор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buNone/>
              <a:defRPr/>
            </a:pPr>
            <a:r>
              <a:rPr lang="ru-RU" i="1"/>
              <a:t>Зона ответственности </a:t>
            </a:r>
            <a:r>
              <a:rPr lang="ru-RU" i="1"/>
              <a:t>инноватора</a:t>
            </a:r>
            <a:r>
              <a:rPr lang="ru-RU" i="1"/>
              <a:t>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генерация новых идей и поиск нестандартных </a:t>
            </a:r>
            <a:r>
              <a:rPr lang="ru-RU"/>
              <a:t>решений</a:t>
            </a:r>
            <a:endParaRPr/>
          </a:p>
          <a:p>
            <a:pPr marL="0" indent="0" algn="just">
              <a:buNone/>
              <a:defRPr/>
            </a:pPr>
            <a:endParaRPr lang="ru-RU" i="1"/>
          </a:p>
          <a:p>
            <a:pPr marL="0" indent="0" algn="just">
              <a:buNone/>
              <a:defRPr/>
            </a:pPr>
            <a:r>
              <a:rPr lang="ru-RU" i="1"/>
              <a:t>Задачи </a:t>
            </a:r>
            <a:r>
              <a:rPr lang="ru-RU" i="1"/>
              <a:t>инноватора</a:t>
            </a:r>
            <a:r>
              <a:rPr lang="ru-RU" i="1"/>
              <a:t>:</a:t>
            </a:r>
            <a:endParaRPr lang="ru-RU" i="1"/>
          </a:p>
          <a:p>
            <a:pPr marL="0" indent="0" algn="just">
              <a:buNone/>
              <a:defRPr/>
            </a:pPr>
            <a:r>
              <a:rPr lang="ru-RU"/>
              <a:t>участие в мозговых штурмах, предложение креативных подходов к решению задач, внедрение инноваций в работу некоммерческой </a:t>
            </a:r>
            <a:r>
              <a:rPr lang="ru-RU"/>
              <a:t>организацией</a:t>
            </a:r>
            <a:endParaRPr lang="ru-RU" i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Коммуникатор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buNone/>
              <a:defRPr/>
            </a:pPr>
            <a:r>
              <a:rPr lang="ru-RU" i="1"/>
              <a:t>Зона ответственности </a:t>
            </a:r>
            <a:r>
              <a:rPr lang="ru-RU" i="1"/>
              <a:t>коммуникатора: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поддержание </a:t>
            </a:r>
            <a:r>
              <a:rPr lang="ru-RU"/>
              <a:t>эффективной коммуникации внутри команды и с внешними заинтересованными </a:t>
            </a:r>
            <a:r>
              <a:rPr lang="ru-RU"/>
              <a:t>сторонами</a:t>
            </a:r>
            <a:endParaRPr/>
          </a:p>
          <a:p>
            <a:pPr marL="0" indent="0" algn="just">
              <a:buNone/>
              <a:defRPr/>
            </a:pPr>
            <a:endParaRPr lang="ru-RU" i="1"/>
          </a:p>
          <a:p>
            <a:pPr marL="0" indent="0" algn="just">
              <a:buNone/>
              <a:defRPr/>
            </a:pPr>
            <a:r>
              <a:rPr lang="ru-RU" i="1"/>
              <a:t>Задачи </a:t>
            </a:r>
            <a:r>
              <a:rPr lang="ru-RU" i="1"/>
              <a:t>коммуникатора: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организация встреч и совещаний, ведение документации, обеспечение </a:t>
            </a:r>
            <a:r>
              <a:rPr lang="ru-RU"/>
              <a:t>прозрачности всех процессов внутри организации</a:t>
            </a:r>
            <a:endParaRPr lang="ru-RU" i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Администратор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0" indent="0" algn="just">
              <a:buNone/>
              <a:defRPr/>
            </a:pPr>
            <a:r>
              <a:rPr lang="ru-RU" i="1"/>
              <a:t>Зона ответственности </a:t>
            </a:r>
            <a:r>
              <a:rPr lang="ru-RU" i="1"/>
              <a:t>администратора: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организация рабочего пространства, поддержание порядка и </a:t>
            </a:r>
            <a:r>
              <a:rPr lang="ru-RU"/>
              <a:t>дисциплины</a:t>
            </a:r>
            <a:endParaRPr/>
          </a:p>
          <a:p>
            <a:pPr marL="0" indent="0" algn="just">
              <a:buNone/>
              <a:defRPr/>
            </a:pPr>
            <a:endParaRPr lang="ru-RU" i="1"/>
          </a:p>
          <a:p>
            <a:pPr marL="0" indent="0" algn="just">
              <a:buNone/>
              <a:defRPr/>
            </a:pPr>
            <a:r>
              <a:rPr lang="ru-RU" i="1"/>
              <a:t>Задачи </a:t>
            </a:r>
            <a:r>
              <a:rPr lang="ru-RU" i="1"/>
              <a:t>администратора:</a:t>
            </a:r>
            <a:endParaRPr/>
          </a:p>
          <a:p>
            <a:pPr marL="0" indent="0" algn="just">
              <a:buNone/>
              <a:defRPr/>
            </a:pPr>
            <a:r>
              <a:rPr lang="ru-RU"/>
              <a:t>координация административных вопросов, обеспечение наличия необходимых ресурсов, поддержка рабочих процессов</a:t>
            </a:r>
            <a:endParaRPr lang="ru-RU" i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Пример матрицы </a:t>
            </a:r>
            <a:r>
              <a:rPr lang="ru-RU"/>
              <a:t>RACI</a:t>
            </a:r>
            <a:endParaRPr lang="ru-RU"/>
          </a:p>
        </p:txBody>
      </p:sp>
      <p:pic>
        <p:nvPicPr>
          <p:cNvPr id="4" name="Объект 3" descr="Picture background"/>
          <p:cNvPicPr>
            <a:picLocks noGrp="1"/>
          </p:cNvPicPr>
          <p:nvPr>
            <p:ph idx="1"/>
          </p:nvPr>
        </p:nvPicPr>
        <p:blipFill>
          <a:blip r:embed="rId2"/>
          <a:stretch/>
        </p:blipFill>
        <p:spPr bwMode="auto">
          <a:xfrm>
            <a:off x="1352938" y="3004458"/>
            <a:ext cx="7688424" cy="376023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 bwMode="auto">
          <a:xfrm>
            <a:off x="1444505" y="1793574"/>
            <a:ext cx="36220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R – </a:t>
            </a:r>
            <a:r>
              <a:rPr lang="ru-RU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«Исполнитель</a:t>
            </a:r>
            <a:r>
              <a:rPr lang="ru-RU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» (</a:t>
            </a:r>
            <a:r>
              <a:rPr lang="ru-RU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Responsible</a:t>
            </a:r>
            <a:r>
              <a:rPr lang="ru-RU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)</a:t>
            </a:r>
            <a:endParaRPr lang="en-US">
              <a:solidFill>
                <a:srgbClr val="000000"/>
              </a:solidFill>
              <a:latin typeface="Calibri"/>
              <a:ea typeface="Calibri"/>
              <a:cs typeface="Times New Roman"/>
            </a:endParaRPr>
          </a:p>
          <a:p>
            <a:pPr>
              <a:defRPr/>
            </a:pPr>
            <a:r>
              <a:rPr lang="en-US"/>
              <a:t>A -</a:t>
            </a:r>
            <a:r>
              <a:rPr lang="ru-RU"/>
              <a:t>«Ответственный</a:t>
            </a:r>
            <a:r>
              <a:rPr lang="ru-RU"/>
              <a:t>» (</a:t>
            </a:r>
            <a:r>
              <a:rPr lang="ru-RU"/>
              <a:t>Accountable</a:t>
            </a:r>
            <a:r>
              <a:rPr lang="ru-RU"/>
              <a:t>)</a:t>
            </a:r>
            <a:endParaRPr lang="en-US"/>
          </a:p>
          <a:p>
            <a:pPr>
              <a:defRPr/>
            </a:pPr>
            <a:r>
              <a:rPr lang="en-US"/>
              <a:t>C - </a:t>
            </a:r>
            <a:r>
              <a:rPr lang="ru-RU"/>
              <a:t>«Эксперт</a:t>
            </a:r>
            <a:r>
              <a:rPr lang="ru-RU"/>
              <a:t>» (</a:t>
            </a:r>
            <a:r>
              <a:rPr lang="ru-RU"/>
              <a:t>Consulted</a:t>
            </a:r>
            <a:r>
              <a:rPr lang="ru-RU"/>
              <a:t>)</a:t>
            </a:r>
            <a:endParaRPr lang="en-US"/>
          </a:p>
          <a:p>
            <a:pPr>
              <a:defRPr/>
            </a:pPr>
            <a:r>
              <a:rPr lang="en-US"/>
              <a:t>I - </a:t>
            </a:r>
            <a:r>
              <a:rPr lang="ru-RU"/>
              <a:t>«Информируемый</a:t>
            </a:r>
            <a:r>
              <a:rPr lang="ru-RU"/>
              <a:t>» (</a:t>
            </a:r>
            <a:r>
              <a:rPr lang="ru-RU"/>
              <a:t>Informed</a:t>
            </a:r>
            <a:r>
              <a:rPr lang="ru-RU"/>
              <a:t>)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10</Slides>
  <Notes>10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3. Рабочие процессы некоммерческой организации Урок 1. Организация и проведение событий</dc:title>
  <dc:subject/>
  <dc:creator>User</dc:creator>
  <cp:keywords/>
  <dc:description/>
  <dc:identifier/>
  <dc:language/>
  <cp:lastModifiedBy>Анастасия Чупрова</cp:lastModifiedBy>
  <cp:revision>12</cp:revision>
  <dcterms:created xsi:type="dcterms:W3CDTF">2024-11-24T09:03:57Z</dcterms:created>
  <dcterms:modified xsi:type="dcterms:W3CDTF">2025-01-13T07:37:34Z</dcterms:modified>
  <cp:category/>
  <cp:contentStatus/>
  <cp:version/>
</cp:coreProperties>
</file>