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2" r:id="rId16"/>
  </p:sldIdLst>
  <p:sldSz cx="12192000" cy="6858000"/>
  <p:notesSz cx="12192000" cy="68580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ormular" panose="02000000000000000000" pitchFamily="2" charset="-52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917" y="43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Пользовательский маке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928434" y="0"/>
            <a:ext cx="3263566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307679" y="2893847"/>
            <a:ext cx="2505074" cy="1562100"/>
          </a:xfrm>
          <a:prstGeom prst="rect">
            <a:avLst/>
          </a:prstGeom>
        </p:spPr>
      </p:pic>
      <p:sp>
        <p:nvSpPr>
          <p:cNvPr id="7" name="object 8"/>
          <p:cNvSpPr/>
          <p:nvPr userDrawn="1"/>
        </p:nvSpPr>
        <p:spPr bwMode="auto"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 extrusionOk="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51624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8"/>
          <p:cNvSpPr/>
          <p:nvPr userDrawn="1"/>
        </p:nvSpPr>
        <p:spPr bwMode="auto"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 extrusionOk="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F8B13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baseline="-2500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9211463" y="1582315"/>
            <a:ext cx="28843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bg1"/>
                </a:solidFill>
                <a:latin typeface="Formular"/>
              </a:rPr>
              <a:t>ЦЕНТР </a:t>
            </a:r>
            <a:br>
              <a:rPr lang="ru-RU" sz="1400" b="1">
                <a:solidFill>
                  <a:schemeClr val="bg1"/>
                </a:solidFill>
                <a:latin typeface="Formular"/>
              </a:rPr>
            </a:br>
            <a:r>
              <a:rPr lang="ru-RU" sz="1400" b="1">
                <a:solidFill>
                  <a:schemeClr val="bg1"/>
                </a:solidFill>
                <a:latin typeface="Formular"/>
              </a:rPr>
              <a:t>ВОЕННО-СПОРТИВНОЙ </a:t>
            </a:r>
            <a:br>
              <a:rPr lang="ru-RU" sz="1400" b="1">
                <a:solidFill>
                  <a:schemeClr val="bg1"/>
                </a:solidFill>
                <a:latin typeface="Formular"/>
              </a:rPr>
            </a:br>
            <a:r>
              <a:rPr lang="ru-RU" sz="1400" b="1">
                <a:solidFill>
                  <a:schemeClr val="bg1"/>
                </a:solidFill>
                <a:latin typeface="Formular"/>
              </a:rPr>
              <a:t>ПОДГОТОВКИ </a:t>
            </a:r>
            <a:br>
              <a:rPr lang="ru-RU" sz="1400" b="1">
                <a:solidFill>
                  <a:schemeClr val="bg1"/>
                </a:solidFill>
                <a:latin typeface="Formular"/>
              </a:rPr>
            </a:br>
            <a:r>
              <a:rPr lang="ru-RU" sz="1400" b="1">
                <a:solidFill>
                  <a:schemeClr val="bg1"/>
                </a:solidFill>
                <a:latin typeface="Formular"/>
              </a:rPr>
              <a:t>И ПАТРИОТИЧЕСКОГО </a:t>
            </a:r>
            <a:br>
              <a:rPr lang="ru-RU" sz="1400" b="1">
                <a:solidFill>
                  <a:schemeClr val="bg1"/>
                </a:solidFill>
                <a:latin typeface="Formular"/>
              </a:rPr>
            </a:br>
            <a:r>
              <a:rPr lang="ru-RU" sz="1400" b="1">
                <a:solidFill>
                  <a:schemeClr val="bg1"/>
                </a:solidFill>
                <a:latin typeface="Formular"/>
              </a:rPr>
              <a:t>ВОСПИТАНИЯ МОЛОДЕЖИ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5_Пользовательский маке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/>
                <a:cs typeface="Formular"/>
              </a:defRPr>
            </a:lvl1pPr>
          </a:lstStyle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‹#›</a:t>
            </a:fld>
            <a:endParaRPr lang="ru-RU"/>
          </a:p>
        </p:txBody>
      </p:sp>
      <p:sp>
        <p:nvSpPr>
          <p:cNvPr id="65" name="object 6"/>
          <p:cNvSpPr/>
          <p:nvPr userDrawn="1"/>
        </p:nvSpPr>
        <p:spPr bwMode="auto"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 extrusionOk="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 extrusionOk="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 extrusionOk="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 extrusionOk="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 extrusionOk="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 extrusionOk="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 extrusionOk="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 extrusionOk="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 extrusionOk="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 extrusionOk="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 extrusionOk="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 extrusionOk="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 extrusionOk="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 extrusionOk="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 extrusionOk="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 extrusionOk="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 extrusionOk="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 extrusionOk="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 extrusionOk="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 extrusionOk="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 extrusionOk="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 extrusionOk="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 extrusionOk="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 extrusionOk="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 extrusionOk="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 extrusionOk="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Circle"/>
          <p:cNvSpPr/>
          <p:nvPr userDrawn="1"/>
        </p:nvSpPr>
        <p:spPr bwMode="auto">
          <a:xfrm>
            <a:off x="-1512037" y="1261555"/>
            <a:ext cx="5169638" cy="5169638"/>
          </a:xfrm>
          <a:prstGeom prst="ellipse">
            <a:avLst/>
          </a:prstGeom>
          <a:solidFill>
            <a:schemeClr val="bg1">
              <a:lumMod val="95000"/>
              <a:alpha val="2758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>
              <a:latin typeface="Arial Black"/>
              <a:cs typeface="Arial Black"/>
            </a:endParaRPr>
          </a:p>
        </p:txBody>
      </p:sp>
      <p:sp>
        <p:nvSpPr>
          <p:cNvPr id="18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-1111040" y="1662552"/>
            <a:ext cx="4386050" cy="4386050"/>
          </a:xfrm>
          <a:prstGeom prst="ellipse">
            <a:avLst/>
          </a:prstGeom>
        </p:spPr>
      </p:sp>
      <p:grpSp>
        <p:nvGrpSpPr>
          <p:cNvPr id="19" name="Группа 18"/>
          <p:cNvGrpSpPr/>
          <p:nvPr userDrawn="1"/>
        </p:nvGrpSpPr>
        <p:grpSpPr bwMode="auto">
          <a:xfrm>
            <a:off x="843387" y="6170933"/>
            <a:ext cx="458790" cy="458791"/>
            <a:chOff x="5932278" y="3898403"/>
            <a:chExt cx="560887" cy="560888"/>
          </a:xfrm>
        </p:grpSpPr>
        <p:sp>
          <p:nvSpPr>
            <p:cNvPr id="20" name="Circle"/>
            <p:cNvSpPr/>
            <p:nvPr userDrawn="1"/>
          </p:nvSpPr>
          <p:spPr bwMode="auto"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Arial Black"/>
                <a:cs typeface="Arial Black"/>
              </a:endParaRPr>
            </a:p>
          </p:txBody>
        </p:sp>
        <p:sp>
          <p:nvSpPr>
            <p:cNvPr id="21" name="Graphic 48"/>
            <p:cNvSpPr/>
            <p:nvPr userDrawn="1"/>
          </p:nvSpPr>
          <p:spPr bwMode="auto"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Arial Black"/>
                <a:cs typeface="Arial Black"/>
              </a:endParaRPr>
            </a:p>
          </p:txBody>
        </p:sp>
      </p:grpSp>
      <p:grpSp>
        <p:nvGrpSpPr>
          <p:cNvPr id="22" name="Группа 21"/>
          <p:cNvGrpSpPr/>
          <p:nvPr userDrawn="1"/>
        </p:nvGrpSpPr>
        <p:grpSpPr bwMode="auto">
          <a:xfrm>
            <a:off x="843387" y="1063023"/>
            <a:ext cx="458790" cy="458791"/>
            <a:chOff x="5932278" y="3898403"/>
            <a:chExt cx="560887" cy="560888"/>
          </a:xfrm>
        </p:grpSpPr>
        <p:sp>
          <p:nvSpPr>
            <p:cNvPr id="23" name="Circle"/>
            <p:cNvSpPr/>
            <p:nvPr userDrawn="1"/>
          </p:nvSpPr>
          <p:spPr bwMode="auto"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Arial Black"/>
                <a:cs typeface="Arial Black"/>
              </a:endParaRPr>
            </a:p>
          </p:txBody>
        </p:sp>
        <p:sp>
          <p:nvSpPr>
            <p:cNvPr id="24" name="Graphic 48"/>
            <p:cNvSpPr/>
            <p:nvPr userDrawn="1"/>
          </p:nvSpPr>
          <p:spPr bwMode="auto"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Arial Black"/>
                <a:cs typeface="Arial Black"/>
              </a:endParaRPr>
            </a:p>
          </p:txBody>
        </p:sp>
      </p:grpSp>
      <p:grpSp>
        <p:nvGrpSpPr>
          <p:cNvPr id="25" name="Группа 24"/>
          <p:cNvGrpSpPr/>
          <p:nvPr userDrawn="1"/>
        </p:nvGrpSpPr>
        <p:grpSpPr bwMode="auto">
          <a:xfrm>
            <a:off x="2751386" y="1875823"/>
            <a:ext cx="458790" cy="458791"/>
            <a:chOff x="5932278" y="3898403"/>
            <a:chExt cx="560887" cy="560888"/>
          </a:xfrm>
        </p:grpSpPr>
        <p:sp>
          <p:nvSpPr>
            <p:cNvPr id="26" name="Circle"/>
            <p:cNvSpPr/>
            <p:nvPr userDrawn="1"/>
          </p:nvSpPr>
          <p:spPr bwMode="auto"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Arial Black"/>
                <a:cs typeface="Arial Black"/>
              </a:endParaRPr>
            </a:p>
          </p:txBody>
        </p:sp>
        <p:sp>
          <p:nvSpPr>
            <p:cNvPr id="27" name="Graphic 48"/>
            <p:cNvSpPr/>
            <p:nvPr userDrawn="1"/>
          </p:nvSpPr>
          <p:spPr bwMode="auto"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Arial Black"/>
                <a:cs typeface="Arial Black"/>
              </a:endParaRPr>
            </a:p>
          </p:txBody>
        </p:sp>
      </p:grpSp>
      <p:grpSp>
        <p:nvGrpSpPr>
          <p:cNvPr id="28" name="Группа 27"/>
          <p:cNvGrpSpPr/>
          <p:nvPr userDrawn="1"/>
        </p:nvGrpSpPr>
        <p:grpSpPr bwMode="auto">
          <a:xfrm>
            <a:off x="2760030" y="5427551"/>
            <a:ext cx="458790" cy="458791"/>
            <a:chOff x="5932278" y="3898403"/>
            <a:chExt cx="560887" cy="560888"/>
          </a:xfrm>
        </p:grpSpPr>
        <p:sp>
          <p:nvSpPr>
            <p:cNvPr id="29" name="Circle"/>
            <p:cNvSpPr/>
            <p:nvPr userDrawn="1"/>
          </p:nvSpPr>
          <p:spPr bwMode="auto"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Arial Black"/>
                <a:cs typeface="Arial Black"/>
              </a:endParaRPr>
            </a:p>
          </p:txBody>
        </p:sp>
        <p:sp>
          <p:nvSpPr>
            <p:cNvPr id="30" name="Graphic 48"/>
            <p:cNvSpPr/>
            <p:nvPr userDrawn="1"/>
          </p:nvSpPr>
          <p:spPr bwMode="auto"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Arial Black"/>
                <a:cs typeface="Arial Black"/>
              </a:endParaRPr>
            </a:p>
          </p:txBody>
        </p:sp>
      </p:grpSp>
      <p:grpSp>
        <p:nvGrpSpPr>
          <p:cNvPr id="31" name="Группа 30"/>
          <p:cNvGrpSpPr/>
          <p:nvPr userDrawn="1"/>
        </p:nvGrpSpPr>
        <p:grpSpPr bwMode="auto">
          <a:xfrm>
            <a:off x="3390107" y="3626181"/>
            <a:ext cx="458790" cy="458791"/>
            <a:chOff x="5932278" y="3898403"/>
            <a:chExt cx="560887" cy="560888"/>
          </a:xfrm>
        </p:grpSpPr>
        <p:sp>
          <p:nvSpPr>
            <p:cNvPr id="32" name="Circle"/>
            <p:cNvSpPr/>
            <p:nvPr userDrawn="1"/>
          </p:nvSpPr>
          <p:spPr bwMode="auto"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Arial Black"/>
                <a:cs typeface="Arial Black"/>
              </a:endParaRPr>
            </a:p>
          </p:txBody>
        </p:sp>
        <p:sp>
          <p:nvSpPr>
            <p:cNvPr id="33" name="Graphic 48"/>
            <p:cNvSpPr/>
            <p:nvPr userDrawn="1"/>
          </p:nvSpPr>
          <p:spPr bwMode="auto"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Arial Black"/>
                <a:cs typeface="Arial Black"/>
              </a:endParaRPr>
            </a:p>
          </p:txBody>
        </p:sp>
      </p:grpSp>
      <p:sp>
        <p:nvSpPr>
          <p:cNvPr id="35" name="Picture Placeholder 1"/>
          <p:cNvSpPr>
            <a:spLocks noGrp="1"/>
          </p:cNvSpPr>
          <p:nvPr>
            <p:ph type="pic" sz="quarter" idx="13"/>
          </p:nvPr>
        </p:nvSpPr>
        <p:spPr bwMode="auto"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36" name="Picture Placeholder 1"/>
          <p:cNvSpPr>
            <a:spLocks noGrp="1"/>
          </p:cNvSpPr>
          <p:nvPr>
            <p:ph type="pic" sz="quarter" idx="14"/>
          </p:nvPr>
        </p:nvSpPr>
        <p:spPr bwMode="auto">
          <a:xfrm flipH="1">
            <a:off x="9180494" y="1251568"/>
            <a:ext cx="2478106" cy="2393516"/>
          </a:xfrm>
          <a:prstGeom prst="roundRect">
            <a:avLst>
              <a:gd name="adj" fmla="val 5386"/>
            </a:avLst>
          </a:prstGeom>
        </p:spPr>
      </p:sp>
      <p:grpSp>
        <p:nvGrpSpPr>
          <p:cNvPr id="34" name="Группа 33"/>
          <p:cNvGrpSpPr/>
          <p:nvPr userDrawn="1"/>
        </p:nvGrpSpPr>
        <p:grpSpPr bwMode="auto">
          <a:xfrm>
            <a:off x="9121756" y="47743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7" name="object 8"/>
            <p:cNvSpPr/>
            <p:nvPr userDrawn="1"/>
          </p:nvSpPr>
          <p:spPr bwMode="auto"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8"/>
            <p:cNvSpPr/>
            <p:nvPr userDrawn="1"/>
          </p:nvSpPr>
          <p:spPr bwMode="auto"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  <p:grpSp>
        <p:nvGrpSpPr>
          <p:cNvPr id="39" name="Группа 38"/>
          <p:cNvGrpSpPr/>
          <p:nvPr userDrawn="1"/>
        </p:nvGrpSpPr>
        <p:grpSpPr bwMode="auto">
          <a:xfrm>
            <a:off x="9121755" y="2193519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40" name="object 8"/>
            <p:cNvSpPr/>
            <p:nvPr userDrawn="1"/>
          </p:nvSpPr>
          <p:spPr bwMode="auto"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1" name="object 8"/>
            <p:cNvSpPr/>
            <p:nvPr userDrawn="1"/>
          </p:nvSpPr>
          <p:spPr bwMode="auto"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6_Пользовательский маке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/>
                <a:cs typeface="Formular"/>
              </a:defRPr>
            </a:lvl1pPr>
          </a:lstStyle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‹#›</a:t>
            </a:fld>
            <a:endParaRPr lang="ru-RU"/>
          </a:p>
        </p:txBody>
      </p:sp>
      <p:sp>
        <p:nvSpPr>
          <p:cNvPr id="65" name="object 6"/>
          <p:cNvSpPr/>
          <p:nvPr userDrawn="1"/>
        </p:nvSpPr>
        <p:spPr bwMode="auto"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 extrusionOk="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 extrusionOk="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 extrusionOk="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 extrusionOk="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 extrusionOk="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 extrusionOk="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 extrusionOk="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 extrusionOk="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 extrusionOk="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 extrusionOk="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 extrusionOk="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 extrusionOk="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 extrusionOk="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 extrusionOk="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 extrusionOk="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 extrusionOk="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 extrusionOk="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 extrusionOk="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 extrusionOk="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 extrusionOk="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 extrusionOk="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 extrusionOk="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 extrusionOk="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 extrusionOk="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 extrusionOk="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 extrusionOk="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9" name="Прямоугольник 8"/>
          <p:cNvSpPr/>
          <p:nvPr userDrawn="1"/>
        </p:nvSpPr>
        <p:spPr bwMode="auto">
          <a:xfrm rot="5400000" flipV="1">
            <a:off x="2100467" y="2548497"/>
            <a:ext cx="2202711" cy="6403641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6656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 extrusionOk="0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66569"/>
                </a:lnTo>
                <a:cubicBezTo>
                  <a:pt x="2976" y="2257253"/>
                  <a:pt x="5951" y="1109316"/>
                  <a:pt x="8927" y="0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5"/>
          </p:nvPr>
        </p:nvSpPr>
        <p:spPr bwMode="auto">
          <a:xfrm>
            <a:off x="1300895" y="3447244"/>
            <a:ext cx="4430926" cy="2060488"/>
          </a:xfrm>
          <a:prstGeom prst="roundRect">
            <a:avLst>
              <a:gd name="adj" fmla="val 5293"/>
            </a:avLst>
          </a:prstGeom>
        </p:spPr>
      </p:sp>
      <p:sp>
        <p:nvSpPr>
          <p:cNvPr id="36" name="Picture Placeholder 8"/>
          <p:cNvSpPr>
            <a:spLocks noGrp="1"/>
          </p:cNvSpPr>
          <p:nvPr>
            <p:ph type="pic" sz="quarter" idx="17"/>
          </p:nvPr>
        </p:nvSpPr>
        <p:spPr bwMode="auto">
          <a:xfrm>
            <a:off x="6664184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sp>
        <p:nvSpPr>
          <p:cNvPr id="37" name="Picture Placeholder 8"/>
          <p:cNvSpPr>
            <a:spLocks noGrp="1"/>
          </p:cNvSpPr>
          <p:nvPr>
            <p:ph type="pic" sz="quarter" idx="18"/>
          </p:nvPr>
        </p:nvSpPr>
        <p:spPr bwMode="auto">
          <a:xfrm>
            <a:off x="9595291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grpSp>
        <p:nvGrpSpPr>
          <p:cNvPr id="18" name="Группа 17"/>
          <p:cNvGrpSpPr/>
          <p:nvPr userDrawn="1"/>
        </p:nvGrpSpPr>
        <p:grpSpPr bwMode="auto">
          <a:xfrm>
            <a:off x="9559769" y="401421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/>
            <p:cNvSpPr/>
            <p:nvPr userDrawn="1"/>
          </p:nvSpPr>
          <p:spPr bwMode="auto"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8"/>
            <p:cNvSpPr/>
            <p:nvPr userDrawn="1"/>
          </p:nvSpPr>
          <p:spPr bwMode="auto"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  <p:grpSp>
        <p:nvGrpSpPr>
          <p:cNvPr id="21" name="Группа 20"/>
          <p:cNvGrpSpPr/>
          <p:nvPr userDrawn="1"/>
        </p:nvGrpSpPr>
        <p:grpSpPr bwMode="auto">
          <a:xfrm>
            <a:off x="6582230" y="401503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2" name="object 8"/>
            <p:cNvSpPr/>
            <p:nvPr userDrawn="1"/>
          </p:nvSpPr>
          <p:spPr bwMode="auto"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3" name="object 8"/>
            <p:cNvSpPr/>
            <p:nvPr userDrawn="1"/>
          </p:nvSpPr>
          <p:spPr bwMode="auto"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7_Пользовательский маке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/>
                <a:cs typeface="Formular"/>
              </a:defRPr>
            </a:lvl1pPr>
          </a:lstStyle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‹#›</a:t>
            </a:fld>
            <a:endParaRPr lang="ru-RU"/>
          </a:p>
        </p:txBody>
      </p:sp>
      <p:sp>
        <p:nvSpPr>
          <p:cNvPr id="65" name="object 6"/>
          <p:cNvSpPr/>
          <p:nvPr userDrawn="1"/>
        </p:nvSpPr>
        <p:spPr bwMode="auto"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 extrusionOk="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 extrusionOk="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 extrusionOk="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 extrusionOk="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 extrusionOk="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 extrusionOk="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 extrusionOk="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 extrusionOk="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 extrusionOk="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 extrusionOk="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 extrusionOk="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 extrusionOk="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 extrusionOk="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 extrusionOk="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 extrusionOk="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 extrusionOk="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 extrusionOk="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 extrusionOk="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 extrusionOk="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 extrusionOk="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 extrusionOk="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 extrusionOk="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 extrusionOk="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 extrusionOk="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 extrusionOk="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 extrusionOk="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0"/>
          </p:nvPr>
        </p:nvSpPr>
        <p:spPr bwMode="auto">
          <a:xfrm flipH="1">
            <a:off x="531794" y="3836247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0" name="Picture Placeholder 1"/>
          <p:cNvSpPr>
            <a:spLocks noGrp="1"/>
          </p:cNvSpPr>
          <p:nvPr>
            <p:ph type="pic" sz="quarter" idx="11"/>
          </p:nvPr>
        </p:nvSpPr>
        <p:spPr bwMode="auto">
          <a:xfrm flipH="1">
            <a:off x="3414694" y="3836247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1" name="Picture Placeholder 1"/>
          <p:cNvSpPr>
            <a:spLocks noGrp="1"/>
          </p:cNvSpPr>
          <p:nvPr>
            <p:ph type="pic" sz="quarter" idx="12"/>
          </p:nvPr>
        </p:nvSpPr>
        <p:spPr bwMode="auto">
          <a:xfrm flipH="1">
            <a:off x="6297594" y="3836247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2" name="Picture Placeholder 1"/>
          <p:cNvSpPr>
            <a:spLocks noGrp="1"/>
          </p:cNvSpPr>
          <p:nvPr>
            <p:ph type="pic" sz="quarter" idx="13"/>
          </p:nvPr>
        </p:nvSpPr>
        <p:spPr bwMode="auto"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23" name="Picture Placeholder 1"/>
          <p:cNvSpPr>
            <a:spLocks noGrp="1"/>
          </p:cNvSpPr>
          <p:nvPr>
            <p:ph type="pic" sz="quarter" idx="14"/>
          </p:nvPr>
        </p:nvSpPr>
        <p:spPr bwMode="auto">
          <a:xfrm flipH="1">
            <a:off x="9180494" y="1251568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26" name="Полилиния: фигура 25"/>
          <p:cNvSpPr/>
          <p:nvPr userDrawn="1"/>
        </p:nvSpPr>
        <p:spPr bwMode="auto">
          <a:xfrm rot="5400000" flipH="1" flipV="1">
            <a:off x="3488472" y="-1630974"/>
            <a:ext cx="2418229" cy="8183315"/>
          </a:xfrm>
          <a:custGeom>
            <a:avLst/>
            <a:gdLst>
              <a:gd name="connsiteX0" fmla="*/ 2418229 w 2418229"/>
              <a:gd name="connsiteY0" fmla="*/ 8183315 h 8183315"/>
              <a:gd name="connsiteX1" fmla="*/ 456482 w 2418229"/>
              <a:gd name="connsiteY1" fmla="*/ 8183315 h 8183315"/>
              <a:gd name="connsiteX2" fmla="*/ 24715 w 2418229"/>
              <a:gd name="connsiteY2" fmla="*/ 7473264 h 8183315"/>
              <a:gd name="connsiteX3" fmla="*/ 0 w 2418229"/>
              <a:gd name="connsiteY3" fmla="*/ 323912 h 8183315"/>
              <a:gd name="connsiteX4" fmla="*/ 120 w 2418229"/>
              <a:gd name="connsiteY4" fmla="*/ 0 h 8183315"/>
              <a:gd name="connsiteX5" fmla="*/ 2418227 w 2418229"/>
              <a:gd name="connsiteY5" fmla="*/ 0 h 8183315"/>
              <a:gd name="connsiteX6" fmla="*/ 2418228 w 2418229"/>
              <a:gd name="connsiteY6" fmla="*/ 2016122 h 8183315"/>
              <a:gd name="connsiteX7" fmla="*/ 2418229 w 2418229"/>
              <a:gd name="connsiteY7" fmla="*/ 8183315 h 818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229" h="8183315" extrusionOk="0">
                <a:moveTo>
                  <a:pt x="2418229" y="8183315"/>
                </a:moveTo>
                <a:lnTo>
                  <a:pt x="456482" y="8183315"/>
                </a:lnTo>
                <a:lnTo>
                  <a:pt x="24715" y="7473264"/>
                </a:lnTo>
                <a:cubicBezTo>
                  <a:pt x="27241" y="5714429"/>
                  <a:pt x="1062" y="2290842"/>
                  <a:pt x="0" y="323912"/>
                </a:cubicBezTo>
                <a:lnTo>
                  <a:pt x="120" y="0"/>
                </a:lnTo>
                <a:lnTo>
                  <a:pt x="2418227" y="0"/>
                </a:lnTo>
                <a:lnTo>
                  <a:pt x="2418228" y="2016122"/>
                </a:lnTo>
                <a:cubicBezTo>
                  <a:pt x="2418228" y="4071853"/>
                  <a:pt x="2418229" y="6106153"/>
                  <a:pt x="2418229" y="8183315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 bwMode="auto">
          <a:xfrm>
            <a:off x="9121756" y="217627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4" name="object 8"/>
            <p:cNvSpPr/>
            <p:nvPr userDrawn="1"/>
          </p:nvSpPr>
          <p:spPr bwMode="auto"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5" name="object 8"/>
            <p:cNvSpPr/>
            <p:nvPr userDrawn="1"/>
          </p:nvSpPr>
          <p:spPr bwMode="auto"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  <p:grpSp>
        <p:nvGrpSpPr>
          <p:cNvPr id="27" name="Группа 26"/>
          <p:cNvGrpSpPr/>
          <p:nvPr userDrawn="1"/>
        </p:nvGrpSpPr>
        <p:grpSpPr bwMode="auto">
          <a:xfrm>
            <a:off x="91217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8" name="object 8"/>
            <p:cNvSpPr/>
            <p:nvPr userDrawn="1"/>
          </p:nvSpPr>
          <p:spPr bwMode="auto"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9" name="object 8"/>
            <p:cNvSpPr/>
            <p:nvPr userDrawn="1"/>
          </p:nvSpPr>
          <p:spPr bwMode="auto"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  <p:grpSp>
        <p:nvGrpSpPr>
          <p:cNvPr id="30" name="Группа 29"/>
          <p:cNvGrpSpPr/>
          <p:nvPr userDrawn="1"/>
        </p:nvGrpSpPr>
        <p:grpSpPr bwMode="auto">
          <a:xfrm>
            <a:off x="62388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1" name="object 8"/>
            <p:cNvSpPr/>
            <p:nvPr userDrawn="1"/>
          </p:nvSpPr>
          <p:spPr bwMode="auto"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8"/>
            <p:cNvSpPr/>
            <p:nvPr userDrawn="1"/>
          </p:nvSpPr>
          <p:spPr bwMode="auto"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  <p:grpSp>
        <p:nvGrpSpPr>
          <p:cNvPr id="33" name="Группа 32"/>
          <p:cNvGrpSpPr/>
          <p:nvPr userDrawn="1"/>
        </p:nvGrpSpPr>
        <p:grpSpPr bwMode="auto">
          <a:xfrm>
            <a:off x="3355956" y="47362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4" name="object 8"/>
            <p:cNvSpPr/>
            <p:nvPr userDrawn="1"/>
          </p:nvSpPr>
          <p:spPr bwMode="auto"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8"/>
            <p:cNvSpPr/>
            <p:nvPr userDrawn="1"/>
          </p:nvSpPr>
          <p:spPr bwMode="auto"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  <p:grpSp>
        <p:nvGrpSpPr>
          <p:cNvPr id="36" name="Группа 35"/>
          <p:cNvGrpSpPr/>
          <p:nvPr userDrawn="1"/>
        </p:nvGrpSpPr>
        <p:grpSpPr bwMode="auto">
          <a:xfrm>
            <a:off x="434919" y="47321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7" name="object 8"/>
            <p:cNvSpPr/>
            <p:nvPr userDrawn="1"/>
          </p:nvSpPr>
          <p:spPr bwMode="auto"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8"/>
            <p:cNvSpPr/>
            <p:nvPr userDrawn="1"/>
          </p:nvSpPr>
          <p:spPr bwMode="auto"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8_Пользовательский маке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object 8"/>
          <p:cNvSpPr/>
          <p:nvPr userDrawn="1"/>
        </p:nvSpPr>
        <p:spPr bwMode="auto"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 extrusionOk="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8"/>
          <p:cNvSpPr/>
          <p:nvPr userDrawn="1"/>
        </p:nvSpPr>
        <p:spPr bwMode="auto"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 extrusionOk="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baseline="-25000"/>
          </a:p>
        </p:txBody>
      </p:sp>
      <p:grpSp>
        <p:nvGrpSpPr>
          <p:cNvPr id="18" name="Группа 17"/>
          <p:cNvGrpSpPr/>
          <p:nvPr userDrawn="1"/>
        </p:nvGrpSpPr>
        <p:grpSpPr bwMode="auto">
          <a:xfrm>
            <a:off x="8855304" y="0"/>
            <a:ext cx="5900900" cy="8372921"/>
            <a:chOff x="8817204" y="0"/>
            <a:chExt cx="5900900" cy="8372921"/>
          </a:xfrm>
        </p:grpSpPr>
        <p:sp>
          <p:nvSpPr>
            <p:cNvPr id="3" name="Прямоугольник 2"/>
            <p:cNvSpPr/>
            <p:nvPr userDrawn="1"/>
          </p:nvSpPr>
          <p:spPr bwMode="auto"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 userDrawn="1"/>
          </p:nvPicPr>
          <p:blipFill>
            <a:blip r:embed="rId3">
              <a:alphaModFix amt="20000"/>
            </a:blip>
            <a:srcRect r="49705"/>
            <a:stretch/>
          </p:blipFill>
          <p:spPr bwMode="auto"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 extrusionOk="0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17" name="Рисунок 16"/>
            <p:cNvPicPr>
              <a:picLocks noChangeAspect="1"/>
            </p:cNvPicPr>
            <p:nvPr userDrawn="1"/>
          </p:nvPicPr>
          <p:blipFill>
            <a:blip r:embed="rId3">
              <a:alphaModFix amt="20000"/>
            </a:blip>
            <a:stretch/>
          </p:blipFill>
          <p:spPr bwMode="auto"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 extrusionOk="0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20" name="Прямоугольник 19"/>
          <p:cNvSpPr/>
          <p:nvPr userDrawn="1"/>
        </p:nvSpPr>
        <p:spPr bwMode="auto">
          <a:xfrm>
            <a:off x="7470051" y="635000"/>
            <a:ext cx="4783909" cy="375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155919" y="957356"/>
            <a:ext cx="2808596" cy="2983421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 bwMode="auto">
          <a:xfrm>
            <a:off x="8864934" y="4394200"/>
            <a:ext cx="3389026" cy="2475017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1_Пользовательский маке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object 8"/>
          <p:cNvSpPr/>
          <p:nvPr userDrawn="1"/>
        </p:nvSpPr>
        <p:spPr bwMode="auto"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 extrusionOk="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8"/>
          <p:cNvSpPr/>
          <p:nvPr userDrawn="1"/>
        </p:nvSpPr>
        <p:spPr bwMode="auto"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 extrusionOk="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baseline="-25000"/>
          </a:p>
        </p:txBody>
      </p:sp>
      <p:grpSp>
        <p:nvGrpSpPr>
          <p:cNvPr id="18" name="Группа 17"/>
          <p:cNvGrpSpPr/>
          <p:nvPr userDrawn="1"/>
        </p:nvGrpSpPr>
        <p:grpSpPr bwMode="auto">
          <a:xfrm>
            <a:off x="8855304" y="0"/>
            <a:ext cx="5900900" cy="8372921"/>
            <a:chOff x="8817204" y="0"/>
            <a:chExt cx="5900900" cy="8372921"/>
          </a:xfrm>
        </p:grpSpPr>
        <p:sp>
          <p:nvSpPr>
            <p:cNvPr id="3" name="Прямоугольник 2"/>
            <p:cNvSpPr/>
            <p:nvPr userDrawn="1"/>
          </p:nvSpPr>
          <p:spPr bwMode="auto"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 userDrawn="1"/>
          </p:nvPicPr>
          <p:blipFill>
            <a:blip r:embed="rId3">
              <a:alphaModFix amt="20000"/>
            </a:blip>
            <a:srcRect r="49705"/>
            <a:stretch/>
          </p:blipFill>
          <p:spPr bwMode="auto"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 extrusionOk="0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17" name="Рисунок 16"/>
            <p:cNvPicPr>
              <a:picLocks noChangeAspect="1"/>
            </p:cNvPicPr>
            <p:nvPr userDrawn="1"/>
          </p:nvPicPr>
          <p:blipFill>
            <a:blip r:embed="rId3">
              <a:alphaModFix amt="20000"/>
            </a:blip>
            <a:stretch/>
          </p:blipFill>
          <p:spPr bwMode="auto"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 extrusionOk="0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0_Пользовательский маке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object 8"/>
          <p:cNvSpPr/>
          <p:nvPr userDrawn="1"/>
        </p:nvSpPr>
        <p:spPr bwMode="auto"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 extrusionOk="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8"/>
          <p:cNvSpPr/>
          <p:nvPr userDrawn="1"/>
        </p:nvSpPr>
        <p:spPr bwMode="auto"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 extrusionOk="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baseline="-2500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155919" y="1937289"/>
            <a:ext cx="2808596" cy="29834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_Пользовательский маке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/>
                <a:cs typeface="Formular"/>
              </a:defRPr>
            </a:lvl1pPr>
          </a:lstStyle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‹#›</a:t>
            </a:fld>
            <a:endParaRPr lang="ru-RU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 bwMode="auto">
          <a:xfrm>
            <a:off x="7143686" y="994461"/>
            <a:ext cx="4750959" cy="52523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grpSp>
        <p:nvGrpSpPr>
          <p:cNvPr id="41" name="object 11"/>
          <p:cNvGrpSpPr/>
          <p:nvPr userDrawn="1"/>
        </p:nvGrpSpPr>
        <p:grpSpPr bwMode="auto">
          <a:xfrm>
            <a:off x="740227" y="799514"/>
            <a:ext cx="6157687" cy="1651232"/>
            <a:chOff x="516528" y="1249670"/>
            <a:chExt cx="6043930" cy="849630"/>
          </a:xfrm>
        </p:grpSpPr>
        <p:pic>
          <p:nvPicPr>
            <p:cNvPr id="42" name="object 12"/>
            <p:cNvPicPr/>
            <p:nvPr/>
          </p:nvPicPr>
          <p:blipFill>
            <a:blip r:embed="rId3"/>
            <a:stretch/>
          </p:blipFill>
          <p:spPr bwMode="auto">
            <a:xfrm>
              <a:off x="516528" y="1249670"/>
              <a:ext cx="6043637" cy="849263"/>
            </a:xfrm>
            <a:prstGeom prst="rect">
              <a:avLst/>
            </a:prstGeom>
          </p:spPr>
        </p:pic>
        <p:sp>
          <p:nvSpPr>
            <p:cNvPr id="43" name="object 13"/>
            <p:cNvSpPr/>
            <p:nvPr/>
          </p:nvSpPr>
          <p:spPr bwMode="auto"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 extrusionOk="0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4" name="object 11"/>
          <p:cNvGrpSpPr/>
          <p:nvPr userDrawn="1"/>
        </p:nvGrpSpPr>
        <p:grpSpPr bwMode="auto">
          <a:xfrm>
            <a:off x="740226" y="2159160"/>
            <a:ext cx="6157687" cy="1651232"/>
            <a:chOff x="516528" y="1249670"/>
            <a:chExt cx="6043930" cy="849630"/>
          </a:xfrm>
        </p:grpSpPr>
        <p:pic>
          <p:nvPicPr>
            <p:cNvPr id="45" name="object 12"/>
            <p:cNvPicPr/>
            <p:nvPr/>
          </p:nvPicPr>
          <p:blipFill>
            <a:blip r:embed="rId3"/>
            <a:stretch/>
          </p:blipFill>
          <p:spPr bwMode="auto">
            <a:xfrm>
              <a:off x="516528" y="1249670"/>
              <a:ext cx="6043637" cy="849263"/>
            </a:xfrm>
            <a:prstGeom prst="rect">
              <a:avLst/>
            </a:prstGeom>
          </p:spPr>
        </p:pic>
        <p:sp>
          <p:nvSpPr>
            <p:cNvPr id="46" name="object 13"/>
            <p:cNvSpPr/>
            <p:nvPr/>
          </p:nvSpPr>
          <p:spPr bwMode="auto"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 extrusionOk="0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7" name="object 11"/>
          <p:cNvGrpSpPr/>
          <p:nvPr userDrawn="1"/>
        </p:nvGrpSpPr>
        <p:grpSpPr bwMode="auto">
          <a:xfrm>
            <a:off x="740226" y="3508031"/>
            <a:ext cx="6157687" cy="1651232"/>
            <a:chOff x="516528" y="1249670"/>
            <a:chExt cx="6043930" cy="849630"/>
          </a:xfrm>
        </p:grpSpPr>
        <p:pic>
          <p:nvPicPr>
            <p:cNvPr id="48" name="object 12"/>
            <p:cNvPicPr/>
            <p:nvPr/>
          </p:nvPicPr>
          <p:blipFill>
            <a:blip r:embed="rId3"/>
            <a:stretch/>
          </p:blipFill>
          <p:spPr bwMode="auto">
            <a:xfrm>
              <a:off x="516528" y="1249670"/>
              <a:ext cx="6043637" cy="849263"/>
            </a:xfrm>
            <a:prstGeom prst="rect">
              <a:avLst/>
            </a:prstGeom>
          </p:spPr>
        </p:pic>
        <p:sp>
          <p:nvSpPr>
            <p:cNvPr id="49" name="object 13"/>
            <p:cNvSpPr/>
            <p:nvPr/>
          </p:nvSpPr>
          <p:spPr bwMode="auto"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 extrusionOk="0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0" name="object 11"/>
          <p:cNvGrpSpPr/>
          <p:nvPr userDrawn="1"/>
        </p:nvGrpSpPr>
        <p:grpSpPr bwMode="auto">
          <a:xfrm>
            <a:off x="740225" y="4867678"/>
            <a:ext cx="6157687" cy="1651232"/>
            <a:chOff x="516528" y="1249670"/>
            <a:chExt cx="6043930" cy="849630"/>
          </a:xfrm>
        </p:grpSpPr>
        <p:pic>
          <p:nvPicPr>
            <p:cNvPr id="51" name="object 12"/>
            <p:cNvPicPr/>
            <p:nvPr/>
          </p:nvPicPr>
          <p:blipFill>
            <a:blip r:embed="rId3"/>
            <a:stretch/>
          </p:blipFill>
          <p:spPr bwMode="auto">
            <a:xfrm>
              <a:off x="516528" y="1249670"/>
              <a:ext cx="6043637" cy="849263"/>
            </a:xfrm>
            <a:prstGeom prst="rect">
              <a:avLst/>
            </a:prstGeom>
          </p:spPr>
        </p:pic>
        <p:sp>
          <p:nvSpPr>
            <p:cNvPr id="52" name="object 13"/>
            <p:cNvSpPr/>
            <p:nvPr/>
          </p:nvSpPr>
          <p:spPr bwMode="auto"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 extrusionOk="0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Группа 52"/>
          <p:cNvGrpSpPr/>
          <p:nvPr userDrawn="1"/>
        </p:nvGrpSpPr>
        <p:grpSpPr bwMode="auto">
          <a:xfrm>
            <a:off x="838153" y="1035493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54" name="object 8"/>
            <p:cNvSpPr/>
            <p:nvPr/>
          </p:nvSpPr>
          <p:spPr bwMode="auto"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5" name="object 8"/>
            <p:cNvSpPr/>
            <p:nvPr/>
          </p:nvSpPr>
          <p:spPr bwMode="auto"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  <p:grpSp>
        <p:nvGrpSpPr>
          <p:cNvPr id="56" name="Группа 55"/>
          <p:cNvGrpSpPr/>
          <p:nvPr userDrawn="1"/>
        </p:nvGrpSpPr>
        <p:grpSpPr bwMode="auto">
          <a:xfrm>
            <a:off x="838152" y="2380219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57" name="object 8"/>
            <p:cNvSpPr/>
            <p:nvPr/>
          </p:nvSpPr>
          <p:spPr bwMode="auto"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8" name="object 8"/>
            <p:cNvSpPr/>
            <p:nvPr/>
          </p:nvSpPr>
          <p:spPr bwMode="auto"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  <p:grpSp>
        <p:nvGrpSpPr>
          <p:cNvPr id="59" name="Группа 58"/>
          <p:cNvGrpSpPr/>
          <p:nvPr userDrawn="1"/>
        </p:nvGrpSpPr>
        <p:grpSpPr bwMode="auto">
          <a:xfrm>
            <a:off x="829396" y="3725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60" name="object 8"/>
            <p:cNvSpPr/>
            <p:nvPr/>
          </p:nvSpPr>
          <p:spPr bwMode="auto"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8"/>
            <p:cNvSpPr/>
            <p:nvPr/>
          </p:nvSpPr>
          <p:spPr bwMode="auto"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  <p:grpSp>
        <p:nvGrpSpPr>
          <p:cNvPr id="62" name="Группа 61"/>
          <p:cNvGrpSpPr/>
          <p:nvPr userDrawn="1"/>
        </p:nvGrpSpPr>
        <p:grpSpPr bwMode="auto">
          <a:xfrm>
            <a:off x="829395" y="5076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63" name="object 8"/>
            <p:cNvSpPr/>
            <p:nvPr/>
          </p:nvSpPr>
          <p:spPr bwMode="auto"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4" name="object 8"/>
            <p:cNvSpPr/>
            <p:nvPr/>
          </p:nvSpPr>
          <p:spPr bwMode="auto"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  <p:sp>
        <p:nvSpPr>
          <p:cNvPr id="65" name="object 6"/>
          <p:cNvSpPr/>
          <p:nvPr userDrawn="1"/>
        </p:nvSpPr>
        <p:spPr bwMode="auto"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 extrusionOk="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 extrusionOk="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 extrusionOk="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 extrusionOk="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 extrusionOk="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 extrusionOk="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 extrusionOk="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 extrusionOk="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 extrusionOk="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 extrusionOk="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 extrusionOk="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 extrusionOk="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 extrusionOk="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 extrusionOk="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 extrusionOk="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 extrusionOk="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 extrusionOk="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 extrusionOk="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 extrusionOk="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 extrusionOk="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 extrusionOk="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 extrusionOk="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 extrusionOk="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 extrusionOk="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 extrusionOk="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 extrusionOk="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Заголовок 7"/>
          <p:cNvSpPr>
            <a:spLocks noGrp="1"/>
          </p:cNvSpPr>
          <p:nvPr>
            <p:ph type="title" hasCustomPrompt="1"/>
          </p:nvPr>
        </p:nvSpPr>
        <p:spPr bwMode="auto">
          <a:xfrm>
            <a:off x="983259" y="1128680"/>
            <a:ext cx="5537284" cy="965200"/>
          </a:xfrm>
        </p:spPr>
        <p:txBody>
          <a:bodyPr>
            <a:noAutofit/>
          </a:bodyPr>
          <a:lstStyle>
            <a:lvl1pPr>
              <a:defRPr sz="16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ОСНОВНЫЕ НАПРАВЛЕНИЯ ВОЕННО-СПОРТИВНОГО ОБУЧЕНИЯ КУРСАНТОВ ЛЕТНЕГО ЛАГЕРЯ</a:t>
            </a:r>
            <a:endParaRPr/>
          </a:p>
        </p:txBody>
      </p:sp>
      <p:grpSp>
        <p:nvGrpSpPr>
          <p:cNvPr id="3" name="Группа 2"/>
          <p:cNvGrpSpPr/>
          <p:nvPr userDrawn="1"/>
        </p:nvGrpSpPr>
        <p:grpSpPr bwMode="auto">
          <a:xfrm>
            <a:off x="7084946" y="478426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8" name="object 8"/>
            <p:cNvSpPr/>
            <p:nvPr userDrawn="1"/>
          </p:nvSpPr>
          <p:spPr bwMode="auto"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8"/>
            <p:cNvSpPr/>
            <p:nvPr userDrawn="1"/>
          </p:nvSpPr>
          <p:spPr bwMode="auto"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1_Пользовательский маке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/>
                <a:cs typeface="Formular"/>
              </a:defRPr>
            </a:lvl1pPr>
          </a:lstStyle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‹#›</a:t>
            </a:fld>
            <a:endParaRPr lang="ru-RU"/>
          </a:p>
        </p:txBody>
      </p:sp>
      <p:sp>
        <p:nvSpPr>
          <p:cNvPr id="18" name="object 6"/>
          <p:cNvSpPr/>
          <p:nvPr userDrawn="1"/>
        </p:nvSpPr>
        <p:spPr bwMode="auto"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 extrusionOk="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 extrusionOk="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 extrusionOk="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 extrusionOk="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 extrusionOk="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 extrusionOk="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 extrusionOk="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 extrusionOk="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 extrusionOk="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 extrusionOk="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 extrusionOk="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 extrusionOk="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 extrusionOk="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 extrusionOk="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 extrusionOk="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 extrusionOk="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 extrusionOk="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 extrusionOk="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 extrusionOk="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 extrusionOk="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 extrusionOk="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 extrusionOk="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 extrusionOk="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 extrusionOk="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 extrusionOk="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 extrusionOk="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20" name="object 13"/>
          <p:cNvPicPr/>
          <p:nvPr userDrawn="1"/>
        </p:nvPicPr>
        <p:blipFill>
          <a:blip r:embed="rId3"/>
          <a:stretch/>
        </p:blipFill>
        <p:spPr bwMode="auto">
          <a:xfrm>
            <a:off x="3494364" y="1427010"/>
            <a:ext cx="118541" cy="118541"/>
          </a:xfrm>
          <a:prstGeom prst="rect">
            <a:avLst/>
          </a:prstGeom>
        </p:spPr>
      </p:pic>
      <p:pic>
        <p:nvPicPr>
          <p:cNvPr id="21" name="object 13"/>
          <p:cNvPicPr/>
          <p:nvPr userDrawn="1"/>
        </p:nvPicPr>
        <p:blipFill>
          <a:blip r:embed="rId3"/>
          <a:stretch/>
        </p:blipFill>
        <p:spPr bwMode="auto">
          <a:xfrm>
            <a:off x="3494364" y="2292740"/>
            <a:ext cx="118541" cy="118541"/>
          </a:xfrm>
          <a:prstGeom prst="rect">
            <a:avLst/>
          </a:prstGeom>
        </p:spPr>
      </p:pic>
      <p:pic>
        <p:nvPicPr>
          <p:cNvPr id="22" name="object 13"/>
          <p:cNvPicPr/>
          <p:nvPr userDrawn="1"/>
        </p:nvPicPr>
        <p:blipFill>
          <a:blip r:embed="rId3"/>
          <a:stretch/>
        </p:blipFill>
        <p:spPr bwMode="auto">
          <a:xfrm>
            <a:off x="3518689" y="3199698"/>
            <a:ext cx="118541" cy="118541"/>
          </a:xfrm>
          <a:prstGeom prst="rect">
            <a:avLst/>
          </a:prstGeom>
        </p:spPr>
      </p:pic>
      <p:pic>
        <p:nvPicPr>
          <p:cNvPr id="23" name="object 13"/>
          <p:cNvPicPr/>
          <p:nvPr userDrawn="1"/>
        </p:nvPicPr>
        <p:blipFill>
          <a:blip r:embed="rId3"/>
          <a:stretch/>
        </p:blipFill>
        <p:spPr bwMode="auto">
          <a:xfrm>
            <a:off x="3518689" y="4065428"/>
            <a:ext cx="118541" cy="118541"/>
          </a:xfrm>
          <a:prstGeom prst="rect">
            <a:avLst/>
          </a:prstGeom>
        </p:spPr>
      </p:pic>
      <p:pic>
        <p:nvPicPr>
          <p:cNvPr id="24" name="object 13"/>
          <p:cNvPicPr/>
          <p:nvPr userDrawn="1"/>
        </p:nvPicPr>
        <p:blipFill>
          <a:blip r:embed="rId3"/>
          <a:stretch/>
        </p:blipFill>
        <p:spPr bwMode="auto">
          <a:xfrm>
            <a:off x="3518689" y="5004127"/>
            <a:ext cx="118541" cy="118541"/>
          </a:xfrm>
          <a:prstGeom prst="rect">
            <a:avLst/>
          </a:prstGeom>
        </p:spPr>
      </p:pic>
      <p:grpSp>
        <p:nvGrpSpPr>
          <p:cNvPr id="19" name="Группа 18"/>
          <p:cNvGrpSpPr/>
          <p:nvPr userDrawn="1"/>
        </p:nvGrpSpPr>
        <p:grpSpPr bwMode="auto">
          <a:xfrm>
            <a:off x="-124362" y="0"/>
            <a:ext cx="5900900" cy="8372921"/>
            <a:chOff x="8817204" y="0"/>
            <a:chExt cx="5900900" cy="8372921"/>
          </a:xfrm>
        </p:grpSpPr>
        <p:sp>
          <p:nvSpPr>
            <p:cNvPr id="25" name="Прямоугольник 24"/>
            <p:cNvSpPr/>
            <p:nvPr userDrawn="1"/>
          </p:nvSpPr>
          <p:spPr bwMode="auto"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 userDrawn="1"/>
          </p:nvPicPr>
          <p:blipFill>
            <a:blip r:embed="rId4">
              <a:alphaModFix amt="20000"/>
            </a:blip>
            <a:srcRect r="49705"/>
            <a:stretch/>
          </p:blipFill>
          <p:spPr bwMode="auto"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 extrusionOk="0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27" name="Рисунок 26"/>
            <p:cNvPicPr>
              <a:picLocks noChangeAspect="1"/>
            </p:cNvPicPr>
            <p:nvPr userDrawn="1"/>
          </p:nvPicPr>
          <p:blipFill>
            <a:blip r:embed="rId4">
              <a:alphaModFix amt="20000"/>
            </a:blip>
            <a:stretch/>
          </p:blipFill>
          <p:spPr bwMode="auto"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 extrusionOk="0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5" name="Прямоугольник: скругленные углы 4"/>
          <p:cNvSpPr/>
          <p:nvPr userDrawn="1"/>
        </p:nvSpPr>
        <p:spPr bwMode="auto">
          <a:xfrm>
            <a:off x="3496236" y="1427010"/>
            <a:ext cx="113072" cy="113072"/>
          </a:xfrm>
          <a:prstGeom prst="roundRect">
            <a:avLst>
              <a:gd name="adj" fmla="val 16667"/>
            </a:avLst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: скругленные углы 27"/>
          <p:cNvSpPr/>
          <p:nvPr userDrawn="1"/>
        </p:nvSpPr>
        <p:spPr bwMode="auto">
          <a:xfrm>
            <a:off x="3494364" y="2293525"/>
            <a:ext cx="113072" cy="113072"/>
          </a:xfrm>
          <a:prstGeom prst="roundRect">
            <a:avLst>
              <a:gd name="adj" fmla="val 16667"/>
            </a:avLst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: скругленные углы 28"/>
          <p:cNvSpPr/>
          <p:nvPr userDrawn="1"/>
        </p:nvSpPr>
        <p:spPr bwMode="auto">
          <a:xfrm>
            <a:off x="3518631" y="3199556"/>
            <a:ext cx="113072" cy="113072"/>
          </a:xfrm>
          <a:prstGeom prst="roundRect">
            <a:avLst>
              <a:gd name="adj" fmla="val 16667"/>
            </a:avLst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: скругленные углы 29"/>
          <p:cNvSpPr/>
          <p:nvPr userDrawn="1"/>
        </p:nvSpPr>
        <p:spPr bwMode="auto">
          <a:xfrm>
            <a:off x="3516759" y="4066071"/>
            <a:ext cx="113072" cy="113072"/>
          </a:xfrm>
          <a:prstGeom prst="roundRect">
            <a:avLst>
              <a:gd name="adj" fmla="val 16667"/>
            </a:avLst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: скругленные углы 30"/>
          <p:cNvSpPr/>
          <p:nvPr userDrawn="1"/>
        </p:nvSpPr>
        <p:spPr bwMode="auto">
          <a:xfrm>
            <a:off x="3516759" y="5009596"/>
            <a:ext cx="113072" cy="113072"/>
          </a:xfrm>
          <a:prstGeom prst="roundRect">
            <a:avLst>
              <a:gd name="adj" fmla="val 16667"/>
            </a:avLst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 bwMode="auto">
          <a:xfrm>
            <a:off x="-124362" y="4065428"/>
            <a:ext cx="3384426" cy="2803789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2_Пользовательский маке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/>
                <a:cs typeface="Formular"/>
              </a:defRPr>
            </a:lvl1pPr>
          </a:lstStyle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‹#›</a:t>
            </a:fld>
            <a:endParaRPr lang="ru-RU"/>
          </a:p>
        </p:txBody>
      </p:sp>
      <p:sp>
        <p:nvSpPr>
          <p:cNvPr id="65" name="object 6"/>
          <p:cNvSpPr/>
          <p:nvPr userDrawn="1"/>
        </p:nvSpPr>
        <p:spPr bwMode="auto"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 extrusionOk="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 extrusionOk="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 extrusionOk="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 extrusionOk="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 extrusionOk="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 extrusionOk="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 extrusionOk="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 extrusionOk="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 extrusionOk="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 extrusionOk="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 extrusionOk="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 extrusionOk="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 extrusionOk="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 extrusionOk="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 extrusionOk="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 extrusionOk="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 extrusionOk="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 extrusionOk="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 extrusionOk="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 extrusionOk="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 extrusionOk="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 extrusionOk="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 extrusionOk="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 extrusionOk="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 extrusionOk="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 extrusionOk="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3_Пользовательский маке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/>
                <a:cs typeface="Formular"/>
              </a:defRPr>
            </a:lvl1pPr>
          </a:lstStyle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‹#›</a:t>
            </a:fld>
            <a:endParaRPr lang="ru-RU"/>
          </a:p>
        </p:txBody>
      </p:sp>
      <p:sp>
        <p:nvSpPr>
          <p:cNvPr id="65" name="object 6"/>
          <p:cNvSpPr/>
          <p:nvPr userDrawn="1"/>
        </p:nvSpPr>
        <p:spPr bwMode="auto"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 extrusionOk="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 extrusionOk="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 extrusionOk="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 extrusionOk="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 extrusionOk="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 extrusionOk="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 extrusionOk="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 extrusionOk="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 extrusionOk="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 extrusionOk="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 extrusionOk="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 extrusionOk="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 extrusionOk="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 extrusionOk="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 extrusionOk="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 extrusionOk="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 extrusionOk="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 extrusionOk="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 extrusionOk="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 extrusionOk="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 extrusionOk="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 extrusionOk="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 extrusionOk="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 extrusionOk="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 extrusionOk="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 extrusionOk="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" name="Группа 6"/>
          <p:cNvGrpSpPr/>
          <p:nvPr userDrawn="1"/>
        </p:nvGrpSpPr>
        <p:grpSpPr bwMode="auto">
          <a:xfrm>
            <a:off x="432224" y="939155"/>
            <a:ext cx="2779062" cy="686192"/>
            <a:chOff x="740226" y="2159160"/>
            <a:chExt cx="6157687" cy="1651232"/>
          </a:xfrm>
        </p:grpSpPr>
        <p:grpSp>
          <p:nvGrpSpPr>
            <p:cNvPr id="110" name="object 11"/>
            <p:cNvGrpSpPr/>
            <p:nvPr userDrawn="1"/>
          </p:nvGrpSpPr>
          <p:grpSpPr bwMode="auto">
            <a:xfrm>
              <a:off x="740226" y="2159160"/>
              <a:ext cx="6157687" cy="1651232"/>
              <a:chOff x="516528" y="1249670"/>
              <a:chExt cx="6043930" cy="849630"/>
            </a:xfrm>
          </p:grpSpPr>
          <p:pic>
            <p:nvPicPr>
              <p:cNvPr id="111" name="object 12"/>
              <p:cNvPicPr/>
              <p:nvPr/>
            </p:nvPicPr>
            <p:blipFill>
              <a:blip r:embed="rId3"/>
              <a:stretch/>
            </p:blipFill>
            <p:spPr bwMode="auto">
              <a:xfrm>
                <a:off x="516528" y="1249670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12" name="object 13"/>
              <p:cNvSpPr/>
              <p:nvPr/>
            </p:nvSpPr>
            <p:spPr bwMode="auto"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 extrusionOk="0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/>
              </a:p>
            </p:txBody>
          </p:sp>
        </p:grpSp>
        <p:grpSp>
          <p:nvGrpSpPr>
            <p:cNvPr id="113" name="Группа 112"/>
            <p:cNvGrpSpPr/>
            <p:nvPr userDrawn="1"/>
          </p:nvGrpSpPr>
          <p:grpSpPr bwMode="auto"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14" name="object 8"/>
              <p:cNvSpPr/>
              <p:nvPr/>
            </p:nvSpPr>
            <p:spPr bwMode="auto"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 extrusionOk="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15" name="object 8"/>
              <p:cNvSpPr/>
              <p:nvPr/>
            </p:nvSpPr>
            <p:spPr bwMode="auto"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 extrusionOk="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baseline="-25000"/>
              </a:p>
            </p:txBody>
          </p:sp>
        </p:grpSp>
      </p:grpSp>
      <p:grpSp>
        <p:nvGrpSpPr>
          <p:cNvPr id="120" name="Группа 119"/>
          <p:cNvGrpSpPr/>
          <p:nvPr userDrawn="1"/>
        </p:nvGrpSpPr>
        <p:grpSpPr bwMode="auto">
          <a:xfrm>
            <a:off x="3377166" y="939155"/>
            <a:ext cx="2779062" cy="686192"/>
            <a:chOff x="740226" y="2159160"/>
            <a:chExt cx="6157687" cy="1651232"/>
          </a:xfrm>
        </p:grpSpPr>
        <p:grpSp>
          <p:nvGrpSpPr>
            <p:cNvPr id="121" name="object 11"/>
            <p:cNvGrpSpPr/>
            <p:nvPr userDrawn="1"/>
          </p:nvGrpSpPr>
          <p:grpSpPr bwMode="auto">
            <a:xfrm>
              <a:off x="740226" y="2159160"/>
              <a:ext cx="6157687" cy="1651232"/>
              <a:chOff x="516528" y="1249670"/>
              <a:chExt cx="6043930" cy="849630"/>
            </a:xfrm>
          </p:grpSpPr>
          <p:pic>
            <p:nvPicPr>
              <p:cNvPr id="125" name="object 12"/>
              <p:cNvPicPr/>
              <p:nvPr/>
            </p:nvPicPr>
            <p:blipFill>
              <a:blip r:embed="rId3"/>
              <a:stretch/>
            </p:blipFill>
            <p:spPr bwMode="auto">
              <a:xfrm>
                <a:off x="516528" y="1249670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26" name="object 13"/>
              <p:cNvSpPr/>
              <p:nvPr/>
            </p:nvSpPr>
            <p:spPr bwMode="auto"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 extrusionOk="0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/>
              </a:p>
            </p:txBody>
          </p:sp>
        </p:grpSp>
        <p:grpSp>
          <p:nvGrpSpPr>
            <p:cNvPr id="122" name="Группа 121"/>
            <p:cNvGrpSpPr/>
            <p:nvPr userDrawn="1"/>
          </p:nvGrpSpPr>
          <p:grpSpPr bwMode="auto"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23" name="object 8"/>
              <p:cNvSpPr/>
              <p:nvPr/>
            </p:nvSpPr>
            <p:spPr bwMode="auto"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 extrusionOk="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24" name="object 8"/>
              <p:cNvSpPr/>
              <p:nvPr/>
            </p:nvSpPr>
            <p:spPr bwMode="auto"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 extrusionOk="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baseline="-25000"/>
              </a:p>
            </p:txBody>
          </p:sp>
        </p:grpSp>
      </p:grpSp>
      <p:sp>
        <p:nvSpPr>
          <p:cNvPr id="9" name="Прямоугольник 8"/>
          <p:cNvSpPr/>
          <p:nvPr userDrawn="1"/>
        </p:nvSpPr>
        <p:spPr bwMode="auto">
          <a:xfrm>
            <a:off x="489857" y="1625051"/>
            <a:ext cx="264433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 extrusionOk="0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" name="Полилиния: фигура 163"/>
          <p:cNvSpPr/>
          <p:nvPr userDrawn="1"/>
        </p:nvSpPr>
        <p:spPr bwMode="auto">
          <a:xfrm>
            <a:off x="521148" y="5791340"/>
            <a:ext cx="11413667" cy="394852"/>
          </a:xfrm>
          <a:custGeom>
            <a:avLst/>
            <a:gdLst>
              <a:gd name="connsiteX0" fmla="*/ 0 w 9794164"/>
              <a:gd name="connsiteY0" fmla="*/ 0 h 338826"/>
              <a:gd name="connsiteX1" fmla="*/ 9794164 w 9794164"/>
              <a:gd name="connsiteY1" fmla="*/ 0 h 338826"/>
              <a:gd name="connsiteX2" fmla="*/ 9794164 w 9794164"/>
              <a:gd name="connsiteY2" fmla="*/ 183565 h 338826"/>
              <a:gd name="connsiteX3" fmla="*/ 9485198 w 9794164"/>
              <a:gd name="connsiteY3" fmla="*/ 338826 h 338826"/>
              <a:gd name="connsiteX4" fmla="*/ 0 w 9794164"/>
              <a:gd name="connsiteY4" fmla="*/ 338826 h 33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4164" h="338826" extrusionOk="0">
                <a:moveTo>
                  <a:pt x="0" y="0"/>
                </a:moveTo>
                <a:lnTo>
                  <a:pt x="9794164" y="0"/>
                </a:lnTo>
                <a:lnTo>
                  <a:pt x="9794164" y="183565"/>
                </a:lnTo>
                <a:lnTo>
                  <a:pt x="9485198" y="338826"/>
                </a:lnTo>
                <a:lnTo>
                  <a:pt x="0" y="338826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9" name="Прямоугольник 18"/>
          <p:cNvSpPr/>
          <p:nvPr userDrawn="1"/>
        </p:nvSpPr>
        <p:spPr bwMode="auto">
          <a:xfrm>
            <a:off x="3421362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65" name="Группа 164"/>
          <p:cNvGrpSpPr/>
          <p:nvPr userDrawn="1"/>
        </p:nvGrpSpPr>
        <p:grpSpPr bwMode="auto">
          <a:xfrm>
            <a:off x="6322244" y="939155"/>
            <a:ext cx="2779062" cy="686192"/>
            <a:chOff x="740226" y="2159160"/>
            <a:chExt cx="6157687" cy="1651232"/>
          </a:xfrm>
        </p:grpSpPr>
        <p:grpSp>
          <p:nvGrpSpPr>
            <p:cNvPr id="166" name="object 11"/>
            <p:cNvGrpSpPr/>
            <p:nvPr userDrawn="1"/>
          </p:nvGrpSpPr>
          <p:grpSpPr bwMode="auto">
            <a:xfrm>
              <a:off x="740226" y="2159160"/>
              <a:ext cx="6157687" cy="1651232"/>
              <a:chOff x="516528" y="1249670"/>
              <a:chExt cx="6043930" cy="849630"/>
            </a:xfrm>
          </p:grpSpPr>
          <p:pic>
            <p:nvPicPr>
              <p:cNvPr id="170" name="object 12"/>
              <p:cNvPicPr/>
              <p:nvPr/>
            </p:nvPicPr>
            <p:blipFill>
              <a:blip r:embed="rId3"/>
              <a:stretch/>
            </p:blipFill>
            <p:spPr bwMode="auto">
              <a:xfrm>
                <a:off x="516528" y="1249670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71" name="object 13"/>
              <p:cNvSpPr/>
              <p:nvPr/>
            </p:nvSpPr>
            <p:spPr bwMode="auto"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 extrusionOk="0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/>
              </a:p>
            </p:txBody>
          </p:sp>
        </p:grpSp>
        <p:grpSp>
          <p:nvGrpSpPr>
            <p:cNvPr id="167" name="Группа 166"/>
            <p:cNvGrpSpPr/>
            <p:nvPr userDrawn="1"/>
          </p:nvGrpSpPr>
          <p:grpSpPr bwMode="auto"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68" name="object 8"/>
              <p:cNvSpPr/>
              <p:nvPr/>
            </p:nvSpPr>
            <p:spPr bwMode="auto"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 extrusionOk="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69" name="object 8"/>
              <p:cNvSpPr/>
              <p:nvPr/>
            </p:nvSpPr>
            <p:spPr bwMode="auto"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 extrusionOk="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baseline="-25000"/>
              </a:p>
            </p:txBody>
          </p:sp>
        </p:grpSp>
      </p:grpSp>
      <p:sp>
        <p:nvSpPr>
          <p:cNvPr id="172" name="Прямоугольник 171"/>
          <p:cNvSpPr/>
          <p:nvPr userDrawn="1"/>
        </p:nvSpPr>
        <p:spPr bwMode="auto">
          <a:xfrm>
            <a:off x="6366440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73" name="Группа 172"/>
          <p:cNvGrpSpPr/>
          <p:nvPr userDrawn="1"/>
        </p:nvGrpSpPr>
        <p:grpSpPr bwMode="auto">
          <a:xfrm>
            <a:off x="9192782" y="939155"/>
            <a:ext cx="2779062" cy="686192"/>
            <a:chOff x="740226" y="2159160"/>
            <a:chExt cx="6157687" cy="1651232"/>
          </a:xfrm>
        </p:grpSpPr>
        <p:grpSp>
          <p:nvGrpSpPr>
            <p:cNvPr id="174" name="object 11"/>
            <p:cNvGrpSpPr/>
            <p:nvPr userDrawn="1"/>
          </p:nvGrpSpPr>
          <p:grpSpPr bwMode="auto">
            <a:xfrm>
              <a:off x="740226" y="2159160"/>
              <a:ext cx="6157687" cy="1651232"/>
              <a:chOff x="516528" y="1249670"/>
              <a:chExt cx="6043930" cy="849630"/>
            </a:xfrm>
          </p:grpSpPr>
          <p:pic>
            <p:nvPicPr>
              <p:cNvPr id="178" name="object 12"/>
              <p:cNvPicPr/>
              <p:nvPr/>
            </p:nvPicPr>
            <p:blipFill>
              <a:blip r:embed="rId3"/>
              <a:stretch/>
            </p:blipFill>
            <p:spPr bwMode="auto">
              <a:xfrm>
                <a:off x="516528" y="1249670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79" name="object 13"/>
              <p:cNvSpPr/>
              <p:nvPr/>
            </p:nvSpPr>
            <p:spPr bwMode="auto"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 extrusionOk="0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/>
              </a:p>
            </p:txBody>
          </p:sp>
        </p:grpSp>
        <p:grpSp>
          <p:nvGrpSpPr>
            <p:cNvPr id="175" name="Группа 174"/>
            <p:cNvGrpSpPr/>
            <p:nvPr userDrawn="1"/>
          </p:nvGrpSpPr>
          <p:grpSpPr bwMode="auto"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76" name="object 8"/>
              <p:cNvSpPr/>
              <p:nvPr/>
            </p:nvSpPr>
            <p:spPr bwMode="auto"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 extrusionOk="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77" name="object 8"/>
              <p:cNvSpPr/>
              <p:nvPr/>
            </p:nvSpPr>
            <p:spPr bwMode="auto"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 extrusionOk="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baseline="-25000"/>
              </a:p>
            </p:txBody>
          </p:sp>
        </p:grpSp>
      </p:grpSp>
      <p:sp>
        <p:nvSpPr>
          <p:cNvPr id="180" name="Прямоугольник 8"/>
          <p:cNvSpPr/>
          <p:nvPr userDrawn="1"/>
        </p:nvSpPr>
        <p:spPr bwMode="auto">
          <a:xfrm flipH="1">
            <a:off x="9271975" y="1625051"/>
            <a:ext cx="259081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 extrusionOk="0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4_Пользовательский маке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/>
                <a:cs typeface="Formular"/>
              </a:defRPr>
            </a:lvl1pPr>
          </a:lstStyle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‹#›</a:t>
            </a:fld>
            <a:endParaRPr lang="ru-RU"/>
          </a:p>
        </p:txBody>
      </p:sp>
      <p:sp>
        <p:nvSpPr>
          <p:cNvPr id="65" name="object 6"/>
          <p:cNvSpPr/>
          <p:nvPr userDrawn="1"/>
        </p:nvSpPr>
        <p:spPr bwMode="auto"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 extrusionOk="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 extrusionOk="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 extrusionOk="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 extrusionOk="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 extrusionOk="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 extrusionOk="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 extrusionOk="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 extrusionOk="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 extrusionOk="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 extrusionOk="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 extrusionOk="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 extrusionOk="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 extrusionOk="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 extrusionOk="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 extrusionOk="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 extrusionOk="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 extrusionOk="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 extrusionOk="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 extrusionOk="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 extrusionOk="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 extrusionOk="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 extrusionOk="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 extrusionOk="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 extrusionOk="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 extrusionOk="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 extrusionOk="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AEB3A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0" y="4463143"/>
            <a:ext cx="12192000" cy="1766623"/>
          </a:xfrm>
          <a:prstGeom prst="rect">
            <a:avLst/>
          </a:prstGeom>
          <a:solidFill>
            <a:srgbClr val="E2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Picture Placeholder 1"/>
          <p:cNvSpPr>
            <a:spLocks noGrp="1"/>
          </p:cNvSpPr>
          <p:nvPr>
            <p:ph type="pic" sz="quarter" idx="10"/>
          </p:nvPr>
        </p:nvSpPr>
        <p:spPr bwMode="auto">
          <a:xfrm flipH="1">
            <a:off x="531794" y="3068755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29" name="Picture Placeholder 1"/>
          <p:cNvSpPr>
            <a:spLocks noGrp="1"/>
          </p:cNvSpPr>
          <p:nvPr>
            <p:ph type="pic" sz="quarter" idx="11"/>
          </p:nvPr>
        </p:nvSpPr>
        <p:spPr bwMode="auto">
          <a:xfrm flipH="1">
            <a:off x="3414694" y="3068755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30" name="Picture Placeholder 1"/>
          <p:cNvSpPr>
            <a:spLocks noGrp="1"/>
          </p:cNvSpPr>
          <p:nvPr>
            <p:ph type="pic" sz="quarter" idx="12"/>
          </p:nvPr>
        </p:nvSpPr>
        <p:spPr bwMode="auto">
          <a:xfrm flipH="1">
            <a:off x="6297594" y="3068755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31" name="Picture Placeholder 1"/>
          <p:cNvSpPr>
            <a:spLocks noGrp="1"/>
          </p:cNvSpPr>
          <p:nvPr>
            <p:ph type="pic" sz="quarter" idx="13"/>
          </p:nvPr>
        </p:nvSpPr>
        <p:spPr bwMode="auto">
          <a:xfrm flipH="1">
            <a:off x="9180494" y="3068755"/>
            <a:ext cx="2478106" cy="2658514"/>
          </a:xfrm>
          <a:prstGeom prst="roundRect">
            <a:avLst>
              <a:gd name="adj" fmla="val 5386"/>
            </a:avLst>
          </a:prstGeom>
        </p:spPr>
      </p:sp>
      <p:grpSp>
        <p:nvGrpSpPr>
          <p:cNvPr id="18" name="Группа 17"/>
          <p:cNvGrpSpPr/>
          <p:nvPr userDrawn="1"/>
        </p:nvGrpSpPr>
        <p:grpSpPr bwMode="auto">
          <a:xfrm rot="5400000">
            <a:off x="1219816" y="23262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/>
            <p:cNvSpPr/>
            <p:nvPr userDrawn="1"/>
          </p:nvSpPr>
          <p:spPr bwMode="auto"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8"/>
            <p:cNvSpPr/>
            <p:nvPr userDrawn="1"/>
          </p:nvSpPr>
          <p:spPr bwMode="auto"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  <p:grpSp>
        <p:nvGrpSpPr>
          <p:cNvPr id="21" name="Группа 20"/>
          <p:cNvGrpSpPr/>
          <p:nvPr userDrawn="1"/>
        </p:nvGrpSpPr>
        <p:grpSpPr bwMode="auto">
          <a:xfrm rot="5400000">
            <a:off x="4076568" y="233096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2" name="object 8"/>
            <p:cNvSpPr/>
            <p:nvPr userDrawn="1"/>
          </p:nvSpPr>
          <p:spPr bwMode="auto"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3" name="object 8"/>
            <p:cNvSpPr/>
            <p:nvPr userDrawn="1"/>
          </p:nvSpPr>
          <p:spPr bwMode="auto"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  <p:grpSp>
        <p:nvGrpSpPr>
          <p:cNvPr id="24" name="Группа 23"/>
          <p:cNvGrpSpPr/>
          <p:nvPr userDrawn="1"/>
        </p:nvGrpSpPr>
        <p:grpSpPr bwMode="auto">
          <a:xfrm rot="5400000">
            <a:off x="6959468" y="2321193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5" name="object 8"/>
            <p:cNvSpPr/>
            <p:nvPr userDrawn="1"/>
          </p:nvSpPr>
          <p:spPr bwMode="auto"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6" name="object 8"/>
            <p:cNvSpPr/>
            <p:nvPr userDrawn="1"/>
          </p:nvSpPr>
          <p:spPr bwMode="auto"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  <p:grpSp>
        <p:nvGrpSpPr>
          <p:cNvPr id="27" name="Группа 26"/>
          <p:cNvGrpSpPr/>
          <p:nvPr userDrawn="1"/>
        </p:nvGrpSpPr>
        <p:grpSpPr bwMode="auto">
          <a:xfrm rot="5400000">
            <a:off x="9853835" y="2325890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2" name="object 8"/>
            <p:cNvSpPr/>
            <p:nvPr userDrawn="1"/>
          </p:nvSpPr>
          <p:spPr bwMode="auto"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8"/>
            <p:cNvSpPr/>
            <p:nvPr userDrawn="1"/>
          </p:nvSpPr>
          <p:spPr bwMode="auto"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 extrusionOk="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baseline="-250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rmular"/>
              </a:defRPr>
            </a:lvl1pPr>
          </a:lstStyle>
          <a:p>
            <a:pPr>
              <a:defRPr/>
            </a:pPr>
            <a:fld id="{0831C89B-A648-493C-AF4A-845CF8A41935}" type="datetime1">
              <a:rPr lang="ru-RU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rmular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rmular"/>
              </a:defRPr>
            </a:lvl1pPr>
          </a:lstStyle>
          <a:p>
            <a:pPr>
              <a:defRPr/>
            </a:pPr>
            <a:fld id="{6C8389E8-A320-4789-ABC2-EDE266FD482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 b="1">
          <a:solidFill>
            <a:srgbClr val="93A496"/>
          </a:solidFill>
          <a:latin typeface="Formular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rgbClr val="93A496"/>
          </a:solidFill>
          <a:latin typeface="Formular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rgbClr val="93A496"/>
          </a:solidFill>
          <a:latin typeface="Formular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rgbClr val="93A496"/>
          </a:solidFill>
          <a:latin typeface="Formular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rgbClr val="93A496"/>
          </a:solidFill>
          <a:latin typeface="Formular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rgbClr val="93A496"/>
          </a:solidFill>
          <a:latin typeface="Formular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obrvrn.ru/press-center/news/Pedagogikaylieva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/>
          <p:nvPr/>
        </p:nvSpPr>
        <p:spPr bwMode="auto">
          <a:xfrm>
            <a:off x="755361" y="2670891"/>
            <a:ext cx="10400844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rgbClr val="93A496"/>
                </a:solidFill>
                <a:latin typeface="Formular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>
              <a:solidFill>
                <a:schemeClr val="tx1"/>
              </a:solidFill>
              <a:latin typeface="Formular" panose="020000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27908" y="398672"/>
            <a:ext cx="568453" cy="78085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24181" y="364301"/>
            <a:ext cx="3207440" cy="87371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26684" y="370459"/>
            <a:ext cx="1081531" cy="914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10075" y="374539"/>
            <a:ext cx="1273146" cy="865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04551" y="364301"/>
            <a:ext cx="2348975" cy="8767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5358" y="4482063"/>
            <a:ext cx="2578320" cy="19337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813630" y="4477727"/>
            <a:ext cx="2906547" cy="19380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880129" y="4482063"/>
            <a:ext cx="2900044" cy="19337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 bwMode="auto">
          <a:xfrm>
            <a:off x="755361" y="2180334"/>
            <a:ext cx="814647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latin typeface="Formular" panose="02000000000000000000" pitchFamily="2" charset="-52"/>
                <a:cs typeface="Times New Roman"/>
              </a:rPr>
              <a:t>Плесовских Лилия Сергеевна </a:t>
            </a:r>
            <a:endParaRPr dirty="0">
              <a:latin typeface="Formular" panose="02000000000000000000" pitchFamily="2" charset="-52"/>
            </a:endParaRPr>
          </a:p>
          <a:p>
            <a:pPr>
              <a:defRPr/>
            </a:pPr>
            <a:endParaRPr lang="ru-RU" sz="1600" dirty="0">
              <a:latin typeface="Formular" panose="02000000000000000000" pitchFamily="2" charset="-52"/>
              <a:cs typeface="Times New Roman"/>
            </a:endParaRPr>
          </a:p>
          <a:p>
            <a:pPr>
              <a:defRPr/>
            </a:pPr>
            <a:r>
              <a:rPr lang="ru-RU" sz="1600" dirty="0">
                <a:latin typeface="Formular" panose="02000000000000000000" pitchFamily="2" charset="-52"/>
                <a:cs typeface="Times New Roman"/>
              </a:rPr>
              <a:t>главный специалист отдела по воспитательной работе филиала ЦРВСП «ВОИН» в Тюменской области, куратор курсантского актива, </a:t>
            </a:r>
            <a:endParaRPr dirty="0">
              <a:latin typeface="Formular" panose="02000000000000000000" pitchFamily="2" charset="-52"/>
            </a:endParaRPr>
          </a:p>
          <a:p>
            <a:pPr>
              <a:defRPr/>
            </a:pPr>
            <a:r>
              <a:rPr lang="ru-RU" sz="1600" dirty="0">
                <a:latin typeface="Formular" panose="02000000000000000000" pitchFamily="2" charset="-52"/>
                <a:ea typeface="Calibri"/>
                <a:cs typeface="Calibri"/>
              </a:rPr>
              <a:t>член федерального экспертного сообщества Российского движения детей и молодежи, выпускник флагманского образовательного проекта от Росмолодежи «Голос Поколения».</a:t>
            </a:r>
            <a:endParaRPr lang="ru-RU" sz="1600" dirty="0">
              <a:latin typeface="Formular" panose="02000000000000000000" pitchFamily="2" charset="-52"/>
              <a:cs typeface="Times New Roman"/>
            </a:endParaRPr>
          </a:p>
          <a:p>
            <a:pPr>
              <a:defRPr/>
            </a:pPr>
            <a:endParaRPr lang="ru-RU" dirty="0">
              <a:latin typeface="Formular" panose="020000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77840" y="1193027"/>
            <a:ext cx="102584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Formular" panose="02000000000000000000" pitchFamily="2" charset="-52"/>
              </a:rPr>
              <a:t>ИННОВАЦИОННЫЕ ПЕДАГОГИЧЕСКИЕ </a:t>
            </a:r>
            <a:endParaRPr lang="en-US" sz="2800" b="1" dirty="0">
              <a:solidFill>
                <a:srgbClr val="FF0000"/>
              </a:solidFill>
              <a:latin typeface="Formular" panose="02000000000000000000" pitchFamily="2" charset="-52"/>
            </a:endParaRP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Formular" panose="02000000000000000000" pitchFamily="2" charset="-52"/>
              </a:rPr>
              <a:t>ТЕХНОЛОГИИ</a:t>
            </a:r>
            <a:endParaRPr lang="ru-RU" dirty="0">
              <a:solidFill>
                <a:srgbClr val="FF0000"/>
              </a:solidFill>
              <a:latin typeface="Formular" panose="02000000000000000000" pitchFamily="2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930729" y="128504"/>
            <a:ext cx="1100408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Formular"/>
              </a:rPr>
              <a:t>ИНТЕРАКТИВНЫЕ ТЕХНОЛОГИИ</a:t>
            </a:r>
            <a:endParaRPr lang="ru-RU" sz="3200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>
              <a:latin typeface="Formular"/>
            </a:endParaRPr>
          </a:p>
          <a:p>
            <a:pPr>
              <a:defRPr/>
            </a:pPr>
            <a:r>
              <a:rPr lang="ru-RU" dirty="0">
                <a:latin typeface="Formular"/>
              </a:rPr>
              <a:t>Взаимодействуя в группах, работая над информацией, учащиеся открывают для себя новые возможности самообучения. Это целый комплекс методов и приёмов работы, направленных на создание деятельности, в процессе которой учащиеся взаимодействуют друг с другом, работают над решением общей задачи.</a:t>
            </a:r>
            <a:endParaRPr dirty="0"/>
          </a:p>
          <a:p>
            <a:pPr>
              <a:defRPr/>
            </a:pPr>
            <a:r>
              <a:rPr lang="ru-RU" dirty="0">
                <a:latin typeface="Formular"/>
              </a:rPr>
              <a:t>Интерактивные технологии реализуются через проведение в школах семинаров, диспутов, проблемных лекций, дискуссий, на которых учащиеся могут представить свои мысли, учиться аргументировать свое мнение.</a:t>
            </a:r>
            <a:endParaRPr dirty="0"/>
          </a:p>
          <a:p>
            <a:pPr>
              <a:defRPr/>
            </a:pPr>
            <a:endParaRPr lang="ru-RU" dirty="0">
              <a:latin typeface="Formular"/>
            </a:endParaRPr>
          </a:p>
          <a:p>
            <a:pPr>
              <a:defRPr/>
            </a:pPr>
            <a:endParaRPr lang="ru-RU" dirty="0">
              <a:latin typeface="Formular"/>
            </a:endParaRPr>
          </a:p>
          <a:p>
            <a:pPr algn="l">
              <a:defRPr/>
            </a:pPr>
            <a:r>
              <a:rPr lang="en-US" b="0" i="0" u="none" strike="noStrike" dirty="0">
                <a:solidFill>
                  <a:srgbClr val="FF0000"/>
                </a:solidFill>
                <a:highlight>
                  <a:srgbClr val="FFFFFF"/>
                </a:highlight>
                <a:latin typeface="Formular"/>
              </a:rPr>
              <a:t>• </a:t>
            </a:r>
            <a:r>
              <a:rPr lang="ru-RU" b="0" i="0" u="none" strike="noStrike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творческие задания</a:t>
            </a:r>
            <a:r>
              <a:rPr lang="ru-RU" b="0" i="0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;</a:t>
            </a:r>
            <a:endParaRPr dirty="0"/>
          </a:p>
          <a:p>
            <a:pPr algn="l">
              <a:defRPr/>
            </a:pPr>
            <a:r>
              <a:rPr lang="en-US" b="0" i="0" u="none" strike="noStrike" dirty="0">
                <a:solidFill>
                  <a:srgbClr val="FF0000"/>
                </a:solidFill>
                <a:highlight>
                  <a:srgbClr val="FFFFFF"/>
                </a:highlight>
                <a:latin typeface="Formular"/>
              </a:rPr>
              <a:t>• </a:t>
            </a:r>
            <a:r>
              <a:rPr lang="ru-RU" b="0" i="0" u="none" strike="noStrike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работа в малых группах</a:t>
            </a:r>
            <a:r>
              <a:rPr lang="ru-RU" b="0" i="0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;</a:t>
            </a:r>
            <a:endParaRPr dirty="0"/>
          </a:p>
          <a:p>
            <a:pPr algn="l">
              <a:defRPr/>
            </a:pPr>
            <a:r>
              <a:rPr lang="en-US" b="0" i="0" u="none" strike="noStrike" dirty="0">
                <a:solidFill>
                  <a:srgbClr val="FF0000"/>
                </a:solidFill>
                <a:highlight>
                  <a:srgbClr val="FFFFFF"/>
                </a:highlight>
                <a:latin typeface="Formular"/>
              </a:rPr>
              <a:t>• </a:t>
            </a:r>
            <a:r>
              <a:rPr lang="ru-RU" b="0" i="0" u="none" strike="noStrike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обучающие игры</a:t>
            </a:r>
            <a:r>
              <a:rPr lang="ru-RU" b="0" i="0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 (ролевые, образовательные и другие);</a:t>
            </a:r>
            <a:endParaRPr dirty="0"/>
          </a:p>
          <a:p>
            <a:pPr algn="l">
              <a:defRPr/>
            </a:pPr>
            <a:r>
              <a:rPr lang="en-US" b="0" i="0" u="none" strike="noStrike" dirty="0">
                <a:solidFill>
                  <a:srgbClr val="FF0000"/>
                </a:solidFill>
                <a:highlight>
                  <a:srgbClr val="FFFFFF"/>
                </a:highlight>
                <a:latin typeface="Formular"/>
              </a:rPr>
              <a:t>• </a:t>
            </a:r>
            <a:r>
              <a:rPr lang="ru-RU" b="0" i="0" u="none" strike="noStrike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интерактивные лекции</a:t>
            </a:r>
            <a:r>
              <a:rPr lang="ru-RU" b="0" i="0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;</a:t>
            </a:r>
            <a:endParaRPr dirty="0"/>
          </a:p>
          <a:p>
            <a:pPr algn="l">
              <a:defRPr/>
            </a:pPr>
            <a:r>
              <a:rPr lang="en-US" b="0" i="0" u="none" strike="noStrike" dirty="0">
                <a:solidFill>
                  <a:srgbClr val="FF0000"/>
                </a:solidFill>
                <a:highlight>
                  <a:srgbClr val="FFFFFF"/>
                </a:highlight>
                <a:latin typeface="Formular"/>
              </a:rPr>
              <a:t>• </a:t>
            </a:r>
            <a:r>
              <a:rPr lang="ru-RU" b="0" i="0" u="none" strike="noStrike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внеаудиторное обучение</a:t>
            </a:r>
            <a:r>
              <a:rPr lang="ru-RU" b="0" i="0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 (</a:t>
            </a:r>
            <a:r>
              <a:rPr lang="ru-RU" b="0" i="0" u="none" strike="noStrike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соревнования</a:t>
            </a:r>
            <a:r>
              <a:rPr lang="ru-RU" b="0" i="0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, </a:t>
            </a:r>
            <a:r>
              <a:rPr lang="ru-RU" b="0" i="0" u="none" strike="noStrike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спектакли</a:t>
            </a:r>
            <a:r>
              <a:rPr lang="ru-RU" b="0" i="0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, выставки, </a:t>
            </a:r>
            <a:r>
              <a:rPr lang="ru-RU" b="0" i="0" u="none" strike="noStrike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фильмы</a:t>
            </a:r>
            <a:r>
              <a:rPr lang="ru-RU" b="0" i="0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, социальные проекты);</a:t>
            </a:r>
            <a:endParaRPr dirty="0"/>
          </a:p>
          <a:p>
            <a:pPr algn="l">
              <a:defRPr/>
            </a:pPr>
            <a:r>
              <a:rPr lang="en-US" b="0" i="0" u="none" strike="noStrike" dirty="0">
                <a:solidFill>
                  <a:srgbClr val="FF0000"/>
                </a:solidFill>
                <a:highlight>
                  <a:srgbClr val="FFFFFF"/>
                </a:highlight>
                <a:latin typeface="Formular"/>
              </a:rPr>
              <a:t>• </a:t>
            </a:r>
            <a:r>
              <a:rPr lang="ru-RU" b="0" i="0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общественные ресурсы (экскурсии, встречи с известными людьми, специалистами в профессиональной сфере);</a:t>
            </a:r>
            <a:endParaRPr dirty="0"/>
          </a:p>
          <a:p>
            <a:pPr algn="l">
              <a:defRPr/>
            </a:pPr>
            <a:r>
              <a:rPr lang="en-US" b="0" i="0" u="none" strike="noStrike" dirty="0">
                <a:solidFill>
                  <a:srgbClr val="FF0000"/>
                </a:solidFill>
                <a:highlight>
                  <a:srgbClr val="FFFFFF"/>
                </a:highlight>
                <a:latin typeface="Formular"/>
              </a:rPr>
              <a:t>• </a:t>
            </a:r>
            <a:r>
              <a:rPr lang="ru-RU" b="0" i="0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диспуты, </a:t>
            </a:r>
            <a:r>
              <a:rPr lang="ru-RU" b="0" i="0" u="none" strike="noStrike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конференции</a:t>
            </a:r>
            <a:r>
              <a:rPr lang="ru-RU" b="0" i="0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, </a:t>
            </a:r>
            <a:r>
              <a:rPr lang="ru-RU" b="0" i="0" u="none" strike="noStrike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симпозиумы</a:t>
            </a:r>
            <a:r>
              <a:rPr lang="ru-RU" b="0" i="0" dirty="0">
                <a:solidFill>
                  <a:srgbClr val="202122"/>
                </a:solidFill>
                <a:highlight>
                  <a:srgbClr val="FFFFFF"/>
                </a:highlight>
                <a:latin typeface="Formular"/>
              </a:rPr>
              <a:t>.</a:t>
            </a:r>
            <a:endParaRPr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>
          <a:xfrm>
            <a:off x="11470194" y="6642556"/>
            <a:ext cx="504816" cy="215444"/>
          </a:xfrm>
        </p:spPr>
        <p:txBody>
          <a:bodyPr/>
          <a:lstStyle/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705593" y="467002"/>
            <a:ext cx="111013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Formular"/>
              </a:rPr>
              <a:t>ПРОЕКТНАЯ РАБОТА</a:t>
            </a:r>
            <a:endParaRPr lang="ru-RU" sz="32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400" b="1" u="sng" dirty="0">
              <a:solidFill>
                <a:srgbClr val="C00000"/>
              </a:solidFill>
              <a:latin typeface="Formular"/>
            </a:endParaRPr>
          </a:p>
          <a:p>
            <a:pPr>
              <a:defRPr/>
            </a:pPr>
            <a:r>
              <a:rPr lang="ru-RU" sz="1600" dirty="0">
                <a:latin typeface="Formular"/>
              </a:rPr>
              <a:t> – это вид деятельности, который помогает развивать творческие способности учеников, формировать в них навыки работы в коллективе. </a:t>
            </a:r>
            <a:endParaRPr dirty="0"/>
          </a:p>
          <a:p>
            <a:pPr>
              <a:defRPr/>
            </a:pPr>
            <a:endParaRPr lang="ru-RU" sz="1600" dirty="0">
              <a:latin typeface="Formular"/>
            </a:endParaRPr>
          </a:p>
          <a:p>
            <a:pPr>
              <a:defRPr/>
            </a:pPr>
            <a:r>
              <a:rPr lang="ru-RU" sz="1600" dirty="0">
                <a:latin typeface="Formular"/>
              </a:rPr>
              <a:t>Работа над проектом может происходить индивидуально, в парах или в </a:t>
            </a:r>
            <a:r>
              <a:rPr lang="ru-RU" sz="1600" dirty="0" err="1">
                <a:latin typeface="Formular"/>
              </a:rPr>
              <a:t>микрогруппах</a:t>
            </a:r>
            <a:r>
              <a:rPr lang="ru-RU" sz="1600" dirty="0">
                <a:latin typeface="Formular"/>
              </a:rPr>
              <a:t>, она подразумевает решение какой-то проблемы, поиск оптимальных решений.</a:t>
            </a:r>
            <a:endParaRPr dirty="0"/>
          </a:p>
          <a:p>
            <a:pPr>
              <a:defRPr/>
            </a:pPr>
            <a:endParaRPr lang="ru-RU" sz="1600" dirty="0">
              <a:latin typeface="Formular"/>
            </a:endParaRPr>
          </a:p>
          <a:p>
            <a:pPr algn="l">
              <a:defRPr/>
            </a:pPr>
            <a:r>
              <a:rPr lang="ru-RU" sz="1600" b="0" i="0" dirty="0">
                <a:solidFill>
                  <a:srgbClr val="000000"/>
                </a:solidFill>
                <a:latin typeface="Formular"/>
              </a:rPr>
              <a:t>Проектная деятельность обучающихся — современная учебно-познавательная, творческая или игровая деятельность учащихся, имеющая общую цель, согласованные методы, способы деятельности, направленная на достижение общего результата деятельности. </a:t>
            </a:r>
            <a:endParaRPr dirty="0"/>
          </a:p>
          <a:p>
            <a:pPr algn="l">
              <a:defRPr/>
            </a:pPr>
            <a:endParaRPr lang="ru-RU" sz="1600" dirty="0">
              <a:solidFill>
                <a:srgbClr val="000000"/>
              </a:solidFill>
              <a:latin typeface="Formular"/>
            </a:endParaRPr>
          </a:p>
          <a:p>
            <a:pPr algn="l">
              <a:defRPr/>
            </a:pPr>
            <a:r>
              <a:rPr lang="ru-RU" sz="1600" b="0" i="0" dirty="0">
                <a:solidFill>
                  <a:srgbClr val="000000"/>
                </a:solidFill>
                <a:latin typeface="Formular"/>
              </a:rPr>
              <a:t>Цель проектной деятельности состоит в том, чтобы создать условия, при которых бы обучающиеся:</a:t>
            </a:r>
            <a:endParaRPr dirty="0"/>
          </a:p>
          <a:p>
            <a:pPr algn="l">
              <a:defRPr/>
            </a:pPr>
            <a:endParaRPr lang="ru-RU" sz="1600" b="0" i="0" dirty="0">
              <a:solidFill>
                <a:srgbClr val="000000"/>
              </a:solidFill>
              <a:latin typeface="Formular"/>
            </a:endParaRPr>
          </a:p>
          <a:p>
            <a:pPr algn="l"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  <a:highlight>
                  <a:srgbClr val="FFFFFF"/>
                </a:highlight>
                <a:latin typeface="Formular"/>
              </a:rPr>
              <a:t>• </a:t>
            </a:r>
            <a:r>
              <a:rPr lang="ru-RU" sz="1600" b="0" i="0" dirty="0">
                <a:solidFill>
                  <a:srgbClr val="000000"/>
                </a:solidFill>
                <a:latin typeface="Formular"/>
              </a:rPr>
              <a:t>самостоятельно и охотно приобретали недостающие знания из различных источников, пробовали себя в различных сферах на основе самостоятельно выделенной цели разработки проекта;</a:t>
            </a:r>
            <a:endParaRPr dirty="0"/>
          </a:p>
          <a:p>
            <a:pPr algn="l"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  <a:highlight>
                  <a:srgbClr val="FFFFFF"/>
                </a:highlight>
                <a:latin typeface="Formular"/>
              </a:rPr>
              <a:t>• </a:t>
            </a:r>
            <a:r>
              <a:rPr lang="ru-RU" sz="1600" b="0" i="0" dirty="0">
                <a:solidFill>
                  <a:srgbClr val="000000"/>
                </a:solidFill>
                <a:latin typeface="Formular"/>
              </a:rPr>
              <a:t>пользовались приобретенными знаниями для решения познавательных и практических задач;</a:t>
            </a:r>
            <a:endParaRPr dirty="0"/>
          </a:p>
          <a:p>
            <a:pPr algn="l"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  <a:highlight>
                  <a:srgbClr val="FFFFFF"/>
                </a:highlight>
                <a:latin typeface="Formular"/>
              </a:rPr>
              <a:t>• </a:t>
            </a:r>
            <a:r>
              <a:rPr lang="ru-RU" sz="1600" b="0" i="0" dirty="0">
                <a:solidFill>
                  <a:srgbClr val="000000"/>
                </a:solidFill>
                <a:latin typeface="Formular"/>
              </a:rPr>
              <a:t>приобретали коммуникативные умения, работая в различных группах;</a:t>
            </a:r>
            <a:endParaRPr dirty="0"/>
          </a:p>
          <a:p>
            <a:pPr algn="l"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  <a:highlight>
                  <a:srgbClr val="FFFFFF"/>
                </a:highlight>
                <a:latin typeface="Formular"/>
              </a:rPr>
              <a:t>• </a:t>
            </a:r>
            <a:r>
              <a:rPr lang="ru-RU" sz="1600" b="0" i="0" dirty="0">
                <a:solidFill>
                  <a:srgbClr val="000000"/>
                </a:solidFill>
                <a:latin typeface="Formular"/>
              </a:rPr>
              <a:t>развивали у себя исследовательские умения, системное мышление;</a:t>
            </a:r>
            <a:endParaRPr dirty="0"/>
          </a:p>
          <a:p>
            <a:pPr algn="l"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  <a:highlight>
                  <a:srgbClr val="FFFFFF"/>
                </a:highlight>
                <a:latin typeface="Formular"/>
              </a:rPr>
              <a:t>• </a:t>
            </a:r>
            <a:r>
              <a:rPr lang="ru-RU" sz="1600" b="0" i="0" dirty="0">
                <a:solidFill>
                  <a:srgbClr val="000000"/>
                </a:solidFill>
                <a:latin typeface="Formular"/>
              </a:rPr>
              <a:t>разрабатывали программу действий по реализации проекта в соответствии с собственными возможностями.</a:t>
            </a:r>
            <a:endParaRPr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930730" y="325210"/>
            <a:ext cx="6160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Formular"/>
              </a:rPr>
              <a:t>НОВЫЕ ФОРМЫ ОБУЧЕНИЯ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930730" y="1166842"/>
            <a:ext cx="9495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Formular"/>
              </a:rPr>
              <a:t>Раскрытие потенциала всех участников педагогического процесса, предоставление им возможностей проявления творческих способностей – задача образовательного процесса.</a:t>
            </a:r>
            <a:endParaRPr dirty="0"/>
          </a:p>
          <a:p>
            <a:pPr>
              <a:defRPr/>
            </a:pPr>
            <a:endParaRPr lang="ru-RU" dirty="0">
              <a:latin typeface="Formular"/>
            </a:endParaRPr>
          </a:p>
          <a:p>
            <a:pPr>
              <a:defRPr/>
            </a:pPr>
            <a:r>
              <a:rPr lang="ru-RU" dirty="0">
                <a:latin typeface="Formular"/>
              </a:rPr>
              <a:t>Образование всё больше ориентируется на создание технологий и способов влияния на личность, в которых запускается механизм саморазвития.</a:t>
            </a:r>
            <a:endParaRPr dirty="0"/>
          </a:p>
          <a:p>
            <a:pPr>
              <a:defRPr/>
            </a:pPr>
            <a:endParaRPr lang="ru-RU" dirty="0">
              <a:latin typeface="Formular"/>
            </a:endParaRPr>
          </a:p>
          <a:p>
            <a:pPr>
              <a:defRPr/>
            </a:pPr>
            <a:r>
              <a:rPr lang="ru-RU" dirty="0">
                <a:latin typeface="Formular"/>
              </a:rPr>
              <a:t>Методика занятия должна быть построена так, чтобы широко вовлекать студентов в самостоятельную творческую деятельность по усвоению новых знаний и успешному применению их на практике. </a:t>
            </a:r>
            <a:endParaRPr dirty="0"/>
          </a:p>
          <a:p>
            <a:pPr>
              <a:defRPr/>
            </a:pPr>
            <a:endParaRPr lang="ru-RU" dirty="0">
              <a:latin typeface="Formular"/>
            </a:endParaRPr>
          </a:p>
          <a:p>
            <a:pPr>
              <a:defRPr/>
            </a:pPr>
            <a:r>
              <a:rPr lang="ru-RU" dirty="0">
                <a:latin typeface="Formular"/>
              </a:rPr>
              <a:t>Разнообразие форм обучения обусловлена  особенностями восприятия и усвоения учебного материала обучающимися.</a:t>
            </a:r>
            <a:endParaRPr dirty="0"/>
          </a:p>
          <a:p>
            <a:pPr>
              <a:defRPr/>
            </a:pPr>
            <a:endParaRPr lang="ru-RU" dirty="0">
              <a:latin typeface="Formular"/>
            </a:endParaRPr>
          </a:p>
          <a:p>
            <a:pPr>
              <a:defRPr/>
            </a:pPr>
            <a:r>
              <a:rPr lang="ru-RU" dirty="0">
                <a:latin typeface="Formular"/>
              </a:rPr>
              <a:t>Участие в дистанционных курсах, проектах, конференциях – средства для перехода к открытому, распределенному образованию.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783F47-95AF-4BAF-8D73-EC871FABE766}"/>
              </a:ext>
            </a:extLst>
          </p:cNvPr>
          <p:cNvSpPr/>
          <p:nvPr/>
        </p:nvSpPr>
        <p:spPr bwMode="auto">
          <a:xfrm>
            <a:off x="335294" y="4467584"/>
            <a:ext cx="231112" cy="14384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A7F2A93-21CE-4171-88F6-0B79A902057B}"/>
              </a:ext>
            </a:extLst>
          </p:cNvPr>
          <p:cNvSpPr/>
          <p:nvPr/>
        </p:nvSpPr>
        <p:spPr bwMode="auto">
          <a:xfrm>
            <a:off x="4210554" y="4467584"/>
            <a:ext cx="231112" cy="14384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248FB2A-25BB-4480-85BC-73E12DFC6049}"/>
              </a:ext>
            </a:extLst>
          </p:cNvPr>
          <p:cNvSpPr/>
          <p:nvPr/>
        </p:nvSpPr>
        <p:spPr bwMode="auto">
          <a:xfrm>
            <a:off x="8000693" y="4467584"/>
            <a:ext cx="231112" cy="14384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450850" y="295035"/>
            <a:ext cx="7984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b="1" i="0" dirty="0">
                <a:solidFill>
                  <a:srgbClr val="FF0000"/>
                </a:solidFill>
                <a:highlight>
                  <a:srgbClr val="FFFFFF"/>
                </a:highlight>
                <a:latin typeface="Formular"/>
                <a:hlinkClick r:id="rId2" tooltip="https://obrvrn.ru/press-center/news/Pedagogikayliev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«ПЕДАГОГИКА – ДЕЛО СЕМЕЙНОЕ»</a:t>
            </a:r>
            <a:endParaRPr lang="ru-RU" sz="3200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3200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50850" y="971563"/>
            <a:ext cx="109791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rgbClr val="000000"/>
                </a:solidFill>
                <a:latin typeface="Formular"/>
              </a:rPr>
              <a:t>С</a:t>
            </a:r>
            <a:r>
              <a:rPr lang="ru-RU" sz="16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Formular"/>
              </a:rPr>
              <a:t>емейное СО-бытия МАОУ СОШ №1 </a:t>
            </a:r>
            <a:r>
              <a:rPr lang="ru-RU" sz="1600" dirty="0">
                <a:solidFill>
                  <a:srgbClr val="000000"/>
                </a:solidFill>
                <a:latin typeface="Formular"/>
              </a:rPr>
              <a:t>с. Омутинское </a:t>
            </a:r>
            <a:r>
              <a:rPr lang="ru-RU" sz="16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Formular"/>
              </a:rPr>
              <a:t>«Детки и предки</a:t>
            </a:r>
            <a:r>
              <a:rPr lang="ru-RU" sz="1600" dirty="0">
                <a:solidFill>
                  <a:srgbClr val="000000"/>
                </a:solidFill>
                <a:latin typeface="Formular"/>
              </a:rPr>
              <a:t>»</a:t>
            </a:r>
            <a:endParaRPr dirty="0"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ru-RU" sz="1600" b="0" i="0" u="none" strike="noStrike" cap="none" dirty="0">
                <a:ln>
                  <a:noFill/>
                </a:ln>
                <a:solidFill>
                  <a:schemeClr val="tx1"/>
                </a:solidFill>
                <a:latin typeface="Formular"/>
              </a:rPr>
            </a:br>
            <a:r>
              <a:rPr lang="ru-RU" sz="16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Formular"/>
              </a:rPr>
              <a:t>Проект школы в 2023 году стал победителем первого грантового конкурса Движения Первых.</a:t>
            </a:r>
            <a:br>
              <a:rPr lang="ru-RU" sz="16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Formular"/>
              </a:rPr>
            </a:br>
            <a:br>
              <a:rPr lang="ru-RU" sz="16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Formular"/>
              </a:rPr>
            </a:br>
            <a:r>
              <a:rPr lang="ru-RU" sz="16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Formular"/>
              </a:rPr>
              <a:t>Большое грандиозное мероприятие включило в себя игры на знакомство и </a:t>
            </a:r>
            <a:r>
              <a:rPr lang="ru-RU" sz="1600" b="0" i="0" u="none" strike="noStrike" cap="none" dirty="0" err="1">
                <a:ln>
                  <a:noFill/>
                </a:ln>
                <a:solidFill>
                  <a:srgbClr val="000000"/>
                </a:solidFill>
                <a:latin typeface="Formular"/>
              </a:rPr>
              <a:t>командообразование</a:t>
            </a:r>
            <a:r>
              <a:rPr lang="ru-RU" sz="16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Formular"/>
              </a:rPr>
              <a:t>, </a:t>
            </a:r>
            <a:r>
              <a:rPr lang="ru-RU" sz="1600" b="0" i="0" u="none" strike="noStrike" cap="none" dirty="0" err="1">
                <a:ln>
                  <a:noFill/>
                </a:ln>
                <a:solidFill>
                  <a:srgbClr val="000000"/>
                </a:solidFill>
                <a:latin typeface="Formular"/>
              </a:rPr>
              <a:t>наикрутейший</a:t>
            </a:r>
            <a:r>
              <a:rPr lang="ru-RU" sz="16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Formular"/>
              </a:rPr>
              <a:t> образовательный блок с топовыми спикерами, стратегическая сессия для Федерального Детского Общественного совета при уполномоченном при президенте по правам ребенка с лидерами Тюменской области, урок счастья от директора школы, большой дружный хоровод и много других </a:t>
            </a:r>
            <a:r>
              <a:rPr lang="ru-RU" sz="1600" b="0" i="0" u="none" strike="noStrike" cap="none" dirty="0" err="1">
                <a:ln>
                  <a:noFill/>
                </a:ln>
                <a:solidFill>
                  <a:srgbClr val="000000"/>
                </a:solidFill>
                <a:latin typeface="Formular"/>
              </a:rPr>
              <a:t>СОвместных</a:t>
            </a:r>
            <a:r>
              <a:rPr lang="ru-RU" sz="16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Formular"/>
              </a:rPr>
              <a:t> активностей для детей и родителей!</a:t>
            </a:r>
            <a:br>
              <a:rPr lang="ru-RU" sz="16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Formular"/>
              </a:rPr>
            </a:br>
            <a:endParaRPr lang="ru-RU" sz="1600" b="0" i="0" u="none" strike="noStrike" cap="none" dirty="0">
              <a:ln>
                <a:noFill/>
              </a:ln>
              <a:solidFill>
                <a:schemeClr val="tx1"/>
              </a:solidFill>
              <a:latin typeface="Formular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0850" y="3495299"/>
            <a:ext cx="3615329" cy="24106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83550" y="3495299"/>
            <a:ext cx="3615328" cy="24106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116249" y="3495299"/>
            <a:ext cx="3624901" cy="24170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/>
          <p:nvPr/>
        </p:nvSpPr>
        <p:spPr bwMode="auto">
          <a:xfrm>
            <a:off x="755361" y="2670891"/>
            <a:ext cx="10400844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rgbClr val="93A496"/>
                </a:solidFill>
                <a:latin typeface="Formular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27908" y="398672"/>
            <a:ext cx="568453" cy="78085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24181" y="364301"/>
            <a:ext cx="3207440" cy="87371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26684" y="370459"/>
            <a:ext cx="1081531" cy="914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10075" y="374539"/>
            <a:ext cx="1273146" cy="865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04551" y="364301"/>
            <a:ext cx="2348975" cy="8767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5358" y="4482063"/>
            <a:ext cx="2578320" cy="19337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813630" y="4477727"/>
            <a:ext cx="2906547" cy="19380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880129" y="4482063"/>
            <a:ext cx="2900044" cy="19337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 bwMode="auto">
          <a:xfrm>
            <a:off x="755361" y="2180334"/>
            <a:ext cx="814647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latin typeface="Formular"/>
                <a:cs typeface="Times New Roman"/>
              </a:rPr>
              <a:t>Плесовских Лилия Сергеевна </a:t>
            </a:r>
            <a:endParaRPr/>
          </a:p>
          <a:p>
            <a:pPr>
              <a:defRPr/>
            </a:pPr>
            <a:endParaRPr lang="ru-RU" sz="1600">
              <a:latin typeface="Formular"/>
              <a:cs typeface="Times New Roman"/>
            </a:endParaRPr>
          </a:p>
          <a:p>
            <a:pPr>
              <a:defRPr/>
            </a:pPr>
            <a:r>
              <a:rPr lang="ru-RU" sz="1600">
                <a:latin typeface="Formular"/>
                <a:cs typeface="Times New Roman"/>
              </a:rPr>
              <a:t>главный специалист отдела по воспитательной работе филиала ЦРВСП «ВОИН» в Тюменской области, куратор курсантского актива, </a:t>
            </a:r>
            <a:endParaRPr/>
          </a:p>
          <a:p>
            <a:pPr>
              <a:defRPr/>
            </a:pPr>
            <a:r>
              <a:rPr lang="ru-RU" sz="1600">
                <a:latin typeface="Formular"/>
                <a:ea typeface="Calibri"/>
                <a:cs typeface="Calibri"/>
              </a:rPr>
              <a:t>член федерального экспертного сообщества Российского движения детей и молодежи, выпускник флагманского образовательного проекта от Росмолодежи «Голос Поколения».</a:t>
            </a:r>
            <a:endParaRPr lang="ru-RU" sz="1600">
              <a:latin typeface="Formular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755361" y="1238016"/>
            <a:ext cx="102584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Formular"/>
              </a:rPr>
              <a:t>ИННОВАЦИОННЫЕ ПЕДАГОГИЧЕСКИЕ </a:t>
            </a:r>
            <a:endParaRPr lang="en-US" sz="2800" b="1" dirty="0">
              <a:solidFill>
                <a:srgbClr val="FF0000"/>
              </a:solidFill>
              <a:latin typeface="Formular"/>
            </a:endParaRP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Formular"/>
              </a:rPr>
              <a:t>ТЕХНОЛОГИИ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C12EAD-D5D3-435A-A002-462B9D05E5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15</a:t>
            </a:fld>
            <a:endParaRPr lang="ru-RU" dirty="0"/>
          </a:p>
        </p:txBody>
      </p:sp>
      <p:grpSp>
        <p:nvGrpSpPr>
          <p:cNvPr id="3" name="Группа 3">
            <a:extLst>
              <a:ext uri="{FF2B5EF4-FFF2-40B4-BE49-F238E27FC236}">
                <a16:creationId xmlns:a16="http://schemas.microsoft.com/office/drawing/2014/main" id="{1C5892F0-7159-472D-9435-B35B2192F0CB}"/>
              </a:ext>
            </a:extLst>
          </p:cNvPr>
          <p:cNvGrpSpPr/>
          <p:nvPr/>
        </p:nvGrpSpPr>
        <p:grpSpPr>
          <a:xfrm>
            <a:off x="559418" y="342628"/>
            <a:ext cx="647433" cy="863557"/>
            <a:chOff x="1266825" y="1508125"/>
            <a:chExt cx="1098550" cy="1465263"/>
          </a:xfrm>
          <a:solidFill>
            <a:schemeClr val="bg1"/>
          </a:solidFill>
        </p:grpSpPr>
        <p:sp>
          <p:nvSpPr>
            <p:cNvPr id="5" name="Freeform 264">
              <a:extLst>
                <a:ext uri="{FF2B5EF4-FFF2-40B4-BE49-F238E27FC236}">
                  <a16:creationId xmlns:a16="http://schemas.microsoft.com/office/drawing/2014/main" id="{5F904EC6-B1D6-4E06-BF2B-ED6D7BF42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75" y="2728913"/>
              <a:ext cx="87313" cy="101600"/>
            </a:xfrm>
            <a:custGeom>
              <a:avLst/>
              <a:gdLst>
                <a:gd name="T0" fmla="*/ 43 w 55"/>
                <a:gd name="T1" fmla="*/ 0 h 64"/>
                <a:gd name="T2" fmla="*/ 55 w 55"/>
                <a:gd name="T3" fmla="*/ 0 h 64"/>
                <a:gd name="T4" fmla="*/ 55 w 55"/>
                <a:gd name="T5" fmla="*/ 64 h 64"/>
                <a:gd name="T6" fmla="*/ 43 w 55"/>
                <a:gd name="T7" fmla="*/ 64 h 64"/>
                <a:gd name="T8" fmla="*/ 43 w 55"/>
                <a:gd name="T9" fmla="*/ 38 h 64"/>
                <a:gd name="T10" fmla="*/ 15 w 55"/>
                <a:gd name="T11" fmla="*/ 38 h 64"/>
                <a:gd name="T12" fmla="*/ 15 w 55"/>
                <a:gd name="T13" fmla="*/ 64 h 64"/>
                <a:gd name="T14" fmla="*/ 0 w 55"/>
                <a:gd name="T15" fmla="*/ 64 h 64"/>
                <a:gd name="T16" fmla="*/ 0 w 55"/>
                <a:gd name="T17" fmla="*/ 0 h 64"/>
                <a:gd name="T18" fmla="*/ 15 w 55"/>
                <a:gd name="T19" fmla="*/ 0 h 64"/>
                <a:gd name="T20" fmla="*/ 15 w 55"/>
                <a:gd name="T21" fmla="*/ 26 h 64"/>
                <a:gd name="T22" fmla="*/ 43 w 55"/>
                <a:gd name="T23" fmla="*/ 26 h 64"/>
                <a:gd name="T24" fmla="*/ 43 w 5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4">
                  <a:moveTo>
                    <a:pt x="43" y="0"/>
                  </a:moveTo>
                  <a:lnTo>
                    <a:pt x="55" y="0"/>
                  </a:lnTo>
                  <a:lnTo>
                    <a:pt x="55" y="64"/>
                  </a:lnTo>
                  <a:lnTo>
                    <a:pt x="43" y="64"/>
                  </a:lnTo>
                  <a:lnTo>
                    <a:pt x="43" y="38"/>
                  </a:lnTo>
                  <a:lnTo>
                    <a:pt x="15" y="38"/>
                  </a:lnTo>
                  <a:lnTo>
                    <a:pt x="1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6"/>
                  </a:lnTo>
                  <a:lnTo>
                    <a:pt x="43" y="26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" name="Freeform 265">
              <a:extLst>
                <a:ext uri="{FF2B5EF4-FFF2-40B4-BE49-F238E27FC236}">
                  <a16:creationId xmlns:a16="http://schemas.microsoft.com/office/drawing/2014/main" id="{9C6F7F4B-3C2B-4572-8C09-36098D2C01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9538" y="2755900"/>
              <a:ext cx="69850" cy="79375"/>
            </a:xfrm>
            <a:custGeom>
              <a:avLst/>
              <a:gdLst>
                <a:gd name="T0" fmla="*/ 14 w 19"/>
                <a:gd name="T1" fmla="*/ 20 h 21"/>
                <a:gd name="T2" fmla="*/ 14 w 19"/>
                <a:gd name="T3" fmla="*/ 18 h 21"/>
                <a:gd name="T4" fmla="*/ 13 w 19"/>
                <a:gd name="T5" fmla="*/ 18 h 21"/>
                <a:gd name="T6" fmla="*/ 7 w 19"/>
                <a:gd name="T7" fmla="*/ 21 h 21"/>
                <a:gd name="T8" fmla="*/ 2 w 19"/>
                <a:gd name="T9" fmla="*/ 19 h 21"/>
                <a:gd name="T10" fmla="*/ 0 w 19"/>
                <a:gd name="T11" fmla="*/ 14 h 21"/>
                <a:gd name="T12" fmla="*/ 2 w 19"/>
                <a:gd name="T13" fmla="*/ 10 h 21"/>
                <a:gd name="T14" fmla="*/ 8 w 19"/>
                <a:gd name="T15" fmla="*/ 8 h 21"/>
                <a:gd name="T16" fmla="*/ 13 w 19"/>
                <a:gd name="T17" fmla="*/ 8 h 21"/>
                <a:gd name="T18" fmla="*/ 13 w 19"/>
                <a:gd name="T19" fmla="*/ 7 h 21"/>
                <a:gd name="T20" fmla="*/ 10 w 19"/>
                <a:gd name="T21" fmla="*/ 4 h 21"/>
                <a:gd name="T22" fmla="*/ 7 w 19"/>
                <a:gd name="T23" fmla="*/ 6 h 21"/>
                <a:gd name="T24" fmla="*/ 1 w 19"/>
                <a:gd name="T25" fmla="*/ 6 h 21"/>
                <a:gd name="T26" fmla="*/ 4 w 19"/>
                <a:gd name="T27" fmla="*/ 2 h 21"/>
                <a:gd name="T28" fmla="*/ 10 w 19"/>
                <a:gd name="T29" fmla="*/ 0 h 21"/>
                <a:gd name="T30" fmla="*/ 16 w 19"/>
                <a:gd name="T31" fmla="*/ 2 h 21"/>
                <a:gd name="T32" fmla="*/ 19 w 19"/>
                <a:gd name="T33" fmla="*/ 7 h 21"/>
                <a:gd name="T34" fmla="*/ 19 w 19"/>
                <a:gd name="T35" fmla="*/ 20 h 21"/>
                <a:gd name="T36" fmla="*/ 14 w 19"/>
                <a:gd name="T37" fmla="*/ 20 h 21"/>
                <a:gd name="T38" fmla="*/ 9 w 19"/>
                <a:gd name="T39" fmla="*/ 16 h 21"/>
                <a:gd name="T40" fmla="*/ 12 w 19"/>
                <a:gd name="T41" fmla="*/ 15 h 21"/>
                <a:gd name="T42" fmla="*/ 13 w 19"/>
                <a:gd name="T43" fmla="*/ 12 h 21"/>
                <a:gd name="T44" fmla="*/ 13 w 19"/>
                <a:gd name="T45" fmla="*/ 11 h 21"/>
                <a:gd name="T46" fmla="*/ 9 w 19"/>
                <a:gd name="T47" fmla="*/ 11 h 21"/>
                <a:gd name="T48" fmla="*/ 6 w 19"/>
                <a:gd name="T49" fmla="*/ 14 h 21"/>
                <a:gd name="T50" fmla="*/ 9 w 19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1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0" y="21"/>
                    <a:pt x="7" y="21"/>
                  </a:cubicBezTo>
                  <a:cubicBezTo>
                    <a:pt x="5" y="21"/>
                    <a:pt x="3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4" y="8"/>
                    <a:pt x="6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8" y="3"/>
                    <a:pt x="19" y="5"/>
                    <a:pt x="19" y="7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" name="Freeform 266">
              <a:extLst>
                <a:ext uri="{FF2B5EF4-FFF2-40B4-BE49-F238E27FC236}">
                  <a16:creationId xmlns:a16="http://schemas.microsoft.com/office/drawing/2014/main" id="{E4CE24C5-54A6-4365-B943-8D69363BC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200" y="2759075"/>
              <a:ext cx="77788" cy="90488"/>
            </a:xfrm>
            <a:custGeom>
              <a:avLst/>
              <a:gdLst>
                <a:gd name="T0" fmla="*/ 30 w 49"/>
                <a:gd name="T1" fmla="*/ 0 h 57"/>
                <a:gd name="T2" fmla="*/ 42 w 49"/>
                <a:gd name="T3" fmla="*/ 0 h 57"/>
                <a:gd name="T4" fmla="*/ 42 w 49"/>
                <a:gd name="T5" fmla="*/ 36 h 57"/>
                <a:gd name="T6" fmla="*/ 49 w 49"/>
                <a:gd name="T7" fmla="*/ 36 h 57"/>
                <a:gd name="T8" fmla="*/ 49 w 49"/>
                <a:gd name="T9" fmla="*/ 57 h 57"/>
                <a:gd name="T10" fmla="*/ 40 w 49"/>
                <a:gd name="T11" fmla="*/ 57 h 57"/>
                <a:gd name="T12" fmla="*/ 40 w 49"/>
                <a:gd name="T13" fmla="*/ 45 h 57"/>
                <a:gd name="T14" fmla="*/ 0 w 49"/>
                <a:gd name="T15" fmla="*/ 45 h 57"/>
                <a:gd name="T16" fmla="*/ 0 w 49"/>
                <a:gd name="T17" fmla="*/ 0 h 57"/>
                <a:gd name="T18" fmla="*/ 11 w 49"/>
                <a:gd name="T19" fmla="*/ 0 h 57"/>
                <a:gd name="T20" fmla="*/ 11 w 49"/>
                <a:gd name="T21" fmla="*/ 36 h 57"/>
                <a:gd name="T22" fmla="*/ 30 w 49"/>
                <a:gd name="T23" fmla="*/ 36 h 57"/>
                <a:gd name="T24" fmla="*/ 30 w 49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7">
                  <a:moveTo>
                    <a:pt x="30" y="0"/>
                  </a:moveTo>
                  <a:lnTo>
                    <a:pt x="42" y="0"/>
                  </a:lnTo>
                  <a:lnTo>
                    <a:pt x="42" y="36"/>
                  </a:lnTo>
                  <a:lnTo>
                    <a:pt x="49" y="36"/>
                  </a:lnTo>
                  <a:lnTo>
                    <a:pt x="49" y="57"/>
                  </a:lnTo>
                  <a:lnTo>
                    <a:pt x="40" y="57"/>
                  </a:lnTo>
                  <a:lnTo>
                    <a:pt x="4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36"/>
                  </a:lnTo>
                  <a:lnTo>
                    <a:pt x="30" y="36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" name="Freeform 267">
              <a:extLst>
                <a:ext uri="{FF2B5EF4-FFF2-40B4-BE49-F238E27FC236}">
                  <a16:creationId xmlns:a16="http://schemas.microsoft.com/office/drawing/2014/main" id="{D827A829-2493-497C-8BC7-CC5BFD59A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038" y="2759075"/>
              <a:ext cx="71438" cy="71438"/>
            </a:xfrm>
            <a:custGeom>
              <a:avLst/>
              <a:gdLst>
                <a:gd name="T0" fmla="*/ 12 w 45"/>
                <a:gd name="T1" fmla="*/ 45 h 45"/>
                <a:gd name="T2" fmla="*/ 0 w 45"/>
                <a:gd name="T3" fmla="*/ 45 h 45"/>
                <a:gd name="T4" fmla="*/ 0 w 45"/>
                <a:gd name="T5" fmla="*/ 0 h 45"/>
                <a:gd name="T6" fmla="*/ 12 w 45"/>
                <a:gd name="T7" fmla="*/ 0 h 45"/>
                <a:gd name="T8" fmla="*/ 12 w 45"/>
                <a:gd name="T9" fmla="*/ 26 h 45"/>
                <a:gd name="T10" fmla="*/ 14 w 45"/>
                <a:gd name="T11" fmla="*/ 26 h 45"/>
                <a:gd name="T12" fmla="*/ 33 w 45"/>
                <a:gd name="T13" fmla="*/ 0 h 45"/>
                <a:gd name="T14" fmla="*/ 45 w 45"/>
                <a:gd name="T15" fmla="*/ 0 h 45"/>
                <a:gd name="T16" fmla="*/ 45 w 45"/>
                <a:gd name="T17" fmla="*/ 45 h 45"/>
                <a:gd name="T18" fmla="*/ 33 w 45"/>
                <a:gd name="T19" fmla="*/ 45 h 45"/>
                <a:gd name="T20" fmla="*/ 33 w 45"/>
                <a:gd name="T21" fmla="*/ 19 h 45"/>
                <a:gd name="T22" fmla="*/ 31 w 45"/>
                <a:gd name="T23" fmla="*/ 19 h 45"/>
                <a:gd name="T24" fmla="*/ 12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1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33" y="45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" name="Freeform 268">
              <a:extLst>
                <a:ext uri="{FF2B5EF4-FFF2-40B4-BE49-F238E27FC236}">
                  <a16:creationId xmlns:a16="http://schemas.microsoft.com/office/drawing/2014/main" id="{99A66D34-817D-43BE-85AE-CE99AFC2D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0525" y="2755900"/>
              <a:ext cx="74613" cy="79375"/>
            </a:xfrm>
            <a:custGeom>
              <a:avLst/>
              <a:gdLst>
                <a:gd name="T0" fmla="*/ 10 w 20"/>
                <a:gd name="T1" fmla="*/ 0 h 21"/>
                <a:gd name="T2" fmla="*/ 18 w 20"/>
                <a:gd name="T3" fmla="*/ 3 h 21"/>
                <a:gd name="T4" fmla="*/ 20 w 20"/>
                <a:gd name="T5" fmla="*/ 10 h 21"/>
                <a:gd name="T6" fmla="*/ 18 w 20"/>
                <a:gd name="T7" fmla="*/ 18 h 21"/>
                <a:gd name="T8" fmla="*/ 10 w 20"/>
                <a:gd name="T9" fmla="*/ 21 h 21"/>
                <a:gd name="T10" fmla="*/ 3 w 20"/>
                <a:gd name="T11" fmla="*/ 18 h 21"/>
                <a:gd name="T12" fmla="*/ 0 w 20"/>
                <a:gd name="T13" fmla="*/ 10 h 21"/>
                <a:gd name="T14" fmla="*/ 3 w 20"/>
                <a:gd name="T15" fmla="*/ 3 h 21"/>
                <a:gd name="T16" fmla="*/ 10 w 20"/>
                <a:gd name="T17" fmla="*/ 0 h 21"/>
                <a:gd name="T18" fmla="*/ 10 w 20"/>
                <a:gd name="T19" fmla="*/ 16 h 21"/>
                <a:gd name="T20" fmla="*/ 14 w 20"/>
                <a:gd name="T21" fmla="*/ 15 h 21"/>
                <a:gd name="T22" fmla="*/ 15 w 20"/>
                <a:gd name="T23" fmla="*/ 10 h 21"/>
                <a:gd name="T24" fmla="*/ 14 w 20"/>
                <a:gd name="T25" fmla="*/ 6 h 21"/>
                <a:gd name="T26" fmla="*/ 10 w 20"/>
                <a:gd name="T27" fmla="*/ 5 h 21"/>
                <a:gd name="T28" fmla="*/ 7 w 20"/>
                <a:gd name="T29" fmla="*/ 6 h 21"/>
                <a:gd name="T30" fmla="*/ 6 w 20"/>
                <a:gd name="T31" fmla="*/ 10 h 21"/>
                <a:gd name="T32" fmla="*/ 7 w 20"/>
                <a:gd name="T33" fmla="*/ 15 h 21"/>
                <a:gd name="T34" fmla="*/ 10 w 20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6"/>
                    <a:pt x="14" y="15"/>
                  </a:cubicBezTo>
                  <a:cubicBezTo>
                    <a:pt x="15" y="13"/>
                    <a:pt x="15" y="12"/>
                    <a:pt x="15" y="10"/>
                  </a:cubicBezTo>
                  <a:cubicBezTo>
                    <a:pt x="15" y="9"/>
                    <a:pt x="15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6" y="7"/>
                    <a:pt x="6" y="9"/>
                    <a:pt x="6" y="10"/>
                  </a:cubicBezTo>
                  <a:cubicBezTo>
                    <a:pt x="6" y="12"/>
                    <a:pt x="6" y="13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" name="Freeform 269">
              <a:extLst>
                <a:ext uri="{FF2B5EF4-FFF2-40B4-BE49-F238E27FC236}">
                  <a16:creationId xmlns:a16="http://schemas.microsoft.com/office/drawing/2014/main" id="{7F371F5A-E7F3-47EC-B9A2-FD55E29F2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363" y="2759075"/>
              <a:ext cx="68263" cy="71438"/>
            </a:xfrm>
            <a:custGeom>
              <a:avLst/>
              <a:gdLst>
                <a:gd name="T0" fmla="*/ 43 w 43"/>
                <a:gd name="T1" fmla="*/ 45 h 45"/>
                <a:gd name="T2" fmla="*/ 31 w 43"/>
                <a:gd name="T3" fmla="*/ 45 h 45"/>
                <a:gd name="T4" fmla="*/ 31 w 43"/>
                <a:gd name="T5" fmla="*/ 26 h 45"/>
                <a:gd name="T6" fmla="*/ 12 w 43"/>
                <a:gd name="T7" fmla="*/ 26 h 45"/>
                <a:gd name="T8" fmla="*/ 12 w 43"/>
                <a:gd name="T9" fmla="*/ 45 h 45"/>
                <a:gd name="T10" fmla="*/ 0 w 43"/>
                <a:gd name="T11" fmla="*/ 45 h 45"/>
                <a:gd name="T12" fmla="*/ 0 w 43"/>
                <a:gd name="T13" fmla="*/ 0 h 45"/>
                <a:gd name="T14" fmla="*/ 12 w 43"/>
                <a:gd name="T15" fmla="*/ 0 h 45"/>
                <a:gd name="T16" fmla="*/ 12 w 43"/>
                <a:gd name="T17" fmla="*/ 17 h 45"/>
                <a:gd name="T18" fmla="*/ 31 w 43"/>
                <a:gd name="T19" fmla="*/ 17 h 45"/>
                <a:gd name="T20" fmla="*/ 31 w 43"/>
                <a:gd name="T21" fmla="*/ 0 h 45"/>
                <a:gd name="T22" fmla="*/ 43 w 43"/>
                <a:gd name="T23" fmla="*/ 0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31" y="45"/>
                  </a:lnTo>
                  <a:lnTo>
                    <a:pt x="31" y="26"/>
                  </a:lnTo>
                  <a:lnTo>
                    <a:pt x="12" y="26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7"/>
                  </a:lnTo>
                  <a:lnTo>
                    <a:pt x="31" y="17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" name="Freeform 270">
              <a:extLst>
                <a:ext uri="{FF2B5EF4-FFF2-40B4-BE49-F238E27FC236}">
                  <a16:creationId xmlns:a16="http://schemas.microsoft.com/office/drawing/2014/main" id="{7AA1CAF0-31A6-4DED-A0CD-1AE462704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675" y="2755900"/>
              <a:ext cx="71438" cy="79375"/>
            </a:xfrm>
            <a:custGeom>
              <a:avLst/>
              <a:gdLst>
                <a:gd name="T0" fmla="*/ 14 w 19"/>
                <a:gd name="T1" fmla="*/ 20 h 21"/>
                <a:gd name="T2" fmla="*/ 14 w 19"/>
                <a:gd name="T3" fmla="*/ 18 h 21"/>
                <a:gd name="T4" fmla="*/ 13 w 19"/>
                <a:gd name="T5" fmla="*/ 18 h 21"/>
                <a:gd name="T6" fmla="*/ 7 w 19"/>
                <a:gd name="T7" fmla="*/ 21 h 21"/>
                <a:gd name="T8" fmla="*/ 2 w 19"/>
                <a:gd name="T9" fmla="*/ 19 h 21"/>
                <a:gd name="T10" fmla="*/ 0 w 19"/>
                <a:gd name="T11" fmla="*/ 14 h 21"/>
                <a:gd name="T12" fmla="*/ 2 w 19"/>
                <a:gd name="T13" fmla="*/ 10 h 21"/>
                <a:gd name="T14" fmla="*/ 8 w 19"/>
                <a:gd name="T15" fmla="*/ 8 h 21"/>
                <a:gd name="T16" fmla="*/ 13 w 19"/>
                <a:gd name="T17" fmla="*/ 8 h 21"/>
                <a:gd name="T18" fmla="*/ 13 w 19"/>
                <a:gd name="T19" fmla="*/ 7 h 21"/>
                <a:gd name="T20" fmla="*/ 10 w 19"/>
                <a:gd name="T21" fmla="*/ 4 h 21"/>
                <a:gd name="T22" fmla="*/ 7 w 19"/>
                <a:gd name="T23" fmla="*/ 6 h 21"/>
                <a:gd name="T24" fmla="*/ 2 w 19"/>
                <a:gd name="T25" fmla="*/ 6 h 21"/>
                <a:gd name="T26" fmla="*/ 4 w 19"/>
                <a:gd name="T27" fmla="*/ 2 h 21"/>
                <a:gd name="T28" fmla="*/ 10 w 19"/>
                <a:gd name="T29" fmla="*/ 0 h 21"/>
                <a:gd name="T30" fmla="*/ 16 w 19"/>
                <a:gd name="T31" fmla="*/ 2 h 21"/>
                <a:gd name="T32" fmla="*/ 19 w 19"/>
                <a:gd name="T33" fmla="*/ 7 h 21"/>
                <a:gd name="T34" fmla="*/ 19 w 19"/>
                <a:gd name="T35" fmla="*/ 20 h 21"/>
                <a:gd name="T36" fmla="*/ 14 w 19"/>
                <a:gd name="T37" fmla="*/ 20 h 21"/>
                <a:gd name="T38" fmla="*/ 9 w 19"/>
                <a:gd name="T39" fmla="*/ 16 h 21"/>
                <a:gd name="T40" fmla="*/ 12 w 19"/>
                <a:gd name="T41" fmla="*/ 15 h 21"/>
                <a:gd name="T42" fmla="*/ 13 w 19"/>
                <a:gd name="T43" fmla="*/ 12 h 21"/>
                <a:gd name="T44" fmla="*/ 13 w 19"/>
                <a:gd name="T45" fmla="*/ 11 h 21"/>
                <a:gd name="T46" fmla="*/ 9 w 19"/>
                <a:gd name="T47" fmla="*/ 11 h 21"/>
                <a:gd name="T48" fmla="*/ 6 w 19"/>
                <a:gd name="T49" fmla="*/ 14 h 21"/>
                <a:gd name="T50" fmla="*/ 9 w 19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1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0" y="21"/>
                    <a:pt x="7" y="21"/>
                  </a:cubicBezTo>
                  <a:cubicBezTo>
                    <a:pt x="5" y="21"/>
                    <a:pt x="4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4" y="8"/>
                    <a:pt x="6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8" y="3"/>
                    <a:pt x="19" y="5"/>
                    <a:pt x="19" y="7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" name="Freeform 271">
              <a:extLst>
                <a:ext uri="{FF2B5EF4-FFF2-40B4-BE49-F238E27FC236}">
                  <a16:creationId xmlns:a16="http://schemas.microsoft.com/office/drawing/2014/main" id="{F404D6B8-C78D-4845-9EFA-94707FC54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2759075"/>
              <a:ext cx="79375" cy="71438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4 h 19"/>
                <a:gd name="T4" fmla="*/ 1 w 21"/>
                <a:gd name="T5" fmla="*/ 14 h 19"/>
                <a:gd name="T6" fmla="*/ 3 w 21"/>
                <a:gd name="T7" fmla="*/ 13 h 19"/>
                <a:gd name="T8" fmla="*/ 4 w 21"/>
                <a:gd name="T9" fmla="*/ 8 h 19"/>
                <a:gd name="T10" fmla="*/ 4 w 21"/>
                <a:gd name="T11" fmla="*/ 0 h 19"/>
                <a:gd name="T12" fmla="*/ 21 w 21"/>
                <a:gd name="T13" fmla="*/ 0 h 19"/>
                <a:gd name="T14" fmla="*/ 21 w 21"/>
                <a:gd name="T15" fmla="*/ 19 h 19"/>
                <a:gd name="T16" fmla="*/ 15 w 21"/>
                <a:gd name="T17" fmla="*/ 19 h 19"/>
                <a:gd name="T18" fmla="*/ 15 w 21"/>
                <a:gd name="T19" fmla="*/ 4 h 19"/>
                <a:gd name="T20" fmla="*/ 9 w 21"/>
                <a:gd name="T21" fmla="*/ 4 h 19"/>
                <a:gd name="T22" fmla="*/ 9 w 21"/>
                <a:gd name="T23" fmla="*/ 8 h 19"/>
                <a:gd name="T24" fmla="*/ 7 w 21"/>
                <a:gd name="T25" fmla="*/ 17 h 19"/>
                <a:gd name="T26" fmla="*/ 1 w 21"/>
                <a:gd name="T27" fmla="*/ 19 h 19"/>
                <a:gd name="T28" fmla="*/ 0 w 2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3" y="14"/>
                    <a:pt x="3" y="13"/>
                  </a:cubicBezTo>
                  <a:cubicBezTo>
                    <a:pt x="4" y="12"/>
                    <a:pt x="4" y="10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2"/>
                    <a:pt x="8" y="15"/>
                    <a:pt x="7" y="17"/>
                  </a:cubicBezTo>
                  <a:cubicBezTo>
                    <a:pt x="6" y="18"/>
                    <a:pt x="4" y="19"/>
                    <a:pt x="1" y="19"/>
                  </a:cubicBez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" name="Freeform 272">
              <a:extLst>
                <a:ext uri="{FF2B5EF4-FFF2-40B4-BE49-F238E27FC236}">
                  <a16:creationId xmlns:a16="http://schemas.microsoft.com/office/drawing/2014/main" id="{D0870BB4-9461-463C-AB3B-0C2D7ACD7C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000" y="2759075"/>
              <a:ext cx="68263" cy="71438"/>
            </a:xfrm>
            <a:custGeom>
              <a:avLst/>
              <a:gdLst>
                <a:gd name="T0" fmla="*/ 5 w 18"/>
                <a:gd name="T1" fmla="*/ 0 h 19"/>
                <a:gd name="T2" fmla="*/ 5 w 18"/>
                <a:gd name="T3" fmla="*/ 5 h 19"/>
                <a:gd name="T4" fmla="*/ 10 w 18"/>
                <a:gd name="T5" fmla="*/ 5 h 19"/>
                <a:gd name="T6" fmla="*/ 16 w 18"/>
                <a:gd name="T7" fmla="*/ 7 h 19"/>
                <a:gd name="T8" fmla="*/ 18 w 18"/>
                <a:gd name="T9" fmla="*/ 12 h 19"/>
                <a:gd name="T10" fmla="*/ 16 w 18"/>
                <a:gd name="T11" fmla="*/ 17 h 19"/>
                <a:gd name="T12" fmla="*/ 10 w 18"/>
                <a:gd name="T13" fmla="*/ 19 h 19"/>
                <a:gd name="T14" fmla="*/ 0 w 18"/>
                <a:gd name="T15" fmla="*/ 19 h 19"/>
                <a:gd name="T16" fmla="*/ 0 w 18"/>
                <a:gd name="T17" fmla="*/ 0 h 19"/>
                <a:gd name="T18" fmla="*/ 5 w 18"/>
                <a:gd name="T19" fmla="*/ 0 h 19"/>
                <a:gd name="T20" fmla="*/ 5 w 18"/>
                <a:gd name="T21" fmla="*/ 15 h 19"/>
                <a:gd name="T22" fmla="*/ 9 w 18"/>
                <a:gd name="T23" fmla="*/ 15 h 19"/>
                <a:gd name="T24" fmla="*/ 12 w 18"/>
                <a:gd name="T25" fmla="*/ 14 h 19"/>
                <a:gd name="T26" fmla="*/ 13 w 18"/>
                <a:gd name="T27" fmla="*/ 12 h 19"/>
                <a:gd name="T28" fmla="*/ 12 w 18"/>
                <a:gd name="T29" fmla="*/ 10 h 19"/>
                <a:gd name="T30" fmla="*/ 9 w 18"/>
                <a:gd name="T31" fmla="*/ 9 h 19"/>
                <a:gd name="T32" fmla="*/ 5 w 18"/>
                <a:gd name="T33" fmla="*/ 9 h 19"/>
                <a:gd name="T34" fmla="*/ 5 w 18"/>
                <a:gd name="T3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9">
                  <a:moveTo>
                    <a:pt x="5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5"/>
                    <a:pt x="14" y="6"/>
                    <a:pt x="16" y="7"/>
                  </a:cubicBezTo>
                  <a:cubicBezTo>
                    <a:pt x="17" y="8"/>
                    <a:pt x="18" y="10"/>
                    <a:pt x="18" y="12"/>
                  </a:cubicBezTo>
                  <a:cubicBezTo>
                    <a:pt x="18" y="14"/>
                    <a:pt x="17" y="16"/>
                    <a:pt x="16" y="17"/>
                  </a:cubicBezTo>
                  <a:cubicBezTo>
                    <a:pt x="14" y="18"/>
                    <a:pt x="13" y="19"/>
                    <a:pt x="1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  <a:moveTo>
                    <a:pt x="5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1"/>
                    <a:pt x="12" y="11"/>
                    <a:pt x="12" y="10"/>
                  </a:cubicBezTo>
                  <a:cubicBezTo>
                    <a:pt x="11" y="10"/>
                    <a:pt x="11" y="9"/>
                    <a:pt x="9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" name="Freeform 273">
              <a:extLst>
                <a:ext uri="{FF2B5EF4-FFF2-40B4-BE49-F238E27FC236}">
                  <a16:creationId xmlns:a16="http://schemas.microsoft.com/office/drawing/2014/main" id="{B1BA21C4-2D5D-4EFF-BD4D-2739A0EA3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2759075"/>
              <a:ext cx="68263" cy="71438"/>
            </a:xfrm>
            <a:custGeom>
              <a:avLst/>
              <a:gdLst>
                <a:gd name="T0" fmla="*/ 43 w 43"/>
                <a:gd name="T1" fmla="*/ 45 h 45"/>
                <a:gd name="T2" fmla="*/ 31 w 43"/>
                <a:gd name="T3" fmla="*/ 45 h 45"/>
                <a:gd name="T4" fmla="*/ 31 w 43"/>
                <a:gd name="T5" fmla="*/ 26 h 45"/>
                <a:gd name="T6" fmla="*/ 12 w 43"/>
                <a:gd name="T7" fmla="*/ 26 h 45"/>
                <a:gd name="T8" fmla="*/ 12 w 43"/>
                <a:gd name="T9" fmla="*/ 45 h 45"/>
                <a:gd name="T10" fmla="*/ 0 w 43"/>
                <a:gd name="T11" fmla="*/ 45 h 45"/>
                <a:gd name="T12" fmla="*/ 0 w 43"/>
                <a:gd name="T13" fmla="*/ 0 h 45"/>
                <a:gd name="T14" fmla="*/ 12 w 43"/>
                <a:gd name="T15" fmla="*/ 0 h 45"/>
                <a:gd name="T16" fmla="*/ 12 w 43"/>
                <a:gd name="T17" fmla="*/ 17 h 45"/>
                <a:gd name="T18" fmla="*/ 31 w 43"/>
                <a:gd name="T19" fmla="*/ 17 h 45"/>
                <a:gd name="T20" fmla="*/ 31 w 43"/>
                <a:gd name="T21" fmla="*/ 0 h 45"/>
                <a:gd name="T22" fmla="*/ 43 w 43"/>
                <a:gd name="T23" fmla="*/ 0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31" y="45"/>
                  </a:lnTo>
                  <a:lnTo>
                    <a:pt x="31" y="26"/>
                  </a:lnTo>
                  <a:lnTo>
                    <a:pt x="12" y="26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7"/>
                  </a:lnTo>
                  <a:lnTo>
                    <a:pt x="31" y="17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" name="Freeform 274">
              <a:extLst>
                <a:ext uri="{FF2B5EF4-FFF2-40B4-BE49-F238E27FC236}">
                  <a16:creationId xmlns:a16="http://schemas.microsoft.com/office/drawing/2014/main" id="{F0F088E4-B41B-4232-BEEC-2D17CEC98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5038" y="2755900"/>
              <a:ext cx="66675" cy="79375"/>
            </a:xfrm>
            <a:custGeom>
              <a:avLst/>
              <a:gdLst>
                <a:gd name="T0" fmla="*/ 14 w 18"/>
                <a:gd name="T1" fmla="*/ 20 h 21"/>
                <a:gd name="T2" fmla="*/ 14 w 18"/>
                <a:gd name="T3" fmla="*/ 18 h 21"/>
                <a:gd name="T4" fmla="*/ 13 w 18"/>
                <a:gd name="T5" fmla="*/ 18 h 21"/>
                <a:gd name="T6" fmla="*/ 7 w 18"/>
                <a:gd name="T7" fmla="*/ 21 h 21"/>
                <a:gd name="T8" fmla="*/ 2 w 18"/>
                <a:gd name="T9" fmla="*/ 19 h 21"/>
                <a:gd name="T10" fmla="*/ 0 w 18"/>
                <a:gd name="T11" fmla="*/ 14 h 21"/>
                <a:gd name="T12" fmla="*/ 2 w 18"/>
                <a:gd name="T13" fmla="*/ 10 h 21"/>
                <a:gd name="T14" fmla="*/ 8 w 18"/>
                <a:gd name="T15" fmla="*/ 8 h 21"/>
                <a:gd name="T16" fmla="*/ 13 w 18"/>
                <a:gd name="T17" fmla="*/ 8 h 21"/>
                <a:gd name="T18" fmla="*/ 13 w 18"/>
                <a:gd name="T19" fmla="*/ 7 h 21"/>
                <a:gd name="T20" fmla="*/ 10 w 18"/>
                <a:gd name="T21" fmla="*/ 4 h 21"/>
                <a:gd name="T22" fmla="*/ 7 w 18"/>
                <a:gd name="T23" fmla="*/ 6 h 21"/>
                <a:gd name="T24" fmla="*/ 1 w 18"/>
                <a:gd name="T25" fmla="*/ 6 h 21"/>
                <a:gd name="T26" fmla="*/ 4 w 18"/>
                <a:gd name="T27" fmla="*/ 2 h 21"/>
                <a:gd name="T28" fmla="*/ 10 w 18"/>
                <a:gd name="T29" fmla="*/ 0 h 21"/>
                <a:gd name="T30" fmla="*/ 16 w 18"/>
                <a:gd name="T31" fmla="*/ 2 h 21"/>
                <a:gd name="T32" fmla="*/ 18 w 18"/>
                <a:gd name="T33" fmla="*/ 7 h 21"/>
                <a:gd name="T34" fmla="*/ 18 w 18"/>
                <a:gd name="T35" fmla="*/ 20 h 21"/>
                <a:gd name="T36" fmla="*/ 14 w 18"/>
                <a:gd name="T37" fmla="*/ 20 h 21"/>
                <a:gd name="T38" fmla="*/ 9 w 18"/>
                <a:gd name="T39" fmla="*/ 16 h 21"/>
                <a:gd name="T40" fmla="*/ 12 w 18"/>
                <a:gd name="T41" fmla="*/ 15 h 21"/>
                <a:gd name="T42" fmla="*/ 13 w 18"/>
                <a:gd name="T43" fmla="*/ 12 h 21"/>
                <a:gd name="T44" fmla="*/ 13 w 18"/>
                <a:gd name="T45" fmla="*/ 11 h 21"/>
                <a:gd name="T46" fmla="*/ 9 w 18"/>
                <a:gd name="T47" fmla="*/ 11 h 21"/>
                <a:gd name="T48" fmla="*/ 6 w 18"/>
                <a:gd name="T49" fmla="*/ 14 h 21"/>
                <a:gd name="T50" fmla="*/ 9 w 18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1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0" y="21"/>
                    <a:pt x="7" y="21"/>
                  </a:cubicBezTo>
                  <a:cubicBezTo>
                    <a:pt x="5" y="21"/>
                    <a:pt x="3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4" y="8"/>
                    <a:pt x="6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5" y="1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" name="Freeform 275">
              <a:extLst>
                <a:ext uri="{FF2B5EF4-FFF2-40B4-BE49-F238E27FC236}">
                  <a16:creationId xmlns:a16="http://schemas.microsoft.com/office/drawing/2014/main" id="{57CFE4BC-6537-411B-B7F9-502A5725A8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5525" y="2759075"/>
              <a:ext cx="66675" cy="71438"/>
            </a:xfrm>
            <a:custGeom>
              <a:avLst/>
              <a:gdLst>
                <a:gd name="T0" fmla="*/ 8 w 18"/>
                <a:gd name="T1" fmla="*/ 0 h 19"/>
                <a:gd name="T2" fmla="*/ 18 w 18"/>
                <a:gd name="T3" fmla="*/ 0 h 19"/>
                <a:gd name="T4" fmla="*/ 18 w 18"/>
                <a:gd name="T5" fmla="*/ 19 h 19"/>
                <a:gd name="T6" fmla="*/ 12 w 18"/>
                <a:gd name="T7" fmla="*/ 19 h 19"/>
                <a:gd name="T8" fmla="*/ 12 w 18"/>
                <a:gd name="T9" fmla="*/ 13 h 19"/>
                <a:gd name="T10" fmla="*/ 7 w 18"/>
                <a:gd name="T11" fmla="*/ 13 h 19"/>
                <a:gd name="T12" fmla="*/ 5 w 18"/>
                <a:gd name="T13" fmla="*/ 19 h 19"/>
                <a:gd name="T14" fmla="*/ 0 w 18"/>
                <a:gd name="T15" fmla="*/ 19 h 19"/>
                <a:gd name="T16" fmla="*/ 3 w 18"/>
                <a:gd name="T17" fmla="*/ 11 h 19"/>
                <a:gd name="T18" fmla="*/ 0 w 18"/>
                <a:gd name="T19" fmla="*/ 6 h 19"/>
                <a:gd name="T20" fmla="*/ 2 w 18"/>
                <a:gd name="T21" fmla="*/ 1 h 19"/>
                <a:gd name="T22" fmla="*/ 8 w 18"/>
                <a:gd name="T23" fmla="*/ 0 h 19"/>
                <a:gd name="T24" fmla="*/ 12 w 18"/>
                <a:gd name="T25" fmla="*/ 9 h 19"/>
                <a:gd name="T26" fmla="*/ 12 w 18"/>
                <a:gd name="T27" fmla="*/ 4 h 19"/>
                <a:gd name="T28" fmla="*/ 8 w 18"/>
                <a:gd name="T29" fmla="*/ 4 h 19"/>
                <a:gd name="T30" fmla="*/ 6 w 18"/>
                <a:gd name="T31" fmla="*/ 4 h 19"/>
                <a:gd name="T32" fmla="*/ 5 w 18"/>
                <a:gd name="T33" fmla="*/ 6 h 19"/>
                <a:gd name="T34" fmla="*/ 6 w 18"/>
                <a:gd name="T35" fmla="*/ 8 h 19"/>
                <a:gd name="T36" fmla="*/ 8 w 18"/>
                <a:gd name="T37" fmla="*/ 9 h 19"/>
                <a:gd name="T38" fmla="*/ 12 w 18"/>
                <a:gd name="T3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19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3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lose/>
                  <a:moveTo>
                    <a:pt x="12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8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" name="Freeform 276">
              <a:extLst>
                <a:ext uri="{FF2B5EF4-FFF2-40B4-BE49-F238E27FC236}">
                  <a16:creationId xmlns:a16="http://schemas.microsoft.com/office/drawing/2014/main" id="{58EC23DB-D47B-4221-8DA6-F424E8284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7938" y="2868613"/>
              <a:ext cx="74613" cy="104775"/>
            </a:xfrm>
            <a:custGeom>
              <a:avLst/>
              <a:gdLst>
                <a:gd name="T0" fmla="*/ 11 w 20"/>
                <a:gd name="T1" fmla="*/ 9 h 28"/>
                <a:gd name="T2" fmla="*/ 17 w 20"/>
                <a:gd name="T3" fmla="*/ 12 h 28"/>
                <a:gd name="T4" fmla="*/ 20 w 20"/>
                <a:gd name="T5" fmla="*/ 19 h 28"/>
                <a:gd name="T6" fmla="*/ 17 w 20"/>
                <a:gd name="T7" fmla="*/ 26 h 28"/>
                <a:gd name="T8" fmla="*/ 10 w 20"/>
                <a:gd name="T9" fmla="*/ 28 h 28"/>
                <a:gd name="T10" fmla="*/ 2 w 20"/>
                <a:gd name="T11" fmla="*/ 25 h 28"/>
                <a:gd name="T12" fmla="*/ 0 w 20"/>
                <a:gd name="T13" fmla="*/ 16 h 28"/>
                <a:gd name="T14" fmla="*/ 7 w 20"/>
                <a:gd name="T15" fmla="*/ 3 h 28"/>
                <a:gd name="T16" fmla="*/ 12 w 20"/>
                <a:gd name="T17" fmla="*/ 2 h 28"/>
                <a:gd name="T18" fmla="*/ 14 w 20"/>
                <a:gd name="T19" fmla="*/ 1 h 28"/>
                <a:gd name="T20" fmla="*/ 14 w 20"/>
                <a:gd name="T21" fmla="*/ 0 h 28"/>
                <a:gd name="T22" fmla="*/ 18 w 20"/>
                <a:gd name="T23" fmla="*/ 0 h 28"/>
                <a:gd name="T24" fmla="*/ 18 w 20"/>
                <a:gd name="T25" fmla="*/ 4 h 28"/>
                <a:gd name="T26" fmla="*/ 15 w 20"/>
                <a:gd name="T27" fmla="*/ 6 h 28"/>
                <a:gd name="T28" fmla="*/ 8 w 20"/>
                <a:gd name="T29" fmla="*/ 7 h 28"/>
                <a:gd name="T30" fmla="*/ 5 w 20"/>
                <a:gd name="T31" fmla="*/ 8 h 28"/>
                <a:gd name="T32" fmla="*/ 4 w 20"/>
                <a:gd name="T33" fmla="*/ 12 h 28"/>
                <a:gd name="T34" fmla="*/ 5 w 20"/>
                <a:gd name="T35" fmla="*/ 12 h 28"/>
                <a:gd name="T36" fmla="*/ 11 w 20"/>
                <a:gd name="T37" fmla="*/ 9 h 28"/>
                <a:gd name="T38" fmla="*/ 6 w 20"/>
                <a:gd name="T39" fmla="*/ 22 h 28"/>
                <a:gd name="T40" fmla="*/ 10 w 20"/>
                <a:gd name="T41" fmla="*/ 24 h 28"/>
                <a:gd name="T42" fmla="*/ 13 w 20"/>
                <a:gd name="T43" fmla="*/ 22 h 28"/>
                <a:gd name="T44" fmla="*/ 14 w 20"/>
                <a:gd name="T45" fmla="*/ 18 h 28"/>
                <a:gd name="T46" fmla="*/ 13 w 20"/>
                <a:gd name="T47" fmla="*/ 15 h 28"/>
                <a:gd name="T48" fmla="*/ 10 w 20"/>
                <a:gd name="T49" fmla="*/ 13 h 28"/>
                <a:gd name="T50" fmla="*/ 6 w 20"/>
                <a:gd name="T51" fmla="*/ 15 h 28"/>
                <a:gd name="T52" fmla="*/ 5 w 20"/>
                <a:gd name="T53" fmla="*/ 18 h 28"/>
                <a:gd name="T54" fmla="*/ 6 w 20"/>
                <a:gd name="T55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8">
                  <a:moveTo>
                    <a:pt x="11" y="9"/>
                  </a:moveTo>
                  <a:cubicBezTo>
                    <a:pt x="13" y="9"/>
                    <a:pt x="16" y="10"/>
                    <a:pt x="17" y="12"/>
                  </a:cubicBezTo>
                  <a:cubicBezTo>
                    <a:pt x="19" y="14"/>
                    <a:pt x="20" y="16"/>
                    <a:pt x="20" y="19"/>
                  </a:cubicBezTo>
                  <a:cubicBezTo>
                    <a:pt x="20" y="21"/>
                    <a:pt x="19" y="24"/>
                    <a:pt x="17" y="26"/>
                  </a:cubicBezTo>
                  <a:cubicBezTo>
                    <a:pt x="15" y="27"/>
                    <a:pt x="13" y="28"/>
                    <a:pt x="10" y="28"/>
                  </a:cubicBezTo>
                  <a:cubicBezTo>
                    <a:pt x="7" y="28"/>
                    <a:pt x="4" y="27"/>
                    <a:pt x="2" y="25"/>
                  </a:cubicBezTo>
                  <a:cubicBezTo>
                    <a:pt x="0" y="23"/>
                    <a:pt x="0" y="20"/>
                    <a:pt x="0" y="16"/>
                  </a:cubicBezTo>
                  <a:cubicBezTo>
                    <a:pt x="0" y="8"/>
                    <a:pt x="2" y="3"/>
                    <a:pt x="7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7" y="5"/>
                    <a:pt x="16" y="5"/>
                    <a:pt x="15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4" y="9"/>
                    <a:pt x="4" y="10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0"/>
                    <a:pt x="8" y="9"/>
                    <a:pt x="11" y="9"/>
                  </a:cubicBezTo>
                  <a:close/>
                  <a:moveTo>
                    <a:pt x="6" y="22"/>
                  </a:moveTo>
                  <a:cubicBezTo>
                    <a:pt x="7" y="23"/>
                    <a:pt x="8" y="24"/>
                    <a:pt x="10" y="24"/>
                  </a:cubicBezTo>
                  <a:cubicBezTo>
                    <a:pt x="11" y="24"/>
                    <a:pt x="12" y="23"/>
                    <a:pt x="13" y="22"/>
                  </a:cubicBezTo>
                  <a:cubicBezTo>
                    <a:pt x="14" y="21"/>
                    <a:pt x="14" y="20"/>
                    <a:pt x="14" y="18"/>
                  </a:cubicBezTo>
                  <a:cubicBezTo>
                    <a:pt x="14" y="17"/>
                    <a:pt x="14" y="16"/>
                    <a:pt x="13" y="15"/>
                  </a:cubicBezTo>
                  <a:cubicBezTo>
                    <a:pt x="12" y="14"/>
                    <a:pt x="11" y="13"/>
                    <a:pt x="10" y="13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5" y="16"/>
                    <a:pt x="5" y="17"/>
                    <a:pt x="5" y="18"/>
                  </a:cubicBezTo>
                  <a:cubicBezTo>
                    <a:pt x="5" y="20"/>
                    <a:pt x="5" y="21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" name="Freeform 277">
              <a:extLst>
                <a:ext uri="{FF2B5EF4-FFF2-40B4-BE49-F238E27FC236}">
                  <a16:creationId xmlns:a16="http://schemas.microsoft.com/office/drawing/2014/main" id="{FC61193E-7755-40C4-A0CC-E6022A344F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6838" y="289877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4 w 19"/>
                <a:gd name="T9" fmla="*/ 14 h 20"/>
                <a:gd name="T10" fmla="*/ 19 w 19"/>
                <a:gd name="T11" fmla="*/ 14 h 20"/>
                <a:gd name="T12" fmla="*/ 16 w 19"/>
                <a:gd name="T13" fmla="*/ 19 h 20"/>
                <a:gd name="T14" fmla="*/ 10 w 19"/>
                <a:gd name="T15" fmla="*/ 20 h 20"/>
                <a:gd name="T16" fmla="*/ 3 w 19"/>
                <a:gd name="T17" fmla="*/ 17 h 20"/>
                <a:gd name="T18" fmla="*/ 0 w 19"/>
                <a:gd name="T19" fmla="*/ 10 h 20"/>
                <a:gd name="T20" fmla="*/ 3 w 19"/>
                <a:gd name="T21" fmla="*/ 3 h 20"/>
                <a:gd name="T22" fmla="*/ 10 w 19"/>
                <a:gd name="T23" fmla="*/ 0 h 20"/>
                <a:gd name="T24" fmla="*/ 17 w 19"/>
                <a:gd name="T25" fmla="*/ 2 h 20"/>
                <a:gd name="T26" fmla="*/ 19 w 19"/>
                <a:gd name="T27" fmla="*/ 9 h 20"/>
                <a:gd name="T28" fmla="*/ 10 w 19"/>
                <a:gd name="T29" fmla="*/ 4 h 20"/>
                <a:gd name="T30" fmla="*/ 6 w 19"/>
                <a:gd name="T31" fmla="*/ 7 h 20"/>
                <a:gd name="T32" fmla="*/ 14 w 19"/>
                <a:gd name="T33" fmla="*/ 7 h 20"/>
                <a:gd name="T34" fmla="*/ 10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6" y="19"/>
                  </a:cubicBezTo>
                  <a:cubicBezTo>
                    <a:pt x="15" y="20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10" y="4"/>
                  </a:moveTo>
                  <a:cubicBezTo>
                    <a:pt x="8" y="4"/>
                    <a:pt x="6" y="5"/>
                    <a:pt x="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" name="Freeform 278">
              <a:extLst>
                <a:ext uri="{FF2B5EF4-FFF2-40B4-BE49-F238E27FC236}">
                  <a16:creationId xmlns:a16="http://schemas.microsoft.com/office/drawing/2014/main" id="{E4E5A2C4-8AA0-404A-B288-0421D4145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150" y="2898775"/>
              <a:ext cx="71438" cy="74613"/>
            </a:xfrm>
            <a:custGeom>
              <a:avLst/>
              <a:gdLst>
                <a:gd name="T0" fmla="*/ 13 w 19"/>
                <a:gd name="T1" fmla="*/ 6 h 20"/>
                <a:gd name="T2" fmla="*/ 9 w 19"/>
                <a:gd name="T3" fmla="*/ 4 h 20"/>
                <a:gd name="T4" fmla="*/ 6 w 19"/>
                <a:gd name="T5" fmla="*/ 6 h 20"/>
                <a:gd name="T6" fmla="*/ 1 w 19"/>
                <a:gd name="T7" fmla="*/ 6 h 20"/>
                <a:gd name="T8" fmla="*/ 4 w 19"/>
                <a:gd name="T9" fmla="*/ 2 h 20"/>
                <a:gd name="T10" fmla="*/ 10 w 19"/>
                <a:gd name="T11" fmla="*/ 0 h 20"/>
                <a:gd name="T12" fmla="*/ 16 w 19"/>
                <a:gd name="T13" fmla="*/ 1 h 20"/>
                <a:gd name="T14" fmla="*/ 18 w 19"/>
                <a:gd name="T15" fmla="*/ 5 h 20"/>
                <a:gd name="T16" fmla="*/ 16 w 19"/>
                <a:gd name="T17" fmla="*/ 9 h 20"/>
                <a:gd name="T18" fmla="*/ 16 w 19"/>
                <a:gd name="T19" fmla="*/ 10 h 20"/>
                <a:gd name="T20" fmla="*/ 19 w 19"/>
                <a:gd name="T21" fmla="*/ 14 h 20"/>
                <a:gd name="T22" fmla="*/ 16 w 19"/>
                <a:gd name="T23" fmla="*/ 19 h 20"/>
                <a:gd name="T24" fmla="*/ 10 w 19"/>
                <a:gd name="T25" fmla="*/ 20 h 20"/>
                <a:gd name="T26" fmla="*/ 3 w 19"/>
                <a:gd name="T27" fmla="*/ 19 h 20"/>
                <a:gd name="T28" fmla="*/ 0 w 19"/>
                <a:gd name="T29" fmla="*/ 14 h 20"/>
                <a:gd name="T30" fmla="*/ 5 w 19"/>
                <a:gd name="T31" fmla="*/ 14 h 20"/>
                <a:gd name="T32" fmla="*/ 10 w 19"/>
                <a:gd name="T33" fmla="*/ 16 h 20"/>
                <a:gd name="T34" fmla="*/ 13 w 19"/>
                <a:gd name="T35" fmla="*/ 14 h 20"/>
                <a:gd name="T36" fmla="*/ 13 w 19"/>
                <a:gd name="T37" fmla="*/ 12 h 20"/>
                <a:gd name="T38" fmla="*/ 10 w 19"/>
                <a:gd name="T39" fmla="*/ 12 h 20"/>
                <a:gd name="T40" fmla="*/ 7 w 19"/>
                <a:gd name="T41" fmla="*/ 12 h 20"/>
                <a:gd name="T42" fmla="*/ 7 w 19"/>
                <a:gd name="T43" fmla="*/ 8 h 20"/>
                <a:gd name="T44" fmla="*/ 10 w 19"/>
                <a:gd name="T45" fmla="*/ 8 h 20"/>
                <a:gd name="T46" fmla="*/ 13 w 19"/>
                <a:gd name="T4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20">
                  <a:moveTo>
                    <a:pt x="13" y="6"/>
                  </a:moveTo>
                  <a:cubicBezTo>
                    <a:pt x="13" y="5"/>
                    <a:pt x="12" y="4"/>
                    <a:pt x="9" y="4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2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17" y="2"/>
                    <a:pt x="18" y="4"/>
                    <a:pt x="18" y="5"/>
                  </a:cubicBezTo>
                  <a:cubicBezTo>
                    <a:pt x="18" y="7"/>
                    <a:pt x="17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1"/>
                    <a:pt x="19" y="12"/>
                    <a:pt x="19" y="14"/>
                  </a:cubicBezTo>
                  <a:cubicBezTo>
                    <a:pt x="19" y="16"/>
                    <a:pt x="18" y="17"/>
                    <a:pt x="16" y="19"/>
                  </a:cubicBezTo>
                  <a:cubicBezTo>
                    <a:pt x="15" y="20"/>
                    <a:pt x="12" y="20"/>
                    <a:pt x="10" y="20"/>
                  </a:cubicBezTo>
                  <a:cubicBezTo>
                    <a:pt x="7" y="20"/>
                    <a:pt x="5" y="20"/>
                    <a:pt x="3" y="19"/>
                  </a:cubicBezTo>
                  <a:cubicBezTo>
                    <a:pt x="1" y="17"/>
                    <a:pt x="1" y="16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7" y="16"/>
                    <a:pt x="10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3" y="7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" name="Freeform 279">
              <a:extLst>
                <a:ext uri="{FF2B5EF4-FFF2-40B4-BE49-F238E27FC236}">
                  <a16:creationId xmlns:a16="http://schemas.microsoft.com/office/drawing/2014/main" id="{9F5E1FCD-03CD-42F0-8474-A26695479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9875" y="2898775"/>
              <a:ext cx="76200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3 w 20"/>
                <a:gd name="T21" fmla="*/ 14 h 20"/>
                <a:gd name="T22" fmla="*/ 15 w 20"/>
                <a:gd name="T23" fmla="*/ 10 h 20"/>
                <a:gd name="T24" fmla="*/ 13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1" y="16"/>
                    <a:pt x="13" y="15"/>
                    <a:pt x="13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3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" name="Freeform 280">
              <a:extLst>
                <a:ext uri="{FF2B5EF4-FFF2-40B4-BE49-F238E27FC236}">
                  <a16:creationId xmlns:a16="http://schemas.microsoft.com/office/drawing/2014/main" id="{B5AC6AA4-24CF-4421-AA1A-EF2AB7298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538" y="2898775"/>
              <a:ext cx="71438" cy="74613"/>
            </a:xfrm>
            <a:custGeom>
              <a:avLst/>
              <a:gdLst>
                <a:gd name="T0" fmla="*/ 45 w 45"/>
                <a:gd name="T1" fmla="*/ 47 h 47"/>
                <a:gd name="T2" fmla="*/ 31 w 45"/>
                <a:gd name="T3" fmla="*/ 47 h 47"/>
                <a:gd name="T4" fmla="*/ 31 w 45"/>
                <a:gd name="T5" fmla="*/ 12 h 47"/>
                <a:gd name="T6" fmla="*/ 15 w 45"/>
                <a:gd name="T7" fmla="*/ 12 h 47"/>
                <a:gd name="T8" fmla="*/ 15 w 45"/>
                <a:gd name="T9" fmla="*/ 47 h 47"/>
                <a:gd name="T10" fmla="*/ 0 w 45"/>
                <a:gd name="T11" fmla="*/ 47 h 47"/>
                <a:gd name="T12" fmla="*/ 0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lnTo>
                    <a:pt x="31" y="47"/>
                  </a:lnTo>
                  <a:lnTo>
                    <a:pt x="31" y="12"/>
                  </a:lnTo>
                  <a:lnTo>
                    <a:pt x="15" y="12"/>
                  </a:lnTo>
                  <a:lnTo>
                    <a:pt x="15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" name="Freeform 281">
              <a:extLst>
                <a:ext uri="{FF2B5EF4-FFF2-40B4-BE49-F238E27FC236}">
                  <a16:creationId xmlns:a16="http://schemas.microsoft.com/office/drawing/2014/main" id="{D290337D-DEDC-48BD-B6F9-9024C82CF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4025" y="2898775"/>
              <a:ext cx="68263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9 w 18"/>
                <a:gd name="T21" fmla="*/ 4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2 h 20"/>
                <a:gd name="T28" fmla="*/ 9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5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9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12"/>
                    <a:pt x="0" y="11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5" y="15"/>
                    <a:pt x="6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" name="Freeform 282">
              <a:extLst>
                <a:ext uri="{FF2B5EF4-FFF2-40B4-BE49-F238E27FC236}">
                  <a16:creationId xmlns:a16="http://schemas.microsoft.com/office/drawing/2014/main" id="{8CF9488A-011E-4AF0-9650-11008BA70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2898775"/>
              <a:ext cx="71438" cy="74613"/>
            </a:xfrm>
            <a:custGeom>
              <a:avLst/>
              <a:gdLst>
                <a:gd name="T0" fmla="*/ 13 w 19"/>
                <a:gd name="T1" fmla="*/ 13 h 20"/>
                <a:gd name="T2" fmla="*/ 19 w 19"/>
                <a:gd name="T3" fmla="*/ 13 h 20"/>
                <a:gd name="T4" fmla="*/ 16 w 19"/>
                <a:gd name="T5" fmla="*/ 18 h 20"/>
                <a:gd name="T6" fmla="*/ 10 w 19"/>
                <a:gd name="T7" fmla="*/ 20 h 20"/>
                <a:gd name="T8" fmla="*/ 3 w 19"/>
                <a:gd name="T9" fmla="*/ 17 h 20"/>
                <a:gd name="T10" fmla="*/ 0 w 19"/>
                <a:gd name="T11" fmla="*/ 10 h 20"/>
                <a:gd name="T12" fmla="*/ 3 w 19"/>
                <a:gd name="T13" fmla="*/ 3 h 20"/>
                <a:gd name="T14" fmla="*/ 10 w 19"/>
                <a:gd name="T15" fmla="*/ 0 h 20"/>
                <a:gd name="T16" fmla="*/ 16 w 19"/>
                <a:gd name="T17" fmla="*/ 2 h 20"/>
                <a:gd name="T18" fmla="*/ 19 w 19"/>
                <a:gd name="T19" fmla="*/ 7 h 20"/>
                <a:gd name="T20" fmla="*/ 13 w 19"/>
                <a:gd name="T21" fmla="*/ 7 h 20"/>
                <a:gd name="T22" fmla="*/ 10 w 19"/>
                <a:gd name="T23" fmla="*/ 4 h 20"/>
                <a:gd name="T24" fmla="*/ 6 w 19"/>
                <a:gd name="T25" fmla="*/ 6 h 20"/>
                <a:gd name="T26" fmla="*/ 5 w 19"/>
                <a:gd name="T27" fmla="*/ 10 h 20"/>
                <a:gd name="T28" fmla="*/ 6 w 19"/>
                <a:gd name="T29" fmla="*/ 14 h 20"/>
                <a:gd name="T30" fmla="*/ 10 w 19"/>
                <a:gd name="T31" fmla="*/ 16 h 20"/>
                <a:gd name="T32" fmla="*/ 13 w 19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0">
                  <a:moveTo>
                    <a:pt x="13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5"/>
                    <a:pt x="17" y="17"/>
                    <a:pt x="16" y="18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9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2" y="16"/>
                    <a:pt x="13" y="15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" name="Freeform 283">
              <a:extLst>
                <a:ext uri="{FF2B5EF4-FFF2-40B4-BE49-F238E27FC236}">
                  <a16:creationId xmlns:a16="http://schemas.microsoft.com/office/drawing/2014/main" id="{B69C5987-9184-4A67-9366-BBA812E42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2898775"/>
              <a:ext cx="68263" cy="74613"/>
            </a:xfrm>
            <a:custGeom>
              <a:avLst/>
              <a:gdLst>
                <a:gd name="T0" fmla="*/ 43 w 43"/>
                <a:gd name="T1" fmla="*/ 47 h 47"/>
                <a:gd name="T2" fmla="*/ 31 w 43"/>
                <a:gd name="T3" fmla="*/ 47 h 47"/>
                <a:gd name="T4" fmla="*/ 31 w 43"/>
                <a:gd name="T5" fmla="*/ 28 h 47"/>
                <a:gd name="T6" fmla="*/ 12 w 43"/>
                <a:gd name="T7" fmla="*/ 28 h 47"/>
                <a:gd name="T8" fmla="*/ 12 w 43"/>
                <a:gd name="T9" fmla="*/ 47 h 47"/>
                <a:gd name="T10" fmla="*/ 0 w 43"/>
                <a:gd name="T11" fmla="*/ 47 h 47"/>
                <a:gd name="T12" fmla="*/ 0 w 43"/>
                <a:gd name="T13" fmla="*/ 0 h 47"/>
                <a:gd name="T14" fmla="*/ 12 w 43"/>
                <a:gd name="T15" fmla="*/ 0 h 47"/>
                <a:gd name="T16" fmla="*/ 12 w 43"/>
                <a:gd name="T17" fmla="*/ 19 h 47"/>
                <a:gd name="T18" fmla="*/ 31 w 43"/>
                <a:gd name="T19" fmla="*/ 19 h 47"/>
                <a:gd name="T20" fmla="*/ 31 w 43"/>
                <a:gd name="T21" fmla="*/ 0 h 47"/>
                <a:gd name="T22" fmla="*/ 43 w 43"/>
                <a:gd name="T23" fmla="*/ 0 h 47"/>
                <a:gd name="T24" fmla="*/ 43 w 43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47"/>
                  </a:moveTo>
                  <a:lnTo>
                    <a:pt x="31" y="47"/>
                  </a:lnTo>
                  <a:lnTo>
                    <a:pt x="3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" name="Freeform 284">
              <a:extLst>
                <a:ext uri="{FF2B5EF4-FFF2-40B4-BE49-F238E27FC236}">
                  <a16:creationId xmlns:a16="http://schemas.microsoft.com/office/drawing/2014/main" id="{82E3A4A5-3D8B-462D-891E-A5A1D8098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0725" y="2898775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3 w 20"/>
                <a:gd name="T21" fmla="*/ 14 h 20"/>
                <a:gd name="T22" fmla="*/ 15 w 20"/>
                <a:gd name="T23" fmla="*/ 10 h 20"/>
                <a:gd name="T24" fmla="*/ 13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1" y="16"/>
                    <a:pt x="13" y="15"/>
                    <a:pt x="13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3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" name="Freeform 285">
              <a:extLst>
                <a:ext uri="{FF2B5EF4-FFF2-40B4-BE49-F238E27FC236}">
                  <a16:creationId xmlns:a16="http://schemas.microsoft.com/office/drawing/2014/main" id="{4ACF77CF-6C00-4001-8360-3718A0D1F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2898775"/>
              <a:ext cx="71438" cy="74613"/>
            </a:xfrm>
            <a:custGeom>
              <a:avLst/>
              <a:gdLst>
                <a:gd name="T0" fmla="*/ 14 w 19"/>
                <a:gd name="T1" fmla="*/ 13 h 20"/>
                <a:gd name="T2" fmla="*/ 19 w 19"/>
                <a:gd name="T3" fmla="*/ 13 h 20"/>
                <a:gd name="T4" fmla="*/ 16 w 19"/>
                <a:gd name="T5" fmla="*/ 18 h 20"/>
                <a:gd name="T6" fmla="*/ 10 w 19"/>
                <a:gd name="T7" fmla="*/ 20 h 20"/>
                <a:gd name="T8" fmla="*/ 3 w 19"/>
                <a:gd name="T9" fmla="*/ 17 h 20"/>
                <a:gd name="T10" fmla="*/ 0 w 19"/>
                <a:gd name="T11" fmla="*/ 10 h 20"/>
                <a:gd name="T12" fmla="*/ 3 w 19"/>
                <a:gd name="T13" fmla="*/ 3 h 20"/>
                <a:gd name="T14" fmla="*/ 10 w 19"/>
                <a:gd name="T15" fmla="*/ 0 h 20"/>
                <a:gd name="T16" fmla="*/ 16 w 19"/>
                <a:gd name="T17" fmla="*/ 2 h 20"/>
                <a:gd name="T18" fmla="*/ 19 w 19"/>
                <a:gd name="T19" fmla="*/ 7 h 20"/>
                <a:gd name="T20" fmla="*/ 13 w 19"/>
                <a:gd name="T21" fmla="*/ 7 h 20"/>
                <a:gd name="T22" fmla="*/ 10 w 19"/>
                <a:gd name="T23" fmla="*/ 4 h 20"/>
                <a:gd name="T24" fmla="*/ 7 w 19"/>
                <a:gd name="T25" fmla="*/ 6 h 20"/>
                <a:gd name="T26" fmla="*/ 5 w 19"/>
                <a:gd name="T27" fmla="*/ 10 h 20"/>
                <a:gd name="T28" fmla="*/ 7 w 19"/>
                <a:gd name="T29" fmla="*/ 14 h 20"/>
                <a:gd name="T30" fmla="*/ 10 w 19"/>
                <a:gd name="T31" fmla="*/ 16 h 20"/>
                <a:gd name="T32" fmla="*/ 14 w 19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0">
                  <a:moveTo>
                    <a:pt x="14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9" y="15"/>
                    <a:pt x="18" y="17"/>
                    <a:pt x="16" y="18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9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2" y="16"/>
                    <a:pt x="13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" name="Freeform 286">
              <a:extLst>
                <a:ext uri="{FF2B5EF4-FFF2-40B4-BE49-F238E27FC236}">
                  <a16:creationId xmlns:a16="http://schemas.microsoft.com/office/drawing/2014/main" id="{0EF9EF24-07CC-40EC-B5E3-32FE6E23A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8" y="2898775"/>
              <a:ext cx="68263" cy="74613"/>
            </a:xfrm>
            <a:custGeom>
              <a:avLst/>
              <a:gdLst>
                <a:gd name="T0" fmla="*/ 0 w 43"/>
                <a:gd name="T1" fmla="*/ 12 h 47"/>
                <a:gd name="T2" fmla="*/ 0 w 43"/>
                <a:gd name="T3" fmla="*/ 0 h 47"/>
                <a:gd name="T4" fmla="*/ 43 w 43"/>
                <a:gd name="T5" fmla="*/ 0 h 47"/>
                <a:gd name="T6" fmla="*/ 43 w 43"/>
                <a:gd name="T7" fmla="*/ 12 h 47"/>
                <a:gd name="T8" fmla="*/ 26 w 43"/>
                <a:gd name="T9" fmla="*/ 12 h 47"/>
                <a:gd name="T10" fmla="*/ 26 w 43"/>
                <a:gd name="T11" fmla="*/ 47 h 47"/>
                <a:gd name="T12" fmla="*/ 14 w 43"/>
                <a:gd name="T13" fmla="*/ 47 h 47"/>
                <a:gd name="T14" fmla="*/ 14 w 43"/>
                <a:gd name="T15" fmla="*/ 12 h 47"/>
                <a:gd name="T16" fmla="*/ 0 w 43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0" y="12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26" y="12"/>
                  </a:lnTo>
                  <a:lnTo>
                    <a:pt x="26" y="47"/>
                  </a:lnTo>
                  <a:lnTo>
                    <a:pt x="14" y="47"/>
                  </a:lnTo>
                  <a:lnTo>
                    <a:pt x="14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" name="Freeform 287">
              <a:extLst>
                <a:ext uri="{FF2B5EF4-FFF2-40B4-BE49-F238E27FC236}">
                  <a16:creationId xmlns:a16="http://schemas.microsoft.com/office/drawing/2014/main" id="{7D6F7F0E-8921-4ABE-B5E8-C3BFC25D9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9488" y="2898775"/>
              <a:ext cx="68263" cy="74613"/>
            </a:xfrm>
            <a:custGeom>
              <a:avLst/>
              <a:gdLst>
                <a:gd name="T0" fmla="*/ 6 w 18"/>
                <a:gd name="T1" fmla="*/ 0 h 20"/>
                <a:gd name="T2" fmla="*/ 6 w 18"/>
                <a:gd name="T3" fmla="*/ 6 h 20"/>
                <a:gd name="T4" fmla="*/ 10 w 18"/>
                <a:gd name="T5" fmla="*/ 6 h 20"/>
                <a:gd name="T6" fmla="*/ 16 w 18"/>
                <a:gd name="T7" fmla="*/ 8 h 20"/>
                <a:gd name="T8" fmla="*/ 18 w 18"/>
                <a:gd name="T9" fmla="*/ 13 h 20"/>
                <a:gd name="T10" fmla="*/ 16 w 18"/>
                <a:gd name="T11" fmla="*/ 18 h 20"/>
                <a:gd name="T12" fmla="*/ 10 w 18"/>
                <a:gd name="T13" fmla="*/ 20 h 20"/>
                <a:gd name="T14" fmla="*/ 0 w 18"/>
                <a:gd name="T15" fmla="*/ 20 h 20"/>
                <a:gd name="T16" fmla="*/ 0 w 18"/>
                <a:gd name="T17" fmla="*/ 0 h 20"/>
                <a:gd name="T18" fmla="*/ 6 w 18"/>
                <a:gd name="T19" fmla="*/ 0 h 20"/>
                <a:gd name="T20" fmla="*/ 6 w 18"/>
                <a:gd name="T21" fmla="*/ 15 h 20"/>
                <a:gd name="T22" fmla="*/ 10 w 18"/>
                <a:gd name="T23" fmla="*/ 15 h 20"/>
                <a:gd name="T24" fmla="*/ 12 w 18"/>
                <a:gd name="T25" fmla="*/ 15 h 20"/>
                <a:gd name="T26" fmla="*/ 13 w 18"/>
                <a:gd name="T27" fmla="*/ 13 h 20"/>
                <a:gd name="T28" fmla="*/ 12 w 18"/>
                <a:gd name="T29" fmla="*/ 11 h 20"/>
                <a:gd name="T30" fmla="*/ 10 w 18"/>
                <a:gd name="T31" fmla="*/ 10 h 20"/>
                <a:gd name="T32" fmla="*/ 6 w 18"/>
                <a:gd name="T33" fmla="*/ 10 h 20"/>
                <a:gd name="T34" fmla="*/ 6 w 18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0">
                  <a:moveTo>
                    <a:pt x="6" y="0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7" y="9"/>
                    <a:pt x="18" y="11"/>
                    <a:pt x="18" y="13"/>
                  </a:cubicBezTo>
                  <a:cubicBezTo>
                    <a:pt x="18" y="15"/>
                    <a:pt x="17" y="17"/>
                    <a:pt x="16" y="18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2"/>
                    <a:pt x="13" y="11"/>
                    <a:pt x="12" y="11"/>
                  </a:cubicBezTo>
                  <a:cubicBezTo>
                    <a:pt x="12" y="10"/>
                    <a:pt x="11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9" name="Freeform 288">
              <a:extLst>
                <a:ext uri="{FF2B5EF4-FFF2-40B4-BE49-F238E27FC236}">
                  <a16:creationId xmlns:a16="http://schemas.microsoft.com/office/drawing/2014/main" id="{7CC42BE9-9B23-4AC0-BF2E-2ED58FFCF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6825" y="1508125"/>
              <a:ext cx="1098550" cy="1096963"/>
            </a:xfrm>
            <a:custGeom>
              <a:avLst/>
              <a:gdLst>
                <a:gd name="T0" fmla="*/ 234 w 293"/>
                <a:gd name="T1" fmla="*/ 12 h 292"/>
                <a:gd name="T2" fmla="*/ 280 w 293"/>
                <a:gd name="T3" fmla="*/ 59 h 292"/>
                <a:gd name="T4" fmla="*/ 280 w 293"/>
                <a:gd name="T5" fmla="*/ 233 h 292"/>
                <a:gd name="T6" fmla="*/ 234 w 293"/>
                <a:gd name="T7" fmla="*/ 279 h 292"/>
                <a:gd name="T8" fmla="*/ 59 w 293"/>
                <a:gd name="T9" fmla="*/ 279 h 292"/>
                <a:gd name="T10" fmla="*/ 13 w 293"/>
                <a:gd name="T11" fmla="*/ 233 h 292"/>
                <a:gd name="T12" fmla="*/ 13 w 293"/>
                <a:gd name="T13" fmla="*/ 59 h 292"/>
                <a:gd name="T14" fmla="*/ 59 w 293"/>
                <a:gd name="T15" fmla="*/ 12 h 292"/>
                <a:gd name="T16" fmla="*/ 234 w 293"/>
                <a:gd name="T17" fmla="*/ 12 h 292"/>
                <a:gd name="T18" fmla="*/ 234 w 293"/>
                <a:gd name="T19" fmla="*/ 0 h 292"/>
                <a:gd name="T20" fmla="*/ 59 w 293"/>
                <a:gd name="T21" fmla="*/ 0 h 292"/>
                <a:gd name="T22" fmla="*/ 0 w 293"/>
                <a:gd name="T23" fmla="*/ 59 h 292"/>
                <a:gd name="T24" fmla="*/ 0 w 293"/>
                <a:gd name="T25" fmla="*/ 233 h 292"/>
                <a:gd name="T26" fmla="*/ 59 w 293"/>
                <a:gd name="T27" fmla="*/ 292 h 292"/>
                <a:gd name="T28" fmla="*/ 234 w 293"/>
                <a:gd name="T29" fmla="*/ 292 h 292"/>
                <a:gd name="T30" fmla="*/ 293 w 293"/>
                <a:gd name="T31" fmla="*/ 233 h 292"/>
                <a:gd name="T32" fmla="*/ 293 w 293"/>
                <a:gd name="T33" fmla="*/ 59 h 292"/>
                <a:gd name="T34" fmla="*/ 234 w 293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2">
                  <a:moveTo>
                    <a:pt x="234" y="12"/>
                  </a:moveTo>
                  <a:cubicBezTo>
                    <a:pt x="259" y="12"/>
                    <a:pt x="280" y="33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8"/>
                    <a:pt x="259" y="279"/>
                    <a:pt x="234" y="279"/>
                  </a:cubicBezTo>
                  <a:cubicBezTo>
                    <a:pt x="59" y="279"/>
                    <a:pt x="59" y="279"/>
                    <a:pt x="59" y="279"/>
                  </a:cubicBezTo>
                  <a:cubicBezTo>
                    <a:pt x="34" y="279"/>
                    <a:pt x="13" y="258"/>
                    <a:pt x="13" y="23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33"/>
                    <a:pt x="34" y="12"/>
                    <a:pt x="59" y="12"/>
                  </a:cubicBezTo>
                  <a:cubicBezTo>
                    <a:pt x="234" y="12"/>
                    <a:pt x="234" y="12"/>
                    <a:pt x="234" y="12"/>
                  </a:cubicBezTo>
                  <a:moveTo>
                    <a:pt x="234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7" y="0"/>
                    <a:pt x="0" y="26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5"/>
                    <a:pt x="27" y="292"/>
                    <a:pt x="59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66" y="292"/>
                    <a:pt x="293" y="265"/>
                    <a:pt x="293" y="233"/>
                  </a:cubicBezTo>
                  <a:cubicBezTo>
                    <a:pt x="293" y="59"/>
                    <a:pt x="293" y="59"/>
                    <a:pt x="293" y="59"/>
                  </a:cubicBezTo>
                  <a:cubicBezTo>
                    <a:pt x="293" y="26"/>
                    <a:pt x="26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0" name="Freeform 289">
              <a:extLst>
                <a:ext uri="{FF2B5EF4-FFF2-40B4-BE49-F238E27FC236}">
                  <a16:creationId xmlns:a16="http://schemas.microsoft.com/office/drawing/2014/main" id="{6DA312B6-9877-452C-A630-9606353A2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1928813"/>
              <a:ext cx="49213" cy="19050"/>
            </a:xfrm>
            <a:custGeom>
              <a:avLst/>
              <a:gdLst>
                <a:gd name="T0" fmla="*/ 1 w 13"/>
                <a:gd name="T1" fmla="*/ 5 h 5"/>
                <a:gd name="T2" fmla="*/ 7 w 13"/>
                <a:gd name="T3" fmla="*/ 3 h 5"/>
                <a:gd name="T4" fmla="*/ 11 w 13"/>
                <a:gd name="T5" fmla="*/ 3 h 5"/>
                <a:gd name="T6" fmla="*/ 12 w 13"/>
                <a:gd name="T7" fmla="*/ 2 h 5"/>
                <a:gd name="T8" fmla="*/ 13 w 13"/>
                <a:gd name="T9" fmla="*/ 1 h 5"/>
                <a:gd name="T10" fmla="*/ 12 w 13"/>
                <a:gd name="T11" fmla="*/ 1 h 5"/>
                <a:gd name="T12" fmla="*/ 10 w 13"/>
                <a:gd name="T13" fmla="*/ 1 h 5"/>
                <a:gd name="T14" fmla="*/ 7 w 13"/>
                <a:gd name="T15" fmla="*/ 0 h 5"/>
                <a:gd name="T16" fmla="*/ 3 w 13"/>
                <a:gd name="T17" fmla="*/ 1 h 5"/>
                <a:gd name="T18" fmla="*/ 1 w 13"/>
                <a:gd name="T19" fmla="*/ 2 h 5"/>
                <a:gd name="T20" fmla="*/ 0 w 13"/>
                <a:gd name="T21" fmla="*/ 3 h 5"/>
                <a:gd name="T22" fmla="*/ 1 w 13"/>
                <a:gd name="T23" fmla="*/ 5 h 5"/>
                <a:gd name="T24" fmla="*/ 1 w 1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5">
                  <a:moveTo>
                    <a:pt x="1" y="5"/>
                  </a:move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9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1" name="Freeform 290">
              <a:extLst>
                <a:ext uri="{FF2B5EF4-FFF2-40B4-BE49-F238E27FC236}">
                  <a16:creationId xmlns:a16="http://schemas.microsoft.com/office/drawing/2014/main" id="{34EC01C1-B952-4BF7-84E7-23792BD8E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0" y="1906588"/>
              <a:ext cx="19050" cy="25400"/>
            </a:xfrm>
            <a:custGeom>
              <a:avLst/>
              <a:gdLst>
                <a:gd name="T0" fmla="*/ 2 w 5"/>
                <a:gd name="T1" fmla="*/ 6 h 7"/>
                <a:gd name="T2" fmla="*/ 4 w 5"/>
                <a:gd name="T3" fmla="*/ 7 h 7"/>
                <a:gd name="T4" fmla="*/ 5 w 5"/>
                <a:gd name="T5" fmla="*/ 6 h 7"/>
                <a:gd name="T6" fmla="*/ 5 w 5"/>
                <a:gd name="T7" fmla="*/ 5 h 7"/>
                <a:gd name="T8" fmla="*/ 5 w 5"/>
                <a:gd name="T9" fmla="*/ 4 h 7"/>
                <a:gd name="T10" fmla="*/ 3 w 5"/>
                <a:gd name="T11" fmla="*/ 4 h 7"/>
                <a:gd name="T12" fmla="*/ 3 w 5"/>
                <a:gd name="T13" fmla="*/ 0 h 7"/>
                <a:gd name="T14" fmla="*/ 1 w 5"/>
                <a:gd name="T15" fmla="*/ 2 h 7"/>
                <a:gd name="T16" fmla="*/ 0 w 5"/>
                <a:gd name="T17" fmla="*/ 3 h 7"/>
                <a:gd name="T18" fmla="*/ 2 w 5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4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3"/>
                    <a:pt x="4" y="2"/>
                    <a:pt x="3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2" name="Freeform 291">
              <a:extLst>
                <a:ext uri="{FF2B5EF4-FFF2-40B4-BE49-F238E27FC236}">
                  <a16:creationId xmlns:a16="http://schemas.microsoft.com/office/drawing/2014/main" id="{8FE51863-08F5-45EB-8429-081A128EB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1939925"/>
              <a:ext cx="22225" cy="30163"/>
            </a:xfrm>
            <a:custGeom>
              <a:avLst/>
              <a:gdLst>
                <a:gd name="T0" fmla="*/ 0 w 6"/>
                <a:gd name="T1" fmla="*/ 4 h 8"/>
                <a:gd name="T2" fmla="*/ 1 w 6"/>
                <a:gd name="T3" fmla="*/ 5 h 8"/>
                <a:gd name="T4" fmla="*/ 1 w 6"/>
                <a:gd name="T5" fmla="*/ 7 h 8"/>
                <a:gd name="T6" fmla="*/ 2 w 6"/>
                <a:gd name="T7" fmla="*/ 8 h 8"/>
                <a:gd name="T8" fmla="*/ 3 w 6"/>
                <a:gd name="T9" fmla="*/ 7 h 8"/>
                <a:gd name="T10" fmla="*/ 5 w 6"/>
                <a:gd name="T11" fmla="*/ 3 h 8"/>
                <a:gd name="T12" fmla="*/ 5 w 6"/>
                <a:gd name="T13" fmla="*/ 1 h 8"/>
                <a:gd name="T14" fmla="*/ 3 w 6"/>
                <a:gd name="T15" fmla="*/ 1 h 8"/>
                <a:gd name="T16" fmla="*/ 1 w 6"/>
                <a:gd name="T17" fmla="*/ 2 h 8"/>
                <a:gd name="T18" fmla="*/ 0 w 6"/>
                <a:gd name="T19" fmla="*/ 3 h 8"/>
                <a:gd name="T20" fmla="*/ 0 w 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5"/>
                    <a:pt x="3" y="4"/>
                    <a:pt x="5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3" name="Freeform 292">
              <a:extLst>
                <a:ext uri="{FF2B5EF4-FFF2-40B4-BE49-F238E27FC236}">
                  <a16:creationId xmlns:a16="http://schemas.microsoft.com/office/drawing/2014/main" id="{081EEAF9-AEB7-499F-B196-2CE0D1483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88" y="1925638"/>
              <a:ext cx="22225" cy="22225"/>
            </a:xfrm>
            <a:custGeom>
              <a:avLst/>
              <a:gdLst>
                <a:gd name="T0" fmla="*/ 1 w 6"/>
                <a:gd name="T1" fmla="*/ 4 h 6"/>
                <a:gd name="T2" fmla="*/ 3 w 6"/>
                <a:gd name="T3" fmla="*/ 5 h 6"/>
                <a:gd name="T4" fmla="*/ 4 w 6"/>
                <a:gd name="T5" fmla="*/ 5 h 6"/>
                <a:gd name="T6" fmla="*/ 5 w 6"/>
                <a:gd name="T7" fmla="*/ 3 h 6"/>
                <a:gd name="T8" fmla="*/ 6 w 6"/>
                <a:gd name="T9" fmla="*/ 1 h 6"/>
                <a:gd name="T10" fmla="*/ 4 w 6"/>
                <a:gd name="T11" fmla="*/ 1 h 6"/>
                <a:gd name="T12" fmla="*/ 4 w 6"/>
                <a:gd name="T13" fmla="*/ 1 h 6"/>
                <a:gd name="T14" fmla="*/ 3 w 6"/>
                <a:gd name="T15" fmla="*/ 2 h 6"/>
                <a:gd name="T16" fmla="*/ 2 w 6"/>
                <a:gd name="T17" fmla="*/ 2 h 6"/>
                <a:gd name="T18" fmla="*/ 1 w 6"/>
                <a:gd name="T19" fmla="*/ 2 h 6"/>
                <a:gd name="T20" fmla="*/ 1 w 6"/>
                <a:gd name="T21" fmla="*/ 4 h 6"/>
                <a:gd name="T22" fmla="*/ 1 w 6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4" name="Freeform 293">
              <a:extLst>
                <a:ext uri="{FF2B5EF4-FFF2-40B4-BE49-F238E27FC236}">
                  <a16:creationId xmlns:a16="http://schemas.microsoft.com/office/drawing/2014/main" id="{B195664C-681D-4578-BDC1-1AF5745C0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600" y="1931988"/>
              <a:ext cx="15875" cy="15875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4 h 4"/>
                <a:gd name="T4" fmla="*/ 3 w 4"/>
                <a:gd name="T5" fmla="*/ 3 h 4"/>
                <a:gd name="T6" fmla="*/ 2 w 4"/>
                <a:gd name="T7" fmla="*/ 1 h 4"/>
                <a:gd name="T8" fmla="*/ 1 w 4"/>
                <a:gd name="T9" fmla="*/ 0 h 4"/>
                <a:gd name="T10" fmla="*/ 1 w 4"/>
                <a:gd name="T11" fmla="*/ 1 h 4"/>
                <a:gd name="T12" fmla="*/ 1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4" y="2"/>
                    <a:pt x="2" y="2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5" name="Freeform 294">
              <a:extLst>
                <a:ext uri="{FF2B5EF4-FFF2-40B4-BE49-F238E27FC236}">
                  <a16:creationId xmlns:a16="http://schemas.microsoft.com/office/drawing/2014/main" id="{6999F38D-FC8E-4E10-AA41-CF40ED009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725" y="1925638"/>
              <a:ext cx="14288" cy="1428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4 w 4"/>
                <a:gd name="T5" fmla="*/ 2 h 4"/>
                <a:gd name="T6" fmla="*/ 2 w 4"/>
                <a:gd name="T7" fmla="*/ 0 h 4"/>
                <a:gd name="T8" fmla="*/ 2 w 4"/>
                <a:gd name="T9" fmla="*/ 1 h 4"/>
                <a:gd name="T10" fmla="*/ 1 w 4"/>
                <a:gd name="T11" fmla="*/ 3 h 4"/>
                <a:gd name="T12" fmla="*/ 1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6" name="Freeform 295">
              <a:extLst>
                <a:ext uri="{FF2B5EF4-FFF2-40B4-BE49-F238E27FC236}">
                  <a16:creationId xmlns:a16="http://schemas.microsoft.com/office/drawing/2014/main" id="{D448D4D5-4F9B-4A6F-A05B-0F109F139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613" y="1947863"/>
              <a:ext cx="11113" cy="635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0 h 2"/>
                <a:gd name="T8" fmla="*/ 0 w 3"/>
                <a:gd name="T9" fmla="*/ 2 h 2"/>
                <a:gd name="T10" fmla="*/ 2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7" name="Freeform 296">
              <a:extLst>
                <a:ext uri="{FF2B5EF4-FFF2-40B4-BE49-F238E27FC236}">
                  <a16:creationId xmlns:a16="http://schemas.microsoft.com/office/drawing/2014/main" id="{7585B6B7-2452-4C22-8870-0ABD3547D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1920875"/>
              <a:ext cx="11113" cy="793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2 h 2"/>
                <a:gd name="T4" fmla="*/ 3 w 3"/>
                <a:gd name="T5" fmla="*/ 1 h 2"/>
                <a:gd name="T6" fmla="*/ 3 w 3"/>
                <a:gd name="T7" fmla="*/ 0 h 2"/>
                <a:gd name="T8" fmla="*/ 2 w 3"/>
                <a:gd name="T9" fmla="*/ 0 h 2"/>
                <a:gd name="T10" fmla="*/ 0 w 3"/>
                <a:gd name="T11" fmla="*/ 1 h 2"/>
                <a:gd name="T12" fmla="*/ 0 w 3"/>
                <a:gd name="T13" fmla="*/ 2 h 2"/>
                <a:gd name="T14" fmla="*/ 1 w 3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8" name="Freeform 297">
              <a:extLst>
                <a:ext uri="{FF2B5EF4-FFF2-40B4-BE49-F238E27FC236}">
                  <a16:creationId xmlns:a16="http://schemas.microsoft.com/office/drawing/2014/main" id="{4C9E57DD-95F3-4295-9862-6959F6362E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6213" y="1827213"/>
              <a:ext cx="739775" cy="579438"/>
            </a:xfrm>
            <a:custGeom>
              <a:avLst/>
              <a:gdLst>
                <a:gd name="T0" fmla="*/ 197 w 197"/>
                <a:gd name="T1" fmla="*/ 68 h 154"/>
                <a:gd name="T2" fmla="*/ 186 w 197"/>
                <a:gd name="T3" fmla="*/ 91 h 154"/>
                <a:gd name="T4" fmla="*/ 186 w 197"/>
                <a:gd name="T5" fmla="*/ 12 h 154"/>
                <a:gd name="T6" fmla="*/ 186 w 197"/>
                <a:gd name="T7" fmla="*/ 36 h 154"/>
                <a:gd name="T8" fmla="*/ 185 w 197"/>
                <a:gd name="T9" fmla="*/ 43 h 154"/>
                <a:gd name="T10" fmla="*/ 180 w 197"/>
                <a:gd name="T11" fmla="*/ 10 h 154"/>
                <a:gd name="T12" fmla="*/ 166 w 197"/>
                <a:gd name="T13" fmla="*/ 20 h 154"/>
                <a:gd name="T14" fmla="*/ 162 w 197"/>
                <a:gd name="T15" fmla="*/ 29 h 154"/>
                <a:gd name="T16" fmla="*/ 147 w 197"/>
                <a:gd name="T17" fmla="*/ 33 h 154"/>
                <a:gd name="T18" fmla="*/ 141 w 197"/>
                <a:gd name="T19" fmla="*/ 40 h 154"/>
                <a:gd name="T20" fmla="*/ 135 w 197"/>
                <a:gd name="T21" fmla="*/ 40 h 154"/>
                <a:gd name="T22" fmla="*/ 126 w 197"/>
                <a:gd name="T23" fmla="*/ 40 h 154"/>
                <a:gd name="T24" fmla="*/ 121 w 197"/>
                <a:gd name="T25" fmla="*/ 38 h 154"/>
                <a:gd name="T26" fmla="*/ 116 w 197"/>
                <a:gd name="T27" fmla="*/ 33 h 154"/>
                <a:gd name="T28" fmla="*/ 110 w 197"/>
                <a:gd name="T29" fmla="*/ 35 h 154"/>
                <a:gd name="T30" fmla="*/ 97 w 197"/>
                <a:gd name="T31" fmla="*/ 40 h 154"/>
                <a:gd name="T32" fmla="*/ 97 w 197"/>
                <a:gd name="T33" fmla="*/ 45 h 154"/>
                <a:gd name="T34" fmla="*/ 92 w 197"/>
                <a:gd name="T35" fmla="*/ 45 h 154"/>
                <a:gd name="T36" fmla="*/ 88 w 197"/>
                <a:gd name="T37" fmla="*/ 50 h 154"/>
                <a:gd name="T38" fmla="*/ 81 w 197"/>
                <a:gd name="T39" fmla="*/ 55 h 154"/>
                <a:gd name="T40" fmla="*/ 87 w 197"/>
                <a:gd name="T41" fmla="*/ 39 h 154"/>
                <a:gd name="T42" fmla="*/ 77 w 197"/>
                <a:gd name="T43" fmla="*/ 42 h 154"/>
                <a:gd name="T44" fmla="*/ 70 w 197"/>
                <a:gd name="T45" fmla="*/ 42 h 154"/>
                <a:gd name="T46" fmla="*/ 63 w 197"/>
                <a:gd name="T47" fmla="*/ 36 h 154"/>
                <a:gd name="T48" fmla="*/ 52 w 197"/>
                <a:gd name="T49" fmla="*/ 37 h 154"/>
                <a:gd name="T50" fmla="*/ 48 w 197"/>
                <a:gd name="T51" fmla="*/ 36 h 154"/>
                <a:gd name="T52" fmla="*/ 58 w 197"/>
                <a:gd name="T53" fmla="*/ 31 h 154"/>
                <a:gd name="T54" fmla="*/ 51 w 197"/>
                <a:gd name="T55" fmla="*/ 24 h 154"/>
                <a:gd name="T56" fmla="*/ 34 w 197"/>
                <a:gd name="T57" fmla="*/ 32 h 154"/>
                <a:gd name="T58" fmla="*/ 21 w 197"/>
                <a:gd name="T59" fmla="*/ 47 h 154"/>
                <a:gd name="T60" fmla="*/ 17 w 197"/>
                <a:gd name="T61" fmla="*/ 55 h 154"/>
                <a:gd name="T62" fmla="*/ 13 w 197"/>
                <a:gd name="T63" fmla="*/ 64 h 154"/>
                <a:gd name="T64" fmla="*/ 125 w 197"/>
                <a:gd name="T65" fmla="*/ 95 h 154"/>
                <a:gd name="T66" fmla="*/ 122 w 197"/>
                <a:gd name="T67" fmla="*/ 96 h 154"/>
                <a:gd name="T68" fmla="*/ 43 w 197"/>
                <a:gd name="T69" fmla="*/ 37 h 154"/>
                <a:gd name="T70" fmla="*/ 38 w 197"/>
                <a:gd name="T71" fmla="*/ 36 h 154"/>
                <a:gd name="T72" fmla="*/ 11 w 197"/>
                <a:gd name="T73" fmla="*/ 81 h 154"/>
                <a:gd name="T74" fmla="*/ 18 w 197"/>
                <a:gd name="T75" fmla="*/ 81 h 154"/>
                <a:gd name="T76" fmla="*/ 26 w 197"/>
                <a:gd name="T77" fmla="*/ 73 h 154"/>
                <a:gd name="T78" fmla="*/ 37 w 197"/>
                <a:gd name="T79" fmla="*/ 73 h 154"/>
                <a:gd name="T80" fmla="*/ 44 w 197"/>
                <a:gd name="T81" fmla="*/ 80 h 154"/>
                <a:gd name="T82" fmla="*/ 51 w 197"/>
                <a:gd name="T83" fmla="*/ 81 h 154"/>
                <a:gd name="T84" fmla="*/ 65 w 197"/>
                <a:gd name="T85" fmla="*/ 81 h 154"/>
                <a:gd name="T86" fmla="*/ 71 w 197"/>
                <a:gd name="T87" fmla="*/ 88 h 154"/>
                <a:gd name="T88" fmla="*/ 85 w 197"/>
                <a:gd name="T89" fmla="*/ 101 h 154"/>
                <a:gd name="T90" fmla="*/ 100 w 197"/>
                <a:gd name="T91" fmla="*/ 103 h 154"/>
                <a:gd name="T92" fmla="*/ 111 w 197"/>
                <a:gd name="T93" fmla="*/ 101 h 154"/>
                <a:gd name="T94" fmla="*/ 134 w 197"/>
                <a:gd name="T95" fmla="*/ 104 h 154"/>
                <a:gd name="T96" fmla="*/ 144 w 197"/>
                <a:gd name="T97" fmla="*/ 99 h 154"/>
                <a:gd name="T98" fmla="*/ 160 w 197"/>
                <a:gd name="T99" fmla="*/ 96 h 154"/>
                <a:gd name="T100" fmla="*/ 171 w 197"/>
                <a:gd name="T101" fmla="*/ 104 h 154"/>
                <a:gd name="T102" fmla="*/ 179 w 197"/>
                <a:gd name="T103" fmla="*/ 89 h 154"/>
                <a:gd name="T104" fmla="*/ 168 w 197"/>
                <a:gd name="T105" fmla="*/ 79 h 154"/>
                <a:gd name="T106" fmla="*/ 165 w 197"/>
                <a:gd name="T107" fmla="*/ 68 h 154"/>
                <a:gd name="T108" fmla="*/ 176 w 197"/>
                <a:gd name="T109" fmla="*/ 55 h 154"/>
                <a:gd name="T110" fmla="*/ 176 w 197"/>
                <a:gd name="T111" fmla="*/ 47 h 154"/>
                <a:gd name="T112" fmla="*/ 179 w 197"/>
                <a:gd name="T113" fmla="*/ 38 h 154"/>
                <a:gd name="T114" fmla="*/ 184 w 197"/>
                <a:gd name="T115" fmla="*/ 54 h 154"/>
                <a:gd name="T116" fmla="*/ 176 w 197"/>
                <a:gd name="T117" fmla="*/ 76 h 154"/>
                <a:gd name="T118" fmla="*/ 175 w 197"/>
                <a:gd name="T119" fmla="*/ 77 h 154"/>
                <a:gd name="T120" fmla="*/ 186 w 197"/>
                <a:gd name="T121" fmla="*/ 9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7" h="154">
                  <a:moveTo>
                    <a:pt x="197" y="67"/>
                  </a:moveTo>
                  <a:cubicBezTo>
                    <a:pt x="197" y="67"/>
                    <a:pt x="197" y="67"/>
                    <a:pt x="197" y="66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197" y="102"/>
                    <a:pt x="197" y="102"/>
                    <a:pt x="197" y="102"/>
                  </a:cubicBezTo>
                  <a:cubicBezTo>
                    <a:pt x="197" y="68"/>
                    <a:pt x="197" y="68"/>
                    <a:pt x="197" y="68"/>
                  </a:cubicBezTo>
                  <a:cubicBezTo>
                    <a:pt x="197" y="69"/>
                    <a:pt x="197" y="69"/>
                    <a:pt x="197" y="68"/>
                  </a:cubicBezTo>
                  <a:cubicBezTo>
                    <a:pt x="197" y="68"/>
                    <a:pt x="197" y="68"/>
                    <a:pt x="197" y="67"/>
                  </a:cubicBezTo>
                  <a:close/>
                  <a:moveTo>
                    <a:pt x="186" y="91"/>
                  </a:moveTo>
                  <a:cubicBezTo>
                    <a:pt x="186" y="90"/>
                    <a:pt x="186" y="90"/>
                    <a:pt x="185" y="89"/>
                  </a:cubicBezTo>
                  <a:cubicBezTo>
                    <a:pt x="185" y="88"/>
                    <a:pt x="185" y="87"/>
                    <a:pt x="184" y="86"/>
                  </a:cubicBezTo>
                  <a:cubicBezTo>
                    <a:pt x="184" y="85"/>
                    <a:pt x="184" y="85"/>
                    <a:pt x="185" y="85"/>
                  </a:cubicBezTo>
                  <a:cubicBezTo>
                    <a:pt x="186" y="85"/>
                    <a:pt x="186" y="85"/>
                    <a:pt x="186" y="85"/>
                  </a:cubicBezTo>
                  <a:lnTo>
                    <a:pt x="186" y="91"/>
                  </a:lnTo>
                  <a:close/>
                  <a:moveTo>
                    <a:pt x="182" y="16"/>
                  </a:moveTo>
                  <a:cubicBezTo>
                    <a:pt x="182" y="16"/>
                    <a:pt x="181" y="16"/>
                    <a:pt x="181" y="16"/>
                  </a:cubicBezTo>
                  <a:cubicBezTo>
                    <a:pt x="180" y="17"/>
                    <a:pt x="180" y="16"/>
                    <a:pt x="180" y="15"/>
                  </a:cubicBezTo>
                  <a:cubicBezTo>
                    <a:pt x="181" y="16"/>
                    <a:pt x="182" y="16"/>
                    <a:pt x="182" y="15"/>
                  </a:cubicBezTo>
                  <a:cubicBezTo>
                    <a:pt x="183" y="14"/>
                    <a:pt x="183" y="12"/>
                    <a:pt x="184" y="13"/>
                  </a:cubicBezTo>
                  <a:cubicBezTo>
                    <a:pt x="185" y="14"/>
                    <a:pt x="185" y="13"/>
                    <a:pt x="185" y="13"/>
                  </a:cubicBezTo>
                  <a:cubicBezTo>
                    <a:pt x="185" y="13"/>
                    <a:pt x="186" y="12"/>
                    <a:pt x="186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5" y="21"/>
                    <a:pt x="185" y="21"/>
                  </a:cubicBezTo>
                  <a:cubicBezTo>
                    <a:pt x="185" y="20"/>
                    <a:pt x="184" y="20"/>
                    <a:pt x="183" y="21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1"/>
                    <a:pt x="183" y="20"/>
                    <a:pt x="183" y="20"/>
                  </a:cubicBezTo>
                  <a:cubicBezTo>
                    <a:pt x="183" y="19"/>
                    <a:pt x="182" y="17"/>
                    <a:pt x="182" y="16"/>
                  </a:cubicBezTo>
                  <a:close/>
                  <a:moveTo>
                    <a:pt x="186" y="39"/>
                  </a:moveTo>
                  <a:cubicBezTo>
                    <a:pt x="186" y="38"/>
                    <a:pt x="186" y="37"/>
                    <a:pt x="186" y="36"/>
                  </a:cubicBezTo>
                  <a:cubicBezTo>
                    <a:pt x="186" y="36"/>
                    <a:pt x="186" y="36"/>
                    <a:pt x="186" y="36"/>
                  </a:cubicBezTo>
                  <a:lnTo>
                    <a:pt x="186" y="39"/>
                  </a:lnTo>
                  <a:close/>
                  <a:moveTo>
                    <a:pt x="185" y="42"/>
                  </a:moveTo>
                  <a:cubicBezTo>
                    <a:pt x="185" y="41"/>
                    <a:pt x="185" y="40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86" y="45"/>
                    <a:pt x="186" y="44"/>
                    <a:pt x="185" y="43"/>
                  </a:cubicBezTo>
                  <a:cubicBezTo>
                    <a:pt x="184" y="43"/>
                    <a:pt x="184" y="42"/>
                    <a:pt x="185" y="42"/>
                  </a:cubicBezTo>
                  <a:close/>
                  <a:moveTo>
                    <a:pt x="167" y="10"/>
                  </a:moveTo>
                  <a:cubicBezTo>
                    <a:pt x="167" y="10"/>
                    <a:pt x="167" y="10"/>
                    <a:pt x="167" y="10"/>
                  </a:cubicBezTo>
                  <a:cubicBezTo>
                    <a:pt x="166" y="11"/>
                    <a:pt x="166" y="11"/>
                    <a:pt x="167" y="12"/>
                  </a:cubicBezTo>
                  <a:cubicBezTo>
                    <a:pt x="167" y="12"/>
                    <a:pt x="167" y="13"/>
                    <a:pt x="167" y="13"/>
                  </a:cubicBezTo>
                  <a:cubicBezTo>
                    <a:pt x="168" y="12"/>
                    <a:pt x="168" y="11"/>
                    <a:pt x="168" y="11"/>
                  </a:cubicBezTo>
                  <a:cubicBezTo>
                    <a:pt x="168" y="11"/>
                    <a:pt x="168" y="10"/>
                    <a:pt x="168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1" y="10"/>
                    <a:pt x="181" y="10"/>
                    <a:pt x="181" y="11"/>
                  </a:cubicBezTo>
                  <a:cubicBezTo>
                    <a:pt x="180" y="11"/>
                    <a:pt x="180" y="10"/>
                    <a:pt x="179" y="10"/>
                  </a:cubicBezTo>
                  <a:cubicBezTo>
                    <a:pt x="179" y="10"/>
                    <a:pt x="178" y="10"/>
                    <a:pt x="178" y="11"/>
                  </a:cubicBezTo>
                  <a:cubicBezTo>
                    <a:pt x="178" y="11"/>
                    <a:pt x="177" y="11"/>
                    <a:pt x="177" y="11"/>
                  </a:cubicBezTo>
                  <a:cubicBezTo>
                    <a:pt x="177" y="12"/>
                    <a:pt x="176" y="12"/>
                    <a:pt x="175" y="12"/>
                  </a:cubicBezTo>
                  <a:cubicBezTo>
                    <a:pt x="174" y="13"/>
                    <a:pt x="173" y="14"/>
                    <a:pt x="172" y="14"/>
                  </a:cubicBezTo>
                  <a:cubicBezTo>
                    <a:pt x="171" y="15"/>
                    <a:pt x="170" y="16"/>
                    <a:pt x="169" y="17"/>
                  </a:cubicBezTo>
                  <a:cubicBezTo>
                    <a:pt x="168" y="18"/>
                    <a:pt x="168" y="20"/>
                    <a:pt x="166" y="20"/>
                  </a:cubicBezTo>
                  <a:cubicBezTo>
                    <a:pt x="167" y="21"/>
                    <a:pt x="167" y="22"/>
                    <a:pt x="168" y="21"/>
                  </a:cubicBezTo>
                  <a:cubicBezTo>
                    <a:pt x="169" y="21"/>
                    <a:pt x="169" y="22"/>
                    <a:pt x="169" y="22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8" y="23"/>
                    <a:pt x="167" y="24"/>
                    <a:pt x="166" y="23"/>
                  </a:cubicBezTo>
                  <a:cubicBezTo>
                    <a:pt x="166" y="23"/>
                    <a:pt x="166" y="23"/>
                    <a:pt x="166" y="24"/>
                  </a:cubicBezTo>
                  <a:cubicBezTo>
                    <a:pt x="165" y="25"/>
                    <a:pt x="165" y="25"/>
                    <a:pt x="164" y="26"/>
                  </a:cubicBezTo>
                  <a:cubicBezTo>
                    <a:pt x="163" y="26"/>
                    <a:pt x="163" y="27"/>
                    <a:pt x="163" y="28"/>
                  </a:cubicBezTo>
                  <a:cubicBezTo>
                    <a:pt x="163" y="29"/>
                    <a:pt x="163" y="29"/>
                    <a:pt x="162" y="29"/>
                  </a:cubicBezTo>
                  <a:cubicBezTo>
                    <a:pt x="162" y="29"/>
                    <a:pt x="161" y="30"/>
                    <a:pt x="160" y="29"/>
                  </a:cubicBezTo>
                  <a:cubicBezTo>
                    <a:pt x="160" y="28"/>
                    <a:pt x="160" y="28"/>
                    <a:pt x="159" y="28"/>
                  </a:cubicBezTo>
                  <a:cubicBezTo>
                    <a:pt x="157" y="28"/>
                    <a:pt x="157" y="29"/>
                    <a:pt x="156" y="30"/>
                  </a:cubicBezTo>
                  <a:cubicBezTo>
                    <a:pt x="155" y="31"/>
                    <a:pt x="155" y="32"/>
                    <a:pt x="153" y="32"/>
                  </a:cubicBezTo>
                  <a:cubicBezTo>
                    <a:pt x="153" y="32"/>
                    <a:pt x="153" y="32"/>
                    <a:pt x="152" y="32"/>
                  </a:cubicBezTo>
                  <a:cubicBezTo>
                    <a:pt x="152" y="32"/>
                    <a:pt x="151" y="32"/>
                    <a:pt x="151" y="32"/>
                  </a:cubicBezTo>
                  <a:cubicBezTo>
                    <a:pt x="151" y="30"/>
                    <a:pt x="150" y="31"/>
                    <a:pt x="149" y="32"/>
                  </a:cubicBezTo>
                  <a:cubicBezTo>
                    <a:pt x="148" y="33"/>
                    <a:pt x="148" y="33"/>
                    <a:pt x="147" y="33"/>
                  </a:cubicBezTo>
                  <a:cubicBezTo>
                    <a:pt x="146" y="33"/>
                    <a:pt x="145" y="34"/>
                    <a:pt x="144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35"/>
                    <a:pt x="143" y="35"/>
                    <a:pt x="143" y="36"/>
                  </a:cubicBezTo>
                  <a:cubicBezTo>
                    <a:pt x="143" y="36"/>
                    <a:pt x="143" y="36"/>
                    <a:pt x="143" y="37"/>
                  </a:cubicBezTo>
                  <a:cubicBezTo>
                    <a:pt x="144" y="37"/>
                    <a:pt x="145" y="37"/>
                    <a:pt x="144" y="38"/>
                  </a:cubicBezTo>
                  <a:cubicBezTo>
                    <a:pt x="144" y="38"/>
                    <a:pt x="143" y="39"/>
                    <a:pt x="144" y="39"/>
                  </a:cubicBezTo>
                  <a:cubicBezTo>
                    <a:pt x="144" y="40"/>
                    <a:pt x="143" y="40"/>
                    <a:pt x="142" y="39"/>
                  </a:cubicBezTo>
                  <a:cubicBezTo>
                    <a:pt x="142" y="39"/>
                    <a:pt x="141" y="39"/>
                    <a:pt x="141" y="40"/>
                  </a:cubicBezTo>
                  <a:cubicBezTo>
                    <a:pt x="141" y="41"/>
                    <a:pt x="140" y="41"/>
                    <a:pt x="139" y="40"/>
                  </a:cubicBezTo>
                  <a:cubicBezTo>
                    <a:pt x="139" y="41"/>
                    <a:pt x="139" y="42"/>
                    <a:pt x="139" y="43"/>
                  </a:cubicBezTo>
                  <a:cubicBezTo>
                    <a:pt x="140" y="44"/>
                    <a:pt x="138" y="43"/>
                    <a:pt x="138" y="43"/>
                  </a:cubicBezTo>
                  <a:cubicBezTo>
                    <a:pt x="138" y="43"/>
                    <a:pt x="136" y="43"/>
                    <a:pt x="136" y="42"/>
                  </a:cubicBezTo>
                  <a:cubicBezTo>
                    <a:pt x="137" y="42"/>
                    <a:pt x="136" y="41"/>
                    <a:pt x="136" y="41"/>
                  </a:cubicBezTo>
                  <a:cubicBezTo>
                    <a:pt x="136" y="41"/>
                    <a:pt x="136" y="42"/>
                    <a:pt x="135" y="42"/>
                  </a:cubicBezTo>
                  <a:cubicBezTo>
                    <a:pt x="135" y="41"/>
                    <a:pt x="136" y="41"/>
                    <a:pt x="136" y="41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38"/>
                    <a:pt x="134" y="38"/>
                    <a:pt x="133" y="38"/>
                  </a:cubicBezTo>
                  <a:cubicBezTo>
                    <a:pt x="132" y="39"/>
                    <a:pt x="132" y="39"/>
                    <a:pt x="131" y="39"/>
                  </a:cubicBezTo>
                  <a:cubicBezTo>
                    <a:pt x="131" y="38"/>
                    <a:pt x="131" y="38"/>
                    <a:pt x="130" y="39"/>
                  </a:cubicBezTo>
                  <a:cubicBezTo>
                    <a:pt x="130" y="39"/>
                    <a:pt x="130" y="40"/>
                    <a:pt x="130" y="40"/>
                  </a:cubicBezTo>
                  <a:cubicBezTo>
                    <a:pt x="131" y="40"/>
                    <a:pt x="131" y="41"/>
                    <a:pt x="130" y="41"/>
                  </a:cubicBezTo>
                  <a:cubicBezTo>
                    <a:pt x="129" y="41"/>
                    <a:pt x="129" y="42"/>
                    <a:pt x="128" y="41"/>
                  </a:cubicBezTo>
                  <a:cubicBezTo>
                    <a:pt x="128" y="41"/>
                    <a:pt x="126" y="42"/>
                    <a:pt x="126" y="40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5" y="41"/>
                    <a:pt x="124" y="40"/>
                    <a:pt x="123" y="41"/>
                  </a:cubicBezTo>
                  <a:cubicBezTo>
                    <a:pt x="122" y="42"/>
                    <a:pt x="122" y="42"/>
                    <a:pt x="122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0" y="40"/>
                    <a:pt x="120" y="42"/>
                    <a:pt x="120" y="42"/>
                  </a:cubicBezTo>
                  <a:cubicBezTo>
                    <a:pt x="119" y="42"/>
                    <a:pt x="118" y="43"/>
                    <a:pt x="117" y="43"/>
                  </a:cubicBezTo>
                  <a:cubicBezTo>
                    <a:pt x="117" y="42"/>
                    <a:pt x="118" y="42"/>
                    <a:pt x="118" y="41"/>
                  </a:cubicBezTo>
                  <a:cubicBezTo>
                    <a:pt x="119" y="40"/>
                    <a:pt x="120" y="39"/>
                    <a:pt x="121" y="38"/>
                  </a:cubicBezTo>
                  <a:cubicBezTo>
                    <a:pt x="122" y="37"/>
                    <a:pt x="122" y="36"/>
                    <a:pt x="121" y="36"/>
                  </a:cubicBezTo>
                  <a:cubicBezTo>
                    <a:pt x="121" y="36"/>
                    <a:pt x="120" y="36"/>
                    <a:pt x="121" y="35"/>
                  </a:cubicBezTo>
                  <a:cubicBezTo>
                    <a:pt x="121" y="35"/>
                    <a:pt x="122" y="36"/>
                    <a:pt x="121" y="35"/>
                  </a:cubicBezTo>
                  <a:cubicBezTo>
                    <a:pt x="121" y="35"/>
                    <a:pt x="121" y="34"/>
                    <a:pt x="121" y="34"/>
                  </a:cubicBezTo>
                  <a:cubicBezTo>
                    <a:pt x="121" y="35"/>
                    <a:pt x="120" y="34"/>
                    <a:pt x="120" y="34"/>
                  </a:cubicBezTo>
                  <a:cubicBezTo>
                    <a:pt x="119" y="33"/>
                    <a:pt x="119" y="33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3"/>
                    <a:pt x="116" y="33"/>
                    <a:pt x="116" y="33"/>
                  </a:cubicBezTo>
                  <a:cubicBezTo>
                    <a:pt x="115" y="33"/>
                    <a:pt x="115" y="32"/>
                    <a:pt x="115" y="32"/>
                  </a:cubicBezTo>
                  <a:cubicBezTo>
                    <a:pt x="116" y="32"/>
                    <a:pt x="116" y="31"/>
                    <a:pt x="115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2"/>
                    <a:pt x="113" y="32"/>
                    <a:pt x="113" y="33"/>
                  </a:cubicBezTo>
                  <a:cubicBezTo>
                    <a:pt x="113" y="34"/>
                    <a:pt x="113" y="34"/>
                    <a:pt x="112" y="34"/>
                  </a:cubicBezTo>
                  <a:cubicBezTo>
                    <a:pt x="112" y="34"/>
                    <a:pt x="111" y="34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5"/>
                    <a:pt x="111" y="35"/>
                    <a:pt x="110" y="35"/>
                  </a:cubicBezTo>
                  <a:cubicBezTo>
                    <a:pt x="110" y="36"/>
                    <a:pt x="109" y="36"/>
                    <a:pt x="109" y="35"/>
                  </a:cubicBezTo>
                  <a:cubicBezTo>
                    <a:pt x="108" y="35"/>
                    <a:pt x="108" y="35"/>
                    <a:pt x="107" y="35"/>
                  </a:cubicBezTo>
                  <a:cubicBezTo>
                    <a:pt x="107" y="36"/>
                    <a:pt x="106" y="36"/>
                    <a:pt x="105" y="36"/>
                  </a:cubicBezTo>
                  <a:cubicBezTo>
                    <a:pt x="104" y="36"/>
                    <a:pt x="102" y="37"/>
                    <a:pt x="102" y="39"/>
                  </a:cubicBezTo>
                  <a:cubicBezTo>
                    <a:pt x="102" y="41"/>
                    <a:pt x="102" y="41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0" y="41"/>
                    <a:pt x="99" y="40"/>
                    <a:pt x="98" y="40"/>
                  </a:cubicBezTo>
                  <a:cubicBezTo>
                    <a:pt x="98" y="40"/>
                    <a:pt x="97" y="40"/>
                    <a:pt x="97" y="40"/>
                  </a:cubicBezTo>
                  <a:cubicBezTo>
                    <a:pt x="97" y="41"/>
                    <a:pt x="96" y="42"/>
                    <a:pt x="97" y="43"/>
                  </a:cubicBezTo>
                  <a:cubicBezTo>
                    <a:pt x="98" y="44"/>
                    <a:pt x="98" y="45"/>
                    <a:pt x="98" y="46"/>
                  </a:cubicBezTo>
                  <a:cubicBezTo>
                    <a:pt x="98" y="46"/>
                    <a:pt x="97" y="47"/>
                    <a:pt x="97" y="47"/>
                  </a:cubicBezTo>
                  <a:cubicBezTo>
                    <a:pt x="97" y="48"/>
                    <a:pt x="97" y="48"/>
                    <a:pt x="97" y="49"/>
                  </a:cubicBezTo>
                  <a:cubicBezTo>
                    <a:pt x="96" y="49"/>
                    <a:pt x="97" y="47"/>
                    <a:pt x="96" y="48"/>
                  </a:cubicBezTo>
                  <a:cubicBezTo>
                    <a:pt x="96" y="48"/>
                    <a:pt x="96" y="47"/>
                    <a:pt x="96" y="47"/>
                  </a:cubicBezTo>
                  <a:cubicBezTo>
                    <a:pt x="96" y="47"/>
                    <a:pt x="96" y="46"/>
                    <a:pt x="97" y="46"/>
                  </a:cubicBezTo>
                  <a:cubicBezTo>
                    <a:pt x="97" y="46"/>
                    <a:pt x="97" y="46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6" y="45"/>
                    <a:pt x="96" y="45"/>
                    <a:pt x="96" y="44"/>
                  </a:cubicBezTo>
                  <a:cubicBezTo>
                    <a:pt x="96" y="43"/>
                    <a:pt x="95" y="42"/>
                    <a:pt x="94" y="43"/>
                  </a:cubicBezTo>
                  <a:cubicBezTo>
                    <a:pt x="93" y="43"/>
                    <a:pt x="94" y="43"/>
                    <a:pt x="94" y="44"/>
                  </a:cubicBezTo>
                  <a:cubicBezTo>
                    <a:pt x="93" y="44"/>
                    <a:pt x="93" y="44"/>
                    <a:pt x="93" y="43"/>
                  </a:cubicBezTo>
                  <a:cubicBezTo>
                    <a:pt x="93" y="43"/>
                    <a:pt x="93" y="43"/>
                    <a:pt x="92" y="43"/>
                  </a:cubicBezTo>
                  <a:cubicBezTo>
                    <a:pt x="92" y="43"/>
                    <a:pt x="92" y="44"/>
                    <a:pt x="92" y="44"/>
                  </a:cubicBezTo>
                  <a:cubicBezTo>
                    <a:pt x="92" y="44"/>
                    <a:pt x="92" y="45"/>
                    <a:pt x="92" y="45"/>
                  </a:cubicBezTo>
                  <a:cubicBezTo>
                    <a:pt x="92" y="45"/>
                    <a:pt x="91" y="45"/>
                    <a:pt x="91" y="44"/>
                  </a:cubicBezTo>
                  <a:cubicBezTo>
                    <a:pt x="91" y="44"/>
                    <a:pt x="91" y="43"/>
                    <a:pt x="91" y="42"/>
                  </a:cubicBezTo>
                  <a:cubicBezTo>
                    <a:pt x="92" y="42"/>
                    <a:pt x="92" y="41"/>
                    <a:pt x="92" y="41"/>
                  </a:cubicBezTo>
                  <a:cubicBezTo>
                    <a:pt x="92" y="42"/>
                    <a:pt x="91" y="42"/>
                    <a:pt x="90" y="42"/>
                  </a:cubicBezTo>
                  <a:cubicBezTo>
                    <a:pt x="89" y="43"/>
                    <a:pt x="89" y="43"/>
                    <a:pt x="89" y="44"/>
                  </a:cubicBezTo>
                  <a:cubicBezTo>
                    <a:pt x="89" y="45"/>
                    <a:pt x="89" y="45"/>
                    <a:pt x="89" y="46"/>
                  </a:cubicBezTo>
                  <a:cubicBezTo>
                    <a:pt x="88" y="47"/>
                    <a:pt x="88" y="47"/>
                    <a:pt x="87" y="48"/>
                  </a:cubicBezTo>
                  <a:cubicBezTo>
                    <a:pt x="87" y="49"/>
                    <a:pt x="88" y="49"/>
                    <a:pt x="88" y="50"/>
                  </a:cubicBezTo>
                  <a:cubicBezTo>
                    <a:pt x="89" y="50"/>
                    <a:pt x="90" y="50"/>
                    <a:pt x="90" y="51"/>
                  </a:cubicBezTo>
                  <a:cubicBezTo>
                    <a:pt x="91" y="52"/>
                    <a:pt x="90" y="53"/>
                    <a:pt x="89" y="54"/>
                  </a:cubicBezTo>
                  <a:cubicBezTo>
                    <a:pt x="90" y="53"/>
                    <a:pt x="90" y="52"/>
                    <a:pt x="90" y="51"/>
                  </a:cubicBezTo>
                  <a:cubicBezTo>
                    <a:pt x="89" y="50"/>
                    <a:pt x="89" y="51"/>
                    <a:pt x="88" y="50"/>
                  </a:cubicBezTo>
                  <a:cubicBezTo>
                    <a:pt x="87" y="50"/>
                    <a:pt x="87" y="51"/>
                    <a:pt x="87" y="51"/>
                  </a:cubicBezTo>
                  <a:cubicBezTo>
                    <a:pt x="87" y="52"/>
                    <a:pt x="86" y="53"/>
                    <a:pt x="86" y="54"/>
                  </a:cubicBezTo>
                  <a:cubicBezTo>
                    <a:pt x="85" y="54"/>
                    <a:pt x="84" y="55"/>
                    <a:pt x="83" y="55"/>
                  </a:cubicBezTo>
                  <a:cubicBezTo>
                    <a:pt x="82" y="56"/>
                    <a:pt x="82" y="55"/>
                    <a:pt x="81" y="55"/>
                  </a:cubicBezTo>
                  <a:cubicBezTo>
                    <a:pt x="83" y="54"/>
                    <a:pt x="84" y="53"/>
                    <a:pt x="85" y="52"/>
                  </a:cubicBezTo>
                  <a:cubicBezTo>
                    <a:pt x="85" y="52"/>
                    <a:pt x="86" y="51"/>
                    <a:pt x="86" y="50"/>
                  </a:cubicBezTo>
                  <a:cubicBezTo>
                    <a:pt x="86" y="49"/>
                    <a:pt x="86" y="48"/>
                    <a:pt x="87" y="47"/>
                  </a:cubicBezTo>
                  <a:cubicBezTo>
                    <a:pt x="87" y="46"/>
                    <a:pt x="88" y="45"/>
                    <a:pt x="88" y="44"/>
                  </a:cubicBezTo>
                  <a:cubicBezTo>
                    <a:pt x="88" y="43"/>
                    <a:pt x="88" y="42"/>
                    <a:pt x="89" y="42"/>
                  </a:cubicBezTo>
                  <a:cubicBezTo>
                    <a:pt x="89" y="41"/>
                    <a:pt x="89" y="41"/>
                    <a:pt x="90" y="41"/>
                  </a:cubicBezTo>
                  <a:cubicBezTo>
                    <a:pt x="90" y="40"/>
                    <a:pt x="90" y="40"/>
                    <a:pt x="89" y="39"/>
                  </a:cubicBezTo>
                  <a:cubicBezTo>
                    <a:pt x="88" y="38"/>
                    <a:pt x="87" y="38"/>
                    <a:pt x="87" y="39"/>
                  </a:cubicBezTo>
                  <a:cubicBezTo>
                    <a:pt x="86" y="40"/>
                    <a:pt x="86" y="40"/>
                    <a:pt x="85" y="41"/>
                  </a:cubicBezTo>
                  <a:cubicBezTo>
                    <a:pt x="84" y="41"/>
                    <a:pt x="83" y="43"/>
                    <a:pt x="83" y="43"/>
                  </a:cubicBezTo>
                  <a:cubicBezTo>
                    <a:pt x="83" y="44"/>
                    <a:pt x="82" y="44"/>
                    <a:pt x="82" y="45"/>
                  </a:cubicBezTo>
                  <a:cubicBezTo>
                    <a:pt x="83" y="46"/>
                    <a:pt x="82" y="47"/>
                    <a:pt x="82" y="48"/>
                  </a:cubicBezTo>
                  <a:cubicBezTo>
                    <a:pt x="82" y="48"/>
                    <a:pt x="82" y="49"/>
                    <a:pt x="81" y="49"/>
                  </a:cubicBezTo>
                  <a:cubicBezTo>
                    <a:pt x="81" y="49"/>
                    <a:pt x="81" y="48"/>
                    <a:pt x="81" y="48"/>
                  </a:cubicBezTo>
                  <a:cubicBezTo>
                    <a:pt x="81" y="48"/>
                    <a:pt x="80" y="47"/>
                    <a:pt x="80" y="47"/>
                  </a:cubicBezTo>
                  <a:cubicBezTo>
                    <a:pt x="80" y="45"/>
                    <a:pt x="79" y="43"/>
                    <a:pt x="77" y="42"/>
                  </a:cubicBezTo>
                  <a:cubicBezTo>
                    <a:pt x="77" y="42"/>
                    <a:pt x="76" y="42"/>
                    <a:pt x="77" y="41"/>
                  </a:cubicBezTo>
                  <a:cubicBezTo>
                    <a:pt x="77" y="40"/>
                    <a:pt x="76" y="40"/>
                    <a:pt x="76" y="40"/>
                  </a:cubicBezTo>
                  <a:cubicBezTo>
                    <a:pt x="75" y="40"/>
                    <a:pt x="76" y="40"/>
                    <a:pt x="76" y="41"/>
                  </a:cubicBezTo>
                  <a:cubicBezTo>
                    <a:pt x="76" y="41"/>
                    <a:pt x="76" y="42"/>
                    <a:pt x="76" y="43"/>
                  </a:cubicBezTo>
                  <a:cubicBezTo>
                    <a:pt x="76" y="44"/>
                    <a:pt x="76" y="44"/>
                    <a:pt x="75" y="44"/>
                  </a:cubicBezTo>
                  <a:cubicBezTo>
                    <a:pt x="75" y="44"/>
                    <a:pt x="74" y="44"/>
                    <a:pt x="74" y="43"/>
                  </a:cubicBezTo>
                  <a:cubicBezTo>
                    <a:pt x="74" y="42"/>
                    <a:pt x="74" y="42"/>
                    <a:pt x="73" y="43"/>
                  </a:cubicBezTo>
                  <a:cubicBezTo>
                    <a:pt x="72" y="43"/>
                    <a:pt x="71" y="41"/>
                    <a:pt x="70" y="42"/>
                  </a:cubicBezTo>
                  <a:cubicBezTo>
                    <a:pt x="70" y="42"/>
                    <a:pt x="69" y="42"/>
                    <a:pt x="69" y="41"/>
                  </a:cubicBezTo>
                  <a:cubicBezTo>
                    <a:pt x="69" y="41"/>
                    <a:pt x="69" y="40"/>
                    <a:pt x="70" y="40"/>
                  </a:cubicBezTo>
                  <a:cubicBezTo>
                    <a:pt x="69" y="39"/>
                    <a:pt x="68" y="40"/>
                    <a:pt x="68" y="39"/>
                  </a:cubicBezTo>
                  <a:cubicBezTo>
                    <a:pt x="66" y="39"/>
                    <a:pt x="64" y="38"/>
                    <a:pt x="62" y="39"/>
                  </a:cubicBezTo>
                  <a:cubicBezTo>
                    <a:pt x="61" y="39"/>
                    <a:pt x="61" y="39"/>
                    <a:pt x="60" y="39"/>
                  </a:cubicBezTo>
                  <a:cubicBezTo>
                    <a:pt x="60" y="38"/>
                    <a:pt x="60" y="37"/>
                    <a:pt x="61" y="37"/>
                  </a:cubicBezTo>
                  <a:cubicBezTo>
                    <a:pt x="61" y="36"/>
                    <a:pt x="62" y="36"/>
                    <a:pt x="62" y="37"/>
                  </a:cubicBezTo>
                  <a:cubicBezTo>
                    <a:pt x="63" y="37"/>
                    <a:pt x="63" y="37"/>
                    <a:pt x="63" y="36"/>
                  </a:cubicBezTo>
                  <a:cubicBezTo>
                    <a:pt x="63" y="35"/>
                    <a:pt x="63" y="34"/>
                    <a:pt x="62" y="34"/>
                  </a:cubicBezTo>
                  <a:cubicBezTo>
                    <a:pt x="61" y="35"/>
                    <a:pt x="62" y="35"/>
                    <a:pt x="60" y="36"/>
                  </a:cubicBezTo>
                  <a:cubicBezTo>
                    <a:pt x="60" y="36"/>
                    <a:pt x="59" y="36"/>
                    <a:pt x="59" y="37"/>
                  </a:cubicBezTo>
                  <a:cubicBezTo>
                    <a:pt x="59" y="37"/>
                    <a:pt x="59" y="38"/>
                    <a:pt x="58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6"/>
                    <a:pt x="56" y="36"/>
                  </a:cubicBezTo>
                  <a:cubicBezTo>
                    <a:pt x="56" y="36"/>
                    <a:pt x="55" y="36"/>
                    <a:pt x="54" y="36"/>
                  </a:cubicBezTo>
                  <a:cubicBezTo>
                    <a:pt x="53" y="36"/>
                    <a:pt x="53" y="36"/>
                    <a:pt x="52" y="37"/>
                  </a:cubicBezTo>
                  <a:cubicBezTo>
                    <a:pt x="52" y="37"/>
                    <a:pt x="52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6"/>
                    <a:pt x="50" y="35"/>
                    <a:pt x="51" y="35"/>
                  </a:cubicBezTo>
                  <a:cubicBezTo>
                    <a:pt x="51" y="34"/>
                    <a:pt x="51" y="34"/>
                    <a:pt x="50" y="34"/>
                  </a:cubicBezTo>
                  <a:cubicBezTo>
                    <a:pt x="50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8" y="37"/>
                    <a:pt x="48" y="37"/>
                    <a:pt x="48" y="36"/>
                  </a:cubicBezTo>
                  <a:cubicBezTo>
                    <a:pt x="48" y="36"/>
                    <a:pt x="47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2"/>
                    <a:pt x="49" y="31"/>
                    <a:pt x="50" y="31"/>
                  </a:cubicBezTo>
                  <a:cubicBezTo>
                    <a:pt x="51" y="31"/>
                    <a:pt x="51" y="30"/>
                    <a:pt x="51" y="30"/>
                  </a:cubicBezTo>
                  <a:cubicBezTo>
                    <a:pt x="50" y="29"/>
                    <a:pt x="51" y="28"/>
                    <a:pt x="52" y="27"/>
                  </a:cubicBezTo>
                  <a:cubicBezTo>
                    <a:pt x="52" y="29"/>
                    <a:pt x="52" y="30"/>
                    <a:pt x="53" y="32"/>
                  </a:cubicBezTo>
                  <a:cubicBezTo>
                    <a:pt x="53" y="34"/>
                    <a:pt x="55" y="35"/>
                    <a:pt x="57" y="35"/>
                  </a:cubicBezTo>
                  <a:cubicBezTo>
                    <a:pt x="58" y="34"/>
                    <a:pt x="59" y="33"/>
                    <a:pt x="58" y="31"/>
                  </a:cubicBezTo>
                  <a:cubicBezTo>
                    <a:pt x="58" y="31"/>
                    <a:pt x="58" y="30"/>
                    <a:pt x="58" y="30"/>
                  </a:cubicBezTo>
                  <a:cubicBezTo>
                    <a:pt x="58" y="28"/>
                    <a:pt x="59" y="27"/>
                    <a:pt x="58" y="26"/>
                  </a:cubicBezTo>
                  <a:cubicBezTo>
                    <a:pt x="58" y="25"/>
                    <a:pt x="57" y="24"/>
                    <a:pt x="57" y="23"/>
                  </a:cubicBezTo>
                  <a:cubicBezTo>
                    <a:pt x="58" y="23"/>
                    <a:pt x="58" y="24"/>
                    <a:pt x="58" y="23"/>
                  </a:cubicBezTo>
                  <a:cubicBezTo>
                    <a:pt x="58" y="23"/>
                    <a:pt x="58" y="22"/>
                    <a:pt x="58" y="22"/>
                  </a:cubicBezTo>
                  <a:cubicBezTo>
                    <a:pt x="57" y="22"/>
                    <a:pt x="56" y="22"/>
                    <a:pt x="56" y="21"/>
                  </a:cubicBezTo>
                  <a:cubicBezTo>
                    <a:pt x="55" y="20"/>
                    <a:pt x="53" y="21"/>
                    <a:pt x="52" y="22"/>
                  </a:cubicBezTo>
                  <a:cubicBezTo>
                    <a:pt x="52" y="23"/>
                    <a:pt x="52" y="24"/>
                    <a:pt x="51" y="24"/>
                  </a:cubicBezTo>
                  <a:cubicBezTo>
                    <a:pt x="50" y="24"/>
                    <a:pt x="49" y="24"/>
                    <a:pt x="49" y="25"/>
                  </a:cubicBezTo>
                  <a:cubicBezTo>
                    <a:pt x="48" y="26"/>
                    <a:pt x="48" y="26"/>
                    <a:pt x="47" y="26"/>
                  </a:cubicBezTo>
                  <a:cubicBezTo>
                    <a:pt x="47" y="27"/>
                    <a:pt x="45" y="26"/>
                    <a:pt x="45" y="28"/>
                  </a:cubicBezTo>
                  <a:cubicBezTo>
                    <a:pt x="45" y="28"/>
                    <a:pt x="44" y="29"/>
                    <a:pt x="43" y="29"/>
                  </a:cubicBezTo>
                  <a:cubicBezTo>
                    <a:pt x="43" y="29"/>
                    <a:pt x="42" y="30"/>
                    <a:pt x="42" y="30"/>
                  </a:cubicBezTo>
                  <a:cubicBezTo>
                    <a:pt x="43" y="31"/>
                    <a:pt x="42" y="32"/>
                    <a:pt x="41" y="32"/>
                  </a:cubicBezTo>
                  <a:cubicBezTo>
                    <a:pt x="39" y="32"/>
                    <a:pt x="37" y="32"/>
                    <a:pt x="35" y="31"/>
                  </a:cubicBezTo>
                  <a:cubicBezTo>
                    <a:pt x="34" y="31"/>
                    <a:pt x="34" y="32"/>
                    <a:pt x="34" y="32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2" y="33"/>
                    <a:pt x="32" y="32"/>
                    <a:pt x="31" y="32"/>
                  </a:cubicBezTo>
                  <a:cubicBezTo>
                    <a:pt x="30" y="34"/>
                    <a:pt x="27" y="34"/>
                    <a:pt x="26" y="35"/>
                  </a:cubicBezTo>
                  <a:cubicBezTo>
                    <a:pt x="25" y="36"/>
                    <a:pt x="23" y="37"/>
                    <a:pt x="24" y="39"/>
                  </a:cubicBezTo>
                  <a:cubicBezTo>
                    <a:pt x="24" y="39"/>
                    <a:pt x="24" y="40"/>
                    <a:pt x="24" y="40"/>
                  </a:cubicBezTo>
                  <a:cubicBezTo>
                    <a:pt x="25" y="41"/>
                    <a:pt x="25" y="41"/>
                    <a:pt x="24" y="42"/>
                  </a:cubicBezTo>
                  <a:cubicBezTo>
                    <a:pt x="22" y="42"/>
                    <a:pt x="22" y="44"/>
                    <a:pt x="21" y="46"/>
                  </a:cubicBezTo>
                  <a:cubicBezTo>
                    <a:pt x="21" y="46"/>
                    <a:pt x="21" y="47"/>
                    <a:pt x="21" y="47"/>
                  </a:cubicBezTo>
                  <a:cubicBezTo>
                    <a:pt x="20" y="47"/>
                    <a:pt x="20" y="47"/>
                    <a:pt x="20" y="46"/>
                  </a:cubicBezTo>
                  <a:cubicBezTo>
                    <a:pt x="20" y="46"/>
                    <a:pt x="19" y="45"/>
                    <a:pt x="19" y="46"/>
                  </a:cubicBezTo>
                  <a:cubicBezTo>
                    <a:pt x="18" y="46"/>
                    <a:pt x="18" y="46"/>
                    <a:pt x="17" y="47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9" y="49"/>
                    <a:pt x="19" y="49"/>
                    <a:pt x="19" y="50"/>
                  </a:cubicBezTo>
                  <a:cubicBezTo>
                    <a:pt x="19" y="51"/>
                    <a:pt x="19" y="52"/>
                    <a:pt x="18" y="52"/>
                  </a:cubicBezTo>
                  <a:cubicBezTo>
                    <a:pt x="17" y="52"/>
                    <a:pt x="17" y="52"/>
                    <a:pt x="18" y="52"/>
                  </a:cubicBezTo>
                  <a:cubicBezTo>
                    <a:pt x="18" y="53"/>
                    <a:pt x="18" y="54"/>
                    <a:pt x="17" y="55"/>
                  </a:cubicBezTo>
                  <a:cubicBezTo>
                    <a:pt x="17" y="55"/>
                    <a:pt x="17" y="57"/>
                    <a:pt x="18" y="57"/>
                  </a:cubicBezTo>
                  <a:cubicBezTo>
                    <a:pt x="19" y="58"/>
                    <a:pt x="19" y="58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19" y="63"/>
                    <a:pt x="19" y="63"/>
                  </a:cubicBezTo>
                  <a:cubicBezTo>
                    <a:pt x="18" y="64"/>
                    <a:pt x="17" y="64"/>
                    <a:pt x="16" y="65"/>
                  </a:cubicBezTo>
                  <a:cubicBezTo>
                    <a:pt x="16" y="65"/>
                    <a:pt x="16" y="65"/>
                    <a:pt x="15" y="65"/>
                  </a:cubicBezTo>
                  <a:cubicBezTo>
                    <a:pt x="15" y="64"/>
                    <a:pt x="14" y="64"/>
                    <a:pt x="13" y="64"/>
                  </a:cubicBezTo>
                  <a:cubicBezTo>
                    <a:pt x="13" y="64"/>
                    <a:pt x="13" y="64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1" y="64"/>
                    <a:pt x="11" y="64"/>
                  </a:cubicBezTo>
                  <a:cubicBezTo>
                    <a:pt x="11" y="65"/>
                    <a:pt x="11" y="66"/>
                    <a:pt x="10" y="6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67" y="10"/>
                  </a:lnTo>
                  <a:close/>
                  <a:moveTo>
                    <a:pt x="125" y="95"/>
                  </a:moveTo>
                  <a:cubicBezTo>
                    <a:pt x="125" y="95"/>
                    <a:pt x="125" y="95"/>
                    <a:pt x="125" y="95"/>
                  </a:cubicBezTo>
                  <a:cubicBezTo>
                    <a:pt x="126" y="96"/>
                    <a:pt x="125" y="96"/>
                    <a:pt x="125" y="96"/>
                  </a:cubicBezTo>
                  <a:cubicBezTo>
                    <a:pt x="124" y="98"/>
                    <a:pt x="123" y="98"/>
                    <a:pt x="122" y="99"/>
                  </a:cubicBezTo>
                  <a:cubicBezTo>
                    <a:pt x="122" y="99"/>
                    <a:pt x="122" y="99"/>
                    <a:pt x="121" y="99"/>
                  </a:cubicBezTo>
                  <a:cubicBezTo>
                    <a:pt x="121" y="100"/>
                    <a:pt x="120" y="101"/>
                    <a:pt x="11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20" y="99"/>
                    <a:pt x="122" y="98"/>
                    <a:pt x="122" y="96"/>
                  </a:cubicBezTo>
                  <a:cubicBezTo>
                    <a:pt x="123" y="95"/>
                    <a:pt x="124" y="95"/>
                    <a:pt x="124" y="94"/>
                  </a:cubicBezTo>
                  <a:cubicBezTo>
                    <a:pt x="125" y="93"/>
                    <a:pt x="125" y="91"/>
                    <a:pt x="125" y="90"/>
                  </a:cubicBezTo>
                  <a:cubicBezTo>
                    <a:pt x="125" y="90"/>
                    <a:pt x="125" y="89"/>
                    <a:pt x="126" y="89"/>
                  </a:cubicBezTo>
                  <a:cubicBezTo>
                    <a:pt x="126" y="91"/>
                    <a:pt x="126" y="92"/>
                    <a:pt x="126" y="94"/>
                  </a:cubicBezTo>
                  <a:cubicBezTo>
                    <a:pt x="126" y="94"/>
                    <a:pt x="126" y="95"/>
                    <a:pt x="125" y="95"/>
                  </a:cubicBezTo>
                  <a:close/>
                  <a:moveTo>
                    <a:pt x="42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3" y="36"/>
                    <a:pt x="43" y="36"/>
                  </a:cubicBezTo>
                  <a:cubicBezTo>
                    <a:pt x="43" y="36"/>
                    <a:pt x="43" y="35"/>
                    <a:pt x="44" y="35"/>
                  </a:cubicBezTo>
                  <a:cubicBezTo>
                    <a:pt x="44" y="37"/>
                    <a:pt x="43" y="38"/>
                    <a:pt x="42" y="39"/>
                  </a:cubicBezTo>
                  <a:cubicBezTo>
                    <a:pt x="42" y="39"/>
                    <a:pt x="41" y="39"/>
                    <a:pt x="41" y="39"/>
                  </a:cubicBezTo>
                  <a:cubicBezTo>
                    <a:pt x="40" y="39"/>
                    <a:pt x="41" y="39"/>
                    <a:pt x="41" y="38"/>
                  </a:cubicBezTo>
                  <a:cubicBezTo>
                    <a:pt x="41" y="38"/>
                    <a:pt x="41" y="37"/>
                    <a:pt x="42" y="36"/>
                  </a:cubicBezTo>
                  <a:close/>
                  <a:moveTo>
                    <a:pt x="39" y="34"/>
                  </a:moveTo>
                  <a:cubicBezTo>
                    <a:pt x="38" y="34"/>
                    <a:pt x="38" y="35"/>
                    <a:pt x="38" y="36"/>
                  </a:cubicBezTo>
                  <a:cubicBezTo>
                    <a:pt x="37" y="37"/>
                    <a:pt x="36" y="37"/>
                    <a:pt x="36" y="36"/>
                  </a:cubicBezTo>
                  <a:cubicBezTo>
                    <a:pt x="36" y="36"/>
                    <a:pt x="34" y="36"/>
                    <a:pt x="36" y="35"/>
                  </a:cubicBezTo>
                  <a:cubicBezTo>
                    <a:pt x="36" y="34"/>
                    <a:pt x="36" y="34"/>
                    <a:pt x="37" y="33"/>
                  </a:cubicBezTo>
                  <a:cubicBezTo>
                    <a:pt x="37" y="32"/>
                    <a:pt x="38" y="33"/>
                    <a:pt x="38" y="33"/>
                  </a:cubicBezTo>
                  <a:cubicBezTo>
                    <a:pt x="39" y="33"/>
                    <a:pt x="39" y="33"/>
                    <a:pt x="39" y="34"/>
                  </a:cubicBezTo>
                  <a:close/>
                  <a:moveTo>
                    <a:pt x="10" y="96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1"/>
                    <a:pt x="11" y="81"/>
                  </a:cubicBezTo>
                  <a:cubicBezTo>
                    <a:pt x="12" y="81"/>
                    <a:pt x="12" y="82"/>
                    <a:pt x="12" y="83"/>
                  </a:cubicBezTo>
                  <a:cubicBezTo>
                    <a:pt x="12" y="83"/>
                    <a:pt x="11" y="84"/>
                    <a:pt x="12" y="85"/>
                  </a:cubicBezTo>
                  <a:cubicBezTo>
                    <a:pt x="12" y="86"/>
                    <a:pt x="12" y="87"/>
                    <a:pt x="12" y="88"/>
                  </a:cubicBezTo>
                  <a:cubicBezTo>
                    <a:pt x="12" y="89"/>
                    <a:pt x="13" y="89"/>
                    <a:pt x="14" y="89"/>
                  </a:cubicBezTo>
                  <a:cubicBezTo>
                    <a:pt x="15" y="89"/>
                    <a:pt x="15" y="89"/>
                    <a:pt x="15" y="88"/>
                  </a:cubicBezTo>
                  <a:cubicBezTo>
                    <a:pt x="15" y="87"/>
                    <a:pt x="15" y="86"/>
                    <a:pt x="16" y="85"/>
                  </a:cubicBezTo>
                  <a:cubicBezTo>
                    <a:pt x="17" y="84"/>
                    <a:pt x="18" y="83"/>
                    <a:pt x="18" y="82"/>
                  </a:cubicBezTo>
                  <a:cubicBezTo>
                    <a:pt x="17" y="82"/>
                    <a:pt x="17" y="81"/>
                    <a:pt x="18" y="81"/>
                  </a:cubicBezTo>
                  <a:cubicBezTo>
                    <a:pt x="19" y="81"/>
                    <a:pt x="20" y="80"/>
                    <a:pt x="21" y="81"/>
                  </a:cubicBezTo>
                  <a:cubicBezTo>
                    <a:pt x="22" y="81"/>
                    <a:pt x="24" y="82"/>
                    <a:pt x="25" y="81"/>
                  </a:cubicBezTo>
                  <a:cubicBezTo>
                    <a:pt x="25" y="81"/>
                    <a:pt x="25" y="80"/>
                    <a:pt x="24" y="80"/>
                  </a:cubicBezTo>
                  <a:cubicBezTo>
                    <a:pt x="24" y="80"/>
                    <a:pt x="24" y="79"/>
                    <a:pt x="25" y="79"/>
                  </a:cubicBezTo>
                  <a:cubicBezTo>
                    <a:pt x="26" y="79"/>
                    <a:pt x="26" y="77"/>
                    <a:pt x="25" y="76"/>
                  </a:cubicBezTo>
                  <a:cubicBezTo>
                    <a:pt x="25" y="76"/>
                    <a:pt x="24" y="76"/>
                    <a:pt x="25" y="75"/>
                  </a:cubicBezTo>
                  <a:cubicBezTo>
                    <a:pt x="25" y="75"/>
                    <a:pt x="25" y="75"/>
                    <a:pt x="25" y="74"/>
                  </a:cubicBezTo>
                  <a:cubicBezTo>
                    <a:pt x="25" y="73"/>
                    <a:pt x="25" y="73"/>
                    <a:pt x="26" y="73"/>
                  </a:cubicBezTo>
                  <a:cubicBezTo>
                    <a:pt x="27" y="73"/>
                    <a:pt x="27" y="73"/>
                    <a:pt x="27" y="72"/>
                  </a:cubicBezTo>
                  <a:cubicBezTo>
                    <a:pt x="27" y="72"/>
                    <a:pt x="29" y="71"/>
                    <a:pt x="30" y="71"/>
                  </a:cubicBezTo>
                  <a:cubicBezTo>
                    <a:pt x="30" y="71"/>
                    <a:pt x="30" y="72"/>
                    <a:pt x="30" y="73"/>
                  </a:cubicBezTo>
                  <a:cubicBezTo>
                    <a:pt x="30" y="73"/>
                    <a:pt x="30" y="73"/>
                    <a:pt x="31" y="73"/>
                  </a:cubicBezTo>
                  <a:cubicBezTo>
                    <a:pt x="31" y="74"/>
                    <a:pt x="31" y="73"/>
                    <a:pt x="31" y="73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2"/>
                    <a:pt x="35" y="72"/>
                    <a:pt x="36" y="72"/>
                  </a:cubicBezTo>
                  <a:cubicBezTo>
                    <a:pt x="36" y="72"/>
                    <a:pt x="37" y="72"/>
                    <a:pt x="37" y="73"/>
                  </a:cubicBezTo>
                  <a:cubicBezTo>
                    <a:pt x="37" y="73"/>
                    <a:pt x="37" y="74"/>
                    <a:pt x="38" y="74"/>
                  </a:cubicBezTo>
                  <a:cubicBezTo>
                    <a:pt x="38" y="73"/>
                    <a:pt x="39" y="74"/>
                    <a:pt x="39" y="74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6"/>
                    <a:pt x="40" y="77"/>
                    <a:pt x="39" y="78"/>
                  </a:cubicBezTo>
                  <a:cubicBezTo>
                    <a:pt x="39" y="78"/>
                    <a:pt x="39" y="78"/>
                    <a:pt x="40" y="79"/>
                  </a:cubicBezTo>
                  <a:cubicBezTo>
                    <a:pt x="40" y="79"/>
                    <a:pt x="40" y="78"/>
                    <a:pt x="41" y="78"/>
                  </a:cubicBezTo>
                  <a:cubicBezTo>
                    <a:pt x="41" y="80"/>
                    <a:pt x="41" y="80"/>
                    <a:pt x="43" y="80"/>
                  </a:cubicBezTo>
                  <a:cubicBezTo>
                    <a:pt x="43" y="80"/>
                    <a:pt x="43" y="80"/>
                    <a:pt x="44" y="80"/>
                  </a:cubicBezTo>
                  <a:cubicBezTo>
                    <a:pt x="45" y="81"/>
                    <a:pt x="46" y="82"/>
                    <a:pt x="46" y="83"/>
                  </a:cubicBezTo>
                  <a:cubicBezTo>
                    <a:pt x="46" y="83"/>
                    <a:pt x="46" y="84"/>
                    <a:pt x="46" y="84"/>
                  </a:cubicBezTo>
                  <a:cubicBezTo>
                    <a:pt x="47" y="84"/>
                    <a:pt x="48" y="84"/>
                    <a:pt x="48" y="85"/>
                  </a:cubicBezTo>
                  <a:cubicBezTo>
                    <a:pt x="49" y="85"/>
                    <a:pt x="49" y="85"/>
                    <a:pt x="50" y="85"/>
                  </a:cubicBezTo>
                  <a:cubicBezTo>
                    <a:pt x="51" y="84"/>
                    <a:pt x="50" y="84"/>
                    <a:pt x="50" y="83"/>
                  </a:cubicBezTo>
                  <a:cubicBezTo>
                    <a:pt x="50" y="83"/>
                    <a:pt x="50" y="82"/>
                    <a:pt x="49" y="82"/>
                  </a:cubicBezTo>
                  <a:cubicBezTo>
                    <a:pt x="49" y="82"/>
                    <a:pt x="49" y="81"/>
                    <a:pt x="50" y="81"/>
                  </a:cubicBezTo>
                  <a:cubicBezTo>
                    <a:pt x="51" y="82"/>
                    <a:pt x="51" y="81"/>
                    <a:pt x="51" y="81"/>
                  </a:cubicBezTo>
                  <a:cubicBezTo>
                    <a:pt x="51" y="79"/>
                    <a:pt x="52" y="80"/>
                    <a:pt x="53" y="80"/>
                  </a:cubicBezTo>
                  <a:cubicBezTo>
                    <a:pt x="53" y="80"/>
                    <a:pt x="53" y="81"/>
                    <a:pt x="54" y="81"/>
                  </a:cubicBezTo>
                  <a:cubicBezTo>
                    <a:pt x="54" y="80"/>
                    <a:pt x="53" y="80"/>
                    <a:pt x="53" y="80"/>
                  </a:cubicBezTo>
                  <a:cubicBezTo>
                    <a:pt x="53" y="79"/>
                    <a:pt x="53" y="79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5" y="79"/>
                    <a:pt x="56" y="79"/>
                    <a:pt x="57" y="79"/>
                  </a:cubicBezTo>
                  <a:cubicBezTo>
                    <a:pt x="59" y="80"/>
                    <a:pt x="61" y="80"/>
                    <a:pt x="63" y="81"/>
                  </a:cubicBezTo>
                  <a:cubicBezTo>
                    <a:pt x="64" y="81"/>
                    <a:pt x="64" y="81"/>
                    <a:pt x="65" y="81"/>
                  </a:cubicBezTo>
                  <a:cubicBezTo>
                    <a:pt x="66" y="80"/>
                    <a:pt x="67" y="80"/>
                    <a:pt x="67" y="81"/>
                  </a:cubicBezTo>
                  <a:cubicBezTo>
                    <a:pt x="67" y="81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3"/>
                    <a:pt x="68" y="83"/>
                    <a:pt x="68" y="84"/>
                  </a:cubicBezTo>
                  <a:cubicBezTo>
                    <a:pt x="68" y="85"/>
                    <a:pt x="68" y="85"/>
                    <a:pt x="69" y="85"/>
                  </a:cubicBezTo>
                  <a:cubicBezTo>
                    <a:pt x="69" y="85"/>
                    <a:pt x="70" y="85"/>
                    <a:pt x="70" y="85"/>
                  </a:cubicBezTo>
                  <a:cubicBezTo>
                    <a:pt x="70" y="86"/>
                    <a:pt x="71" y="86"/>
                    <a:pt x="71" y="87"/>
                  </a:cubicBezTo>
                  <a:cubicBezTo>
                    <a:pt x="71" y="87"/>
                    <a:pt x="70" y="87"/>
                    <a:pt x="71" y="88"/>
                  </a:cubicBezTo>
                  <a:cubicBezTo>
                    <a:pt x="71" y="88"/>
                    <a:pt x="72" y="88"/>
                    <a:pt x="72" y="88"/>
                  </a:cubicBezTo>
                  <a:cubicBezTo>
                    <a:pt x="73" y="88"/>
                    <a:pt x="74" y="87"/>
                    <a:pt x="75" y="88"/>
                  </a:cubicBezTo>
                  <a:cubicBezTo>
                    <a:pt x="77" y="91"/>
                    <a:pt x="78" y="95"/>
                    <a:pt x="78" y="98"/>
                  </a:cubicBezTo>
                  <a:cubicBezTo>
                    <a:pt x="78" y="98"/>
                    <a:pt x="79" y="98"/>
                    <a:pt x="79" y="98"/>
                  </a:cubicBezTo>
                  <a:cubicBezTo>
                    <a:pt x="79" y="98"/>
                    <a:pt x="79" y="97"/>
                    <a:pt x="79" y="97"/>
                  </a:cubicBezTo>
                  <a:cubicBezTo>
                    <a:pt x="80" y="97"/>
                    <a:pt x="80" y="98"/>
                    <a:pt x="80" y="98"/>
                  </a:cubicBezTo>
                  <a:cubicBezTo>
                    <a:pt x="81" y="99"/>
                    <a:pt x="81" y="100"/>
                    <a:pt x="82" y="99"/>
                  </a:cubicBezTo>
                  <a:cubicBezTo>
                    <a:pt x="84" y="99"/>
                    <a:pt x="85" y="100"/>
                    <a:pt x="85" y="101"/>
                  </a:cubicBezTo>
                  <a:cubicBezTo>
                    <a:pt x="85" y="101"/>
                    <a:pt x="85" y="102"/>
                    <a:pt x="85" y="102"/>
                  </a:cubicBezTo>
                  <a:cubicBezTo>
                    <a:pt x="86" y="102"/>
                    <a:pt x="86" y="103"/>
                    <a:pt x="86" y="103"/>
                  </a:cubicBezTo>
                  <a:cubicBezTo>
                    <a:pt x="86" y="104"/>
                    <a:pt x="86" y="104"/>
                    <a:pt x="87" y="104"/>
                  </a:cubicBezTo>
                  <a:cubicBezTo>
                    <a:pt x="88" y="104"/>
                    <a:pt x="89" y="105"/>
                    <a:pt x="90" y="105"/>
                  </a:cubicBezTo>
                  <a:cubicBezTo>
                    <a:pt x="91" y="106"/>
                    <a:pt x="93" y="106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6" y="104"/>
                    <a:pt x="96" y="103"/>
                    <a:pt x="98" y="103"/>
                  </a:cubicBezTo>
                  <a:cubicBezTo>
                    <a:pt x="98" y="103"/>
                    <a:pt x="99" y="102"/>
                    <a:pt x="100" y="103"/>
                  </a:cubicBezTo>
                  <a:cubicBezTo>
                    <a:pt x="100" y="104"/>
                    <a:pt x="101" y="103"/>
                    <a:pt x="102" y="103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104" y="105"/>
                    <a:pt x="105" y="106"/>
                    <a:pt x="106" y="106"/>
                  </a:cubicBezTo>
                  <a:cubicBezTo>
                    <a:pt x="107" y="106"/>
                    <a:pt x="107" y="105"/>
                    <a:pt x="108" y="105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7" y="102"/>
                    <a:pt x="108" y="101"/>
                    <a:pt x="109" y="100"/>
                  </a:cubicBezTo>
                  <a:cubicBezTo>
                    <a:pt x="110" y="99"/>
                    <a:pt x="111" y="100"/>
                    <a:pt x="111" y="101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13" y="101"/>
                    <a:pt x="115" y="101"/>
                    <a:pt x="115" y="103"/>
                  </a:cubicBezTo>
                  <a:cubicBezTo>
                    <a:pt x="116" y="104"/>
                    <a:pt x="117" y="105"/>
                    <a:pt x="119" y="104"/>
                  </a:cubicBezTo>
                  <a:cubicBezTo>
                    <a:pt x="121" y="103"/>
                    <a:pt x="123" y="104"/>
                    <a:pt x="125" y="105"/>
                  </a:cubicBezTo>
                  <a:cubicBezTo>
                    <a:pt x="126" y="106"/>
                    <a:pt x="127" y="106"/>
                    <a:pt x="129" y="106"/>
                  </a:cubicBezTo>
                  <a:cubicBezTo>
                    <a:pt x="129" y="106"/>
                    <a:pt x="130" y="107"/>
                    <a:pt x="131" y="106"/>
                  </a:cubicBezTo>
                  <a:cubicBezTo>
                    <a:pt x="131" y="105"/>
                    <a:pt x="132" y="105"/>
                    <a:pt x="133" y="105"/>
                  </a:cubicBezTo>
                  <a:cubicBezTo>
                    <a:pt x="134" y="105"/>
                    <a:pt x="134" y="104"/>
                    <a:pt x="134" y="104"/>
                  </a:cubicBezTo>
                  <a:cubicBezTo>
                    <a:pt x="134" y="103"/>
                    <a:pt x="135" y="103"/>
                    <a:pt x="135" y="102"/>
                  </a:cubicBezTo>
                  <a:cubicBezTo>
                    <a:pt x="136" y="101"/>
                    <a:pt x="137" y="102"/>
                    <a:pt x="138" y="102"/>
                  </a:cubicBezTo>
                  <a:cubicBezTo>
                    <a:pt x="138" y="103"/>
                    <a:pt x="138" y="103"/>
                    <a:pt x="138" y="102"/>
                  </a:cubicBezTo>
                  <a:cubicBezTo>
                    <a:pt x="139" y="102"/>
                    <a:pt x="140" y="102"/>
                    <a:pt x="141" y="103"/>
                  </a:cubicBezTo>
                  <a:cubicBezTo>
                    <a:pt x="142" y="103"/>
                    <a:pt x="142" y="103"/>
                    <a:pt x="143" y="102"/>
                  </a:cubicBezTo>
                  <a:cubicBezTo>
                    <a:pt x="143" y="102"/>
                    <a:pt x="143" y="102"/>
                    <a:pt x="144" y="101"/>
                  </a:cubicBezTo>
                  <a:cubicBezTo>
                    <a:pt x="144" y="101"/>
                    <a:pt x="145" y="101"/>
                    <a:pt x="144" y="100"/>
                  </a:cubicBezTo>
                  <a:cubicBezTo>
                    <a:pt x="144" y="100"/>
                    <a:pt x="144" y="99"/>
                    <a:pt x="144" y="99"/>
                  </a:cubicBezTo>
                  <a:cubicBezTo>
                    <a:pt x="144" y="98"/>
                    <a:pt x="144" y="97"/>
                    <a:pt x="144" y="96"/>
                  </a:cubicBezTo>
                  <a:cubicBezTo>
                    <a:pt x="145" y="95"/>
                    <a:pt x="145" y="94"/>
                    <a:pt x="144" y="93"/>
                  </a:cubicBezTo>
                  <a:cubicBezTo>
                    <a:pt x="143" y="93"/>
                    <a:pt x="143" y="92"/>
                    <a:pt x="144" y="92"/>
                  </a:cubicBezTo>
                  <a:cubicBezTo>
                    <a:pt x="146" y="91"/>
                    <a:pt x="147" y="89"/>
                    <a:pt x="149" y="90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51" y="90"/>
                    <a:pt x="152" y="90"/>
                    <a:pt x="153" y="91"/>
                  </a:cubicBezTo>
                  <a:cubicBezTo>
                    <a:pt x="154" y="92"/>
                    <a:pt x="156" y="93"/>
                    <a:pt x="157" y="95"/>
                  </a:cubicBezTo>
                  <a:cubicBezTo>
                    <a:pt x="157" y="96"/>
                    <a:pt x="158" y="97"/>
                    <a:pt x="160" y="96"/>
                  </a:cubicBezTo>
                  <a:cubicBezTo>
                    <a:pt x="161" y="96"/>
                    <a:pt x="163" y="96"/>
                    <a:pt x="165" y="98"/>
                  </a:cubicBezTo>
                  <a:cubicBezTo>
                    <a:pt x="165" y="99"/>
                    <a:pt x="167" y="99"/>
                    <a:pt x="168" y="97"/>
                  </a:cubicBezTo>
                  <a:cubicBezTo>
                    <a:pt x="169" y="96"/>
                    <a:pt x="169" y="95"/>
                    <a:pt x="171" y="94"/>
                  </a:cubicBezTo>
                  <a:cubicBezTo>
                    <a:pt x="171" y="95"/>
                    <a:pt x="172" y="96"/>
                    <a:pt x="171" y="96"/>
                  </a:cubicBezTo>
                  <a:cubicBezTo>
                    <a:pt x="171" y="97"/>
                    <a:pt x="172" y="98"/>
                    <a:pt x="172" y="99"/>
                  </a:cubicBezTo>
                  <a:cubicBezTo>
                    <a:pt x="172" y="99"/>
                    <a:pt x="172" y="100"/>
                    <a:pt x="172" y="100"/>
                  </a:cubicBezTo>
                  <a:cubicBezTo>
                    <a:pt x="172" y="101"/>
                    <a:pt x="172" y="102"/>
                    <a:pt x="172" y="103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1" y="104"/>
                    <a:pt x="170" y="104"/>
                    <a:pt x="170" y="104"/>
                  </a:cubicBezTo>
                  <a:cubicBezTo>
                    <a:pt x="170" y="104"/>
                    <a:pt x="170" y="104"/>
                    <a:pt x="170" y="105"/>
                  </a:cubicBezTo>
                  <a:cubicBezTo>
                    <a:pt x="98" y="143"/>
                    <a:pt x="98" y="143"/>
                    <a:pt x="98" y="143"/>
                  </a:cubicBezTo>
                  <a:lnTo>
                    <a:pt x="10" y="96"/>
                  </a:lnTo>
                  <a:close/>
                  <a:moveTo>
                    <a:pt x="178" y="100"/>
                  </a:moveTo>
                  <a:cubicBezTo>
                    <a:pt x="179" y="98"/>
                    <a:pt x="179" y="95"/>
                    <a:pt x="179" y="92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8" y="87"/>
                    <a:pt x="178" y="86"/>
                    <a:pt x="177" y="85"/>
                  </a:cubicBezTo>
                  <a:cubicBezTo>
                    <a:pt x="176" y="84"/>
                    <a:pt x="175" y="83"/>
                    <a:pt x="175" y="82"/>
                  </a:cubicBezTo>
                  <a:cubicBezTo>
                    <a:pt x="176" y="81"/>
                    <a:pt x="175" y="80"/>
                    <a:pt x="174" y="78"/>
                  </a:cubicBezTo>
                  <a:cubicBezTo>
                    <a:pt x="173" y="77"/>
                    <a:pt x="172" y="77"/>
                    <a:pt x="170" y="77"/>
                  </a:cubicBezTo>
                  <a:cubicBezTo>
                    <a:pt x="169" y="77"/>
                    <a:pt x="168" y="77"/>
                    <a:pt x="169" y="78"/>
                  </a:cubicBezTo>
                  <a:cubicBezTo>
                    <a:pt x="169" y="79"/>
                    <a:pt x="169" y="79"/>
                    <a:pt x="168" y="79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68" y="80"/>
                    <a:pt x="168" y="80"/>
                    <a:pt x="168" y="79"/>
                  </a:cubicBezTo>
                  <a:cubicBezTo>
                    <a:pt x="168" y="79"/>
                    <a:pt x="167" y="79"/>
                    <a:pt x="167" y="78"/>
                  </a:cubicBezTo>
                  <a:cubicBezTo>
                    <a:pt x="167" y="78"/>
                    <a:pt x="167" y="79"/>
                    <a:pt x="166" y="79"/>
                  </a:cubicBezTo>
                  <a:cubicBezTo>
                    <a:pt x="166" y="78"/>
                    <a:pt x="165" y="79"/>
                    <a:pt x="164" y="79"/>
                  </a:cubicBezTo>
                  <a:cubicBezTo>
                    <a:pt x="164" y="79"/>
                    <a:pt x="164" y="79"/>
                    <a:pt x="163" y="79"/>
                  </a:cubicBezTo>
                  <a:cubicBezTo>
                    <a:pt x="163" y="79"/>
                    <a:pt x="163" y="78"/>
                    <a:pt x="163" y="78"/>
                  </a:cubicBezTo>
                  <a:cubicBezTo>
                    <a:pt x="164" y="77"/>
                    <a:pt x="164" y="77"/>
                    <a:pt x="164" y="76"/>
                  </a:cubicBezTo>
                  <a:cubicBezTo>
                    <a:pt x="164" y="75"/>
                    <a:pt x="165" y="73"/>
                    <a:pt x="165" y="72"/>
                  </a:cubicBezTo>
                  <a:cubicBezTo>
                    <a:pt x="164" y="71"/>
                    <a:pt x="165" y="69"/>
                    <a:pt x="165" y="68"/>
                  </a:cubicBezTo>
                  <a:cubicBezTo>
                    <a:pt x="165" y="67"/>
                    <a:pt x="166" y="65"/>
                    <a:pt x="166" y="64"/>
                  </a:cubicBezTo>
                  <a:cubicBezTo>
                    <a:pt x="165" y="63"/>
                    <a:pt x="166" y="62"/>
                    <a:pt x="167" y="62"/>
                  </a:cubicBezTo>
                  <a:cubicBezTo>
                    <a:pt x="168" y="61"/>
                    <a:pt x="168" y="60"/>
                    <a:pt x="169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59"/>
                    <a:pt x="170" y="59"/>
                    <a:pt x="170" y="59"/>
                  </a:cubicBezTo>
                  <a:cubicBezTo>
                    <a:pt x="171" y="58"/>
                    <a:pt x="173" y="58"/>
                    <a:pt x="172" y="57"/>
                  </a:cubicBezTo>
                  <a:cubicBezTo>
                    <a:pt x="172" y="57"/>
                    <a:pt x="172" y="56"/>
                    <a:pt x="172" y="56"/>
                  </a:cubicBezTo>
                  <a:cubicBezTo>
                    <a:pt x="173" y="56"/>
                    <a:pt x="175" y="55"/>
                    <a:pt x="176" y="55"/>
                  </a:cubicBezTo>
                  <a:cubicBezTo>
                    <a:pt x="176" y="55"/>
                    <a:pt x="176" y="55"/>
                    <a:pt x="175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5" y="56"/>
                    <a:pt x="176" y="56"/>
                    <a:pt x="176" y="56"/>
                  </a:cubicBezTo>
                  <a:cubicBezTo>
                    <a:pt x="177" y="55"/>
                    <a:pt x="178" y="53"/>
                    <a:pt x="178" y="52"/>
                  </a:cubicBezTo>
                  <a:cubicBezTo>
                    <a:pt x="178" y="52"/>
                    <a:pt x="177" y="53"/>
                    <a:pt x="177" y="52"/>
                  </a:cubicBezTo>
                  <a:cubicBezTo>
                    <a:pt x="176" y="51"/>
                    <a:pt x="176" y="51"/>
                    <a:pt x="176" y="50"/>
                  </a:cubicBezTo>
                  <a:cubicBezTo>
                    <a:pt x="176" y="50"/>
                    <a:pt x="176" y="50"/>
                    <a:pt x="176" y="49"/>
                  </a:cubicBezTo>
                  <a:cubicBezTo>
                    <a:pt x="176" y="49"/>
                    <a:pt x="176" y="48"/>
                    <a:pt x="176" y="47"/>
                  </a:cubicBezTo>
                  <a:cubicBezTo>
                    <a:pt x="175" y="46"/>
                    <a:pt x="175" y="46"/>
                    <a:pt x="176" y="45"/>
                  </a:cubicBezTo>
                  <a:cubicBezTo>
                    <a:pt x="176" y="45"/>
                    <a:pt x="176" y="44"/>
                    <a:pt x="177" y="44"/>
                  </a:cubicBezTo>
                  <a:cubicBezTo>
                    <a:pt x="177" y="43"/>
                    <a:pt x="178" y="42"/>
                    <a:pt x="178" y="43"/>
                  </a:cubicBezTo>
                  <a:cubicBezTo>
                    <a:pt x="179" y="44"/>
                    <a:pt x="179" y="44"/>
                    <a:pt x="180" y="44"/>
                  </a:cubicBezTo>
                  <a:cubicBezTo>
                    <a:pt x="180" y="43"/>
                    <a:pt x="180" y="42"/>
                    <a:pt x="180" y="41"/>
                  </a:cubicBezTo>
                  <a:cubicBezTo>
                    <a:pt x="180" y="41"/>
                    <a:pt x="180" y="40"/>
                    <a:pt x="179" y="39"/>
                  </a:cubicBezTo>
                  <a:cubicBezTo>
                    <a:pt x="179" y="39"/>
                    <a:pt x="179" y="39"/>
                    <a:pt x="179" y="38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38"/>
                    <a:pt x="180" y="38"/>
                    <a:pt x="180" y="38"/>
                  </a:cubicBezTo>
                  <a:cubicBezTo>
                    <a:pt x="180" y="39"/>
                    <a:pt x="181" y="39"/>
                    <a:pt x="182" y="40"/>
                  </a:cubicBezTo>
                  <a:cubicBezTo>
                    <a:pt x="182" y="40"/>
                    <a:pt x="183" y="41"/>
                    <a:pt x="182" y="42"/>
                  </a:cubicBezTo>
                  <a:cubicBezTo>
                    <a:pt x="182" y="42"/>
                    <a:pt x="182" y="43"/>
                    <a:pt x="182" y="44"/>
                  </a:cubicBezTo>
                  <a:cubicBezTo>
                    <a:pt x="182" y="44"/>
                    <a:pt x="183" y="45"/>
                    <a:pt x="183" y="46"/>
                  </a:cubicBezTo>
                  <a:cubicBezTo>
                    <a:pt x="183" y="47"/>
                    <a:pt x="183" y="47"/>
                    <a:pt x="183" y="48"/>
                  </a:cubicBezTo>
                  <a:cubicBezTo>
                    <a:pt x="183" y="49"/>
                    <a:pt x="184" y="50"/>
                    <a:pt x="184" y="51"/>
                  </a:cubicBezTo>
                  <a:cubicBezTo>
                    <a:pt x="183" y="52"/>
                    <a:pt x="182" y="53"/>
                    <a:pt x="184" y="54"/>
                  </a:cubicBezTo>
                  <a:cubicBezTo>
                    <a:pt x="184" y="54"/>
                    <a:pt x="184" y="54"/>
                    <a:pt x="184" y="55"/>
                  </a:cubicBezTo>
                  <a:cubicBezTo>
                    <a:pt x="184" y="55"/>
                    <a:pt x="184" y="56"/>
                    <a:pt x="184" y="56"/>
                  </a:cubicBezTo>
                  <a:cubicBezTo>
                    <a:pt x="185" y="57"/>
                    <a:pt x="186" y="58"/>
                    <a:pt x="186" y="58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86" y="84"/>
                    <a:pt x="185" y="84"/>
                    <a:pt x="184" y="83"/>
                  </a:cubicBezTo>
                  <a:cubicBezTo>
                    <a:pt x="183" y="82"/>
                    <a:pt x="182" y="81"/>
                    <a:pt x="180" y="80"/>
                  </a:cubicBezTo>
                  <a:cubicBezTo>
                    <a:pt x="180" y="79"/>
                    <a:pt x="178" y="79"/>
                    <a:pt x="178" y="78"/>
                  </a:cubicBezTo>
                  <a:cubicBezTo>
                    <a:pt x="178" y="77"/>
                    <a:pt x="178" y="76"/>
                    <a:pt x="176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5" y="75"/>
                  </a:cubicBezTo>
                  <a:cubicBezTo>
                    <a:pt x="175" y="74"/>
                    <a:pt x="175" y="74"/>
                    <a:pt x="174" y="74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3" y="73"/>
                    <a:pt x="173" y="73"/>
                    <a:pt x="173" y="74"/>
                  </a:cubicBezTo>
                  <a:cubicBezTo>
                    <a:pt x="173" y="74"/>
                    <a:pt x="174" y="74"/>
                    <a:pt x="174" y="74"/>
                  </a:cubicBezTo>
                  <a:cubicBezTo>
                    <a:pt x="174" y="74"/>
                    <a:pt x="175" y="76"/>
                    <a:pt x="175" y="76"/>
                  </a:cubicBezTo>
                  <a:cubicBezTo>
                    <a:pt x="173" y="76"/>
                    <a:pt x="174" y="77"/>
                    <a:pt x="175" y="77"/>
                  </a:cubicBezTo>
                  <a:cubicBezTo>
                    <a:pt x="175" y="77"/>
                    <a:pt x="175" y="78"/>
                    <a:pt x="175" y="78"/>
                  </a:cubicBezTo>
                  <a:cubicBezTo>
                    <a:pt x="176" y="80"/>
                    <a:pt x="176" y="81"/>
                    <a:pt x="178" y="81"/>
                  </a:cubicBezTo>
                  <a:cubicBezTo>
                    <a:pt x="179" y="82"/>
                    <a:pt x="179" y="82"/>
                    <a:pt x="179" y="83"/>
                  </a:cubicBezTo>
                  <a:cubicBezTo>
                    <a:pt x="179" y="83"/>
                    <a:pt x="180" y="84"/>
                    <a:pt x="180" y="84"/>
                  </a:cubicBezTo>
                  <a:cubicBezTo>
                    <a:pt x="182" y="86"/>
                    <a:pt x="182" y="89"/>
                    <a:pt x="185" y="90"/>
                  </a:cubicBezTo>
                  <a:cubicBezTo>
                    <a:pt x="185" y="90"/>
                    <a:pt x="185" y="91"/>
                    <a:pt x="185" y="91"/>
                  </a:cubicBezTo>
                  <a:cubicBezTo>
                    <a:pt x="185" y="91"/>
                    <a:pt x="185" y="92"/>
                    <a:pt x="185" y="92"/>
                  </a:cubicBezTo>
                  <a:cubicBezTo>
                    <a:pt x="186" y="92"/>
                    <a:pt x="186" y="92"/>
                    <a:pt x="186" y="93"/>
                  </a:cubicBezTo>
                  <a:cubicBezTo>
                    <a:pt x="186" y="96"/>
                    <a:pt x="186" y="96"/>
                    <a:pt x="186" y="96"/>
                  </a:cubicBezTo>
                  <a:lnTo>
                    <a:pt x="17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4" name="Группа 38">
            <a:extLst>
              <a:ext uri="{FF2B5EF4-FFF2-40B4-BE49-F238E27FC236}">
                <a16:creationId xmlns:a16="http://schemas.microsoft.com/office/drawing/2014/main" id="{D348A09E-BAEB-4083-8C28-BEC7323D165D}"/>
              </a:ext>
            </a:extLst>
          </p:cNvPr>
          <p:cNvGrpSpPr/>
          <p:nvPr/>
        </p:nvGrpSpPr>
        <p:grpSpPr>
          <a:xfrm>
            <a:off x="561289" y="1285638"/>
            <a:ext cx="645562" cy="877591"/>
            <a:chOff x="1270000" y="3849688"/>
            <a:chExt cx="1095375" cy="1489075"/>
          </a:xfrm>
          <a:solidFill>
            <a:schemeClr val="bg1"/>
          </a:solidFill>
        </p:grpSpPr>
        <p:sp>
          <p:nvSpPr>
            <p:cNvPr id="40" name="Freeform 396">
              <a:extLst>
                <a:ext uri="{FF2B5EF4-FFF2-40B4-BE49-F238E27FC236}">
                  <a16:creationId xmlns:a16="http://schemas.microsoft.com/office/drawing/2014/main" id="{150A0011-6E97-4A1C-9A91-6C981CABC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613" y="5075238"/>
              <a:ext cx="87313" cy="101600"/>
            </a:xfrm>
            <a:custGeom>
              <a:avLst/>
              <a:gdLst>
                <a:gd name="T0" fmla="*/ 55 w 55"/>
                <a:gd name="T1" fmla="*/ 0 h 64"/>
                <a:gd name="T2" fmla="*/ 55 w 55"/>
                <a:gd name="T3" fmla="*/ 12 h 64"/>
                <a:gd name="T4" fmla="*/ 33 w 55"/>
                <a:gd name="T5" fmla="*/ 12 h 64"/>
                <a:gd name="T6" fmla="*/ 33 w 55"/>
                <a:gd name="T7" fmla="*/ 64 h 64"/>
                <a:gd name="T8" fmla="*/ 22 w 55"/>
                <a:gd name="T9" fmla="*/ 64 h 64"/>
                <a:gd name="T10" fmla="*/ 22 w 55"/>
                <a:gd name="T11" fmla="*/ 12 h 64"/>
                <a:gd name="T12" fmla="*/ 0 w 55"/>
                <a:gd name="T13" fmla="*/ 12 h 64"/>
                <a:gd name="T14" fmla="*/ 0 w 55"/>
                <a:gd name="T15" fmla="*/ 0 h 64"/>
                <a:gd name="T16" fmla="*/ 55 w 55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4">
                  <a:moveTo>
                    <a:pt x="55" y="0"/>
                  </a:moveTo>
                  <a:lnTo>
                    <a:pt x="55" y="12"/>
                  </a:lnTo>
                  <a:lnTo>
                    <a:pt x="33" y="12"/>
                  </a:lnTo>
                  <a:lnTo>
                    <a:pt x="33" y="64"/>
                  </a:lnTo>
                  <a:lnTo>
                    <a:pt x="22" y="64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1" name="Freeform 397">
              <a:extLst>
                <a:ext uri="{FF2B5EF4-FFF2-40B4-BE49-F238E27FC236}">
                  <a16:creationId xmlns:a16="http://schemas.microsoft.com/office/drawing/2014/main" id="{EB67007B-8A6B-4508-9CA0-4F80466CF8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1925" y="5102225"/>
              <a:ext cx="66675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6 w 18"/>
                <a:gd name="T7" fmla="*/ 20 h 20"/>
                <a:gd name="T8" fmla="*/ 1 w 18"/>
                <a:gd name="T9" fmla="*/ 18 h 20"/>
                <a:gd name="T10" fmla="*/ 0 w 18"/>
                <a:gd name="T11" fmla="*/ 14 h 20"/>
                <a:gd name="T12" fmla="*/ 1 w 18"/>
                <a:gd name="T13" fmla="*/ 9 h 20"/>
                <a:gd name="T14" fmla="*/ 7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9 w 18"/>
                <a:gd name="T21" fmla="*/ 4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1 h 20"/>
                <a:gd name="T28" fmla="*/ 9 w 18"/>
                <a:gd name="T29" fmla="*/ 0 h 20"/>
                <a:gd name="T30" fmla="*/ 15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8 w 18"/>
                <a:gd name="T39" fmla="*/ 16 h 20"/>
                <a:gd name="T40" fmla="*/ 11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8 w 18"/>
                <a:gd name="T47" fmla="*/ 11 h 20"/>
                <a:gd name="T48" fmla="*/ 5 w 18"/>
                <a:gd name="T49" fmla="*/ 13 h 20"/>
                <a:gd name="T50" fmla="*/ 8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6" y="20"/>
                  </a:cubicBezTo>
                  <a:cubicBezTo>
                    <a:pt x="4" y="20"/>
                    <a:pt x="3" y="20"/>
                    <a:pt x="1" y="18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3" y="8"/>
                    <a:pt x="5" y="7"/>
                    <a:pt x="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7" y="4"/>
                    <a:pt x="6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3" y="1"/>
                  </a:cubicBezTo>
                  <a:cubicBezTo>
                    <a:pt x="5" y="0"/>
                    <a:pt x="6" y="0"/>
                    <a:pt x="9" y="0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8" y="16"/>
                  </a:moveTo>
                  <a:cubicBezTo>
                    <a:pt x="10" y="16"/>
                    <a:pt x="11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5" y="15"/>
                    <a:pt x="6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2" name="Freeform 398">
              <a:extLst>
                <a:ext uri="{FF2B5EF4-FFF2-40B4-BE49-F238E27FC236}">
                  <a16:creationId xmlns:a16="http://schemas.microsoft.com/office/drawing/2014/main" id="{1C0160BB-2AE4-43CA-BD32-D15396697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825" y="5102225"/>
              <a:ext cx="71438" cy="74613"/>
            </a:xfrm>
            <a:custGeom>
              <a:avLst/>
              <a:gdLst>
                <a:gd name="T0" fmla="*/ 31 w 45"/>
                <a:gd name="T1" fmla="*/ 47 h 47"/>
                <a:gd name="T2" fmla="*/ 22 w 45"/>
                <a:gd name="T3" fmla="*/ 28 h 47"/>
                <a:gd name="T4" fmla="*/ 12 w 45"/>
                <a:gd name="T5" fmla="*/ 28 h 47"/>
                <a:gd name="T6" fmla="*/ 12 w 45"/>
                <a:gd name="T7" fmla="*/ 47 h 47"/>
                <a:gd name="T8" fmla="*/ 0 w 45"/>
                <a:gd name="T9" fmla="*/ 47 h 47"/>
                <a:gd name="T10" fmla="*/ 0 w 45"/>
                <a:gd name="T11" fmla="*/ 0 h 47"/>
                <a:gd name="T12" fmla="*/ 12 w 45"/>
                <a:gd name="T13" fmla="*/ 0 h 47"/>
                <a:gd name="T14" fmla="*/ 12 w 45"/>
                <a:gd name="T15" fmla="*/ 19 h 47"/>
                <a:gd name="T16" fmla="*/ 22 w 45"/>
                <a:gd name="T17" fmla="*/ 19 h 47"/>
                <a:gd name="T18" fmla="*/ 31 w 45"/>
                <a:gd name="T19" fmla="*/ 0 h 47"/>
                <a:gd name="T20" fmla="*/ 43 w 45"/>
                <a:gd name="T21" fmla="*/ 0 h 47"/>
                <a:gd name="T22" fmla="*/ 34 w 45"/>
                <a:gd name="T23" fmla="*/ 24 h 47"/>
                <a:gd name="T24" fmla="*/ 45 w 45"/>
                <a:gd name="T25" fmla="*/ 47 h 47"/>
                <a:gd name="T26" fmla="*/ 31 w 45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7">
                  <a:moveTo>
                    <a:pt x="31" y="47"/>
                  </a:moveTo>
                  <a:lnTo>
                    <a:pt x="22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22" y="19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34" y="24"/>
                  </a:lnTo>
                  <a:lnTo>
                    <a:pt x="45" y="47"/>
                  </a:lnTo>
                  <a:lnTo>
                    <a:pt x="3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3" name="Freeform 399">
              <a:extLst>
                <a:ext uri="{FF2B5EF4-FFF2-40B4-BE49-F238E27FC236}">
                  <a16:creationId xmlns:a16="http://schemas.microsoft.com/office/drawing/2014/main" id="{794F3742-0477-4B43-B26D-BC0961CB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75" y="5102225"/>
              <a:ext cx="68263" cy="74613"/>
            </a:xfrm>
            <a:custGeom>
              <a:avLst/>
              <a:gdLst>
                <a:gd name="T0" fmla="*/ 0 w 43"/>
                <a:gd name="T1" fmla="*/ 12 h 47"/>
                <a:gd name="T2" fmla="*/ 0 w 43"/>
                <a:gd name="T3" fmla="*/ 0 h 47"/>
                <a:gd name="T4" fmla="*/ 43 w 43"/>
                <a:gd name="T5" fmla="*/ 0 h 47"/>
                <a:gd name="T6" fmla="*/ 43 w 43"/>
                <a:gd name="T7" fmla="*/ 12 h 47"/>
                <a:gd name="T8" fmla="*/ 29 w 43"/>
                <a:gd name="T9" fmla="*/ 12 h 47"/>
                <a:gd name="T10" fmla="*/ 29 w 43"/>
                <a:gd name="T11" fmla="*/ 47 h 47"/>
                <a:gd name="T12" fmla="*/ 15 w 43"/>
                <a:gd name="T13" fmla="*/ 47 h 47"/>
                <a:gd name="T14" fmla="*/ 15 w 43"/>
                <a:gd name="T15" fmla="*/ 12 h 47"/>
                <a:gd name="T16" fmla="*/ 0 w 43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0" y="12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29" y="12"/>
                  </a:lnTo>
                  <a:lnTo>
                    <a:pt x="29" y="47"/>
                  </a:lnTo>
                  <a:lnTo>
                    <a:pt x="15" y="47"/>
                  </a:lnTo>
                  <a:lnTo>
                    <a:pt x="15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4" name="Freeform 400">
              <a:extLst>
                <a:ext uri="{FF2B5EF4-FFF2-40B4-BE49-F238E27FC236}">
                  <a16:creationId xmlns:a16="http://schemas.microsoft.com/office/drawing/2014/main" id="{018EB2AA-1348-42FD-8678-1E803C0B2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688" y="5102225"/>
              <a:ext cx="66675" cy="74613"/>
            </a:xfrm>
            <a:custGeom>
              <a:avLst/>
              <a:gdLst>
                <a:gd name="T0" fmla="*/ 12 w 42"/>
                <a:gd name="T1" fmla="*/ 47 h 47"/>
                <a:gd name="T2" fmla="*/ 0 w 42"/>
                <a:gd name="T3" fmla="*/ 47 h 47"/>
                <a:gd name="T4" fmla="*/ 0 w 42"/>
                <a:gd name="T5" fmla="*/ 0 h 47"/>
                <a:gd name="T6" fmla="*/ 12 w 42"/>
                <a:gd name="T7" fmla="*/ 0 h 47"/>
                <a:gd name="T8" fmla="*/ 12 w 42"/>
                <a:gd name="T9" fmla="*/ 26 h 47"/>
                <a:gd name="T10" fmla="*/ 14 w 42"/>
                <a:gd name="T11" fmla="*/ 26 h 47"/>
                <a:gd name="T12" fmla="*/ 31 w 42"/>
                <a:gd name="T13" fmla="*/ 0 h 47"/>
                <a:gd name="T14" fmla="*/ 42 w 42"/>
                <a:gd name="T15" fmla="*/ 0 h 47"/>
                <a:gd name="T16" fmla="*/ 42 w 42"/>
                <a:gd name="T17" fmla="*/ 47 h 47"/>
                <a:gd name="T18" fmla="*/ 31 w 42"/>
                <a:gd name="T19" fmla="*/ 47 h 47"/>
                <a:gd name="T20" fmla="*/ 31 w 42"/>
                <a:gd name="T21" fmla="*/ 21 h 47"/>
                <a:gd name="T22" fmla="*/ 28 w 42"/>
                <a:gd name="T23" fmla="*/ 21 h 47"/>
                <a:gd name="T24" fmla="*/ 12 w 42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42" y="47"/>
                  </a:lnTo>
                  <a:lnTo>
                    <a:pt x="31" y="47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5" name="Freeform 401">
              <a:extLst>
                <a:ext uri="{FF2B5EF4-FFF2-40B4-BE49-F238E27FC236}">
                  <a16:creationId xmlns:a16="http://schemas.microsoft.com/office/drawing/2014/main" id="{769FBE67-1A60-44D2-91E8-B266694A3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5102225"/>
              <a:ext cx="68263" cy="74613"/>
            </a:xfrm>
            <a:custGeom>
              <a:avLst/>
              <a:gdLst>
                <a:gd name="T0" fmla="*/ 0 w 18"/>
                <a:gd name="T1" fmla="*/ 0 h 20"/>
                <a:gd name="T2" fmla="*/ 6 w 18"/>
                <a:gd name="T3" fmla="*/ 0 h 20"/>
                <a:gd name="T4" fmla="*/ 6 w 18"/>
                <a:gd name="T5" fmla="*/ 6 h 20"/>
                <a:gd name="T6" fmla="*/ 6 w 18"/>
                <a:gd name="T7" fmla="*/ 7 h 20"/>
                <a:gd name="T8" fmla="*/ 6 w 18"/>
                <a:gd name="T9" fmla="*/ 8 h 20"/>
                <a:gd name="T10" fmla="*/ 7 w 18"/>
                <a:gd name="T11" fmla="*/ 9 h 20"/>
                <a:gd name="T12" fmla="*/ 9 w 18"/>
                <a:gd name="T13" fmla="*/ 9 h 20"/>
                <a:gd name="T14" fmla="*/ 13 w 18"/>
                <a:gd name="T15" fmla="*/ 8 h 20"/>
                <a:gd name="T16" fmla="*/ 13 w 18"/>
                <a:gd name="T17" fmla="*/ 0 h 20"/>
                <a:gd name="T18" fmla="*/ 18 w 18"/>
                <a:gd name="T19" fmla="*/ 0 h 20"/>
                <a:gd name="T20" fmla="*/ 18 w 18"/>
                <a:gd name="T21" fmla="*/ 20 h 20"/>
                <a:gd name="T22" fmla="*/ 13 w 18"/>
                <a:gd name="T23" fmla="*/ 20 h 20"/>
                <a:gd name="T24" fmla="*/ 13 w 18"/>
                <a:gd name="T25" fmla="*/ 13 h 20"/>
                <a:gd name="T26" fmla="*/ 8 w 18"/>
                <a:gd name="T27" fmla="*/ 13 h 20"/>
                <a:gd name="T28" fmla="*/ 4 w 18"/>
                <a:gd name="T29" fmla="*/ 13 h 20"/>
                <a:gd name="T30" fmla="*/ 1 w 18"/>
                <a:gd name="T31" fmla="*/ 11 h 20"/>
                <a:gd name="T32" fmla="*/ 1 w 18"/>
                <a:gd name="T33" fmla="*/ 9 h 20"/>
                <a:gd name="T34" fmla="*/ 0 w 18"/>
                <a:gd name="T35" fmla="*/ 7 h 20"/>
                <a:gd name="T36" fmla="*/ 0 w 18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1" y="9"/>
                    <a:pt x="12" y="9"/>
                    <a:pt x="13" y="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3"/>
                    <a:pt x="9" y="13"/>
                    <a:pt x="8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2"/>
                    <a:pt x="2" y="12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6" name="Freeform 402">
              <a:extLst>
                <a:ext uri="{FF2B5EF4-FFF2-40B4-BE49-F238E27FC236}">
                  <a16:creationId xmlns:a16="http://schemas.microsoft.com/office/drawing/2014/main" id="{99F55507-8251-49E2-B5D5-44A2D7D22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3725" y="510222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4 w 19"/>
                <a:gd name="T9" fmla="*/ 14 h 20"/>
                <a:gd name="T10" fmla="*/ 19 w 19"/>
                <a:gd name="T11" fmla="*/ 14 h 20"/>
                <a:gd name="T12" fmla="*/ 16 w 19"/>
                <a:gd name="T13" fmla="*/ 18 h 20"/>
                <a:gd name="T14" fmla="*/ 10 w 19"/>
                <a:gd name="T15" fmla="*/ 20 h 20"/>
                <a:gd name="T16" fmla="*/ 3 w 19"/>
                <a:gd name="T17" fmla="*/ 17 h 20"/>
                <a:gd name="T18" fmla="*/ 0 w 19"/>
                <a:gd name="T19" fmla="*/ 10 h 20"/>
                <a:gd name="T20" fmla="*/ 3 w 19"/>
                <a:gd name="T21" fmla="*/ 3 h 20"/>
                <a:gd name="T22" fmla="*/ 10 w 19"/>
                <a:gd name="T23" fmla="*/ 0 h 20"/>
                <a:gd name="T24" fmla="*/ 17 w 19"/>
                <a:gd name="T25" fmla="*/ 2 h 20"/>
                <a:gd name="T26" fmla="*/ 19 w 19"/>
                <a:gd name="T27" fmla="*/ 9 h 20"/>
                <a:gd name="T28" fmla="*/ 10 w 19"/>
                <a:gd name="T29" fmla="*/ 4 h 20"/>
                <a:gd name="T30" fmla="*/ 6 w 19"/>
                <a:gd name="T31" fmla="*/ 7 h 20"/>
                <a:gd name="T32" fmla="*/ 14 w 19"/>
                <a:gd name="T33" fmla="*/ 7 h 20"/>
                <a:gd name="T34" fmla="*/ 10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4"/>
                    <a:pt x="7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6" y="18"/>
                  </a:cubicBezTo>
                  <a:cubicBezTo>
                    <a:pt x="15" y="20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10" y="4"/>
                  </a:moveTo>
                  <a:cubicBezTo>
                    <a:pt x="8" y="4"/>
                    <a:pt x="6" y="5"/>
                    <a:pt x="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7" name="Freeform 403">
              <a:extLst>
                <a:ext uri="{FF2B5EF4-FFF2-40B4-BE49-F238E27FC236}">
                  <a16:creationId xmlns:a16="http://schemas.microsoft.com/office/drawing/2014/main" id="{759E68B5-C976-4E2C-8762-534660D1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" y="5102225"/>
              <a:ext cx="68263" cy="74613"/>
            </a:xfrm>
            <a:custGeom>
              <a:avLst/>
              <a:gdLst>
                <a:gd name="T0" fmla="*/ 13 w 18"/>
                <a:gd name="T1" fmla="*/ 13 h 20"/>
                <a:gd name="T2" fmla="*/ 18 w 18"/>
                <a:gd name="T3" fmla="*/ 13 h 20"/>
                <a:gd name="T4" fmla="*/ 15 w 18"/>
                <a:gd name="T5" fmla="*/ 18 h 20"/>
                <a:gd name="T6" fmla="*/ 9 w 18"/>
                <a:gd name="T7" fmla="*/ 20 h 20"/>
                <a:gd name="T8" fmla="*/ 2 w 18"/>
                <a:gd name="T9" fmla="*/ 17 h 20"/>
                <a:gd name="T10" fmla="*/ 0 w 18"/>
                <a:gd name="T11" fmla="*/ 10 h 20"/>
                <a:gd name="T12" fmla="*/ 2 w 18"/>
                <a:gd name="T13" fmla="*/ 3 h 20"/>
                <a:gd name="T14" fmla="*/ 9 w 18"/>
                <a:gd name="T15" fmla="*/ 0 h 20"/>
                <a:gd name="T16" fmla="*/ 15 w 18"/>
                <a:gd name="T17" fmla="*/ 2 h 20"/>
                <a:gd name="T18" fmla="*/ 18 w 18"/>
                <a:gd name="T19" fmla="*/ 6 h 20"/>
                <a:gd name="T20" fmla="*/ 13 w 18"/>
                <a:gd name="T21" fmla="*/ 6 h 20"/>
                <a:gd name="T22" fmla="*/ 9 w 18"/>
                <a:gd name="T23" fmla="*/ 4 h 20"/>
                <a:gd name="T24" fmla="*/ 6 w 18"/>
                <a:gd name="T25" fmla="*/ 6 h 20"/>
                <a:gd name="T26" fmla="*/ 5 w 18"/>
                <a:gd name="T27" fmla="*/ 10 h 20"/>
                <a:gd name="T28" fmla="*/ 6 w 18"/>
                <a:gd name="T29" fmla="*/ 14 h 20"/>
                <a:gd name="T30" fmla="*/ 9 w 18"/>
                <a:gd name="T31" fmla="*/ 16 h 20"/>
                <a:gd name="T32" fmla="*/ 13 w 18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0"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5"/>
                    <a:pt x="17" y="17"/>
                    <a:pt x="15" y="18"/>
                  </a:cubicBezTo>
                  <a:cubicBezTo>
                    <a:pt x="14" y="20"/>
                    <a:pt x="12" y="20"/>
                    <a:pt x="9" y="20"/>
                  </a:cubicBezTo>
                  <a:cubicBezTo>
                    <a:pt x="6" y="20"/>
                    <a:pt x="4" y="19"/>
                    <a:pt x="2" y="17"/>
                  </a:cubicBezTo>
                  <a:cubicBezTo>
                    <a:pt x="0" y="16"/>
                    <a:pt x="0" y="13"/>
                    <a:pt x="0" y="10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7" y="3"/>
                    <a:pt x="18" y="4"/>
                    <a:pt x="18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1" y="16"/>
                    <a:pt x="13" y="15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8" name="Freeform 404">
              <a:extLst>
                <a:ext uri="{FF2B5EF4-FFF2-40B4-BE49-F238E27FC236}">
                  <a16:creationId xmlns:a16="http://schemas.microsoft.com/office/drawing/2014/main" id="{E17ED5B4-5A96-463D-B7F2-364B30E4F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938" y="5102225"/>
              <a:ext cx="71438" cy="74613"/>
            </a:xfrm>
            <a:custGeom>
              <a:avLst/>
              <a:gdLst>
                <a:gd name="T0" fmla="*/ 33 w 45"/>
                <a:gd name="T1" fmla="*/ 47 h 47"/>
                <a:gd name="T2" fmla="*/ 23 w 45"/>
                <a:gd name="T3" fmla="*/ 28 h 47"/>
                <a:gd name="T4" fmla="*/ 12 w 45"/>
                <a:gd name="T5" fmla="*/ 28 h 47"/>
                <a:gd name="T6" fmla="*/ 12 w 45"/>
                <a:gd name="T7" fmla="*/ 47 h 47"/>
                <a:gd name="T8" fmla="*/ 0 w 45"/>
                <a:gd name="T9" fmla="*/ 47 h 47"/>
                <a:gd name="T10" fmla="*/ 0 w 45"/>
                <a:gd name="T11" fmla="*/ 0 h 47"/>
                <a:gd name="T12" fmla="*/ 12 w 45"/>
                <a:gd name="T13" fmla="*/ 0 h 47"/>
                <a:gd name="T14" fmla="*/ 12 w 45"/>
                <a:gd name="T15" fmla="*/ 19 h 47"/>
                <a:gd name="T16" fmla="*/ 23 w 45"/>
                <a:gd name="T17" fmla="*/ 19 h 47"/>
                <a:gd name="T18" fmla="*/ 30 w 45"/>
                <a:gd name="T19" fmla="*/ 0 h 47"/>
                <a:gd name="T20" fmla="*/ 45 w 45"/>
                <a:gd name="T21" fmla="*/ 0 h 47"/>
                <a:gd name="T22" fmla="*/ 33 w 45"/>
                <a:gd name="T23" fmla="*/ 24 h 47"/>
                <a:gd name="T24" fmla="*/ 45 w 45"/>
                <a:gd name="T25" fmla="*/ 47 h 47"/>
                <a:gd name="T26" fmla="*/ 33 w 45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7">
                  <a:moveTo>
                    <a:pt x="33" y="47"/>
                  </a:moveTo>
                  <a:lnTo>
                    <a:pt x="23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23" y="19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33" y="24"/>
                  </a:lnTo>
                  <a:lnTo>
                    <a:pt x="45" y="47"/>
                  </a:ln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9" name="Freeform 405">
              <a:extLst>
                <a:ext uri="{FF2B5EF4-FFF2-40B4-BE49-F238E27FC236}">
                  <a16:creationId xmlns:a16="http://schemas.microsoft.com/office/drawing/2014/main" id="{6AF176D8-8C32-4D87-BB18-A1FACF204B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488" y="5102225"/>
              <a:ext cx="66675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10 w 18"/>
                <a:gd name="T21" fmla="*/ 4 h 20"/>
                <a:gd name="T22" fmla="*/ 6 w 18"/>
                <a:gd name="T23" fmla="*/ 6 h 20"/>
                <a:gd name="T24" fmla="*/ 1 w 18"/>
                <a:gd name="T25" fmla="*/ 6 h 20"/>
                <a:gd name="T26" fmla="*/ 4 w 18"/>
                <a:gd name="T27" fmla="*/ 1 h 20"/>
                <a:gd name="T28" fmla="*/ 9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5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5" y="12"/>
                    <a:pt x="5" y="13"/>
                  </a:cubicBezTo>
                  <a:cubicBezTo>
                    <a:pt x="5" y="15"/>
                    <a:pt x="6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0" name="Freeform 406">
              <a:extLst>
                <a:ext uri="{FF2B5EF4-FFF2-40B4-BE49-F238E27FC236}">
                  <a16:creationId xmlns:a16="http://schemas.microsoft.com/office/drawing/2014/main" id="{7A466E5E-7483-405A-9E57-86AD2D430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8213" y="5102225"/>
              <a:ext cx="68263" cy="74613"/>
            </a:xfrm>
            <a:custGeom>
              <a:avLst/>
              <a:gdLst>
                <a:gd name="T0" fmla="*/ 8 w 18"/>
                <a:gd name="T1" fmla="*/ 0 h 20"/>
                <a:gd name="T2" fmla="*/ 18 w 18"/>
                <a:gd name="T3" fmla="*/ 0 h 20"/>
                <a:gd name="T4" fmla="*/ 18 w 18"/>
                <a:gd name="T5" fmla="*/ 20 h 20"/>
                <a:gd name="T6" fmla="*/ 13 w 18"/>
                <a:gd name="T7" fmla="*/ 20 h 20"/>
                <a:gd name="T8" fmla="*/ 13 w 18"/>
                <a:gd name="T9" fmla="*/ 13 h 20"/>
                <a:gd name="T10" fmla="*/ 8 w 18"/>
                <a:gd name="T11" fmla="*/ 13 h 20"/>
                <a:gd name="T12" fmla="*/ 6 w 18"/>
                <a:gd name="T13" fmla="*/ 20 h 20"/>
                <a:gd name="T14" fmla="*/ 0 w 18"/>
                <a:gd name="T15" fmla="*/ 20 h 20"/>
                <a:gd name="T16" fmla="*/ 3 w 18"/>
                <a:gd name="T17" fmla="*/ 12 h 20"/>
                <a:gd name="T18" fmla="*/ 0 w 18"/>
                <a:gd name="T19" fmla="*/ 7 h 20"/>
                <a:gd name="T20" fmla="*/ 2 w 18"/>
                <a:gd name="T21" fmla="*/ 2 h 20"/>
                <a:gd name="T22" fmla="*/ 8 w 18"/>
                <a:gd name="T23" fmla="*/ 0 h 20"/>
                <a:gd name="T24" fmla="*/ 13 w 18"/>
                <a:gd name="T25" fmla="*/ 9 h 20"/>
                <a:gd name="T26" fmla="*/ 13 w 18"/>
                <a:gd name="T27" fmla="*/ 5 h 20"/>
                <a:gd name="T28" fmla="*/ 9 w 18"/>
                <a:gd name="T29" fmla="*/ 5 h 20"/>
                <a:gd name="T30" fmla="*/ 6 w 18"/>
                <a:gd name="T31" fmla="*/ 5 h 20"/>
                <a:gd name="T32" fmla="*/ 6 w 18"/>
                <a:gd name="T33" fmla="*/ 7 h 20"/>
                <a:gd name="T34" fmla="*/ 6 w 18"/>
                <a:gd name="T35" fmla="*/ 9 h 20"/>
                <a:gd name="T36" fmla="*/ 9 w 18"/>
                <a:gd name="T37" fmla="*/ 9 h 20"/>
                <a:gd name="T38" fmla="*/ 13 w 18"/>
                <a:gd name="T3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lose/>
                  <a:moveTo>
                    <a:pt x="13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7" y="9"/>
                    <a:pt x="8" y="9"/>
                    <a:pt x="9" y="9"/>
                  </a:cubicBezTo>
                  <a:lnTo>
                    <a:pt x="1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1" name="Freeform 407">
              <a:extLst>
                <a:ext uri="{FF2B5EF4-FFF2-40B4-BE49-F238E27FC236}">
                  <a16:creationId xmlns:a16="http://schemas.microsoft.com/office/drawing/2014/main" id="{B0C4C664-F726-4296-BA7E-92820BA24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5245100"/>
              <a:ext cx="85725" cy="71438"/>
            </a:xfrm>
            <a:custGeom>
              <a:avLst/>
              <a:gdLst>
                <a:gd name="T0" fmla="*/ 0 w 54"/>
                <a:gd name="T1" fmla="*/ 45 h 45"/>
                <a:gd name="T2" fmla="*/ 0 w 54"/>
                <a:gd name="T3" fmla="*/ 0 h 45"/>
                <a:gd name="T4" fmla="*/ 17 w 54"/>
                <a:gd name="T5" fmla="*/ 0 h 45"/>
                <a:gd name="T6" fmla="*/ 26 w 54"/>
                <a:gd name="T7" fmla="*/ 19 h 45"/>
                <a:gd name="T8" fmla="*/ 28 w 54"/>
                <a:gd name="T9" fmla="*/ 19 h 45"/>
                <a:gd name="T10" fmla="*/ 38 w 54"/>
                <a:gd name="T11" fmla="*/ 0 h 45"/>
                <a:gd name="T12" fmla="*/ 54 w 54"/>
                <a:gd name="T13" fmla="*/ 0 h 45"/>
                <a:gd name="T14" fmla="*/ 54 w 54"/>
                <a:gd name="T15" fmla="*/ 45 h 45"/>
                <a:gd name="T16" fmla="*/ 40 w 54"/>
                <a:gd name="T17" fmla="*/ 45 h 45"/>
                <a:gd name="T18" fmla="*/ 40 w 54"/>
                <a:gd name="T19" fmla="*/ 17 h 45"/>
                <a:gd name="T20" fmla="*/ 38 w 54"/>
                <a:gd name="T21" fmla="*/ 17 h 45"/>
                <a:gd name="T22" fmla="*/ 31 w 54"/>
                <a:gd name="T23" fmla="*/ 31 h 45"/>
                <a:gd name="T24" fmla="*/ 21 w 54"/>
                <a:gd name="T25" fmla="*/ 31 h 45"/>
                <a:gd name="T26" fmla="*/ 14 w 54"/>
                <a:gd name="T27" fmla="*/ 17 h 45"/>
                <a:gd name="T28" fmla="*/ 12 w 54"/>
                <a:gd name="T29" fmla="*/ 17 h 45"/>
                <a:gd name="T30" fmla="*/ 12 w 54"/>
                <a:gd name="T31" fmla="*/ 45 h 45"/>
                <a:gd name="T32" fmla="*/ 0 w 5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5">
                  <a:moveTo>
                    <a:pt x="0" y="4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45"/>
                  </a:lnTo>
                  <a:lnTo>
                    <a:pt x="40" y="45"/>
                  </a:lnTo>
                  <a:lnTo>
                    <a:pt x="40" y="17"/>
                  </a:lnTo>
                  <a:lnTo>
                    <a:pt x="38" y="17"/>
                  </a:lnTo>
                  <a:lnTo>
                    <a:pt x="31" y="31"/>
                  </a:lnTo>
                  <a:lnTo>
                    <a:pt x="21" y="31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2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2" name="Freeform 408">
              <a:extLst>
                <a:ext uri="{FF2B5EF4-FFF2-40B4-BE49-F238E27FC236}">
                  <a16:creationId xmlns:a16="http://schemas.microsoft.com/office/drawing/2014/main" id="{31C4E5B0-2002-4C9E-9AAE-EC7FD9907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0988" y="5245100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0 h 20"/>
                <a:gd name="T4" fmla="*/ 5 w 19"/>
                <a:gd name="T5" fmla="*/ 10 h 20"/>
                <a:gd name="T6" fmla="*/ 10 w 19"/>
                <a:gd name="T7" fmla="*/ 15 h 20"/>
                <a:gd name="T8" fmla="*/ 13 w 19"/>
                <a:gd name="T9" fmla="*/ 13 h 20"/>
                <a:gd name="T10" fmla="*/ 19 w 19"/>
                <a:gd name="T11" fmla="*/ 13 h 20"/>
                <a:gd name="T12" fmla="*/ 16 w 19"/>
                <a:gd name="T13" fmla="*/ 18 h 20"/>
                <a:gd name="T14" fmla="*/ 10 w 19"/>
                <a:gd name="T15" fmla="*/ 20 h 20"/>
                <a:gd name="T16" fmla="*/ 2 w 19"/>
                <a:gd name="T17" fmla="*/ 17 h 20"/>
                <a:gd name="T18" fmla="*/ 0 w 19"/>
                <a:gd name="T19" fmla="*/ 10 h 20"/>
                <a:gd name="T20" fmla="*/ 2 w 19"/>
                <a:gd name="T21" fmla="*/ 2 h 20"/>
                <a:gd name="T22" fmla="*/ 9 w 19"/>
                <a:gd name="T23" fmla="*/ 0 h 20"/>
                <a:gd name="T24" fmla="*/ 16 w 19"/>
                <a:gd name="T25" fmla="*/ 2 h 20"/>
                <a:gd name="T26" fmla="*/ 19 w 19"/>
                <a:gd name="T27" fmla="*/ 9 h 20"/>
                <a:gd name="T28" fmla="*/ 9 w 19"/>
                <a:gd name="T29" fmla="*/ 3 h 20"/>
                <a:gd name="T30" fmla="*/ 5 w 19"/>
                <a:gd name="T31" fmla="*/ 7 h 20"/>
                <a:gd name="T32" fmla="*/ 13 w 19"/>
                <a:gd name="T33" fmla="*/ 7 h 20"/>
                <a:gd name="T34" fmla="*/ 9 w 19"/>
                <a:gd name="T3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4"/>
                    <a:pt x="7" y="15"/>
                    <a:pt x="10" y="15"/>
                  </a:cubicBezTo>
                  <a:cubicBezTo>
                    <a:pt x="12" y="15"/>
                    <a:pt x="13" y="15"/>
                    <a:pt x="13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5"/>
                    <a:pt x="17" y="17"/>
                    <a:pt x="16" y="18"/>
                  </a:cubicBezTo>
                  <a:cubicBezTo>
                    <a:pt x="14" y="19"/>
                    <a:pt x="12" y="20"/>
                    <a:pt x="10" y="20"/>
                  </a:cubicBezTo>
                  <a:cubicBezTo>
                    <a:pt x="7" y="20"/>
                    <a:pt x="4" y="19"/>
                    <a:pt x="2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2" y="2"/>
                  </a:cubicBezTo>
                  <a:cubicBezTo>
                    <a:pt x="4" y="0"/>
                    <a:pt x="6" y="0"/>
                    <a:pt x="9" y="0"/>
                  </a:cubicBezTo>
                  <a:cubicBezTo>
                    <a:pt x="12" y="0"/>
                    <a:pt x="15" y="0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9" y="3"/>
                  </a:moveTo>
                  <a:cubicBezTo>
                    <a:pt x="7" y="3"/>
                    <a:pt x="6" y="5"/>
                    <a:pt x="5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3" name="Freeform 409">
              <a:extLst>
                <a:ext uri="{FF2B5EF4-FFF2-40B4-BE49-F238E27FC236}">
                  <a16:creationId xmlns:a16="http://schemas.microsoft.com/office/drawing/2014/main" id="{7B53A9A6-9D43-4B02-8411-479EE9C08D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3538" y="5245100"/>
              <a:ext cx="93663" cy="93663"/>
            </a:xfrm>
            <a:custGeom>
              <a:avLst/>
              <a:gdLst>
                <a:gd name="T0" fmla="*/ 21 w 25"/>
                <a:gd name="T1" fmla="*/ 15 h 25"/>
                <a:gd name="T2" fmla="*/ 25 w 25"/>
                <a:gd name="T3" fmla="*/ 15 h 25"/>
                <a:gd name="T4" fmla="*/ 25 w 25"/>
                <a:gd name="T5" fmla="*/ 25 h 25"/>
                <a:gd name="T6" fmla="*/ 20 w 25"/>
                <a:gd name="T7" fmla="*/ 25 h 25"/>
                <a:gd name="T8" fmla="*/ 20 w 25"/>
                <a:gd name="T9" fmla="*/ 19 h 25"/>
                <a:gd name="T10" fmla="*/ 5 w 25"/>
                <a:gd name="T11" fmla="*/ 19 h 25"/>
                <a:gd name="T12" fmla="*/ 5 w 25"/>
                <a:gd name="T13" fmla="*/ 25 h 25"/>
                <a:gd name="T14" fmla="*/ 0 w 25"/>
                <a:gd name="T15" fmla="*/ 25 h 25"/>
                <a:gd name="T16" fmla="*/ 0 w 25"/>
                <a:gd name="T17" fmla="*/ 15 h 25"/>
                <a:gd name="T18" fmla="*/ 3 w 25"/>
                <a:gd name="T19" fmla="*/ 15 h 25"/>
                <a:gd name="T20" fmla="*/ 5 w 25"/>
                <a:gd name="T21" fmla="*/ 6 h 25"/>
                <a:gd name="T22" fmla="*/ 5 w 25"/>
                <a:gd name="T23" fmla="*/ 0 h 25"/>
                <a:gd name="T24" fmla="*/ 21 w 25"/>
                <a:gd name="T25" fmla="*/ 0 h 25"/>
                <a:gd name="T26" fmla="*/ 21 w 25"/>
                <a:gd name="T27" fmla="*/ 15 h 25"/>
                <a:gd name="T28" fmla="*/ 16 w 25"/>
                <a:gd name="T29" fmla="*/ 15 h 25"/>
                <a:gd name="T30" fmla="*/ 16 w 25"/>
                <a:gd name="T31" fmla="*/ 4 h 25"/>
                <a:gd name="T32" fmla="*/ 10 w 25"/>
                <a:gd name="T33" fmla="*/ 4 h 25"/>
                <a:gd name="T34" fmla="*/ 10 w 25"/>
                <a:gd name="T35" fmla="*/ 6 h 25"/>
                <a:gd name="T36" fmla="*/ 8 w 25"/>
                <a:gd name="T37" fmla="*/ 15 h 25"/>
                <a:gd name="T38" fmla="*/ 16 w 25"/>
                <a:gd name="T3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5">
                  <a:moveTo>
                    <a:pt x="21" y="15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2"/>
                    <a:pt x="5" y="9"/>
                    <a:pt x="5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15"/>
                  </a:lnTo>
                  <a:close/>
                  <a:moveTo>
                    <a:pt x="16" y="15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9" y="12"/>
                    <a:pt x="8" y="15"/>
                  </a:cubicBezTo>
                  <a:lnTo>
                    <a:pt x="1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4" name="Freeform 410">
              <a:extLst>
                <a:ext uri="{FF2B5EF4-FFF2-40B4-BE49-F238E27FC236}">
                  <a16:creationId xmlns:a16="http://schemas.microsoft.com/office/drawing/2014/main" id="{BBA9F3BA-E42A-49FF-800F-954D4132A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5245100"/>
              <a:ext cx="71438" cy="71438"/>
            </a:xfrm>
            <a:custGeom>
              <a:avLst/>
              <a:gdLst>
                <a:gd name="T0" fmla="*/ 12 w 45"/>
                <a:gd name="T1" fmla="*/ 45 h 45"/>
                <a:gd name="T2" fmla="*/ 0 w 45"/>
                <a:gd name="T3" fmla="*/ 45 h 45"/>
                <a:gd name="T4" fmla="*/ 0 w 45"/>
                <a:gd name="T5" fmla="*/ 0 h 45"/>
                <a:gd name="T6" fmla="*/ 12 w 45"/>
                <a:gd name="T7" fmla="*/ 0 h 45"/>
                <a:gd name="T8" fmla="*/ 12 w 45"/>
                <a:gd name="T9" fmla="*/ 26 h 45"/>
                <a:gd name="T10" fmla="*/ 14 w 45"/>
                <a:gd name="T11" fmla="*/ 26 h 45"/>
                <a:gd name="T12" fmla="*/ 33 w 45"/>
                <a:gd name="T13" fmla="*/ 0 h 45"/>
                <a:gd name="T14" fmla="*/ 45 w 45"/>
                <a:gd name="T15" fmla="*/ 0 h 45"/>
                <a:gd name="T16" fmla="*/ 45 w 45"/>
                <a:gd name="T17" fmla="*/ 45 h 45"/>
                <a:gd name="T18" fmla="*/ 33 w 45"/>
                <a:gd name="T19" fmla="*/ 45 h 45"/>
                <a:gd name="T20" fmla="*/ 33 w 45"/>
                <a:gd name="T21" fmla="*/ 19 h 45"/>
                <a:gd name="T22" fmla="*/ 31 w 45"/>
                <a:gd name="T23" fmla="*/ 19 h 45"/>
                <a:gd name="T24" fmla="*/ 12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1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33" y="45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5" name="Freeform 411">
              <a:extLst>
                <a:ext uri="{FF2B5EF4-FFF2-40B4-BE49-F238E27FC236}">
                  <a16:creationId xmlns:a16="http://schemas.microsoft.com/office/drawing/2014/main" id="{17EF7413-B666-4189-B732-CC070B05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5245100"/>
              <a:ext cx="82550" cy="93663"/>
            </a:xfrm>
            <a:custGeom>
              <a:avLst/>
              <a:gdLst>
                <a:gd name="T0" fmla="*/ 31 w 52"/>
                <a:gd name="T1" fmla="*/ 0 h 59"/>
                <a:gd name="T2" fmla="*/ 43 w 52"/>
                <a:gd name="T3" fmla="*/ 0 h 59"/>
                <a:gd name="T4" fmla="*/ 43 w 52"/>
                <a:gd name="T5" fmla="*/ 36 h 59"/>
                <a:gd name="T6" fmla="*/ 52 w 52"/>
                <a:gd name="T7" fmla="*/ 36 h 59"/>
                <a:gd name="T8" fmla="*/ 52 w 52"/>
                <a:gd name="T9" fmla="*/ 59 h 59"/>
                <a:gd name="T10" fmla="*/ 40 w 52"/>
                <a:gd name="T11" fmla="*/ 59 h 59"/>
                <a:gd name="T12" fmla="*/ 40 w 52"/>
                <a:gd name="T13" fmla="*/ 45 h 59"/>
                <a:gd name="T14" fmla="*/ 0 w 52"/>
                <a:gd name="T15" fmla="*/ 45 h 59"/>
                <a:gd name="T16" fmla="*/ 0 w 52"/>
                <a:gd name="T17" fmla="*/ 0 h 59"/>
                <a:gd name="T18" fmla="*/ 12 w 52"/>
                <a:gd name="T19" fmla="*/ 0 h 59"/>
                <a:gd name="T20" fmla="*/ 12 w 52"/>
                <a:gd name="T21" fmla="*/ 36 h 59"/>
                <a:gd name="T22" fmla="*/ 31 w 52"/>
                <a:gd name="T23" fmla="*/ 36 h 59"/>
                <a:gd name="T24" fmla="*/ 31 w 52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31" y="0"/>
                  </a:moveTo>
                  <a:lnTo>
                    <a:pt x="43" y="0"/>
                  </a:lnTo>
                  <a:lnTo>
                    <a:pt x="43" y="36"/>
                  </a:lnTo>
                  <a:lnTo>
                    <a:pt x="52" y="36"/>
                  </a:lnTo>
                  <a:lnTo>
                    <a:pt x="52" y="59"/>
                  </a:lnTo>
                  <a:lnTo>
                    <a:pt x="40" y="59"/>
                  </a:lnTo>
                  <a:lnTo>
                    <a:pt x="4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6"/>
                  </a:lnTo>
                  <a:lnTo>
                    <a:pt x="31" y="36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6" name="Freeform 412">
              <a:extLst>
                <a:ext uri="{FF2B5EF4-FFF2-40B4-BE49-F238E27FC236}">
                  <a16:creationId xmlns:a16="http://schemas.microsoft.com/office/drawing/2014/main" id="{7170E5BE-39C5-4B01-837D-19C626F1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5245100"/>
              <a:ext cx="69850" cy="71438"/>
            </a:xfrm>
            <a:custGeom>
              <a:avLst/>
              <a:gdLst>
                <a:gd name="T0" fmla="*/ 11 w 44"/>
                <a:gd name="T1" fmla="*/ 45 h 45"/>
                <a:gd name="T2" fmla="*/ 0 w 44"/>
                <a:gd name="T3" fmla="*/ 45 h 45"/>
                <a:gd name="T4" fmla="*/ 0 w 44"/>
                <a:gd name="T5" fmla="*/ 0 h 45"/>
                <a:gd name="T6" fmla="*/ 11 w 44"/>
                <a:gd name="T7" fmla="*/ 0 h 45"/>
                <a:gd name="T8" fmla="*/ 11 w 44"/>
                <a:gd name="T9" fmla="*/ 26 h 45"/>
                <a:gd name="T10" fmla="*/ 14 w 44"/>
                <a:gd name="T11" fmla="*/ 26 h 45"/>
                <a:gd name="T12" fmla="*/ 33 w 44"/>
                <a:gd name="T13" fmla="*/ 0 h 45"/>
                <a:gd name="T14" fmla="*/ 44 w 44"/>
                <a:gd name="T15" fmla="*/ 0 h 45"/>
                <a:gd name="T16" fmla="*/ 44 w 44"/>
                <a:gd name="T17" fmla="*/ 45 h 45"/>
                <a:gd name="T18" fmla="*/ 33 w 44"/>
                <a:gd name="T19" fmla="*/ 45 h 45"/>
                <a:gd name="T20" fmla="*/ 33 w 44"/>
                <a:gd name="T21" fmla="*/ 19 h 45"/>
                <a:gd name="T22" fmla="*/ 30 w 44"/>
                <a:gd name="T23" fmla="*/ 19 h 45"/>
                <a:gd name="T24" fmla="*/ 11 w 44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5">
                  <a:moveTo>
                    <a:pt x="11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33" y="45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1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7" name="Freeform 413">
              <a:extLst>
                <a:ext uri="{FF2B5EF4-FFF2-40B4-BE49-F238E27FC236}">
                  <a16:creationId xmlns:a16="http://schemas.microsoft.com/office/drawing/2014/main" id="{85FB1BC2-04E3-4C23-9168-02F8289F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5245100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28 h 45"/>
                <a:gd name="T6" fmla="*/ 14 w 45"/>
                <a:gd name="T7" fmla="*/ 28 h 45"/>
                <a:gd name="T8" fmla="*/ 14 w 45"/>
                <a:gd name="T9" fmla="*/ 45 h 45"/>
                <a:gd name="T10" fmla="*/ 0 w 45"/>
                <a:gd name="T11" fmla="*/ 45 h 45"/>
                <a:gd name="T12" fmla="*/ 0 w 45"/>
                <a:gd name="T13" fmla="*/ 0 h 45"/>
                <a:gd name="T14" fmla="*/ 14 w 45"/>
                <a:gd name="T15" fmla="*/ 0 h 45"/>
                <a:gd name="T16" fmla="*/ 14 w 45"/>
                <a:gd name="T17" fmla="*/ 17 h 45"/>
                <a:gd name="T18" fmla="*/ 33 w 45"/>
                <a:gd name="T19" fmla="*/ 17 h 45"/>
                <a:gd name="T20" fmla="*/ 33 w 45"/>
                <a:gd name="T21" fmla="*/ 0 h 45"/>
                <a:gd name="T22" fmla="*/ 45 w 45"/>
                <a:gd name="T23" fmla="*/ 0 h 45"/>
                <a:gd name="T24" fmla="*/ 45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28"/>
                  </a:lnTo>
                  <a:lnTo>
                    <a:pt x="14" y="28"/>
                  </a:lnTo>
                  <a:lnTo>
                    <a:pt x="14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7"/>
                  </a:lnTo>
                  <a:lnTo>
                    <a:pt x="33" y="17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8" name="Freeform 414">
              <a:extLst>
                <a:ext uri="{FF2B5EF4-FFF2-40B4-BE49-F238E27FC236}">
                  <a16:creationId xmlns:a16="http://schemas.microsoft.com/office/drawing/2014/main" id="{B411151E-C0CE-4D81-B5AA-246CBB103B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7725" y="5245100"/>
              <a:ext cx="68263" cy="74613"/>
            </a:xfrm>
            <a:custGeom>
              <a:avLst/>
              <a:gdLst>
                <a:gd name="T0" fmla="*/ 13 w 18"/>
                <a:gd name="T1" fmla="*/ 19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3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6 h 20"/>
                <a:gd name="T20" fmla="*/ 9 w 18"/>
                <a:gd name="T21" fmla="*/ 3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1 h 20"/>
                <a:gd name="T28" fmla="*/ 9 w 18"/>
                <a:gd name="T29" fmla="*/ 0 h 20"/>
                <a:gd name="T30" fmla="*/ 16 w 18"/>
                <a:gd name="T31" fmla="*/ 1 h 20"/>
                <a:gd name="T32" fmla="*/ 18 w 18"/>
                <a:gd name="T33" fmla="*/ 7 h 20"/>
                <a:gd name="T34" fmla="*/ 18 w 18"/>
                <a:gd name="T35" fmla="*/ 19 h 20"/>
                <a:gd name="T36" fmla="*/ 13 w 18"/>
                <a:gd name="T37" fmla="*/ 19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0 h 20"/>
                <a:gd name="T46" fmla="*/ 9 w 18"/>
                <a:gd name="T47" fmla="*/ 10 h 20"/>
                <a:gd name="T48" fmla="*/ 5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19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5" y="20"/>
                    <a:pt x="3" y="19"/>
                    <a:pt x="2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"/>
                    <a:pt x="12" y="3"/>
                    <a:pt x="9" y="3"/>
                  </a:cubicBezTo>
                  <a:cubicBezTo>
                    <a:pt x="7" y="3"/>
                    <a:pt x="6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17" y="2"/>
                    <a:pt x="18" y="4"/>
                    <a:pt x="18" y="7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3" y="19"/>
                  </a:lnTo>
                  <a:close/>
                  <a:moveTo>
                    <a:pt x="9" y="16"/>
                  </a:moveTo>
                  <a:cubicBezTo>
                    <a:pt x="10" y="16"/>
                    <a:pt x="11" y="15"/>
                    <a:pt x="12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0"/>
                    <a:pt x="5" y="11"/>
                    <a:pt x="5" y="13"/>
                  </a:cubicBezTo>
                  <a:cubicBezTo>
                    <a:pt x="5" y="15"/>
                    <a:pt x="6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9" name="Freeform 415">
              <a:extLst>
                <a:ext uri="{FF2B5EF4-FFF2-40B4-BE49-F238E27FC236}">
                  <a16:creationId xmlns:a16="http://schemas.microsoft.com/office/drawing/2014/main" id="{4AA291A9-59D7-4B0E-A382-2C51DCF5A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0000" y="3849688"/>
              <a:ext cx="1095375" cy="1098550"/>
            </a:xfrm>
            <a:custGeom>
              <a:avLst/>
              <a:gdLst>
                <a:gd name="T0" fmla="*/ 233 w 292"/>
                <a:gd name="T1" fmla="*/ 13 h 292"/>
                <a:gd name="T2" fmla="*/ 279 w 292"/>
                <a:gd name="T3" fmla="*/ 59 h 292"/>
                <a:gd name="T4" fmla="*/ 279 w 292"/>
                <a:gd name="T5" fmla="*/ 233 h 292"/>
                <a:gd name="T6" fmla="*/ 233 w 292"/>
                <a:gd name="T7" fmla="*/ 280 h 292"/>
                <a:gd name="T8" fmla="*/ 59 w 292"/>
                <a:gd name="T9" fmla="*/ 280 h 292"/>
                <a:gd name="T10" fmla="*/ 12 w 292"/>
                <a:gd name="T11" fmla="*/ 233 h 292"/>
                <a:gd name="T12" fmla="*/ 12 w 292"/>
                <a:gd name="T13" fmla="*/ 59 h 292"/>
                <a:gd name="T14" fmla="*/ 59 w 292"/>
                <a:gd name="T15" fmla="*/ 13 h 292"/>
                <a:gd name="T16" fmla="*/ 233 w 292"/>
                <a:gd name="T17" fmla="*/ 13 h 292"/>
                <a:gd name="T18" fmla="*/ 233 w 292"/>
                <a:gd name="T19" fmla="*/ 0 h 292"/>
                <a:gd name="T20" fmla="*/ 59 w 292"/>
                <a:gd name="T21" fmla="*/ 0 h 292"/>
                <a:gd name="T22" fmla="*/ 0 w 292"/>
                <a:gd name="T23" fmla="*/ 59 h 292"/>
                <a:gd name="T24" fmla="*/ 0 w 292"/>
                <a:gd name="T25" fmla="*/ 233 h 292"/>
                <a:gd name="T26" fmla="*/ 59 w 292"/>
                <a:gd name="T27" fmla="*/ 292 h 292"/>
                <a:gd name="T28" fmla="*/ 233 w 292"/>
                <a:gd name="T29" fmla="*/ 292 h 292"/>
                <a:gd name="T30" fmla="*/ 292 w 292"/>
                <a:gd name="T31" fmla="*/ 233 h 292"/>
                <a:gd name="T32" fmla="*/ 292 w 292"/>
                <a:gd name="T33" fmla="*/ 59 h 292"/>
                <a:gd name="T34" fmla="*/ 233 w 292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92">
                  <a:moveTo>
                    <a:pt x="233" y="13"/>
                  </a:moveTo>
                  <a:cubicBezTo>
                    <a:pt x="259" y="13"/>
                    <a:pt x="279" y="34"/>
                    <a:pt x="279" y="59"/>
                  </a:cubicBezTo>
                  <a:cubicBezTo>
                    <a:pt x="279" y="233"/>
                    <a:pt x="279" y="233"/>
                    <a:pt x="279" y="233"/>
                  </a:cubicBezTo>
                  <a:cubicBezTo>
                    <a:pt x="279" y="259"/>
                    <a:pt x="259" y="280"/>
                    <a:pt x="233" y="280"/>
                  </a:cubicBezTo>
                  <a:cubicBezTo>
                    <a:pt x="59" y="280"/>
                    <a:pt x="59" y="280"/>
                    <a:pt x="59" y="280"/>
                  </a:cubicBezTo>
                  <a:cubicBezTo>
                    <a:pt x="33" y="280"/>
                    <a:pt x="12" y="259"/>
                    <a:pt x="12" y="233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34"/>
                    <a:pt x="33" y="13"/>
                    <a:pt x="59" y="13"/>
                  </a:cubicBezTo>
                  <a:cubicBezTo>
                    <a:pt x="233" y="13"/>
                    <a:pt x="233" y="13"/>
                    <a:pt x="233" y="13"/>
                  </a:cubicBezTo>
                  <a:moveTo>
                    <a:pt x="23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6" y="0"/>
                    <a:pt x="0" y="27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6"/>
                    <a:pt x="26" y="292"/>
                    <a:pt x="59" y="292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65" y="292"/>
                    <a:pt x="292" y="266"/>
                    <a:pt x="292" y="233"/>
                  </a:cubicBezTo>
                  <a:cubicBezTo>
                    <a:pt x="292" y="59"/>
                    <a:pt x="292" y="59"/>
                    <a:pt x="292" y="59"/>
                  </a:cubicBezTo>
                  <a:cubicBezTo>
                    <a:pt x="292" y="27"/>
                    <a:pt x="265" y="0"/>
                    <a:pt x="2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0" name="Freeform 416">
              <a:extLst>
                <a:ext uri="{FF2B5EF4-FFF2-40B4-BE49-F238E27FC236}">
                  <a16:creationId xmlns:a16="http://schemas.microsoft.com/office/drawing/2014/main" id="{EF8BEA7A-EB68-47E8-AAEE-DC75FD6C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4313238"/>
              <a:ext cx="153988" cy="149225"/>
            </a:xfrm>
            <a:custGeom>
              <a:avLst/>
              <a:gdLst>
                <a:gd name="T0" fmla="*/ 39 w 41"/>
                <a:gd name="T1" fmla="*/ 27 h 40"/>
                <a:gd name="T2" fmla="*/ 41 w 41"/>
                <a:gd name="T3" fmla="*/ 25 h 40"/>
                <a:gd name="T4" fmla="*/ 40 w 41"/>
                <a:gd name="T5" fmla="*/ 16 h 40"/>
                <a:gd name="T6" fmla="*/ 38 w 41"/>
                <a:gd name="T7" fmla="*/ 13 h 40"/>
                <a:gd name="T8" fmla="*/ 29 w 41"/>
                <a:gd name="T9" fmla="*/ 13 h 40"/>
                <a:gd name="T10" fmla="*/ 27 w 41"/>
                <a:gd name="T11" fmla="*/ 12 h 40"/>
                <a:gd name="T12" fmla="*/ 27 w 41"/>
                <a:gd name="T13" fmla="*/ 2 h 40"/>
                <a:gd name="T14" fmla="*/ 25 w 41"/>
                <a:gd name="T15" fmla="*/ 0 h 40"/>
                <a:gd name="T16" fmla="*/ 16 w 41"/>
                <a:gd name="T17" fmla="*/ 0 h 40"/>
                <a:gd name="T18" fmla="*/ 13 w 41"/>
                <a:gd name="T19" fmla="*/ 2 h 40"/>
                <a:gd name="T20" fmla="*/ 13 w 41"/>
                <a:gd name="T21" fmla="*/ 7 h 40"/>
                <a:gd name="T22" fmla="*/ 13 w 41"/>
                <a:gd name="T23" fmla="*/ 13 h 40"/>
                <a:gd name="T24" fmla="*/ 6 w 41"/>
                <a:gd name="T25" fmla="*/ 13 h 40"/>
                <a:gd name="T26" fmla="*/ 0 w 41"/>
                <a:gd name="T27" fmla="*/ 20 h 40"/>
                <a:gd name="T28" fmla="*/ 7 w 41"/>
                <a:gd name="T29" fmla="*/ 27 h 40"/>
                <a:gd name="T30" fmla="*/ 13 w 41"/>
                <a:gd name="T31" fmla="*/ 33 h 40"/>
                <a:gd name="T32" fmla="*/ 20 w 41"/>
                <a:gd name="T33" fmla="*/ 40 h 40"/>
                <a:gd name="T34" fmla="*/ 25 w 41"/>
                <a:gd name="T35" fmla="*/ 40 h 40"/>
                <a:gd name="T36" fmla="*/ 27 w 41"/>
                <a:gd name="T37" fmla="*/ 38 h 40"/>
                <a:gd name="T38" fmla="*/ 27 w 41"/>
                <a:gd name="T39" fmla="*/ 30 h 40"/>
                <a:gd name="T40" fmla="*/ 30 w 41"/>
                <a:gd name="T41" fmla="*/ 27 h 40"/>
                <a:gd name="T42" fmla="*/ 39 w 41"/>
                <a:gd name="T4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0">
                  <a:moveTo>
                    <a:pt x="39" y="27"/>
                  </a:moveTo>
                  <a:cubicBezTo>
                    <a:pt x="40" y="27"/>
                    <a:pt x="41" y="27"/>
                    <a:pt x="41" y="25"/>
                  </a:cubicBezTo>
                  <a:cubicBezTo>
                    <a:pt x="40" y="22"/>
                    <a:pt x="40" y="19"/>
                    <a:pt x="40" y="16"/>
                  </a:cubicBezTo>
                  <a:cubicBezTo>
                    <a:pt x="40" y="14"/>
                    <a:pt x="40" y="13"/>
                    <a:pt x="38" y="13"/>
                  </a:cubicBezTo>
                  <a:cubicBezTo>
                    <a:pt x="35" y="14"/>
                    <a:pt x="32" y="13"/>
                    <a:pt x="29" y="13"/>
                  </a:cubicBezTo>
                  <a:cubicBezTo>
                    <a:pt x="28" y="13"/>
                    <a:pt x="27" y="13"/>
                    <a:pt x="27" y="12"/>
                  </a:cubicBezTo>
                  <a:cubicBezTo>
                    <a:pt x="27" y="8"/>
                    <a:pt x="27" y="5"/>
                    <a:pt x="27" y="2"/>
                  </a:cubicBezTo>
                  <a:cubicBezTo>
                    <a:pt x="27" y="1"/>
                    <a:pt x="27" y="0"/>
                    <a:pt x="25" y="0"/>
                  </a:cubicBezTo>
                  <a:cubicBezTo>
                    <a:pt x="22" y="0"/>
                    <a:pt x="19" y="0"/>
                    <a:pt x="16" y="0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14" y="4"/>
                    <a:pt x="13" y="5"/>
                    <a:pt x="13" y="7"/>
                  </a:cubicBezTo>
                  <a:cubicBezTo>
                    <a:pt x="13" y="9"/>
                    <a:pt x="14" y="12"/>
                    <a:pt x="13" y="13"/>
                  </a:cubicBezTo>
                  <a:cubicBezTo>
                    <a:pt x="11" y="14"/>
                    <a:pt x="9" y="13"/>
                    <a:pt x="6" y="13"/>
                  </a:cubicBezTo>
                  <a:cubicBezTo>
                    <a:pt x="0" y="13"/>
                    <a:pt x="0" y="13"/>
                    <a:pt x="0" y="20"/>
                  </a:cubicBezTo>
                  <a:cubicBezTo>
                    <a:pt x="0" y="27"/>
                    <a:pt x="0" y="27"/>
                    <a:pt x="7" y="27"/>
                  </a:cubicBezTo>
                  <a:cubicBezTo>
                    <a:pt x="13" y="27"/>
                    <a:pt x="13" y="27"/>
                    <a:pt x="13" y="33"/>
                  </a:cubicBezTo>
                  <a:cubicBezTo>
                    <a:pt x="13" y="40"/>
                    <a:pt x="13" y="40"/>
                    <a:pt x="20" y="40"/>
                  </a:cubicBezTo>
                  <a:cubicBezTo>
                    <a:pt x="22" y="40"/>
                    <a:pt x="24" y="40"/>
                    <a:pt x="25" y="40"/>
                  </a:cubicBezTo>
                  <a:cubicBezTo>
                    <a:pt x="27" y="40"/>
                    <a:pt x="27" y="40"/>
                    <a:pt x="27" y="38"/>
                  </a:cubicBezTo>
                  <a:cubicBezTo>
                    <a:pt x="27" y="36"/>
                    <a:pt x="27" y="33"/>
                    <a:pt x="27" y="30"/>
                  </a:cubicBezTo>
                  <a:cubicBezTo>
                    <a:pt x="27" y="28"/>
                    <a:pt x="28" y="27"/>
                    <a:pt x="30" y="27"/>
                  </a:cubicBezTo>
                  <a:cubicBezTo>
                    <a:pt x="33" y="27"/>
                    <a:pt x="36" y="27"/>
                    <a:pt x="3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1" name="Freeform 417">
              <a:extLst>
                <a:ext uri="{FF2B5EF4-FFF2-40B4-BE49-F238E27FC236}">
                  <a16:creationId xmlns:a16="http://schemas.microsoft.com/office/drawing/2014/main" id="{E75CC974-D117-4AF4-A08D-9B4AC09B2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6700" y="4022725"/>
              <a:ext cx="563563" cy="711200"/>
            </a:xfrm>
            <a:custGeom>
              <a:avLst/>
              <a:gdLst>
                <a:gd name="T0" fmla="*/ 148 w 150"/>
                <a:gd name="T1" fmla="*/ 58 h 189"/>
                <a:gd name="T2" fmla="*/ 133 w 150"/>
                <a:gd name="T3" fmla="*/ 44 h 189"/>
                <a:gd name="T4" fmla="*/ 128 w 150"/>
                <a:gd name="T5" fmla="*/ 32 h 189"/>
                <a:gd name="T6" fmla="*/ 112 w 150"/>
                <a:gd name="T7" fmla="*/ 30 h 189"/>
                <a:gd name="T8" fmla="*/ 97 w 150"/>
                <a:gd name="T9" fmla="*/ 1 h 189"/>
                <a:gd name="T10" fmla="*/ 47 w 150"/>
                <a:gd name="T11" fmla="*/ 2 h 189"/>
                <a:gd name="T12" fmla="*/ 39 w 150"/>
                <a:gd name="T13" fmla="*/ 30 h 189"/>
                <a:gd name="T14" fmla="*/ 23 w 150"/>
                <a:gd name="T15" fmla="*/ 32 h 189"/>
                <a:gd name="T16" fmla="*/ 18 w 150"/>
                <a:gd name="T17" fmla="*/ 44 h 189"/>
                <a:gd name="T18" fmla="*/ 3 w 150"/>
                <a:gd name="T19" fmla="*/ 57 h 189"/>
                <a:gd name="T20" fmla="*/ 0 w 150"/>
                <a:gd name="T21" fmla="*/ 121 h 189"/>
                <a:gd name="T22" fmla="*/ 0 w 150"/>
                <a:gd name="T23" fmla="*/ 175 h 189"/>
                <a:gd name="T24" fmla="*/ 21 w 150"/>
                <a:gd name="T25" fmla="*/ 178 h 189"/>
                <a:gd name="T26" fmla="*/ 63 w 150"/>
                <a:gd name="T27" fmla="*/ 180 h 189"/>
                <a:gd name="T28" fmla="*/ 64 w 150"/>
                <a:gd name="T29" fmla="*/ 189 h 189"/>
                <a:gd name="T30" fmla="*/ 88 w 150"/>
                <a:gd name="T31" fmla="*/ 188 h 189"/>
                <a:gd name="T32" fmla="*/ 90 w 150"/>
                <a:gd name="T33" fmla="*/ 178 h 189"/>
                <a:gd name="T34" fmla="*/ 150 w 150"/>
                <a:gd name="T35" fmla="*/ 172 h 189"/>
                <a:gd name="T36" fmla="*/ 46 w 150"/>
                <a:gd name="T37" fmla="*/ 14 h 189"/>
                <a:gd name="T38" fmla="*/ 96 w 150"/>
                <a:gd name="T39" fmla="*/ 8 h 189"/>
                <a:gd name="T40" fmla="*/ 103 w 150"/>
                <a:gd name="T41" fmla="*/ 15 h 189"/>
                <a:gd name="T42" fmla="*/ 47 w 150"/>
                <a:gd name="T43" fmla="*/ 15 h 189"/>
                <a:gd name="T44" fmla="*/ 50 w 150"/>
                <a:gd name="T45" fmla="*/ 22 h 189"/>
                <a:gd name="T46" fmla="*/ 96 w 150"/>
                <a:gd name="T47" fmla="*/ 21 h 189"/>
                <a:gd name="T48" fmla="*/ 102 w 150"/>
                <a:gd name="T49" fmla="*/ 32 h 189"/>
                <a:gd name="T50" fmla="*/ 75 w 150"/>
                <a:gd name="T51" fmla="*/ 32 h 189"/>
                <a:gd name="T52" fmla="*/ 46 w 150"/>
                <a:gd name="T53" fmla="*/ 29 h 189"/>
                <a:gd name="T54" fmla="*/ 63 w 150"/>
                <a:gd name="T55" fmla="*/ 160 h 189"/>
                <a:gd name="T56" fmla="*/ 61 w 150"/>
                <a:gd name="T57" fmla="*/ 170 h 189"/>
                <a:gd name="T58" fmla="*/ 8 w 150"/>
                <a:gd name="T59" fmla="*/ 168 h 189"/>
                <a:gd name="T60" fmla="*/ 8 w 150"/>
                <a:gd name="T61" fmla="*/ 118 h 189"/>
                <a:gd name="T62" fmla="*/ 16 w 150"/>
                <a:gd name="T63" fmla="*/ 55 h 189"/>
                <a:gd name="T64" fmla="*/ 18 w 150"/>
                <a:gd name="T65" fmla="*/ 60 h 189"/>
                <a:gd name="T66" fmla="*/ 22 w 150"/>
                <a:gd name="T67" fmla="*/ 148 h 189"/>
                <a:gd name="T68" fmla="*/ 60 w 150"/>
                <a:gd name="T69" fmla="*/ 158 h 189"/>
                <a:gd name="T70" fmla="*/ 81 w 150"/>
                <a:gd name="T71" fmla="*/ 180 h 189"/>
                <a:gd name="T72" fmla="*/ 72 w 150"/>
                <a:gd name="T73" fmla="*/ 182 h 189"/>
                <a:gd name="T74" fmla="*/ 70 w 150"/>
                <a:gd name="T75" fmla="*/ 170 h 189"/>
                <a:gd name="T76" fmla="*/ 70 w 150"/>
                <a:gd name="T77" fmla="*/ 160 h 189"/>
                <a:gd name="T78" fmla="*/ 79 w 150"/>
                <a:gd name="T79" fmla="*/ 158 h 189"/>
                <a:gd name="T80" fmla="*/ 81 w 150"/>
                <a:gd name="T81" fmla="*/ 180 h 189"/>
                <a:gd name="T82" fmla="*/ 75 w 150"/>
                <a:gd name="T83" fmla="*/ 125 h 189"/>
                <a:gd name="T84" fmla="*/ 63 w 150"/>
                <a:gd name="T85" fmla="*/ 125 h 189"/>
                <a:gd name="T86" fmla="*/ 61 w 150"/>
                <a:gd name="T87" fmla="*/ 114 h 189"/>
                <a:gd name="T88" fmla="*/ 49 w 150"/>
                <a:gd name="T89" fmla="*/ 112 h 189"/>
                <a:gd name="T90" fmla="*/ 47 w 150"/>
                <a:gd name="T91" fmla="*/ 85 h 189"/>
                <a:gd name="T92" fmla="*/ 59 w 150"/>
                <a:gd name="T93" fmla="*/ 83 h 189"/>
                <a:gd name="T94" fmla="*/ 61 w 150"/>
                <a:gd name="T95" fmla="*/ 71 h 189"/>
                <a:gd name="T96" fmla="*/ 88 w 150"/>
                <a:gd name="T97" fmla="*/ 70 h 189"/>
                <a:gd name="T98" fmla="*/ 90 w 150"/>
                <a:gd name="T99" fmla="*/ 81 h 189"/>
                <a:gd name="T100" fmla="*/ 101 w 150"/>
                <a:gd name="T101" fmla="*/ 83 h 189"/>
                <a:gd name="T102" fmla="*/ 103 w 150"/>
                <a:gd name="T103" fmla="*/ 110 h 189"/>
                <a:gd name="T104" fmla="*/ 93 w 150"/>
                <a:gd name="T105" fmla="*/ 112 h 189"/>
                <a:gd name="T106" fmla="*/ 90 w 150"/>
                <a:gd name="T107" fmla="*/ 123 h 189"/>
                <a:gd name="T108" fmla="*/ 140 w 150"/>
                <a:gd name="T109" fmla="*/ 170 h 189"/>
                <a:gd name="T110" fmla="*/ 88 w 150"/>
                <a:gd name="T111" fmla="*/ 168 h 189"/>
                <a:gd name="T112" fmla="*/ 91 w 150"/>
                <a:gd name="T113" fmla="*/ 158 h 189"/>
                <a:gd name="T114" fmla="*/ 125 w 150"/>
                <a:gd name="T115" fmla="*/ 152 h 189"/>
                <a:gd name="T116" fmla="*/ 133 w 150"/>
                <a:gd name="T117" fmla="*/ 58 h 189"/>
                <a:gd name="T118" fmla="*/ 135 w 150"/>
                <a:gd name="T119" fmla="*/ 55 h 189"/>
                <a:gd name="T120" fmla="*/ 143 w 150"/>
                <a:gd name="T121" fmla="*/ 118 h 189"/>
                <a:gd name="T122" fmla="*/ 140 w 150"/>
                <a:gd name="T123" fmla="*/ 17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189">
                  <a:moveTo>
                    <a:pt x="150" y="70"/>
                  </a:moveTo>
                  <a:cubicBezTo>
                    <a:pt x="150" y="65"/>
                    <a:pt x="149" y="61"/>
                    <a:pt x="148" y="58"/>
                  </a:cubicBezTo>
                  <a:cubicBezTo>
                    <a:pt x="145" y="52"/>
                    <a:pt x="141" y="49"/>
                    <a:pt x="135" y="48"/>
                  </a:cubicBezTo>
                  <a:cubicBezTo>
                    <a:pt x="133" y="47"/>
                    <a:pt x="133" y="46"/>
                    <a:pt x="133" y="44"/>
                  </a:cubicBezTo>
                  <a:cubicBezTo>
                    <a:pt x="133" y="42"/>
                    <a:pt x="133" y="40"/>
                    <a:pt x="133" y="37"/>
                  </a:cubicBezTo>
                  <a:cubicBezTo>
                    <a:pt x="133" y="33"/>
                    <a:pt x="131" y="32"/>
                    <a:pt x="128" y="32"/>
                  </a:cubicBezTo>
                  <a:cubicBezTo>
                    <a:pt x="123" y="32"/>
                    <a:pt x="119" y="32"/>
                    <a:pt x="115" y="32"/>
                  </a:cubicBezTo>
                  <a:cubicBezTo>
                    <a:pt x="113" y="32"/>
                    <a:pt x="112" y="32"/>
                    <a:pt x="112" y="30"/>
                  </a:cubicBezTo>
                  <a:cubicBezTo>
                    <a:pt x="112" y="24"/>
                    <a:pt x="113" y="19"/>
                    <a:pt x="112" y="14"/>
                  </a:cubicBezTo>
                  <a:cubicBezTo>
                    <a:pt x="111" y="6"/>
                    <a:pt x="106" y="1"/>
                    <a:pt x="97" y="1"/>
                  </a:cubicBezTo>
                  <a:cubicBezTo>
                    <a:pt x="85" y="0"/>
                    <a:pt x="72" y="0"/>
                    <a:pt x="60" y="0"/>
                  </a:cubicBezTo>
                  <a:cubicBezTo>
                    <a:pt x="55" y="0"/>
                    <a:pt x="51" y="0"/>
                    <a:pt x="47" y="2"/>
                  </a:cubicBezTo>
                  <a:cubicBezTo>
                    <a:pt x="43" y="3"/>
                    <a:pt x="39" y="9"/>
                    <a:pt x="39" y="12"/>
                  </a:cubicBezTo>
                  <a:cubicBezTo>
                    <a:pt x="38" y="18"/>
                    <a:pt x="39" y="24"/>
                    <a:pt x="39" y="30"/>
                  </a:cubicBezTo>
                  <a:cubicBezTo>
                    <a:pt x="39" y="32"/>
                    <a:pt x="38" y="32"/>
                    <a:pt x="36" y="32"/>
                  </a:cubicBezTo>
                  <a:cubicBezTo>
                    <a:pt x="32" y="32"/>
                    <a:pt x="27" y="32"/>
                    <a:pt x="23" y="32"/>
                  </a:cubicBezTo>
                  <a:cubicBezTo>
                    <a:pt x="20" y="32"/>
                    <a:pt x="18" y="33"/>
                    <a:pt x="18" y="36"/>
                  </a:cubicBezTo>
                  <a:cubicBezTo>
                    <a:pt x="18" y="39"/>
                    <a:pt x="18" y="41"/>
                    <a:pt x="18" y="44"/>
                  </a:cubicBezTo>
                  <a:cubicBezTo>
                    <a:pt x="18" y="46"/>
                    <a:pt x="18" y="47"/>
                    <a:pt x="16" y="47"/>
                  </a:cubicBezTo>
                  <a:cubicBezTo>
                    <a:pt x="11" y="49"/>
                    <a:pt x="6" y="52"/>
                    <a:pt x="3" y="57"/>
                  </a:cubicBezTo>
                  <a:cubicBezTo>
                    <a:pt x="2" y="61"/>
                    <a:pt x="0" y="64"/>
                    <a:pt x="0" y="68"/>
                  </a:cubicBezTo>
                  <a:cubicBezTo>
                    <a:pt x="0" y="86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9"/>
                    <a:pt x="0" y="157"/>
                    <a:pt x="0" y="175"/>
                  </a:cubicBezTo>
                  <a:cubicBezTo>
                    <a:pt x="0" y="177"/>
                    <a:pt x="0" y="178"/>
                    <a:pt x="2" y="178"/>
                  </a:cubicBezTo>
                  <a:cubicBezTo>
                    <a:pt x="9" y="178"/>
                    <a:pt x="15" y="178"/>
                    <a:pt x="21" y="178"/>
                  </a:cubicBezTo>
                  <a:cubicBezTo>
                    <a:pt x="34" y="178"/>
                    <a:pt x="47" y="178"/>
                    <a:pt x="60" y="178"/>
                  </a:cubicBezTo>
                  <a:cubicBezTo>
                    <a:pt x="62" y="178"/>
                    <a:pt x="63" y="178"/>
                    <a:pt x="63" y="180"/>
                  </a:cubicBezTo>
                  <a:cubicBezTo>
                    <a:pt x="62" y="183"/>
                    <a:pt x="63" y="185"/>
                    <a:pt x="63" y="188"/>
                  </a:cubicBezTo>
                  <a:cubicBezTo>
                    <a:pt x="62" y="189"/>
                    <a:pt x="63" y="189"/>
                    <a:pt x="64" y="189"/>
                  </a:cubicBezTo>
                  <a:cubicBezTo>
                    <a:pt x="72" y="189"/>
                    <a:pt x="79" y="189"/>
                    <a:pt x="87" y="189"/>
                  </a:cubicBezTo>
                  <a:cubicBezTo>
                    <a:pt x="88" y="189"/>
                    <a:pt x="88" y="189"/>
                    <a:pt x="88" y="188"/>
                  </a:cubicBezTo>
                  <a:cubicBezTo>
                    <a:pt x="88" y="185"/>
                    <a:pt x="88" y="183"/>
                    <a:pt x="88" y="180"/>
                  </a:cubicBezTo>
                  <a:cubicBezTo>
                    <a:pt x="88" y="178"/>
                    <a:pt x="89" y="178"/>
                    <a:pt x="90" y="178"/>
                  </a:cubicBezTo>
                  <a:cubicBezTo>
                    <a:pt x="109" y="178"/>
                    <a:pt x="127" y="178"/>
                    <a:pt x="145" y="178"/>
                  </a:cubicBezTo>
                  <a:cubicBezTo>
                    <a:pt x="150" y="178"/>
                    <a:pt x="150" y="178"/>
                    <a:pt x="150" y="172"/>
                  </a:cubicBezTo>
                  <a:cubicBezTo>
                    <a:pt x="150" y="138"/>
                    <a:pt x="150" y="104"/>
                    <a:pt x="150" y="70"/>
                  </a:cubicBezTo>
                  <a:close/>
                  <a:moveTo>
                    <a:pt x="46" y="14"/>
                  </a:moveTo>
                  <a:cubicBezTo>
                    <a:pt x="47" y="11"/>
                    <a:pt x="50" y="8"/>
                    <a:pt x="53" y="8"/>
                  </a:cubicBezTo>
                  <a:cubicBezTo>
                    <a:pt x="68" y="8"/>
                    <a:pt x="82" y="8"/>
                    <a:pt x="96" y="8"/>
                  </a:cubicBezTo>
                  <a:cubicBezTo>
                    <a:pt x="100" y="8"/>
                    <a:pt x="103" y="9"/>
                    <a:pt x="104" y="13"/>
                  </a:cubicBezTo>
                  <a:cubicBezTo>
                    <a:pt x="105" y="14"/>
                    <a:pt x="105" y="15"/>
                    <a:pt x="103" y="15"/>
                  </a:cubicBezTo>
                  <a:cubicBezTo>
                    <a:pt x="96" y="13"/>
                    <a:pt x="88" y="14"/>
                    <a:pt x="81" y="14"/>
                  </a:cubicBezTo>
                  <a:cubicBezTo>
                    <a:pt x="70" y="14"/>
                    <a:pt x="59" y="13"/>
                    <a:pt x="47" y="15"/>
                  </a:cubicBezTo>
                  <a:cubicBezTo>
                    <a:pt x="47" y="15"/>
                    <a:pt x="46" y="15"/>
                    <a:pt x="46" y="14"/>
                  </a:cubicBezTo>
                  <a:close/>
                  <a:moveTo>
                    <a:pt x="50" y="22"/>
                  </a:moveTo>
                  <a:cubicBezTo>
                    <a:pt x="52" y="22"/>
                    <a:pt x="54" y="21"/>
                    <a:pt x="55" y="21"/>
                  </a:cubicBezTo>
                  <a:cubicBezTo>
                    <a:pt x="69" y="21"/>
                    <a:pt x="82" y="21"/>
                    <a:pt x="96" y="21"/>
                  </a:cubicBezTo>
                  <a:cubicBezTo>
                    <a:pt x="102" y="21"/>
                    <a:pt x="104" y="24"/>
                    <a:pt x="105" y="29"/>
                  </a:cubicBezTo>
                  <a:cubicBezTo>
                    <a:pt x="105" y="31"/>
                    <a:pt x="104" y="32"/>
                    <a:pt x="102" y="32"/>
                  </a:cubicBezTo>
                  <a:cubicBezTo>
                    <a:pt x="93" y="32"/>
                    <a:pt x="84" y="32"/>
                    <a:pt x="75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67" y="32"/>
                    <a:pt x="58" y="32"/>
                    <a:pt x="49" y="32"/>
                  </a:cubicBezTo>
                  <a:cubicBezTo>
                    <a:pt x="47" y="32"/>
                    <a:pt x="46" y="31"/>
                    <a:pt x="46" y="29"/>
                  </a:cubicBezTo>
                  <a:cubicBezTo>
                    <a:pt x="47" y="25"/>
                    <a:pt x="48" y="23"/>
                    <a:pt x="50" y="22"/>
                  </a:cubicBezTo>
                  <a:close/>
                  <a:moveTo>
                    <a:pt x="63" y="160"/>
                  </a:moveTo>
                  <a:cubicBezTo>
                    <a:pt x="62" y="163"/>
                    <a:pt x="62" y="166"/>
                    <a:pt x="63" y="169"/>
                  </a:cubicBezTo>
                  <a:cubicBezTo>
                    <a:pt x="63" y="170"/>
                    <a:pt x="62" y="170"/>
                    <a:pt x="61" y="170"/>
                  </a:cubicBezTo>
                  <a:cubicBezTo>
                    <a:pt x="44" y="170"/>
                    <a:pt x="27" y="170"/>
                    <a:pt x="9" y="170"/>
                  </a:cubicBezTo>
                  <a:cubicBezTo>
                    <a:pt x="8" y="170"/>
                    <a:pt x="8" y="169"/>
                    <a:pt x="8" y="168"/>
                  </a:cubicBezTo>
                  <a:cubicBezTo>
                    <a:pt x="8" y="151"/>
                    <a:pt x="8" y="135"/>
                    <a:pt x="8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02"/>
                    <a:pt x="8" y="86"/>
                    <a:pt x="8" y="69"/>
                  </a:cubicBezTo>
                  <a:cubicBezTo>
                    <a:pt x="8" y="63"/>
                    <a:pt x="11" y="58"/>
                    <a:pt x="16" y="55"/>
                  </a:cubicBezTo>
                  <a:cubicBezTo>
                    <a:pt x="17" y="54"/>
                    <a:pt x="18" y="55"/>
                    <a:pt x="18" y="56"/>
                  </a:cubicBezTo>
                  <a:cubicBezTo>
                    <a:pt x="18" y="57"/>
                    <a:pt x="18" y="59"/>
                    <a:pt x="18" y="60"/>
                  </a:cubicBezTo>
                  <a:cubicBezTo>
                    <a:pt x="18" y="85"/>
                    <a:pt x="18" y="109"/>
                    <a:pt x="18" y="134"/>
                  </a:cubicBezTo>
                  <a:cubicBezTo>
                    <a:pt x="18" y="139"/>
                    <a:pt x="19" y="144"/>
                    <a:pt x="22" y="148"/>
                  </a:cubicBezTo>
                  <a:cubicBezTo>
                    <a:pt x="27" y="155"/>
                    <a:pt x="34" y="158"/>
                    <a:pt x="42" y="158"/>
                  </a:cubicBezTo>
                  <a:cubicBezTo>
                    <a:pt x="48" y="158"/>
                    <a:pt x="54" y="158"/>
                    <a:pt x="60" y="158"/>
                  </a:cubicBezTo>
                  <a:cubicBezTo>
                    <a:pt x="62" y="158"/>
                    <a:pt x="63" y="159"/>
                    <a:pt x="63" y="160"/>
                  </a:cubicBezTo>
                  <a:close/>
                  <a:moveTo>
                    <a:pt x="81" y="180"/>
                  </a:moveTo>
                  <a:cubicBezTo>
                    <a:pt x="81" y="181"/>
                    <a:pt x="80" y="182"/>
                    <a:pt x="78" y="182"/>
                  </a:cubicBezTo>
                  <a:cubicBezTo>
                    <a:pt x="76" y="182"/>
                    <a:pt x="74" y="182"/>
                    <a:pt x="72" y="182"/>
                  </a:cubicBezTo>
                  <a:cubicBezTo>
                    <a:pt x="70" y="182"/>
                    <a:pt x="70" y="181"/>
                    <a:pt x="70" y="180"/>
                  </a:cubicBezTo>
                  <a:cubicBezTo>
                    <a:pt x="70" y="177"/>
                    <a:pt x="70" y="173"/>
                    <a:pt x="70" y="170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7"/>
                    <a:pt x="70" y="163"/>
                    <a:pt x="70" y="160"/>
                  </a:cubicBezTo>
                  <a:cubicBezTo>
                    <a:pt x="70" y="158"/>
                    <a:pt x="71" y="158"/>
                    <a:pt x="72" y="158"/>
                  </a:cubicBezTo>
                  <a:cubicBezTo>
                    <a:pt x="74" y="158"/>
                    <a:pt x="77" y="158"/>
                    <a:pt x="79" y="158"/>
                  </a:cubicBezTo>
                  <a:cubicBezTo>
                    <a:pt x="80" y="158"/>
                    <a:pt x="81" y="159"/>
                    <a:pt x="81" y="160"/>
                  </a:cubicBezTo>
                  <a:cubicBezTo>
                    <a:pt x="81" y="166"/>
                    <a:pt x="81" y="173"/>
                    <a:pt x="81" y="180"/>
                  </a:cubicBezTo>
                  <a:close/>
                  <a:moveTo>
                    <a:pt x="88" y="125"/>
                  </a:moveTo>
                  <a:cubicBezTo>
                    <a:pt x="84" y="125"/>
                    <a:pt x="80" y="125"/>
                    <a:pt x="7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1" y="125"/>
                    <a:pt x="67" y="125"/>
                    <a:pt x="63" y="125"/>
                  </a:cubicBezTo>
                  <a:cubicBezTo>
                    <a:pt x="61" y="125"/>
                    <a:pt x="61" y="125"/>
                    <a:pt x="61" y="123"/>
                  </a:cubicBezTo>
                  <a:cubicBezTo>
                    <a:pt x="61" y="120"/>
                    <a:pt x="61" y="117"/>
                    <a:pt x="61" y="114"/>
                  </a:cubicBezTo>
                  <a:cubicBezTo>
                    <a:pt x="61" y="112"/>
                    <a:pt x="60" y="112"/>
                    <a:pt x="58" y="112"/>
                  </a:cubicBezTo>
                  <a:cubicBezTo>
                    <a:pt x="55" y="112"/>
                    <a:pt x="52" y="112"/>
                    <a:pt x="49" y="112"/>
                  </a:cubicBezTo>
                  <a:cubicBezTo>
                    <a:pt x="48" y="112"/>
                    <a:pt x="47" y="111"/>
                    <a:pt x="47" y="109"/>
                  </a:cubicBezTo>
                  <a:cubicBezTo>
                    <a:pt x="47" y="101"/>
                    <a:pt x="47" y="93"/>
                    <a:pt x="47" y="85"/>
                  </a:cubicBezTo>
                  <a:cubicBezTo>
                    <a:pt x="47" y="83"/>
                    <a:pt x="48" y="83"/>
                    <a:pt x="50" y="83"/>
                  </a:cubicBezTo>
                  <a:cubicBezTo>
                    <a:pt x="53" y="83"/>
                    <a:pt x="56" y="83"/>
                    <a:pt x="59" y="83"/>
                  </a:cubicBezTo>
                  <a:cubicBezTo>
                    <a:pt x="60" y="83"/>
                    <a:pt x="61" y="82"/>
                    <a:pt x="61" y="80"/>
                  </a:cubicBezTo>
                  <a:cubicBezTo>
                    <a:pt x="61" y="77"/>
                    <a:pt x="61" y="74"/>
                    <a:pt x="61" y="71"/>
                  </a:cubicBezTo>
                  <a:cubicBezTo>
                    <a:pt x="61" y="70"/>
                    <a:pt x="61" y="70"/>
                    <a:pt x="63" y="70"/>
                  </a:cubicBezTo>
                  <a:cubicBezTo>
                    <a:pt x="71" y="70"/>
                    <a:pt x="80" y="70"/>
                    <a:pt x="88" y="70"/>
                  </a:cubicBezTo>
                  <a:cubicBezTo>
                    <a:pt x="90" y="70"/>
                    <a:pt x="90" y="70"/>
                    <a:pt x="90" y="71"/>
                  </a:cubicBezTo>
                  <a:cubicBezTo>
                    <a:pt x="90" y="74"/>
                    <a:pt x="90" y="78"/>
                    <a:pt x="90" y="81"/>
                  </a:cubicBezTo>
                  <a:cubicBezTo>
                    <a:pt x="90" y="82"/>
                    <a:pt x="90" y="83"/>
                    <a:pt x="92" y="83"/>
                  </a:cubicBezTo>
                  <a:cubicBezTo>
                    <a:pt x="95" y="83"/>
                    <a:pt x="98" y="83"/>
                    <a:pt x="101" y="83"/>
                  </a:cubicBezTo>
                  <a:cubicBezTo>
                    <a:pt x="103" y="83"/>
                    <a:pt x="103" y="83"/>
                    <a:pt x="103" y="85"/>
                  </a:cubicBezTo>
                  <a:cubicBezTo>
                    <a:pt x="103" y="93"/>
                    <a:pt x="103" y="102"/>
                    <a:pt x="103" y="110"/>
                  </a:cubicBezTo>
                  <a:cubicBezTo>
                    <a:pt x="103" y="111"/>
                    <a:pt x="103" y="112"/>
                    <a:pt x="101" y="112"/>
                  </a:cubicBezTo>
                  <a:cubicBezTo>
                    <a:pt x="98" y="112"/>
                    <a:pt x="95" y="112"/>
                    <a:pt x="93" y="112"/>
                  </a:cubicBezTo>
                  <a:cubicBezTo>
                    <a:pt x="90" y="111"/>
                    <a:pt x="90" y="112"/>
                    <a:pt x="90" y="115"/>
                  </a:cubicBezTo>
                  <a:cubicBezTo>
                    <a:pt x="90" y="117"/>
                    <a:pt x="90" y="120"/>
                    <a:pt x="90" y="123"/>
                  </a:cubicBezTo>
                  <a:cubicBezTo>
                    <a:pt x="90" y="125"/>
                    <a:pt x="89" y="125"/>
                    <a:pt x="88" y="125"/>
                  </a:cubicBezTo>
                  <a:close/>
                  <a:moveTo>
                    <a:pt x="140" y="170"/>
                  </a:moveTo>
                  <a:cubicBezTo>
                    <a:pt x="124" y="170"/>
                    <a:pt x="107" y="170"/>
                    <a:pt x="91" y="170"/>
                  </a:cubicBezTo>
                  <a:cubicBezTo>
                    <a:pt x="89" y="170"/>
                    <a:pt x="88" y="170"/>
                    <a:pt x="88" y="168"/>
                  </a:cubicBezTo>
                  <a:cubicBezTo>
                    <a:pt x="88" y="165"/>
                    <a:pt x="88" y="163"/>
                    <a:pt x="88" y="160"/>
                  </a:cubicBezTo>
                  <a:cubicBezTo>
                    <a:pt x="88" y="159"/>
                    <a:pt x="89" y="158"/>
                    <a:pt x="91" y="158"/>
                  </a:cubicBezTo>
                  <a:cubicBezTo>
                    <a:pt x="98" y="158"/>
                    <a:pt x="104" y="158"/>
                    <a:pt x="111" y="158"/>
                  </a:cubicBezTo>
                  <a:cubicBezTo>
                    <a:pt x="117" y="158"/>
                    <a:pt x="121" y="155"/>
                    <a:pt x="125" y="152"/>
                  </a:cubicBezTo>
                  <a:cubicBezTo>
                    <a:pt x="131" y="147"/>
                    <a:pt x="133" y="141"/>
                    <a:pt x="133" y="134"/>
                  </a:cubicBezTo>
                  <a:cubicBezTo>
                    <a:pt x="133" y="109"/>
                    <a:pt x="133" y="83"/>
                    <a:pt x="133" y="58"/>
                  </a:cubicBezTo>
                  <a:cubicBezTo>
                    <a:pt x="133" y="57"/>
                    <a:pt x="133" y="57"/>
                    <a:pt x="133" y="56"/>
                  </a:cubicBezTo>
                  <a:cubicBezTo>
                    <a:pt x="133" y="54"/>
                    <a:pt x="133" y="54"/>
                    <a:pt x="135" y="55"/>
                  </a:cubicBezTo>
                  <a:cubicBezTo>
                    <a:pt x="140" y="58"/>
                    <a:pt x="143" y="63"/>
                    <a:pt x="143" y="69"/>
                  </a:cubicBezTo>
                  <a:cubicBezTo>
                    <a:pt x="143" y="85"/>
                    <a:pt x="143" y="102"/>
                    <a:pt x="143" y="118"/>
                  </a:cubicBezTo>
                  <a:cubicBezTo>
                    <a:pt x="143" y="135"/>
                    <a:pt x="143" y="151"/>
                    <a:pt x="143" y="168"/>
                  </a:cubicBezTo>
                  <a:cubicBezTo>
                    <a:pt x="143" y="170"/>
                    <a:pt x="142" y="170"/>
                    <a:pt x="14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236" name="Группа 61">
            <a:extLst>
              <a:ext uri="{FF2B5EF4-FFF2-40B4-BE49-F238E27FC236}">
                <a16:creationId xmlns:a16="http://schemas.microsoft.com/office/drawing/2014/main" id="{4521B565-6529-47A2-A2CF-19E61EBC2B7F}"/>
              </a:ext>
            </a:extLst>
          </p:cNvPr>
          <p:cNvGrpSpPr/>
          <p:nvPr/>
        </p:nvGrpSpPr>
        <p:grpSpPr>
          <a:xfrm>
            <a:off x="1874878" y="1285638"/>
            <a:ext cx="847651" cy="882268"/>
            <a:chOff x="3206750" y="3849688"/>
            <a:chExt cx="1438276" cy="1497012"/>
          </a:xfrm>
          <a:solidFill>
            <a:schemeClr val="bg1"/>
          </a:solidFill>
        </p:grpSpPr>
        <p:sp>
          <p:nvSpPr>
            <p:cNvPr id="63" name="Freeform 445">
              <a:extLst>
                <a:ext uri="{FF2B5EF4-FFF2-40B4-BE49-F238E27FC236}">
                  <a16:creationId xmlns:a16="http://schemas.microsoft.com/office/drawing/2014/main" id="{49698483-2ADE-4087-B0FC-EE61D49D4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5" y="4057650"/>
              <a:ext cx="682625" cy="687388"/>
            </a:xfrm>
            <a:custGeom>
              <a:avLst/>
              <a:gdLst>
                <a:gd name="T0" fmla="*/ 178 w 182"/>
                <a:gd name="T1" fmla="*/ 46 h 183"/>
                <a:gd name="T2" fmla="*/ 156 w 182"/>
                <a:gd name="T3" fmla="*/ 33 h 183"/>
                <a:gd name="T4" fmla="*/ 178 w 182"/>
                <a:gd name="T5" fmla="*/ 11 h 183"/>
                <a:gd name="T6" fmla="*/ 171 w 182"/>
                <a:gd name="T7" fmla="*/ 4 h 183"/>
                <a:gd name="T8" fmla="*/ 147 w 182"/>
                <a:gd name="T9" fmla="*/ 28 h 183"/>
                <a:gd name="T10" fmla="*/ 4 w 182"/>
                <a:gd name="T11" fmla="*/ 172 h 183"/>
                <a:gd name="T12" fmla="*/ 11 w 182"/>
                <a:gd name="T13" fmla="*/ 179 h 183"/>
                <a:gd name="T14" fmla="*/ 87 w 182"/>
                <a:gd name="T15" fmla="*/ 103 h 183"/>
                <a:gd name="T16" fmla="*/ 131 w 182"/>
                <a:gd name="T17" fmla="*/ 116 h 183"/>
                <a:gd name="T18" fmla="*/ 131 w 182"/>
                <a:gd name="T19" fmla="*/ 116 h 183"/>
                <a:gd name="T20" fmla="*/ 150 w 182"/>
                <a:gd name="T21" fmla="*/ 90 h 183"/>
                <a:gd name="T22" fmla="*/ 116 w 182"/>
                <a:gd name="T23" fmla="*/ 73 h 183"/>
                <a:gd name="T24" fmla="*/ 131 w 182"/>
                <a:gd name="T25" fmla="*/ 58 h 183"/>
                <a:gd name="T26" fmla="*/ 162 w 182"/>
                <a:gd name="T27" fmla="*/ 74 h 183"/>
                <a:gd name="T28" fmla="*/ 179 w 182"/>
                <a:gd name="T29" fmla="*/ 52 h 183"/>
                <a:gd name="T30" fmla="*/ 178 w 182"/>
                <a:gd name="T31" fmla="*/ 4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183">
                  <a:moveTo>
                    <a:pt x="178" y="46"/>
                  </a:moveTo>
                  <a:cubicBezTo>
                    <a:pt x="171" y="41"/>
                    <a:pt x="164" y="36"/>
                    <a:pt x="156" y="33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82" y="7"/>
                    <a:pt x="175" y="0"/>
                    <a:pt x="171" y="4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80" y="96"/>
                    <a:pt x="71" y="105"/>
                    <a:pt x="4" y="172"/>
                  </a:cubicBezTo>
                  <a:cubicBezTo>
                    <a:pt x="0" y="177"/>
                    <a:pt x="7" y="183"/>
                    <a:pt x="11" y="179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103" y="102"/>
                    <a:pt x="118" y="106"/>
                    <a:pt x="131" y="11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40" y="82"/>
                    <a:pt x="129" y="77"/>
                    <a:pt x="116" y="73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43" y="62"/>
                    <a:pt x="153" y="67"/>
                    <a:pt x="162" y="74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0" y="50"/>
                    <a:pt x="180" y="47"/>
                    <a:pt x="17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4" name="Freeform 446">
              <a:extLst>
                <a:ext uri="{FF2B5EF4-FFF2-40B4-BE49-F238E27FC236}">
                  <a16:creationId xmlns:a16="http://schemas.microsoft.com/office/drawing/2014/main" id="{AB22660F-B14C-4BFB-B323-B1118D6A9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4516438"/>
              <a:ext cx="209550" cy="168275"/>
            </a:xfrm>
            <a:custGeom>
              <a:avLst/>
              <a:gdLst>
                <a:gd name="T0" fmla="*/ 0 w 56"/>
                <a:gd name="T1" fmla="*/ 10 h 45"/>
                <a:gd name="T2" fmla="*/ 24 w 56"/>
                <a:gd name="T3" fmla="*/ 42 h 45"/>
                <a:gd name="T4" fmla="*/ 32 w 56"/>
                <a:gd name="T5" fmla="*/ 42 h 45"/>
                <a:gd name="T6" fmla="*/ 56 w 56"/>
                <a:gd name="T7" fmla="*/ 10 h 45"/>
                <a:gd name="T8" fmla="*/ 28 w 56"/>
                <a:gd name="T9" fmla="*/ 0 h 45"/>
                <a:gd name="T10" fmla="*/ 0 w 56"/>
                <a:gd name="T11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5">
                  <a:moveTo>
                    <a:pt x="0" y="10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6" y="45"/>
                    <a:pt x="30" y="45"/>
                    <a:pt x="32" y="4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8" y="4"/>
                    <a:pt x="38" y="0"/>
                    <a:pt x="28" y="0"/>
                  </a:cubicBezTo>
                  <a:cubicBezTo>
                    <a:pt x="17" y="0"/>
                    <a:pt x="8" y="4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5" name="Freeform 447">
              <a:extLst>
                <a:ext uri="{FF2B5EF4-FFF2-40B4-BE49-F238E27FC236}">
                  <a16:creationId xmlns:a16="http://schemas.microsoft.com/office/drawing/2014/main" id="{D07513DC-E7DD-476A-9F74-C1D30EA64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213" y="4316413"/>
              <a:ext cx="230188" cy="165100"/>
            </a:xfrm>
            <a:custGeom>
              <a:avLst/>
              <a:gdLst>
                <a:gd name="T0" fmla="*/ 61 w 61"/>
                <a:gd name="T1" fmla="*/ 1 h 44"/>
                <a:gd name="T2" fmla="*/ 0 w 61"/>
                <a:gd name="T3" fmla="*/ 21 h 44"/>
                <a:gd name="T4" fmla="*/ 18 w 61"/>
                <a:gd name="T5" fmla="*/ 44 h 44"/>
                <a:gd name="T6" fmla="*/ 61 w 61"/>
                <a:gd name="T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44">
                  <a:moveTo>
                    <a:pt x="61" y="1"/>
                  </a:moveTo>
                  <a:cubicBezTo>
                    <a:pt x="39" y="0"/>
                    <a:pt x="18" y="8"/>
                    <a:pt x="0" y="21"/>
                  </a:cubicBezTo>
                  <a:cubicBezTo>
                    <a:pt x="18" y="44"/>
                    <a:pt x="18" y="44"/>
                    <a:pt x="18" y="44"/>
                  </a:cubicBezTo>
                  <a:lnTo>
                    <a:pt x="6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6" name="Freeform 448">
              <a:extLst>
                <a:ext uri="{FF2B5EF4-FFF2-40B4-BE49-F238E27FC236}">
                  <a16:creationId xmlns:a16="http://schemas.microsoft.com/office/drawing/2014/main" id="{CD813558-8BF9-4982-922E-65ABF5FDD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4124325"/>
              <a:ext cx="506413" cy="211138"/>
            </a:xfrm>
            <a:custGeom>
              <a:avLst/>
              <a:gdLst>
                <a:gd name="T0" fmla="*/ 18 w 135"/>
                <a:gd name="T1" fmla="*/ 56 h 56"/>
                <a:gd name="T2" fmla="*/ 89 w 135"/>
                <a:gd name="T3" fmla="*/ 32 h 56"/>
                <a:gd name="T4" fmla="*/ 108 w 135"/>
                <a:gd name="T5" fmla="*/ 34 h 56"/>
                <a:gd name="T6" fmla="*/ 135 w 135"/>
                <a:gd name="T7" fmla="*/ 7 h 56"/>
                <a:gd name="T8" fmla="*/ 89 w 135"/>
                <a:gd name="T9" fmla="*/ 0 h 56"/>
                <a:gd name="T10" fmla="*/ 2 w 135"/>
                <a:gd name="T11" fmla="*/ 28 h 56"/>
                <a:gd name="T12" fmla="*/ 1 w 135"/>
                <a:gd name="T13" fmla="*/ 34 h 56"/>
                <a:gd name="T14" fmla="*/ 18 w 135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56">
                  <a:moveTo>
                    <a:pt x="18" y="56"/>
                  </a:moveTo>
                  <a:cubicBezTo>
                    <a:pt x="37" y="41"/>
                    <a:pt x="62" y="32"/>
                    <a:pt x="89" y="32"/>
                  </a:cubicBezTo>
                  <a:cubicBezTo>
                    <a:pt x="95" y="32"/>
                    <a:pt x="102" y="33"/>
                    <a:pt x="108" y="3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20" y="2"/>
                    <a:pt x="104" y="0"/>
                    <a:pt x="89" y="0"/>
                  </a:cubicBezTo>
                  <a:cubicBezTo>
                    <a:pt x="61" y="0"/>
                    <a:pt x="27" y="9"/>
                    <a:pt x="2" y="28"/>
                  </a:cubicBezTo>
                  <a:cubicBezTo>
                    <a:pt x="0" y="29"/>
                    <a:pt x="0" y="32"/>
                    <a:pt x="1" y="34"/>
                  </a:cubicBezTo>
                  <a:lnTo>
                    <a:pt x="1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7" name="Freeform 449">
              <a:extLst>
                <a:ext uri="{FF2B5EF4-FFF2-40B4-BE49-F238E27FC236}">
                  <a16:creationId xmlns:a16="http://schemas.microsoft.com/office/drawing/2014/main" id="{9EDE2200-8578-4256-A96B-91863D2C18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6750" y="5075238"/>
              <a:ext cx="82550" cy="101600"/>
            </a:xfrm>
            <a:custGeom>
              <a:avLst/>
              <a:gdLst>
                <a:gd name="T0" fmla="*/ 0 w 22"/>
                <a:gd name="T1" fmla="*/ 0 h 27"/>
                <a:gd name="T2" fmla="*/ 12 w 22"/>
                <a:gd name="T3" fmla="*/ 0 h 27"/>
                <a:gd name="T4" fmla="*/ 19 w 22"/>
                <a:gd name="T5" fmla="*/ 2 h 27"/>
                <a:gd name="T6" fmla="*/ 22 w 22"/>
                <a:gd name="T7" fmla="*/ 8 h 27"/>
                <a:gd name="T8" fmla="*/ 19 w 22"/>
                <a:gd name="T9" fmla="*/ 15 h 27"/>
                <a:gd name="T10" fmla="*/ 12 w 22"/>
                <a:gd name="T11" fmla="*/ 17 h 27"/>
                <a:gd name="T12" fmla="*/ 5 w 22"/>
                <a:gd name="T13" fmla="*/ 17 h 27"/>
                <a:gd name="T14" fmla="*/ 5 w 22"/>
                <a:gd name="T15" fmla="*/ 27 h 27"/>
                <a:gd name="T16" fmla="*/ 0 w 22"/>
                <a:gd name="T17" fmla="*/ 27 h 27"/>
                <a:gd name="T18" fmla="*/ 0 w 22"/>
                <a:gd name="T19" fmla="*/ 0 h 27"/>
                <a:gd name="T20" fmla="*/ 5 w 22"/>
                <a:gd name="T21" fmla="*/ 12 h 27"/>
                <a:gd name="T22" fmla="*/ 11 w 22"/>
                <a:gd name="T23" fmla="*/ 12 h 27"/>
                <a:gd name="T24" fmla="*/ 15 w 22"/>
                <a:gd name="T25" fmla="*/ 11 h 27"/>
                <a:gd name="T26" fmla="*/ 16 w 22"/>
                <a:gd name="T27" fmla="*/ 8 h 27"/>
                <a:gd name="T28" fmla="*/ 15 w 22"/>
                <a:gd name="T29" fmla="*/ 6 h 27"/>
                <a:gd name="T30" fmla="*/ 11 w 22"/>
                <a:gd name="T31" fmla="*/ 5 h 27"/>
                <a:gd name="T32" fmla="*/ 5 w 22"/>
                <a:gd name="T33" fmla="*/ 5 h 27"/>
                <a:gd name="T34" fmla="*/ 5 w 22"/>
                <a:gd name="T3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1"/>
                    <a:pt x="19" y="2"/>
                  </a:cubicBezTo>
                  <a:cubicBezTo>
                    <a:pt x="21" y="4"/>
                    <a:pt x="22" y="6"/>
                    <a:pt x="22" y="8"/>
                  </a:cubicBezTo>
                  <a:cubicBezTo>
                    <a:pt x="22" y="11"/>
                    <a:pt x="21" y="13"/>
                    <a:pt x="19" y="15"/>
                  </a:cubicBezTo>
                  <a:cubicBezTo>
                    <a:pt x="18" y="16"/>
                    <a:pt x="15" y="17"/>
                    <a:pt x="12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5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4" y="12"/>
                    <a:pt x="15" y="11"/>
                  </a:cubicBezTo>
                  <a:cubicBezTo>
                    <a:pt x="16" y="11"/>
                    <a:pt x="16" y="10"/>
                    <a:pt x="16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8" name="Freeform 450">
              <a:extLst>
                <a:ext uri="{FF2B5EF4-FFF2-40B4-BE49-F238E27FC236}">
                  <a16:creationId xmlns:a16="http://schemas.microsoft.com/office/drawing/2014/main" id="{FFD5716C-DFB2-4F22-9A15-930EE943D3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413" y="5102225"/>
              <a:ext cx="71438" cy="74613"/>
            </a:xfrm>
            <a:custGeom>
              <a:avLst/>
              <a:gdLst>
                <a:gd name="T0" fmla="*/ 14 w 19"/>
                <a:gd name="T1" fmla="*/ 20 h 20"/>
                <a:gd name="T2" fmla="*/ 14 w 19"/>
                <a:gd name="T3" fmla="*/ 18 h 20"/>
                <a:gd name="T4" fmla="*/ 13 w 19"/>
                <a:gd name="T5" fmla="*/ 18 h 20"/>
                <a:gd name="T6" fmla="*/ 7 w 19"/>
                <a:gd name="T7" fmla="*/ 20 h 20"/>
                <a:gd name="T8" fmla="*/ 2 w 19"/>
                <a:gd name="T9" fmla="*/ 18 h 20"/>
                <a:gd name="T10" fmla="*/ 0 w 19"/>
                <a:gd name="T11" fmla="*/ 14 h 20"/>
                <a:gd name="T12" fmla="*/ 2 w 19"/>
                <a:gd name="T13" fmla="*/ 9 h 20"/>
                <a:gd name="T14" fmla="*/ 8 w 19"/>
                <a:gd name="T15" fmla="*/ 7 h 20"/>
                <a:gd name="T16" fmla="*/ 13 w 19"/>
                <a:gd name="T17" fmla="*/ 7 h 20"/>
                <a:gd name="T18" fmla="*/ 13 w 19"/>
                <a:gd name="T19" fmla="*/ 7 h 20"/>
                <a:gd name="T20" fmla="*/ 10 w 19"/>
                <a:gd name="T21" fmla="*/ 4 h 20"/>
                <a:gd name="T22" fmla="*/ 7 w 19"/>
                <a:gd name="T23" fmla="*/ 6 h 20"/>
                <a:gd name="T24" fmla="*/ 1 w 19"/>
                <a:gd name="T25" fmla="*/ 6 h 20"/>
                <a:gd name="T26" fmla="*/ 4 w 19"/>
                <a:gd name="T27" fmla="*/ 1 h 20"/>
                <a:gd name="T28" fmla="*/ 10 w 19"/>
                <a:gd name="T29" fmla="*/ 0 h 20"/>
                <a:gd name="T30" fmla="*/ 16 w 19"/>
                <a:gd name="T31" fmla="*/ 2 h 20"/>
                <a:gd name="T32" fmla="*/ 19 w 19"/>
                <a:gd name="T33" fmla="*/ 7 h 20"/>
                <a:gd name="T34" fmla="*/ 19 w 19"/>
                <a:gd name="T35" fmla="*/ 20 h 20"/>
                <a:gd name="T36" fmla="*/ 14 w 19"/>
                <a:gd name="T37" fmla="*/ 20 h 20"/>
                <a:gd name="T38" fmla="*/ 9 w 19"/>
                <a:gd name="T39" fmla="*/ 16 h 20"/>
                <a:gd name="T40" fmla="*/ 12 w 19"/>
                <a:gd name="T41" fmla="*/ 15 h 20"/>
                <a:gd name="T42" fmla="*/ 13 w 19"/>
                <a:gd name="T43" fmla="*/ 12 h 20"/>
                <a:gd name="T44" fmla="*/ 13 w 19"/>
                <a:gd name="T45" fmla="*/ 11 h 20"/>
                <a:gd name="T46" fmla="*/ 9 w 19"/>
                <a:gd name="T47" fmla="*/ 11 h 20"/>
                <a:gd name="T48" fmla="*/ 6 w 19"/>
                <a:gd name="T49" fmla="*/ 13 h 20"/>
                <a:gd name="T50" fmla="*/ 9 w 19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0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9"/>
                    <a:pt x="10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4" y="8"/>
                    <a:pt x="6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4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3"/>
                    <a:pt x="4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5" y="0"/>
                    <a:pt x="16" y="2"/>
                  </a:cubicBezTo>
                  <a:cubicBezTo>
                    <a:pt x="18" y="3"/>
                    <a:pt x="19" y="5"/>
                    <a:pt x="19" y="7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3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9" name="Freeform 451">
              <a:extLst>
                <a:ext uri="{FF2B5EF4-FFF2-40B4-BE49-F238E27FC236}">
                  <a16:creationId xmlns:a16="http://schemas.microsoft.com/office/drawing/2014/main" id="{671D2C28-8589-491D-8C2B-986443CCB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7725" y="5102225"/>
              <a:ext cx="88900" cy="93663"/>
            </a:xfrm>
            <a:custGeom>
              <a:avLst/>
              <a:gdLst>
                <a:gd name="T0" fmla="*/ 21 w 24"/>
                <a:gd name="T1" fmla="*/ 15 h 25"/>
                <a:gd name="T2" fmla="*/ 24 w 24"/>
                <a:gd name="T3" fmla="*/ 15 h 25"/>
                <a:gd name="T4" fmla="*/ 24 w 24"/>
                <a:gd name="T5" fmla="*/ 25 h 25"/>
                <a:gd name="T6" fmla="*/ 19 w 24"/>
                <a:gd name="T7" fmla="*/ 25 h 25"/>
                <a:gd name="T8" fmla="*/ 19 w 24"/>
                <a:gd name="T9" fmla="*/ 20 h 25"/>
                <a:gd name="T10" fmla="*/ 5 w 24"/>
                <a:gd name="T11" fmla="*/ 20 h 25"/>
                <a:gd name="T12" fmla="*/ 5 w 24"/>
                <a:gd name="T13" fmla="*/ 25 h 25"/>
                <a:gd name="T14" fmla="*/ 0 w 24"/>
                <a:gd name="T15" fmla="*/ 25 h 25"/>
                <a:gd name="T16" fmla="*/ 0 w 24"/>
                <a:gd name="T17" fmla="*/ 15 h 25"/>
                <a:gd name="T18" fmla="*/ 3 w 24"/>
                <a:gd name="T19" fmla="*/ 15 h 25"/>
                <a:gd name="T20" fmla="*/ 4 w 24"/>
                <a:gd name="T21" fmla="*/ 6 h 25"/>
                <a:gd name="T22" fmla="*/ 4 w 24"/>
                <a:gd name="T23" fmla="*/ 0 h 25"/>
                <a:gd name="T24" fmla="*/ 21 w 24"/>
                <a:gd name="T25" fmla="*/ 0 h 25"/>
                <a:gd name="T26" fmla="*/ 21 w 24"/>
                <a:gd name="T27" fmla="*/ 15 h 25"/>
                <a:gd name="T28" fmla="*/ 15 w 24"/>
                <a:gd name="T29" fmla="*/ 15 h 25"/>
                <a:gd name="T30" fmla="*/ 15 w 24"/>
                <a:gd name="T31" fmla="*/ 5 h 25"/>
                <a:gd name="T32" fmla="*/ 9 w 24"/>
                <a:gd name="T33" fmla="*/ 5 h 25"/>
                <a:gd name="T34" fmla="*/ 9 w 24"/>
                <a:gd name="T35" fmla="*/ 6 h 25"/>
                <a:gd name="T36" fmla="*/ 8 w 24"/>
                <a:gd name="T37" fmla="*/ 15 h 25"/>
                <a:gd name="T38" fmla="*/ 15 w 24"/>
                <a:gd name="T3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5">
                  <a:moveTo>
                    <a:pt x="21" y="1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15"/>
                  </a:lnTo>
                  <a:close/>
                  <a:moveTo>
                    <a:pt x="15" y="1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0"/>
                    <a:pt x="9" y="13"/>
                    <a:pt x="8" y="15"/>
                  </a:cubicBez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0" name="Freeform 452">
              <a:extLst>
                <a:ext uri="{FF2B5EF4-FFF2-40B4-BE49-F238E27FC236}">
                  <a16:creationId xmlns:a16="http://schemas.microsoft.com/office/drawing/2014/main" id="{6BACE26F-6615-4067-BFB8-0CA68A5EA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5102225"/>
              <a:ext cx="71438" cy="74613"/>
            </a:xfrm>
            <a:custGeom>
              <a:avLst/>
              <a:gdLst>
                <a:gd name="T0" fmla="*/ 12 w 45"/>
                <a:gd name="T1" fmla="*/ 47 h 47"/>
                <a:gd name="T2" fmla="*/ 0 w 45"/>
                <a:gd name="T3" fmla="*/ 47 h 47"/>
                <a:gd name="T4" fmla="*/ 0 w 45"/>
                <a:gd name="T5" fmla="*/ 0 h 47"/>
                <a:gd name="T6" fmla="*/ 12 w 45"/>
                <a:gd name="T7" fmla="*/ 0 h 47"/>
                <a:gd name="T8" fmla="*/ 12 w 45"/>
                <a:gd name="T9" fmla="*/ 26 h 47"/>
                <a:gd name="T10" fmla="*/ 15 w 45"/>
                <a:gd name="T11" fmla="*/ 26 h 47"/>
                <a:gd name="T12" fmla="*/ 31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  <a:gd name="T18" fmla="*/ 31 w 45"/>
                <a:gd name="T19" fmla="*/ 47 h 47"/>
                <a:gd name="T20" fmla="*/ 31 w 45"/>
                <a:gd name="T21" fmla="*/ 21 h 47"/>
                <a:gd name="T22" fmla="*/ 31 w 45"/>
                <a:gd name="T23" fmla="*/ 21 h 47"/>
                <a:gd name="T24" fmla="*/ 12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47"/>
                  </a:lnTo>
                  <a:lnTo>
                    <a:pt x="31" y="47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1" name="Freeform 453">
              <a:extLst>
                <a:ext uri="{FF2B5EF4-FFF2-40B4-BE49-F238E27FC236}">
                  <a16:creationId xmlns:a16="http://schemas.microsoft.com/office/drawing/2014/main" id="{ECB53C89-ED59-4C31-9521-E4B1366E8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6163" y="5102225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1"/>
                    <a:pt x="17" y="3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5"/>
                    <a:pt x="14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2" name="Freeform 454">
              <a:extLst>
                <a:ext uri="{FF2B5EF4-FFF2-40B4-BE49-F238E27FC236}">
                  <a16:creationId xmlns:a16="http://schemas.microsoft.com/office/drawing/2014/main" id="{F56E266C-D2BB-49E5-875D-97C6A6622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0" y="5102225"/>
              <a:ext cx="71438" cy="74613"/>
            </a:xfrm>
            <a:custGeom>
              <a:avLst/>
              <a:gdLst>
                <a:gd name="T0" fmla="*/ 0 w 19"/>
                <a:gd name="T1" fmla="*/ 13 h 20"/>
                <a:gd name="T2" fmla="*/ 5 w 19"/>
                <a:gd name="T3" fmla="*/ 13 h 20"/>
                <a:gd name="T4" fmla="*/ 9 w 19"/>
                <a:gd name="T5" fmla="*/ 16 h 20"/>
                <a:gd name="T6" fmla="*/ 12 w 19"/>
                <a:gd name="T7" fmla="*/ 15 h 20"/>
                <a:gd name="T8" fmla="*/ 14 w 19"/>
                <a:gd name="T9" fmla="*/ 12 h 20"/>
                <a:gd name="T10" fmla="*/ 7 w 19"/>
                <a:gd name="T11" fmla="*/ 12 h 20"/>
                <a:gd name="T12" fmla="*/ 7 w 19"/>
                <a:gd name="T13" fmla="*/ 8 h 20"/>
                <a:gd name="T14" fmla="*/ 14 w 19"/>
                <a:gd name="T15" fmla="*/ 8 h 20"/>
                <a:gd name="T16" fmla="*/ 12 w 19"/>
                <a:gd name="T17" fmla="*/ 5 h 20"/>
                <a:gd name="T18" fmla="*/ 9 w 19"/>
                <a:gd name="T19" fmla="*/ 4 h 20"/>
                <a:gd name="T20" fmla="*/ 5 w 19"/>
                <a:gd name="T21" fmla="*/ 6 h 20"/>
                <a:gd name="T22" fmla="*/ 0 w 19"/>
                <a:gd name="T23" fmla="*/ 6 h 20"/>
                <a:gd name="T24" fmla="*/ 3 w 19"/>
                <a:gd name="T25" fmla="*/ 2 h 20"/>
                <a:gd name="T26" fmla="*/ 9 w 19"/>
                <a:gd name="T27" fmla="*/ 0 h 20"/>
                <a:gd name="T28" fmla="*/ 16 w 19"/>
                <a:gd name="T29" fmla="*/ 3 h 20"/>
                <a:gd name="T30" fmla="*/ 19 w 19"/>
                <a:gd name="T31" fmla="*/ 10 h 20"/>
                <a:gd name="T32" fmla="*/ 16 w 19"/>
                <a:gd name="T33" fmla="*/ 17 h 20"/>
                <a:gd name="T34" fmla="*/ 9 w 19"/>
                <a:gd name="T35" fmla="*/ 20 h 20"/>
                <a:gd name="T36" fmla="*/ 3 w 19"/>
                <a:gd name="T37" fmla="*/ 18 h 20"/>
                <a:gd name="T38" fmla="*/ 0 w 19"/>
                <a:gd name="T3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20">
                  <a:moveTo>
                    <a:pt x="0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7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ubicBezTo>
                    <a:pt x="13" y="14"/>
                    <a:pt x="14" y="13"/>
                    <a:pt x="14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5" y="1"/>
                    <a:pt x="16" y="3"/>
                  </a:cubicBezTo>
                  <a:cubicBezTo>
                    <a:pt x="18" y="5"/>
                    <a:pt x="19" y="7"/>
                    <a:pt x="19" y="10"/>
                  </a:cubicBezTo>
                  <a:cubicBezTo>
                    <a:pt x="19" y="13"/>
                    <a:pt x="18" y="15"/>
                    <a:pt x="16" y="17"/>
                  </a:cubicBezTo>
                  <a:cubicBezTo>
                    <a:pt x="15" y="19"/>
                    <a:pt x="12" y="20"/>
                    <a:pt x="9" y="20"/>
                  </a:cubicBezTo>
                  <a:cubicBezTo>
                    <a:pt x="7" y="20"/>
                    <a:pt x="5" y="20"/>
                    <a:pt x="3" y="18"/>
                  </a:cubicBezTo>
                  <a:cubicBezTo>
                    <a:pt x="1" y="17"/>
                    <a:pt x="0" y="15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3" name="Freeform 455">
              <a:extLst>
                <a:ext uri="{FF2B5EF4-FFF2-40B4-BE49-F238E27FC236}">
                  <a16:creationId xmlns:a16="http://schemas.microsoft.com/office/drawing/2014/main" id="{D5704FFF-8601-4280-885A-D8D381AF3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5" y="5102225"/>
              <a:ext cx="76200" cy="74613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15 h 20"/>
                <a:gd name="T4" fmla="*/ 0 w 20"/>
                <a:gd name="T5" fmla="*/ 15 h 20"/>
                <a:gd name="T6" fmla="*/ 3 w 20"/>
                <a:gd name="T7" fmla="*/ 13 h 20"/>
                <a:gd name="T8" fmla="*/ 4 w 20"/>
                <a:gd name="T9" fmla="*/ 8 h 20"/>
                <a:gd name="T10" fmla="*/ 4 w 20"/>
                <a:gd name="T11" fmla="*/ 0 h 20"/>
                <a:gd name="T12" fmla="*/ 20 w 20"/>
                <a:gd name="T13" fmla="*/ 0 h 20"/>
                <a:gd name="T14" fmla="*/ 20 w 20"/>
                <a:gd name="T15" fmla="*/ 20 h 20"/>
                <a:gd name="T16" fmla="*/ 15 w 20"/>
                <a:gd name="T17" fmla="*/ 20 h 20"/>
                <a:gd name="T18" fmla="*/ 15 w 20"/>
                <a:gd name="T19" fmla="*/ 5 h 20"/>
                <a:gd name="T20" fmla="*/ 9 w 20"/>
                <a:gd name="T21" fmla="*/ 5 h 20"/>
                <a:gd name="T22" fmla="*/ 9 w 20"/>
                <a:gd name="T23" fmla="*/ 9 h 20"/>
                <a:gd name="T24" fmla="*/ 7 w 20"/>
                <a:gd name="T25" fmla="*/ 17 h 20"/>
                <a:gd name="T26" fmla="*/ 0 w 20"/>
                <a:gd name="T2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4" y="12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3"/>
                    <a:pt x="8" y="16"/>
                    <a:pt x="7" y="17"/>
                  </a:cubicBezTo>
                  <a:cubicBezTo>
                    <a:pt x="5" y="19"/>
                    <a:pt x="3" y="20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4" name="Freeform 456">
              <a:extLst>
                <a:ext uri="{FF2B5EF4-FFF2-40B4-BE49-F238E27FC236}">
                  <a16:creationId xmlns:a16="http://schemas.microsoft.com/office/drawing/2014/main" id="{33588200-EB99-4724-9852-6A27121A7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0800" y="510222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3 w 19"/>
                <a:gd name="T9" fmla="*/ 14 h 20"/>
                <a:gd name="T10" fmla="*/ 19 w 19"/>
                <a:gd name="T11" fmla="*/ 14 h 20"/>
                <a:gd name="T12" fmla="*/ 16 w 19"/>
                <a:gd name="T13" fmla="*/ 18 h 20"/>
                <a:gd name="T14" fmla="*/ 10 w 19"/>
                <a:gd name="T15" fmla="*/ 20 h 20"/>
                <a:gd name="T16" fmla="*/ 2 w 19"/>
                <a:gd name="T17" fmla="*/ 17 h 20"/>
                <a:gd name="T18" fmla="*/ 0 w 19"/>
                <a:gd name="T19" fmla="*/ 10 h 20"/>
                <a:gd name="T20" fmla="*/ 2 w 19"/>
                <a:gd name="T21" fmla="*/ 3 h 20"/>
                <a:gd name="T22" fmla="*/ 9 w 19"/>
                <a:gd name="T23" fmla="*/ 0 h 20"/>
                <a:gd name="T24" fmla="*/ 16 w 19"/>
                <a:gd name="T25" fmla="*/ 2 h 20"/>
                <a:gd name="T26" fmla="*/ 19 w 19"/>
                <a:gd name="T27" fmla="*/ 9 h 20"/>
                <a:gd name="T28" fmla="*/ 9 w 19"/>
                <a:gd name="T29" fmla="*/ 4 h 20"/>
                <a:gd name="T30" fmla="*/ 5 w 19"/>
                <a:gd name="T31" fmla="*/ 7 h 20"/>
                <a:gd name="T32" fmla="*/ 13 w 19"/>
                <a:gd name="T33" fmla="*/ 7 h 20"/>
                <a:gd name="T34" fmla="*/ 9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7" y="20"/>
                    <a:pt x="4" y="19"/>
                    <a:pt x="2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9" y="4"/>
                  </a:moveTo>
                  <a:cubicBezTo>
                    <a:pt x="7" y="4"/>
                    <a:pt x="6" y="5"/>
                    <a:pt x="5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5" name="Freeform 457">
              <a:extLst>
                <a:ext uri="{FF2B5EF4-FFF2-40B4-BE49-F238E27FC236}">
                  <a16:creationId xmlns:a16="http://schemas.microsoft.com/office/drawing/2014/main" id="{BE9422AD-547F-41EB-9D6E-D41532A3B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5102225"/>
              <a:ext cx="71438" cy="74613"/>
            </a:xfrm>
            <a:custGeom>
              <a:avLst/>
              <a:gdLst>
                <a:gd name="T0" fmla="*/ 34 w 45"/>
                <a:gd name="T1" fmla="*/ 47 h 47"/>
                <a:gd name="T2" fmla="*/ 24 w 45"/>
                <a:gd name="T3" fmla="*/ 28 h 47"/>
                <a:gd name="T4" fmla="*/ 12 w 45"/>
                <a:gd name="T5" fmla="*/ 28 h 47"/>
                <a:gd name="T6" fmla="*/ 12 w 45"/>
                <a:gd name="T7" fmla="*/ 47 h 47"/>
                <a:gd name="T8" fmla="*/ 0 w 45"/>
                <a:gd name="T9" fmla="*/ 47 h 47"/>
                <a:gd name="T10" fmla="*/ 0 w 45"/>
                <a:gd name="T11" fmla="*/ 0 h 47"/>
                <a:gd name="T12" fmla="*/ 12 w 45"/>
                <a:gd name="T13" fmla="*/ 0 h 47"/>
                <a:gd name="T14" fmla="*/ 12 w 45"/>
                <a:gd name="T15" fmla="*/ 19 h 47"/>
                <a:gd name="T16" fmla="*/ 24 w 45"/>
                <a:gd name="T17" fmla="*/ 19 h 47"/>
                <a:gd name="T18" fmla="*/ 31 w 45"/>
                <a:gd name="T19" fmla="*/ 0 h 47"/>
                <a:gd name="T20" fmla="*/ 45 w 45"/>
                <a:gd name="T21" fmla="*/ 0 h 47"/>
                <a:gd name="T22" fmla="*/ 34 w 45"/>
                <a:gd name="T23" fmla="*/ 24 h 47"/>
                <a:gd name="T24" fmla="*/ 45 w 45"/>
                <a:gd name="T25" fmla="*/ 47 h 47"/>
                <a:gd name="T26" fmla="*/ 34 w 45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7">
                  <a:moveTo>
                    <a:pt x="34" y="47"/>
                  </a:moveTo>
                  <a:lnTo>
                    <a:pt x="24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24" y="19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34" y="24"/>
                  </a:lnTo>
                  <a:lnTo>
                    <a:pt x="45" y="47"/>
                  </a:lnTo>
                  <a:lnTo>
                    <a:pt x="3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6" name="Freeform 458">
              <a:extLst>
                <a:ext uri="{FF2B5EF4-FFF2-40B4-BE49-F238E27FC236}">
                  <a16:creationId xmlns:a16="http://schemas.microsoft.com/office/drawing/2014/main" id="{A0CB780F-5A59-41E5-8924-28B576BC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5102225"/>
              <a:ext cx="66675" cy="74613"/>
            </a:xfrm>
            <a:custGeom>
              <a:avLst/>
              <a:gdLst>
                <a:gd name="T0" fmla="*/ 0 w 42"/>
                <a:gd name="T1" fmla="*/ 12 h 47"/>
                <a:gd name="T2" fmla="*/ 0 w 42"/>
                <a:gd name="T3" fmla="*/ 0 h 47"/>
                <a:gd name="T4" fmla="*/ 42 w 42"/>
                <a:gd name="T5" fmla="*/ 0 h 47"/>
                <a:gd name="T6" fmla="*/ 42 w 42"/>
                <a:gd name="T7" fmla="*/ 12 h 47"/>
                <a:gd name="T8" fmla="*/ 26 w 42"/>
                <a:gd name="T9" fmla="*/ 12 h 47"/>
                <a:gd name="T10" fmla="*/ 26 w 42"/>
                <a:gd name="T11" fmla="*/ 47 h 47"/>
                <a:gd name="T12" fmla="*/ 14 w 42"/>
                <a:gd name="T13" fmla="*/ 47 h 47"/>
                <a:gd name="T14" fmla="*/ 14 w 42"/>
                <a:gd name="T15" fmla="*/ 12 h 47"/>
                <a:gd name="T16" fmla="*/ 0 w 42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7">
                  <a:moveTo>
                    <a:pt x="0" y="12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26" y="12"/>
                  </a:lnTo>
                  <a:lnTo>
                    <a:pt x="26" y="47"/>
                  </a:lnTo>
                  <a:lnTo>
                    <a:pt x="14" y="47"/>
                  </a:lnTo>
                  <a:lnTo>
                    <a:pt x="14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7" name="Freeform 459">
              <a:extLst>
                <a:ext uri="{FF2B5EF4-FFF2-40B4-BE49-F238E27FC236}">
                  <a16:creationId xmlns:a16="http://schemas.microsoft.com/office/drawing/2014/main" id="{E90586D5-E96A-4E7F-9D75-8E21009F6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9563" y="5102225"/>
              <a:ext cx="74613" cy="101600"/>
            </a:xfrm>
            <a:custGeom>
              <a:avLst/>
              <a:gdLst>
                <a:gd name="T0" fmla="*/ 0 w 20"/>
                <a:gd name="T1" fmla="*/ 0 h 27"/>
                <a:gd name="T2" fmla="*/ 5 w 20"/>
                <a:gd name="T3" fmla="*/ 0 h 27"/>
                <a:gd name="T4" fmla="*/ 5 w 20"/>
                <a:gd name="T5" fmla="*/ 2 h 27"/>
                <a:gd name="T6" fmla="*/ 6 w 20"/>
                <a:gd name="T7" fmla="*/ 2 h 27"/>
                <a:gd name="T8" fmla="*/ 12 w 20"/>
                <a:gd name="T9" fmla="*/ 0 h 27"/>
                <a:gd name="T10" fmla="*/ 18 w 20"/>
                <a:gd name="T11" fmla="*/ 3 h 27"/>
                <a:gd name="T12" fmla="*/ 20 w 20"/>
                <a:gd name="T13" fmla="*/ 10 h 27"/>
                <a:gd name="T14" fmla="*/ 18 w 20"/>
                <a:gd name="T15" fmla="*/ 17 h 27"/>
                <a:gd name="T16" fmla="*/ 12 w 20"/>
                <a:gd name="T17" fmla="*/ 20 h 27"/>
                <a:gd name="T18" fmla="*/ 7 w 20"/>
                <a:gd name="T19" fmla="*/ 18 h 27"/>
                <a:gd name="T20" fmla="*/ 6 w 20"/>
                <a:gd name="T21" fmla="*/ 18 h 27"/>
                <a:gd name="T22" fmla="*/ 6 w 20"/>
                <a:gd name="T23" fmla="*/ 27 h 27"/>
                <a:gd name="T24" fmla="*/ 0 w 20"/>
                <a:gd name="T25" fmla="*/ 27 h 27"/>
                <a:gd name="T26" fmla="*/ 0 w 20"/>
                <a:gd name="T27" fmla="*/ 0 h 27"/>
                <a:gd name="T28" fmla="*/ 10 w 20"/>
                <a:gd name="T29" fmla="*/ 4 h 27"/>
                <a:gd name="T30" fmla="*/ 7 w 20"/>
                <a:gd name="T31" fmla="*/ 6 h 27"/>
                <a:gd name="T32" fmla="*/ 5 w 20"/>
                <a:gd name="T33" fmla="*/ 10 h 27"/>
                <a:gd name="T34" fmla="*/ 7 w 20"/>
                <a:gd name="T35" fmla="*/ 14 h 27"/>
                <a:gd name="T36" fmla="*/ 10 w 20"/>
                <a:gd name="T37" fmla="*/ 16 h 27"/>
                <a:gd name="T38" fmla="*/ 14 w 20"/>
                <a:gd name="T39" fmla="*/ 14 h 27"/>
                <a:gd name="T40" fmla="*/ 15 w 20"/>
                <a:gd name="T41" fmla="*/ 10 h 27"/>
                <a:gd name="T42" fmla="*/ 14 w 20"/>
                <a:gd name="T43" fmla="*/ 6 h 27"/>
                <a:gd name="T44" fmla="*/ 10 w 20"/>
                <a:gd name="T4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7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9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5"/>
                    <a:pt x="18" y="17"/>
                  </a:cubicBezTo>
                  <a:cubicBezTo>
                    <a:pt x="16" y="19"/>
                    <a:pt x="14" y="20"/>
                    <a:pt x="12" y="20"/>
                  </a:cubicBezTo>
                  <a:cubicBezTo>
                    <a:pt x="10" y="20"/>
                    <a:pt x="8" y="19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10" y="4"/>
                  </a:moveTo>
                  <a:cubicBezTo>
                    <a:pt x="9" y="4"/>
                    <a:pt x="7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8" name="Freeform 460">
              <a:extLst>
                <a:ext uri="{FF2B5EF4-FFF2-40B4-BE49-F238E27FC236}">
                  <a16:creationId xmlns:a16="http://schemas.microsoft.com/office/drawing/2014/main" id="{BDF0DBF5-B2B1-44D9-A4A4-0BF2835E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0050" y="5102225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8 w 20"/>
                <a:gd name="T3" fmla="*/ 3 h 20"/>
                <a:gd name="T4" fmla="*/ 20 w 20"/>
                <a:gd name="T5" fmla="*/ 10 h 20"/>
                <a:gd name="T6" fmla="*/ 18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7 w 20"/>
                <a:gd name="T29" fmla="*/ 6 h 20"/>
                <a:gd name="T30" fmla="*/ 6 w 20"/>
                <a:gd name="T31" fmla="*/ 10 h 20"/>
                <a:gd name="T32" fmla="*/ 7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4" y="0"/>
                    <a:pt x="16" y="1"/>
                    <a:pt x="18" y="3"/>
                  </a:cubicBezTo>
                  <a:cubicBezTo>
                    <a:pt x="20" y="4"/>
                    <a:pt x="20" y="7"/>
                    <a:pt x="20" y="10"/>
                  </a:cubicBezTo>
                  <a:cubicBezTo>
                    <a:pt x="20" y="13"/>
                    <a:pt x="20" y="16"/>
                    <a:pt x="18" y="17"/>
                  </a:cubicBezTo>
                  <a:cubicBezTo>
                    <a:pt x="16" y="19"/>
                    <a:pt x="14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5"/>
                    <a:pt x="14" y="14"/>
                  </a:cubicBezTo>
                  <a:cubicBezTo>
                    <a:pt x="15" y="13"/>
                    <a:pt x="15" y="12"/>
                    <a:pt x="15" y="10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6" y="7"/>
                    <a:pt x="6" y="8"/>
                    <a:pt x="6" y="10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8" y="15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9" name="Freeform 461">
              <a:extLst>
                <a:ext uri="{FF2B5EF4-FFF2-40B4-BE49-F238E27FC236}">
                  <a16:creationId xmlns:a16="http://schemas.microsoft.com/office/drawing/2014/main" id="{87ED506E-FB39-4E9A-B7DC-80084E82A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5102225"/>
              <a:ext cx="68263" cy="74613"/>
            </a:xfrm>
            <a:custGeom>
              <a:avLst/>
              <a:gdLst>
                <a:gd name="T0" fmla="*/ 43 w 43"/>
                <a:gd name="T1" fmla="*/ 47 h 47"/>
                <a:gd name="T2" fmla="*/ 31 w 43"/>
                <a:gd name="T3" fmla="*/ 47 h 47"/>
                <a:gd name="T4" fmla="*/ 31 w 43"/>
                <a:gd name="T5" fmla="*/ 28 h 47"/>
                <a:gd name="T6" fmla="*/ 12 w 43"/>
                <a:gd name="T7" fmla="*/ 28 h 47"/>
                <a:gd name="T8" fmla="*/ 12 w 43"/>
                <a:gd name="T9" fmla="*/ 47 h 47"/>
                <a:gd name="T10" fmla="*/ 0 w 43"/>
                <a:gd name="T11" fmla="*/ 47 h 47"/>
                <a:gd name="T12" fmla="*/ 0 w 43"/>
                <a:gd name="T13" fmla="*/ 0 h 47"/>
                <a:gd name="T14" fmla="*/ 12 w 43"/>
                <a:gd name="T15" fmla="*/ 0 h 47"/>
                <a:gd name="T16" fmla="*/ 12 w 43"/>
                <a:gd name="T17" fmla="*/ 19 h 47"/>
                <a:gd name="T18" fmla="*/ 31 w 43"/>
                <a:gd name="T19" fmla="*/ 19 h 47"/>
                <a:gd name="T20" fmla="*/ 31 w 43"/>
                <a:gd name="T21" fmla="*/ 0 h 47"/>
                <a:gd name="T22" fmla="*/ 43 w 43"/>
                <a:gd name="T23" fmla="*/ 0 h 47"/>
                <a:gd name="T24" fmla="*/ 43 w 43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47"/>
                  </a:moveTo>
                  <a:lnTo>
                    <a:pt x="31" y="47"/>
                  </a:lnTo>
                  <a:lnTo>
                    <a:pt x="3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0" name="Freeform 462">
              <a:extLst>
                <a:ext uri="{FF2B5EF4-FFF2-40B4-BE49-F238E27FC236}">
                  <a16:creationId xmlns:a16="http://schemas.microsoft.com/office/drawing/2014/main" id="{7730183A-CE9D-4FD2-92BE-6B88DF681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5102225"/>
              <a:ext cx="68263" cy="74613"/>
            </a:xfrm>
            <a:custGeom>
              <a:avLst/>
              <a:gdLst>
                <a:gd name="T0" fmla="*/ 43 w 43"/>
                <a:gd name="T1" fmla="*/ 47 h 47"/>
                <a:gd name="T2" fmla="*/ 31 w 43"/>
                <a:gd name="T3" fmla="*/ 47 h 47"/>
                <a:gd name="T4" fmla="*/ 31 w 43"/>
                <a:gd name="T5" fmla="*/ 28 h 47"/>
                <a:gd name="T6" fmla="*/ 12 w 43"/>
                <a:gd name="T7" fmla="*/ 28 h 47"/>
                <a:gd name="T8" fmla="*/ 12 w 43"/>
                <a:gd name="T9" fmla="*/ 47 h 47"/>
                <a:gd name="T10" fmla="*/ 0 w 43"/>
                <a:gd name="T11" fmla="*/ 47 h 47"/>
                <a:gd name="T12" fmla="*/ 0 w 43"/>
                <a:gd name="T13" fmla="*/ 0 h 47"/>
                <a:gd name="T14" fmla="*/ 12 w 43"/>
                <a:gd name="T15" fmla="*/ 0 h 47"/>
                <a:gd name="T16" fmla="*/ 12 w 43"/>
                <a:gd name="T17" fmla="*/ 19 h 47"/>
                <a:gd name="T18" fmla="*/ 31 w 43"/>
                <a:gd name="T19" fmla="*/ 19 h 47"/>
                <a:gd name="T20" fmla="*/ 31 w 43"/>
                <a:gd name="T21" fmla="*/ 0 h 47"/>
                <a:gd name="T22" fmla="*/ 43 w 43"/>
                <a:gd name="T23" fmla="*/ 0 h 47"/>
                <a:gd name="T24" fmla="*/ 43 w 43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47"/>
                  </a:moveTo>
                  <a:lnTo>
                    <a:pt x="31" y="47"/>
                  </a:lnTo>
                  <a:lnTo>
                    <a:pt x="3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1" name="Freeform 463">
              <a:extLst>
                <a:ext uri="{FF2B5EF4-FFF2-40B4-BE49-F238E27FC236}">
                  <a16:creationId xmlns:a16="http://schemas.microsoft.com/office/drawing/2014/main" id="{2F6E7217-8AAA-4808-BC05-86A31F34F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1038" y="5102225"/>
              <a:ext cx="68263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6 w 18"/>
                <a:gd name="T7" fmla="*/ 20 h 20"/>
                <a:gd name="T8" fmla="*/ 1 w 18"/>
                <a:gd name="T9" fmla="*/ 18 h 20"/>
                <a:gd name="T10" fmla="*/ 0 w 18"/>
                <a:gd name="T11" fmla="*/ 14 h 20"/>
                <a:gd name="T12" fmla="*/ 1 w 18"/>
                <a:gd name="T13" fmla="*/ 9 h 20"/>
                <a:gd name="T14" fmla="*/ 7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9 w 18"/>
                <a:gd name="T21" fmla="*/ 4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1 h 20"/>
                <a:gd name="T28" fmla="*/ 9 w 18"/>
                <a:gd name="T29" fmla="*/ 0 h 20"/>
                <a:gd name="T30" fmla="*/ 15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8 w 18"/>
                <a:gd name="T39" fmla="*/ 16 h 20"/>
                <a:gd name="T40" fmla="*/ 11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8 w 18"/>
                <a:gd name="T47" fmla="*/ 11 h 20"/>
                <a:gd name="T48" fmla="*/ 5 w 18"/>
                <a:gd name="T49" fmla="*/ 13 h 20"/>
                <a:gd name="T50" fmla="*/ 8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6" y="20"/>
                  </a:cubicBezTo>
                  <a:cubicBezTo>
                    <a:pt x="4" y="20"/>
                    <a:pt x="3" y="20"/>
                    <a:pt x="1" y="18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3" y="8"/>
                    <a:pt x="5" y="7"/>
                    <a:pt x="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7" y="4"/>
                    <a:pt x="6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3" y="1"/>
                  </a:cubicBezTo>
                  <a:cubicBezTo>
                    <a:pt x="5" y="0"/>
                    <a:pt x="6" y="0"/>
                    <a:pt x="9" y="0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8" y="16"/>
                  </a:moveTo>
                  <a:cubicBezTo>
                    <a:pt x="10" y="16"/>
                    <a:pt x="11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5" y="15"/>
                    <a:pt x="6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2" name="Freeform 465">
              <a:extLst>
                <a:ext uri="{FF2B5EF4-FFF2-40B4-BE49-F238E27FC236}">
                  <a16:creationId xmlns:a16="http://schemas.microsoft.com/office/drawing/2014/main" id="{25129460-8EB8-4D6F-8176-92A4A169A6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763" y="5102225"/>
              <a:ext cx="68263" cy="74613"/>
            </a:xfrm>
            <a:custGeom>
              <a:avLst/>
              <a:gdLst>
                <a:gd name="T0" fmla="*/ 8 w 18"/>
                <a:gd name="T1" fmla="*/ 0 h 20"/>
                <a:gd name="T2" fmla="*/ 18 w 18"/>
                <a:gd name="T3" fmla="*/ 0 h 20"/>
                <a:gd name="T4" fmla="*/ 18 w 18"/>
                <a:gd name="T5" fmla="*/ 20 h 20"/>
                <a:gd name="T6" fmla="*/ 12 w 18"/>
                <a:gd name="T7" fmla="*/ 20 h 20"/>
                <a:gd name="T8" fmla="*/ 12 w 18"/>
                <a:gd name="T9" fmla="*/ 13 h 20"/>
                <a:gd name="T10" fmla="*/ 8 w 18"/>
                <a:gd name="T11" fmla="*/ 13 h 20"/>
                <a:gd name="T12" fmla="*/ 5 w 18"/>
                <a:gd name="T13" fmla="*/ 20 h 20"/>
                <a:gd name="T14" fmla="*/ 0 w 18"/>
                <a:gd name="T15" fmla="*/ 20 h 20"/>
                <a:gd name="T16" fmla="*/ 3 w 18"/>
                <a:gd name="T17" fmla="*/ 12 h 20"/>
                <a:gd name="T18" fmla="*/ 0 w 18"/>
                <a:gd name="T19" fmla="*/ 7 h 20"/>
                <a:gd name="T20" fmla="*/ 2 w 18"/>
                <a:gd name="T21" fmla="*/ 2 h 20"/>
                <a:gd name="T22" fmla="*/ 8 w 18"/>
                <a:gd name="T23" fmla="*/ 0 h 20"/>
                <a:gd name="T24" fmla="*/ 12 w 18"/>
                <a:gd name="T25" fmla="*/ 9 h 20"/>
                <a:gd name="T26" fmla="*/ 12 w 18"/>
                <a:gd name="T27" fmla="*/ 5 h 20"/>
                <a:gd name="T28" fmla="*/ 8 w 18"/>
                <a:gd name="T29" fmla="*/ 5 h 20"/>
                <a:gd name="T30" fmla="*/ 6 w 18"/>
                <a:gd name="T31" fmla="*/ 5 h 20"/>
                <a:gd name="T32" fmla="*/ 5 w 18"/>
                <a:gd name="T33" fmla="*/ 7 h 20"/>
                <a:gd name="T34" fmla="*/ 6 w 18"/>
                <a:gd name="T35" fmla="*/ 9 h 20"/>
                <a:gd name="T36" fmla="*/ 8 w 18"/>
                <a:gd name="T37" fmla="*/ 9 h 20"/>
                <a:gd name="T38" fmla="*/ 12 w 18"/>
                <a:gd name="T3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5" y="0"/>
                    <a:pt x="8" y="0"/>
                  </a:cubicBezTo>
                  <a:close/>
                  <a:moveTo>
                    <a:pt x="12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3" name="Freeform 466">
              <a:extLst>
                <a:ext uri="{FF2B5EF4-FFF2-40B4-BE49-F238E27FC236}">
                  <a16:creationId xmlns:a16="http://schemas.microsoft.com/office/drawing/2014/main" id="{39292A91-A978-4D12-A137-10198128B6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9825" y="5214938"/>
              <a:ext cx="79375" cy="104775"/>
            </a:xfrm>
            <a:custGeom>
              <a:avLst/>
              <a:gdLst>
                <a:gd name="T0" fmla="*/ 11 w 21"/>
                <a:gd name="T1" fmla="*/ 9 h 28"/>
                <a:gd name="T2" fmla="*/ 18 w 21"/>
                <a:gd name="T3" fmla="*/ 11 h 28"/>
                <a:gd name="T4" fmla="*/ 21 w 21"/>
                <a:gd name="T5" fmla="*/ 18 h 28"/>
                <a:gd name="T6" fmla="*/ 18 w 21"/>
                <a:gd name="T7" fmla="*/ 25 h 28"/>
                <a:gd name="T8" fmla="*/ 11 w 21"/>
                <a:gd name="T9" fmla="*/ 28 h 28"/>
                <a:gd name="T10" fmla="*/ 3 w 21"/>
                <a:gd name="T11" fmla="*/ 25 h 28"/>
                <a:gd name="T12" fmla="*/ 0 w 21"/>
                <a:gd name="T13" fmla="*/ 16 h 28"/>
                <a:gd name="T14" fmla="*/ 8 w 21"/>
                <a:gd name="T15" fmla="*/ 2 h 28"/>
                <a:gd name="T16" fmla="*/ 13 w 21"/>
                <a:gd name="T17" fmla="*/ 1 h 28"/>
                <a:gd name="T18" fmla="*/ 15 w 21"/>
                <a:gd name="T19" fmla="*/ 1 h 28"/>
                <a:gd name="T20" fmla="*/ 15 w 21"/>
                <a:gd name="T21" fmla="*/ 0 h 28"/>
                <a:gd name="T22" fmla="*/ 19 w 21"/>
                <a:gd name="T23" fmla="*/ 0 h 28"/>
                <a:gd name="T24" fmla="*/ 19 w 21"/>
                <a:gd name="T25" fmla="*/ 3 h 28"/>
                <a:gd name="T26" fmla="*/ 15 w 21"/>
                <a:gd name="T27" fmla="*/ 5 h 28"/>
                <a:gd name="T28" fmla="*/ 9 w 21"/>
                <a:gd name="T29" fmla="*/ 6 h 28"/>
                <a:gd name="T30" fmla="*/ 6 w 21"/>
                <a:gd name="T31" fmla="*/ 8 h 28"/>
                <a:gd name="T32" fmla="*/ 4 w 21"/>
                <a:gd name="T33" fmla="*/ 11 h 28"/>
                <a:gd name="T34" fmla="*/ 5 w 21"/>
                <a:gd name="T35" fmla="*/ 11 h 28"/>
                <a:gd name="T36" fmla="*/ 11 w 21"/>
                <a:gd name="T37" fmla="*/ 9 h 28"/>
                <a:gd name="T38" fmla="*/ 7 w 21"/>
                <a:gd name="T39" fmla="*/ 22 h 28"/>
                <a:gd name="T40" fmla="*/ 11 w 21"/>
                <a:gd name="T41" fmla="*/ 23 h 28"/>
                <a:gd name="T42" fmla="*/ 14 w 21"/>
                <a:gd name="T43" fmla="*/ 22 h 28"/>
                <a:gd name="T44" fmla="*/ 15 w 21"/>
                <a:gd name="T45" fmla="*/ 18 h 28"/>
                <a:gd name="T46" fmla="*/ 14 w 21"/>
                <a:gd name="T47" fmla="*/ 14 h 28"/>
                <a:gd name="T48" fmla="*/ 11 w 21"/>
                <a:gd name="T49" fmla="*/ 13 h 28"/>
                <a:gd name="T50" fmla="*/ 7 w 21"/>
                <a:gd name="T51" fmla="*/ 14 h 28"/>
                <a:gd name="T52" fmla="*/ 6 w 21"/>
                <a:gd name="T53" fmla="*/ 18 h 28"/>
                <a:gd name="T54" fmla="*/ 7 w 21"/>
                <a:gd name="T55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28">
                  <a:moveTo>
                    <a:pt x="11" y="9"/>
                  </a:moveTo>
                  <a:cubicBezTo>
                    <a:pt x="14" y="9"/>
                    <a:pt x="16" y="10"/>
                    <a:pt x="18" y="11"/>
                  </a:cubicBezTo>
                  <a:cubicBezTo>
                    <a:pt x="20" y="13"/>
                    <a:pt x="21" y="15"/>
                    <a:pt x="21" y="18"/>
                  </a:cubicBezTo>
                  <a:cubicBezTo>
                    <a:pt x="21" y="21"/>
                    <a:pt x="20" y="23"/>
                    <a:pt x="18" y="25"/>
                  </a:cubicBezTo>
                  <a:cubicBezTo>
                    <a:pt x="16" y="27"/>
                    <a:pt x="14" y="28"/>
                    <a:pt x="11" y="28"/>
                  </a:cubicBezTo>
                  <a:cubicBezTo>
                    <a:pt x="7" y="28"/>
                    <a:pt x="5" y="27"/>
                    <a:pt x="3" y="25"/>
                  </a:cubicBezTo>
                  <a:cubicBezTo>
                    <a:pt x="1" y="23"/>
                    <a:pt x="0" y="20"/>
                    <a:pt x="0" y="16"/>
                  </a:cubicBezTo>
                  <a:cubicBezTo>
                    <a:pt x="0" y="8"/>
                    <a:pt x="3" y="3"/>
                    <a:pt x="8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0"/>
                    <a:pt x="1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3"/>
                    <a:pt x="19" y="3"/>
                  </a:cubicBezTo>
                  <a:cubicBezTo>
                    <a:pt x="18" y="4"/>
                    <a:pt x="17" y="5"/>
                    <a:pt x="15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0"/>
                    <a:pt x="9" y="9"/>
                    <a:pt x="11" y="9"/>
                  </a:cubicBezTo>
                  <a:close/>
                  <a:moveTo>
                    <a:pt x="7" y="22"/>
                  </a:moveTo>
                  <a:cubicBezTo>
                    <a:pt x="8" y="23"/>
                    <a:pt x="9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1"/>
                    <a:pt x="15" y="20"/>
                    <a:pt x="15" y="18"/>
                  </a:cubicBezTo>
                  <a:cubicBezTo>
                    <a:pt x="15" y="17"/>
                    <a:pt x="15" y="15"/>
                    <a:pt x="14" y="14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9" y="13"/>
                    <a:pt x="8" y="13"/>
                    <a:pt x="7" y="14"/>
                  </a:cubicBezTo>
                  <a:cubicBezTo>
                    <a:pt x="6" y="15"/>
                    <a:pt x="6" y="17"/>
                    <a:pt x="6" y="18"/>
                  </a:cubicBezTo>
                  <a:cubicBezTo>
                    <a:pt x="6" y="20"/>
                    <a:pt x="6" y="21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4" name="Freeform 467">
              <a:extLst>
                <a:ext uri="{FF2B5EF4-FFF2-40B4-BE49-F238E27FC236}">
                  <a16:creationId xmlns:a16="http://schemas.microsoft.com/office/drawing/2014/main" id="{6038EACE-7C7E-40D2-9207-33904E601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488" y="5245100"/>
              <a:ext cx="76200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2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2 h 20"/>
                <a:gd name="T16" fmla="*/ 10 w 20"/>
                <a:gd name="T17" fmla="*/ 0 h 20"/>
                <a:gd name="T18" fmla="*/ 10 w 20"/>
                <a:gd name="T19" fmla="*/ 15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6" y="0"/>
                    <a:pt x="17" y="2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5"/>
                    <a:pt x="17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7" y="0"/>
                    <a:pt x="10" y="0"/>
                  </a:cubicBezTo>
                  <a:close/>
                  <a:moveTo>
                    <a:pt x="10" y="15"/>
                  </a:moveTo>
                  <a:cubicBezTo>
                    <a:pt x="12" y="15"/>
                    <a:pt x="13" y="15"/>
                    <a:pt x="14" y="14"/>
                  </a:cubicBezTo>
                  <a:cubicBezTo>
                    <a:pt x="14" y="13"/>
                    <a:pt x="15" y="11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8" y="4"/>
                    <a:pt x="7" y="4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1"/>
                    <a:pt x="6" y="13"/>
                    <a:pt x="6" y="14"/>
                  </a:cubicBezTo>
                  <a:cubicBezTo>
                    <a:pt x="7" y="15"/>
                    <a:pt x="8" y="15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5" name="Freeform 468">
              <a:extLst>
                <a:ext uri="{FF2B5EF4-FFF2-40B4-BE49-F238E27FC236}">
                  <a16:creationId xmlns:a16="http://schemas.microsoft.com/office/drawing/2014/main" id="{AD92A1D1-815E-4A1B-A50A-EBC15BCC0E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5245100"/>
              <a:ext cx="76200" cy="101600"/>
            </a:xfrm>
            <a:custGeom>
              <a:avLst/>
              <a:gdLst>
                <a:gd name="T0" fmla="*/ 0 w 20"/>
                <a:gd name="T1" fmla="*/ 0 h 27"/>
                <a:gd name="T2" fmla="*/ 5 w 20"/>
                <a:gd name="T3" fmla="*/ 0 h 27"/>
                <a:gd name="T4" fmla="*/ 5 w 20"/>
                <a:gd name="T5" fmla="*/ 2 h 27"/>
                <a:gd name="T6" fmla="*/ 6 w 20"/>
                <a:gd name="T7" fmla="*/ 2 h 27"/>
                <a:gd name="T8" fmla="*/ 12 w 20"/>
                <a:gd name="T9" fmla="*/ 0 h 27"/>
                <a:gd name="T10" fmla="*/ 18 w 20"/>
                <a:gd name="T11" fmla="*/ 2 h 27"/>
                <a:gd name="T12" fmla="*/ 20 w 20"/>
                <a:gd name="T13" fmla="*/ 10 h 27"/>
                <a:gd name="T14" fmla="*/ 18 w 20"/>
                <a:gd name="T15" fmla="*/ 17 h 27"/>
                <a:gd name="T16" fmla="*/ 12 w 20"/>
                <a:gd name="T17" fmla="*/ 20 h 27"/>
                <a:gd name="T18" fmla="*/ 7 w 20"/>
                <a:gd name="T19" fmla="*/ 18 h 27"/>
                <a:gd name="T20" fmla="*/ 6 w 20"/>
                <a:gd name="T21" fmla="*/ 18 h 27"/>
                <a:gd name="T22" fmla="*/ 6 w 20"/>
                <a:gd name="T23" fmla="*/ 27 h 27"/>
                <a:gd name="T24" fmla="*/ 0 w 20"/>
                <a:gd name="T25" fmla="*/ 27 h 27"/>
                <a:gd name="T26" fmla="*/ 0 w 20"/>
                <a:gd name="T27" fmla="*/ 0 h 27"/>
                <a:gd name="T28" fmla="*/ 10 w 20"/>
                <a:gd name="T29" fmla="*/ 4 h 27"/>
                <a:gd name="T30" fmla="*/ 7 w 20"/>
                <a:gd name="T31" fmla="*/ 6 h 27"/>
                <a:gd name="T32" fmla="*/ 5 w 20"/>
                <a:gd name="T33" fmla="*/ 10 h 27"/>
                <a:gd name="T34" fmla="*/ 7 w 20"/>
                <a:gd name="T35" fmla="*/ 14 h 27"/>
                <a:gd name="T36" fmla="*/ 10 w 20"/>
                <a:gd name="T37" fmla="*/ 15 h 27"/>
                <a:gd name="T38" fmla="*/ 14 w 20"/>
                <a:gd name="T39" fmla="*/ 14 h 27"/>
                <a:gd name="T40" fmla="*/ 15 w 20"/>
                <a:gd name="T41" fmla="*/ 10 h 27"/>
                <a:gd name="T42" fmla="*/ 14 w 20"/>
                <a:gd name="T43" fmla="*/ 6 h 27"/>
                <a:gd name="T44" fmla="*/ 10 w 20"/>
                <a:gd name="T4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7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0"/>
                    <a:pt x="9" y="0"/>
                    <a:pt x="12" y="0"/>
                  </a:cubicBezTo>
                  <a:cubicBezTo>
                    <a:pt x="14" y="0"/>
                    <a:pt x="16" y="0"/>
                    <a:pt x="18" y="2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5"/>
                    <a:pt x="18" y="17"/>
                  </a:cubicBezTo>
                  <a:cubicBezTo>
                    <a:pt x="16" y="19"/>
                    <a:pt x="14" y="20"/>
                    <a:pt x="12" y="20"/>
                  </a:cubicBezTo>
                  <a:cubicBezTo>
                    <a:pt x="9" y="20"/>
                    <a:pt x="8" y="19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10" y="4"/>
                  </a:moveTo>
                  <a:cubicBezTo>
                    <a:pt x="9" y="4"/>
                    <a:pt x="7" y="4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1"/>
                    <a:pt x="6" y="13"/>
                    <a:pt x="7" y="14"/>
                  </a:cubicBezTo>
                  <a:cubicBezTo>
                    <a:pt x="7" y="15"/>
                    <a:pt x="9" y="15"/>
                    <a:pt x="10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4" y="13"/>
                    <a:pt x="15" y="11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4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6" name="Freeform 469">
              <a:extLst>
                <a:ext uri="{FF2B5EF4-FFF2-40B4-BE49-F238E27FC236}">
                  <a16:creationId xmlns:a16="http://schemas.microsoft.com/office/drawing/2014/main" id="{464E0B2A-2B91-41F0-9FEE-B9B121D63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2400" y="5245100"/>
              <a:ext cx="66675" cy="71438"/>
            </a:xfrm>
            <a:custGeom>
              <a:avLst/>
              <a:gdLst>
                <a:gd name="T0" fmla="*/ 6 w 18"/>
                <a:gd name="T1" fmla="*/ 0 h 19"/>
                <a:gd name="T2" fmla="*/ 6 w 18"/>
                <a:gd name="T3" fmla="*/ 6 h 19"/>
                <a:gd name="T4" fmla="*/ 10 w 18"/>
                <a:gd name="T5" fmla="*/ 6 h 19"/>
                <a:gd name="T6" fmla="*/ 16 w 18"/>
                <a:gd name="T7" fmla="*/ 7 h 19"/>
                <a:gd name="T8" fmla="*/ 18 w 18"/>
                <a:gd name="T9" fmla="*/ 12 h 19"/>
                <a:gd name="T10" fmla="*/ 16 w 18"/>
                <a:gd name="T11" fmla="*/ 18 h 19"/>
                <a:gd name="T12" fmla="*/ 10 w 18"/>
                <a:gd name="T13" fmla="*/ 19 h 19"/>
                <a:gd name="T14" fmla="*/ 0 w 18"/>
                <a:gd name="T15" fmla="*/ 19 h 19"/>
                <a:gd name="T16" fmla="*/ 0 w 18"/>
                <a:gd name="T17" fmla="*/ 0 h 19"/>
                <a:gd name="T18" fmla="*/ 6 w 18"/>
                <a:gd name="T19" fmla="*/ 0 h 19"/>
                <a:gd name="T20" fmla="*/ 6 w 18"/>
                <a:gd name="T21" fmla="*/ 15 h 19"/>
                <a:gd name="T22" fmla="*/ 10 w 18"/>
                <a:gd name="T23" fmla="*/ 15 h 19"/>
                <a:gd name="T24" fmla="*/ 12 w 18"/>
                <a:gd name="T25" fmla="*/ 14 h 19"/>
                <a:gd name="T26" fmla="*/ 13 w 18"/>
                <a:gd name="T27" fmla="*/ 12 h 19"/>
                <a:gd name="T28" fmla="*/ 12 w 18"/>
                <a:gd name="T29" fmla="*/ 10 h 19"/>
                <a:gd name="T30" fmla="*/ 10 w 18"/>
                <a:gd name="T31" fmla="*/ 10 h 19"/>
                <a:gd name="T32" fmla="*/ 6 w 18"/>
                <a:gd name="T33" fmla="*/ 10 h 19"/>
                <a:gd name="T34" fmla="*/ 6 w 18"/>
                <a:gd name="T3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9">
                  <a:moveTo>
                    <a:pt x="6" y="0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6"/>
                    <a:pt x="15" y="6"/>
                    <a:pt x="16" y="7"/>
                  </a:cubicBezTo>
                  <a:cubicBezTo>
                    <a:pt x="18" y="9"/>
                    <a:pt x="18" y="10"/>
                    <a:pt x="18" y="12"/>
                  </a:cubicBezTo>
                  <a:cubicBezTo>
                    <a:pt x="18" y="15"/>
                    <a:pt x="18" y="16"/>
                    <a:pt x="16" y="18"/>
                  </a:cubicBezTo>
                  <a:cubicBezTo>
                    <a:pt x="15" y="19"/>
                    <a:pt x="13" y="19"/>
                    <a:pt x="1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2" y="15"/>
                    <a:pt x="12" y="14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2"/>
                    <a:pt x="13" y="11"/>
                    <a:pt x="12" y="10"/>
                  </a:cubicBezTo>
                  <a:cubicBezTo>
                    <a:pt x="12" y="10"/>
                    <a:pt x="11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7" name="Freeform 470">
              <a:extLst>
                <a:ext uri="{FF2B5EF4-FFF2-40B4-BE49-F238E27FC236}">
                  <a16:creationId xmlns:a16="http://schemas.microsoft.com/office/drawing/2014/main" id="{F9C29CD1-3F2A-479D-B30F-738372807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4950" y="5214938"/>
              <a:ext cx="74613" cy="104775"/>
            </a:xfrm>
            <a:custGeom>
              <a:avLst/>
              <a:gdLst>
                <a:gd name="T0" fmla="*/ 11 w 20"/>
                <a:gd name="T1" fmla="*/ 9 h 28"/>
                <a:gd name="T2" fmla="*/ 18 w 20"/>
                <a:gd name="T3" fmla="*/ 11 h 28"/>
                <a:gd name="T4" fmla="*/ 20 w 20"/>
                <a:gd name="T5" fmla="*/ 18 h 28"/>
                <a:gd name="T6" fmla="*/ 18 w 20"/>
                <a:gd name="T7" fmla="*/ 25 h 28"/>
                <a:gd name="T8" fmla="*/ 10 w 20"/>
                <a:gd name="T9" fmla="*/ 28 h 28"/>
                <a:gd name="T10" fmla="*/ 3 w 20"/>
                <a:gd name="T11" fmla="*/ 25 h 28"/>
                <a:gd name="T12" fmla="*/ 0 w 20"/>
                <a:gd name="T13" fmla="*/ 16 h 28"/>
                <a:gd name="T14" fmla="*/ 8 w 20"/>
                <a:gd name="T15" fmla="*/ 2 h 28"/>
                <a:gd name="T16" fmla="*/ 13 w 20"/>
                <a:gd name="T17" fmla="*/ 1 h 28"/>
                <a:gd name="T18" fmla="*/ 14 w 20"/>
                <a:gd name="T19" fmla="*/ 1 h 28"/>
                <a:gd name="T20" fmla="*/ 15 w 20"/>
                <a:gd name="T21" fmla="*/ 0 h 28"/>
                <a:gd name="T22" fmla="*/ 19 w 20"/>
                <a:gd name="T23" fmla="*/ 0 h 28"/>
                <a:gd name="T24" fmla="*/ 18 w 20"/>
                <a:gd name="T25" fmla="*/ 3 h 28"/>
                <a:gd name="T26" fmla="*/ 15 w 20"/>
                <a:gd name="T27" fmla="*/ 5 h 28"/>
                <a:gd name="T28" fmla="*/ 9 w 20"/>
                <a:gd name="T29" fmla="*/ 6 h 28"/>
                <a:gd name="T30" fmla="*/ 6 w 20"/>
                <a:gd name="T31" fmla="*/ 8 h 28"/>
                <a:gd name="T32" fmla="*/ 4 w 20"/>
                <a:gd name="T33" fmla="*/ 11 h 28"/>
                <a:gd name="T34" fmla="*/ 5 w 20"/>
                <a:gd name="T35" fmla="*/ 11 h 28"/>
                <a:gd name="T36" fmla="*/ 11 w 20"/>
                <a:gd name="T37" fmla="*/ 9 h 28"/>
                <a:gd name="T38" fmla="*/ 7 w 20"/>
                <a:gd name="T39" fmla="*/ 22 h 28"/>
                <a:gd name="T40" fmla="*/ 10 w 20"/>
                <a:gd name="T41" fmla="*/ 23 h 28"/>
                <a:gd name="T42" fmla="*/ 14 w 20"/>
                <a:gd name="T43" fmla="*/ 22 h 28"/>
                <a:gd name="T44" fmla="*/ 15 w 20"/>
                <a:gd name="T45" fmla="*/ 18 h 28"/>
                <a:gd name="T46" fmla="*/ 14 w 20"/>
                <a:gd name="T47" fmla="*/ 14 h 28"/>
                <a:gd name="T48" fmla="*/ 10 w 20"/>
                <a:gd name="T49" fmla="*/ 13 h 28"/>
                <a:gd name="T50" fmla="*/ 7 w 20"/>
                <a:gd name="T51" fmla="*/ 14 h 28"/>
                <a:gd name="T52" fmla="*/ 6 w 20"/>
                <a:gd name="T53" fmla="*/ 18 h 28"/>
                <a:gd name="T54" fmla="*/ 7 w 20"/>
                <a:gd name="T55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8">
                  <a:moveTo>
                    <a:pt x="11" y="9"/>
                  </a:moveTo>
                  <a:cubicBezTo>
                    <a:pt x="14" y="9"/>
                    <a:pt x="16" y="10"/>
                    <a:pt x="18" y="11"/>
                  </a:cubicBezTo>
                  <a:cubicBezTo>
                    <a:pt x="20" y="13"/>
                    <a:pt x="20" y="15"/>
                    <a:pt x="20" y="18"/>
                  </a:cubicBezTo>
                  <a:cubicBezTo>
                    <a:pt x="20" y="21"/>
                    <a:pt x="20" y="23"/>
                    <a:pt x="18" y="25"/>
                  </a:cubicBezTo>
                  <a:cubicBezTo>
                    <a:pt x="16" y="27"/>
                    <a:pt x="13" y="28"/>
                    <a:pt x="10" y="28"/>
                  </a:cubicBezTo>
                  <a:cubicBezTo>
                    <a:pt x="7" y="28"/>
                    <a:pt x="5" y="27"/>
                    <a:pt x="3" y="25"/>
                  </a:cubicBezTo>
                  <a:cubicBezTo>
                    <a:pt x="1" y="23"/>
                    <a:pt x="0" y="20"/>
                    <a:pt x="0" y="16"/>
                  </a:cubicBezTo>
                  <a:cubicBezTo>
                    <a:pt x="0" y="8"/>
                    <a:pt x="3" y="3"/>
                    <a:pt x="8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0"/>
                    <a:pt x="1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3"/>
                    <a:pt x="18" y="3"/>
                  </a:cubicBezTo>
                  <a:cubicBezTo>
                    <a:pt x="18" y="4"/>
                    <a:pt x="17" y="5"/>
                    <a:pt x="15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lose/>
                  <a:moveTo>
                    <a:pt x="7" y="22"/>
                  </a:moveTo>
                  <a:cubicBezTo>
                    <a:pt x="8" y="23"/>
                    <a:pt x="9" y="23"/>
                    <a:pt x="10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1"/>
                    <a:pt x="15" y="20"/>
                    <a:pt x="15" y="18"/>
                  </a:cubicBezTo>
                  <a:cubicBezTo>
                    <a:pt x="15" y="17"/>
                    <a:pt x="15" y="15"/>
                    <a:pt x="14" y="14"/>
                  </a:cubicBezTo>
                  <a:cubicBezTo>
                    <a:pt x="13" y="13"/>
                    <a:pt x="12" y="13"/>
                    <a:pt x="10" y="13"/>
                  </a:cubicBezTo>
                  <a:cubicBezTo>
                    <a:pt x="9" y="13"/>
                    <a:pt x="8" y="13"/>
                    <a:pt x="7" y="14"/>
                  </a:cubicBezTo>
                  <a:cubicBezTo>
                    <a:pt x="6" y="15"/>
                    <a:pt x="6" y="17"/>
                    <a:pt x="6" y="18"/>
                  </a:cubicBezTo>
                  <a:cubicBezTo>
                    <a:pt x="6" y="20"/>
                    <a:pt x="6" y="21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8" name="Freeform 471">
              <a:extLst>
                <a:ext uri="{FF2B5EF4-FFF2-40B4-BE49-F238E27FC236}">
                  <a16:creationId xmlns:a16="http://schemas.microsoft.com/office/drawing/2014/main" id="{E2A00435-66B0-4E93-B2F0-C5DEAD3B4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8613" y="5245100"/>
              <a:ext cx="66675" cy="74613"/>
            </a:xfrm>
            <a:custGeom>
              <a:avLst/>
              <a:gdLst>
                <a:gd name="T0" fmla="*/ 13 w 18"/>
                <a:gd name="T1" fmla="*/ 19 h 20"/>
                <a:gd name="T2" fmla="*/ 13 w 18"/>
                <a:gd name="T3" fmla="*/ 18 h 20"/>
                <a:gd name="T4" fmla="*/ 12 w 18"/>
                <a:gd name="T5" fmla="*/ 18 h 20"/>
                <a:gd name="T6" fmla="*/ 6 w 18"/>
                <a:gd name="T7" fmla="*/ 20 h 20"/>
                <a:gd name="T8" fmla="*/ 1 w 18"/>
                <a:gd name="T9" fmla="*/ 18 h 20"/>
                <a:gd name="T10" fmla="*/ 0 w 18"/>
                <a:gd name="T11" fmla="*/ 13 h 20"/>
                <a:gd name="T12" fmla="*/ 2 w 18"/>
                <a:gd name="T13" fmla="*/ 9 h 20"/>
                <a:gd name="T14" fmla="*/ 7 w 18"/>
                <a:gd name="T15" fmla="*/ 7 h 20"/>
                <a:gd name="T16" fmla="*/ 13 w 18"/>
                <a:gd name="T17" fmla="*/ 7 h 20"/>
                <a:gd name="T18" fmla="*/ 13 w 18"/>
                <a:gd name="T19" fmla="*/ 6 h 20"/>
                <a:gd name="T20" fmla="*/ 9 w 18"/>
                <a:gd name="T21" fmla="*/ 3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1 h 20"/>
                <a:gd name="T28" fmla="*/ 9 w 18"/>
                <a:gd name="T29" fmla="*/ 0 h 20"/>
                <a:gd name="T30" fmla="*/ 15 w 18"/>
                <a:gd name="T31" fmla="*/ 1 h 20"/>
                <a:gd name="T32" fmla="*/ 18 w 18"/>
                <a:gd name="T33" fmla="*/ 7 h 20"/>
                <a:gd name="T34" fmla="*/ 18 w 18"/>
                <a:gd name="T35" fmla="*/ 19 h 20"/>
                <a:gd name="T36" fmla="*/ 13 w 18"/>
                <a:gd name="T37" fmla="*/ 19 h 20"/>
                <a:gd name="T38" fmla="*/ 8 w 18"/>
                <a:gd name="T39" fmla="*/ 16 h 20"/>
                <a:gd name="T40" fmla="*/ 11 w 18"/>
                <a:gd name="T41" fmla="*/ 15 h 20"/>
                <a:gd name="T42" fmla="*/ 13 w 18"/>
                <a:gd name="T43" fmla="*/ 12 h 20"/>
                <a:gd name="T44" fmla="*/ 13 w 18"/>
                <a:gd name="T45" fmla="*/ 10 h 20"/>
                <a:gd name="T46" fmla="*/ 8 w 18"/>
                <a:gd name="T47" fmla="*/ 10 h 20"/>
                <a:gd name="T48" fmla="*/ 5 w 18"/>
                <a:gd name="T49" fmla="*/ 13 h 20"/>
                <a:gd name="T50" fmla="*/ 8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19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6" y="20"/>
                  </a:cubicBezTo>
                  <a:cubicBezTo>
                    <a:pt x="4" y="20"/>
                    <a:pt x="3" y="19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3" y="8"/>
                    <a:pt x="5" y="7"/>
                    <a:pt x="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"/>
                    <a:pt x="11" y="3"/>
                    <a:pt x="9" y="3"/>
                  </a:cubicBezTo>
                  <a:cubicBezTo>
                    <a:pt x="7" y="3"/>
                    <a:pt x="6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7" y="2"/>
                    <a:pt x="18" y="4"/>
                    <a:pt x="18" y="7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3" y="19"/>
                  </a:lnTo>
                  <a:close/>
                  <a:moveTo>
                    <a:pt x="8" y="16"/>
                  </a:moveTo>
                  <a:cubicBezTo>
                    <a:pt x="10" y="16"/>
                    <a:pt x="11" y="15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5" y="11"/>
                    <a:pt x="5" y="13"/>
                  </a:cubicBezTo>
                  <a:cubicBezTo>
                    <a:pt x="5" y="15"/>
                    <a:pt x="6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9" name="Freeform 472">
              <a:extLst>
                <a:ext uri="{FF2B5EF4-FFF2-40B4-BE49-F238E27FC236}">
                  <a16:creationId xmlns:a16="http://schemas.microsoft.com/office/drawing/2014/main" id="{CBB2FB4D-7267-4384-9032-C2B6E2352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888" y="3849688"/>
              <a:ext cx="1095375" cy="1098550"/>
            </a:xfrm>
            <a:custGeom>
              <a:avLst/>
              <a:gdLst>
                <a:gd name="T0" fmla="*/ 233 w 292"/>
                <a:gd name="T1" fmla="*/ 13 h 292"/>
                <a:gd name="T2" fmla="*/ 279 w 292"/>
                <a:gd name="T3" fmla="*/ 59 h 292"/>
                <a:gd name="T4" fmla="*/ 279 w 292"/>
                <a:gd name="T5" fmla="*/ 233 h 292"/>
                <a:gd name="T6" fmla="*/ 233 w 292"/>
                <a:gd name="T7" fmla="*/ 280 h 292"/>
                <a:gd name="T8" fmla="*/ 59 w 292"/>
                <a:gd name="T9" fmla="*/ 280 h 292"/>
                <a:gd name="T10" fmla="*/ 12 w 292"/>
                <a:gd name="T11" fmla="*/ 233 h 292"/>
                <a:gd name="T12" fmla="*/ 12 w 292"/>
                <a:gd name="T13" fmla="*/ 59 h 292"/>
                <a:gd name="T14" fmla="*/ 59 w 292"/>
                <a:gd name="T15" fmla="*/ 13 h 292"/>
                <a:gd name="T16" fmla="*/ 233 w 292"/>
                <a:gd name="T17" fmla="*/ 13 h 292"/>
                <a:gd name="T18" fmla="*/ 233 w 292"/>
                <a:gd name="T19" fmla="*/ 0 h 292"/>
                <a:gd name="T20" fmla="*/ 59 w 292"/>
                <a:gd name="T21" fmla="*/ 0 h 292"/>
                <a:gd name="T22" fmla="*/ 0 w 292"/>
                <a:gd name="T23" fmla="*/ 59 h 292"/>
                <a:gd name="T24" fmla="*/ 0 w 292"/>
                <a:gd name="T25" fmla="*/ 233 h 292"/>
                <a:gd name="T26" fmla="*/ 59 w 292"/>
                <a:gd name="T27" fmla="*/ 292 h 292"/>
                <a:gd name="T28" fmla="*/ 233 w 292"/>
                <a:gd name="T29" fmla="*/ 292 h 292"/>
                <a:gd name="T30" fmla="*/ 292 w 292"/>
                <a:gd name="T31" fmla="*/ 233 h 292"/>
                <a:gd name="T32" fmla="*/ 292 w 292"/>
                <a:gd name="T33" fmla="*/ 59 h 292"/>
                <a:gd name="T34" fmla="*/ 233 w 292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92">
                  <a:moveTo>
                    <a:pt x="233" y="13"/>
                  </a:moveTo>
                  <a:cubicBezTo>
                    <a:pt x="259" y="13"/>
                    <a:pt x="279" y="34"/>
                    <a:pt x="279" y="59"/>
                  </a:cubicBezTo>
                  <a:cubicBezTo>
                    <a:pt x="279" y="233"/>
                    <a:pt x="279" y="233"/>
                    <a:pt x="279" y="233"/>
                  </a:cubicBezTo>
                  <a:cubicBezTo>
                    <a:pt x="279" y="259"/>
                    <a:pt x="259" y="280"/>
                    <a:pt x="233" y="280"/>
                  </a:cubicBezTo>
                  <a:cubicBezTo>
                    <a:pt x="59" y="280"/>
                    <a:pt x="59" y="280"/>
                    <a:pt x="59" y="280"/>
                  </a:cubicBezTo>
                  <a:cubicBezTo>
                    <a:pt x="33" y="280"/>
                    <a:pt x="12" y="259"/>
                    <a:pt x="12" y="233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34"/>
                    <a:pt x="33" y="13"/>
                    <a:pt x="59" y="13"/>
                  </a:cubicBezTo>
                  <a:cubicBezTo>
                    <a:pt x="233" y="13"/>
                    <a:pt x="233" y="13"/>
                    <a:pt x="233" y="13"/>
                  </a:cubicBezTo>
                  <a:moveTo>
                    <a:pt x="23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6" y="0"/>
                    <a:pt x="0" y="27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6"/>
                    <a:pt x="26" y="292"/>
                    <a:pt x="59" y="292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65" y="292"/>
                    <a:pt x="292" y="266"/>
                    <a:pt x="292" y="233"/>
                  </a:cubicBezTo>
                  <a:cubicBezTo>
                    <a:pt x="292" y="59"/>
                    <a:pt x="292" y="59"/>
                    <a:pt x="292" y="59"/>
                  </a:cubicBezTo>
                  <a:cubicBezTo>
                    <a:pt x="292" y="27"/>
                    <a:pt x="265" y="0"/>
                    <a:pt x="2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266" name="Группа 89">
            <a:extLst>
              <a:ext uri="{FF2B5EF4-FFF2-40B4-BE49-F238E27FC236}">
                <a16:creationId xmlns:a16="http://schemas.microsoft.com/office/drawing/2014/main" id="{4DD37907-2148-49BD-9F7D-E40A4A0D4F2F}"/>
              </a:ext>
            </a:extLst>
          </p:cNvPr>
          <p:cNvGrpSpPr/>
          <p:nvPr/>
        </p:nvGrpSpPr>
        <p:grpSpPr>
          <a:xfrm>
            <a:off x="1988085" y="342628"/>
            <a:ext cx="645562" cy="797130"/>
            <a:chOff x="3398838" y="1508125"/>
            <a:chExt cx="1095375" cy="1352551"/>
          </a:xfrm>
          <a:solidFill>
            <a:schemeClr val="bg1"/>
          </a:solidFill>
        </p:grpSpPr>
        <p:sp>
          <p:nvSpPr>
            <p:cNvPr id="91" name="Freeform 514">
              <a:extLst>
                <a:ext uri="{FF2B5EF4-FFF2-40B4-BE49-F238E27FC236}">
                  <a16:creationId xmlns:a16="http://schemas.microsoft.com/office/drawing/2014/main" id="{81784253-DF35-4F72-B159-567833939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613" y="2728913"/>
              <a:ext cx="82550" cy="101600"/>
            </a:xfrm>
            <a:custGeom>
              <a:avLst/>
              <a:gdLst>
                <a:gd name="T0" fmla="*/ 52 w 52"/>
                <a:gd name="T1" fmla="*/ 0 h 64"/>
                <a:gd name="T2" fmla="*/ 52 w 52"/>
                <a:gd name="T3" fmla="*/ 12 h 64"/>
                <a:gd name="T4" fmla="*/ 33 w 52"/>
                <a:gd name="T5" fmla="*/ 12 h 64"/>
                <a:gd name="T6" fmla="*/ 33 w 52"/>
                <a:gd name="T7" fmla="*/ 64 h 64"/>
                <a:gd name="T8" fmla="*/ 19 w 52"/>
                <a:gd name="T9" fmla="*/ 64 h 64"/>
                <a:gd name="T10" fmla="*/ 19 w 52"/>
                <a:gd name="T11" fmla="*/ 12 h 64"/>
                <a:gd name="T12" fmla="*/ 0 w 52"/>
                <a:gd name="T13" fmla="*/ 12 h 64"/>
                <a:gd name="T14" fmla="*/ 0 w 52"/>
                <a:gd name="T15" fmla="*/ 0 h 64"/>
                <a:gd name="T16" fmla="*/ 52 w 52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4">
                  <a:moveTo>
                    <a:pt x="52" y="0"/>
                  </a:moveTo>
                  <a:lnTo>
                    <a:pt x="52" y="12"/>
                  </a:lnTo>
                  <a:lnTo>
                    <a:pt x="33" y="12"/>
                  </a:lnTo>
                  <a:lnTo>
                    <a:pt x="33" y="64"/>
                  </a:lnTo>
                  <a:lnTo>
                    <a:pt x="19" y="64"/>
                  </a:lnTo>
                  <a:lnTo>
                    <a:pt x="1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2" name="Freeform 515">
              <a:extLst>
                <a:ext uri="{FF2B5EF4-FFF2-40B4-BE49-F238E27FC236}">
                  <a16:creationId xmlns:a16="http://schemas.microsoft.com/office/drawing/2014/main" id="{C4692E1D-34B0-4ABB-8C6F-B4824708EF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6163" y="2755900"/>
              <a:ext cx="74613" cy="79375"/>
            </a:xfrm>
            <a:custGeom>
              <a:avLst/>
              <a:gdLst>
                <a:gd name="T0" fmla="*/ 10 w 20"/>
                <a:gd name="T1" fmla="*/ 0 h 21"/>
                <a:gd name="T2" fmla="*/ 18 w 20"/>
                <a:gd name="T3" fmla="*/ 3 h 21"/>
                <a:gd name="T4" fmla="*/ 20 w 20"/>
                <a:gd name="T5" fmla="*/ 10 h 21"/>
                <a:gd name="T6" fmla="*/ 18 w 20"/>
                <a:gd name="T7" fmla="*/ 18 h 21"/>
                <a:gd name="T8" fmla="*/ 10 w 20"/>
                <a:gd name="T9" fmla="*/ 21 h 21"/>
                <a:gd name="T10" fmla="*/ 3 w 20"/>
                <a:gd name="T11" fmla="*/ 18 h 21"/>
                <a:gd name="T12" fmla="*/ 0 w 20"/>
                <a:gd name="T13" fmla="*/ 10 h 21"/>
                <a:gd name="T14" fmla="*/ 3 w 20"/>
                <a:gd name="T15" fmla="*/ 3 h 21"/>
                <a:gd name="T16" fmla="*/ 10 w 20"/>
                <a:gd name="T17" fmla="*/ 0 h 21"/>
                <a:gd name="T18" fmla="*/ 10 w 20"/>
                <a:gd name="T19" fmla="*/ 16 h 21"/>
                <a:gd name="T20" fmla="*/ 14 w 20"/>
                <a:gd name="T21" fmla="*/ 15 h 21"/>
                <a:gd name="T22" fmla="*/ 15 w 20"/>
                <a:gd name="T23" fmla="*/ 10 h 21"/>
                <a:gd name="T24" fmla="*/ 14 w 20"/>
                <a:gd name="T25" fmla="*/ 6 h 21"/>
                <a:gd name="T26" fmla="*/ 10 w 20"/>
                <a:gd name="T27" fmla="*/ 5 h 21"/>
                <a:gd name="T28" fmla="*/ 7 w 20"/>
                <a:gd name="T29" fmla="*/ 6 h 21"/>
                <a:gd name="T30" fmla="*/ 6 w 20"/>
                <a:gd name="T31" fmla="*/ 10 h 21"/>
                <a:gd name="T32" fmla="*/ 7 w 20"/>
                <a:gd name="T33" fmla="*/ 15 h 21"/>
                <a:gd name="T34" fmla="*/ 10 w 20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6"/>
                    <a:pt x="14" y="15"/>
                  </a:cubicBezTo>
                  <a:cubicBezTo>
                    <a:pt x="15" y="13"/>
                    <a:pt x="15" y="12"/>
                    <a:pt x="15" y="10"/>
                  </a:cubicBezTo>
                  <a:cubicBezTo>
                    <a:pt x="15" y="9"/>
                    <a:pt x="15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6" y="7"/>
                    <a:pt x="6" y="9"/>
                    <a:pt x="6" y="10"/>
                  </a:cubicBezTo>
                  <a:cubicBezTo>
                    <a:pt x="6" y="12"/>
                    <a:pt x="6" y="13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3" name="Freeform 516">
              <a:extLst>
                <a:ext uri="{FF2B5EF4-FFF2-40B4-BE49-F238E27FC236}">
                  <a16:creationId xmlns:a16="http://schemas.microsoft.com/office/drawing/2014/main" id="{6B884800-99A6-4CDD-B49C-D0B9DD1B4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2759075"/>
              <a:ext cx="66675" cy="71438"/>
            </a:xfrm>
            <a:custGeom>
              <a:avLst/>
              <a:gdLst>
                <a:gd name="T0" fmla="*/ 42 w 42"/>
                <a:gd name="T1" fmla="*/ 45 h 45"/>
                <a:gd name="T2" fmla="*/ 30 w 42"/>
                <a:gd name="T3" fmla="*/ 45 h 45"/>
                <a:gd name="T4" fmla="*/ 30 w 42"/>
                <a:gd name="T5" fmla="*/ 10 h 45"/>
                <a:gd name="T6" fmla="*/ 11 w 42"/>
                <a:gd name="T7" fmla="*/ 10 h 45"/>
                <a:gd name="T8" fmla="*/ 11 w 42"/>
                <a:gd name="T9" fmla="*/ 45 h 45"/>
                <a:gd name="T10" fmla="*/ 0 w 42"/>
                <a:gd name="T11" fmla="*/ 45 h 45"/>
                <a:gd name="T12" fmla="*/ 0 w 42"/>
                <a:gd name="T13" fmla="*/ 0 h 45"/>
                <a:gd name="T14" fmla="*/ 42 w 42"/>
                <a:gd name="T15" fmla="*/ 0 h 45"/>
                <a:gd name="T16" fmla="*/ 42 w 4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5">
                  <a:moveTo>
                    <a:pt x="42" y="45"/>
                  </a:moveTo>
                  <a:lnTo>
                    <a:pt x="30" y="45"/>
                  </a:lnTo>
                  <a:lnTo>
                    <a:pt x="30" y="10"/>
                  </a:lnTo>
                  <a:lnTo>
                    <a:pt x="11" y="10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4" name="Freeform 517">
              <a:extLst>
                <a:ext uri="{FF2B5EF4-FFF2-40B4-BE49-F238E27FC236}">
                  <a16:creationId xmlns:a16="http://schemas.microsoft.com/office/drawing/2014/main" id="{8AD9A82C-31CD-4FD1-9815-2B680F145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313" y="2755900"/>
              <a:ext cx="74613" cy="79375"/>
            </a:xfrm>
            <a:custGeom>
              <a:avLst/>
              <a:gdLst>
                <a:gd name="T0" fmla="*/ 10 w 20"/>
                <a:gd name="T1" fmla="*/ 0 h 21"/>
                <a:gd name="T2" fmla="*/ 18 w 20"/>
                <a:gd name="T3" fmla="*/ 3 h 21"/>
                <a:gd name="T4" fmla="*/ 20 w 20"/>
                <a:gd name="T5" fmla="*/ 10 h 21"/>
                <a:gd name="T6" fmla="*/ 18 w 20"/>
                <a:gd name="T7" fmla="*/ 18 h 21"/>
                <a:gd name="T8" fmla="*/ 10 w 20"/>
                <a:gd name="T9" fmla="*/ 21 h 21"/>
                <a:gd name="T10" fmla="*/ 3 w 20"/>
                <a:gd name="T11" fmla="*/ 18 h 21"/>
                <a:gd name="T12" fmla="*/ 0 w 20"/>
                <a:gd name="T13" fmla="*/ 10 h 21"/>
                <a:gd name="T14" fmla="*/ 3 w 20"/>
                <a:gd name="T15" fmla="*/ 3 h 21"/>
                <a:gd name="T16" fmla="*/ 10 w 20"/>
                <a:gd name="T17" fmla="*/ 0 h 21"/>
                <a:gd name="T18" fmla="*/ 10 w 20"/>
                <a:gd name="T19" fmla="*/ 16 h 21"/>
                <a:gd name="T20" fmla="*/ 14 w 20"/>
                <a:gd name="T21" fmla="*/ 15 h 21"/>
                <a:gd name="T22" fmla="*/ 15 w 20"/>
                <a:gd name="T23" fmla="*/ 10 h 21"/>
                <a:gd name="T24" fmla="*/ 14 w 20"/>
                <a:gd name="T25" fmla="*/ 6 h 21"/>
                <a:gd name="T26" fmla="*/ 10 w 20"/>
                <a:gd name="T27" fmla="*/ 5 h 21"/>
                <a:gd name="T28" fmla="*/ 7 w 20"/>
                <a:gd name="T29" fmla="*/ 6 h 21"/>
                <a:gd name="T30" fmla="*/ 6 w 20"/>
                <a:gd name="T31" fmla="*/ 10 h 21"/>
                <a:gd name="T32" fmla="*/ 7 w 20"/>
                <a:gd name="T33" fmla="*/ 15 h 21"/>
                <a:gd name="T34" fmla="*/ 10 w 20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0" y="7"/>
                    <a:pt x="20" y="10"/>
                  </a:cubicBezTo>
                  <a:cubicBezTo>
                    <a:pt x="20" y="13"/>
                    <a:pt x="20" y="16"/>
                    <a:pt x="18" y="18"/>
                  </a:cubicBezTo>
                  <a:cubicBezTo>
                    <a:pt x="16" y="20"/>
                    <a:pt x="14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6"/>
                    <a:pt x="14" y="15"/>
                  </a:cubicBezTo>
                  <a:cubicBezTo>
                    <a:pt x="15" y="13"/>
                    <a:pt x="15" y="12"/>
                    <a:pt x="15" y="10"/>
                  </a:cubicBezTo>
                  <a:cubicBezTo>
                    <a:pt x="15" y="9"/>
                    <a:pt x="15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6" y="7"/>
                    <a:pt x="6" y="9"/>
                    <a:pt x="6" y="10"/>
                  </a:cubicBezTo>
                  <a:cubicBezTo>
                    <a:pt x="6" y="12"/>
                    <a:pt x="6" y="13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5" name="Freeform 518">
              <a:extLst>
                <a:ext uri="{FF2B5EF4-FFF2-40B4-BE49-F238E27FC236}">
                  <a16:creationId xmlns:a16="http://schemas.microsoft.com/office/drawing/2014/main" id="{9470FF28-21AD-4863-BDBB-63176B36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2759075"/>
              <a:ext cx="57150" cy="71438"/>
            </a:xfrm>
            <a:custGeom>
              <a:avLst/>
              <a:gdLst>
                <a:gd name="T0" fmla="*/ 0 w 36"/>
                <a:gd name="T1" fmla="*/ 45 h 45"/>
                <a:gd name="T2" fmla="*/ 0 w 36"/>
                <a:gd name="T3" fmla="*/ 0 h 45"/>
                <a:gd name="T4" fmla="*/ 36 w 36"/>
                <a:gd name="T5" fmla="*/ 0 h 45"/>
                <a:gd name="T6" fmla="*/ 36 w 36"/>
                <a:gd name="T7" fmla="*/ 10 h 45"/>
                <a:gd name="T8" fmla="*/ 12 w 36"/>
                <a:gd name="T9" fmla="*/ 10 h 45"/>
                <a:gd name="T10" fmla="*/ 12 w 36"/>
                <a:gd name="T11" fmla="*/ 45 h 45"/>
                <a:gd name="T12" fmla="*/ 0 w 36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5">
                  <a:moveTo>
                    <a:pt x="0" y="45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12" y="10"/>
                  </a:lnTo>
                  <a:lnTo>
                    <a:pt x="12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6" name="Freeform 519">
              <a:extLst>
                <a:ext uri="{FF2B5EF4-FFF2-40B4-BE49-F238E27FC236}">
                  <a16:creationId xmlns:a16="http://schemas.microsoft.com/office/drawing/2014/main" id="{CFC76AD3-63EB-4BC6-90A4-0A8F191078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3350" y="2755900"/>
              <a:ext cx="74613" cy="104775"/>
            </a:xfrm>
            <a:custGeom>
              <a:avLst/>
              <a:gdLst>
                <a:gd name="T0" fmla="*/ 0 w 20"/>
                <a:gd name="T1" fmla="*/ 1 h 28"/>
                <a:gd name="T2" fmla="*/ 5 w 20"/>
                <a:gd name="T3" fmla="*/ 1 h 28"/>
                <a:gd name="T4" fmla="*/ 5 w 20"/>
                <a:gd name="T5" fmla="*/ 2 h 28"/>
                <a:gd name="T6" fmla="*/ 6 w 20"/>
                <a:gd name="T7" fmla="*/ 2 h 28"/>
                <a:gd name="T8" fmla="*/ 12 w 20"/>
                <a:gd name="T9" fmla="*/ 0 h 28"/>
                <a:gd name="T10" fmla="*/ 18 w 20"/>
                <a:gd name="T11" fmla="*/ 3 h 28"/>
                <a:gd name="T12" fmla="*/ 20 w 20"/>
                <a:gd name="T13" fmla="*/ 10 h 28"/>
                <a:gd name="T14" fmla="*/ 18 w 20"/>
                <a:gd name="T15" fmla="*/ 18 h 28"/>
                <a:gd name="T16" fmla="*/ 12 w 20"/>
                <a:gd name="T17" fmla="*/ 21 h 28"/>
                <a:gd name="T18" fmla="*/ 6 w 20"/>
                <a:gd name="T19" fmla="*/ 18 h 28"/>
                <a:gd name="T20" fmla="*/ 5 w 20"/>
                <a:gd name="T21" fmla="*/ 18 h 28"/>
                <a:gd name="T22" fmla="*/ 5 w 20"/>
                <a:gd name="T23" fmla="*/ 28 h 28"/>
                <a:gd name="T24" fmla="*/ 0 w 20"/>
                <a:gd name="T25" fmla="*/ 28 h 28"/>
                <a:gd name="T26" fmla="*/ 0 w 20"/>
                <a:gd name="T27" fmla="*/ 1 h 28"/>
                <a:gd name="T28" fmla="*/ 10 w 20"/>
                <a:gd name="T29" fmla="*/ 5 h 28"/>
                <a:gd name="T30" fmla="*/ 6 w 20"/>
                <a:gd name="T31" fmla="*/ 6 h 28"/>
                <a:gd name="T32" fmla="*/ 5 w 20"/>
                <a:gd name="T33" fmla="*/ 10 h 28"/>
                <a:gd name="T34" fmla="*/ 6 w 20"/>
                <a:gd name="T35" fmla="*/ 15 h 28"/>
                <a:gd name="T36" fmla="*/ 10 w 20"/>
                <a:gd name="T37" fmla="*/ 16 h 28"/>
                <a:gd name="T38" fmla="*/ 13 w 20"/>
                <a:gd name="T39" fmla="*/ 15 h 28"/>
                <a:gd name="T40" fmla="*/ 15 w 20"/>
                <a:gd name="T41" fmla="*/ 10 h 28"/>
                <a:gd name="T42" fmla="*/ 13 w 20"/>
                <a:gd name="T43" fmla="*/ 6 h 28"/>
                <a:gd name="T44" fmla="*/ 10 w 20"/>
                <a:gd name="T45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8" y="18"/>
                  </a:cubicBezTo>
                  <a:cubicBezTo>
                    <a:pt x="16" y="20"/>
                    <a:pt x="14" y="21"/>
                    <a:pt x="12" y="21"/>
                  </a:cubicBezTo>
                  <a:cubicBezTo>
                    <a:pt x="9" y="21"/>
                    <a:pt x="7" y="20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1"/>
                  </a:lnTo>
                  <a:close/>
                  <a:moveTo>
                    <a:pt x="10" y="5"/>
                  </a:moveTo>
                  <a:cubicBezTo>
                    <a:pt x="8" y="5"/>
                    <a:pt x="7" y="5"/>
                    <a:pt x="6" y="6"/>
                  </a:cubicBezTo>
                  <a:cubicBezTo>
                    <a:pt x="6" y="7"/>
                    <a:pt x="5" y="9"/>
                    <a:pt x="5" y="10"/>
                  </a:cubicBezTo>
                  <a:cubicBezTo>
                    <a:pt x="5" y="12"/>
                    <a:pt x="6" y="13"/>
                    <a:pt x="6" y="15"/>
                  </a:cubicBezTo>
                  <a:cubicBezTo>
                    <a:pt x="7" y="16"/>
                    <a:pt x="8" y="16"/>
                    <a:pt x="10" y="16"/>
                  </a:cubicBezTo>
                  <a:cubicBezTo>
                    <a:pt x="11" y="16"/>
                    <a:pt x="13" y="16"/>
                    <a:pt x="13" y="15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9"/>
                    <a:pt x="14" y="7"/>
                    <a:pt x="13" y="6"/>
                  </a:cubicBezTo>
                  <a:cubicBezTo>
                    <a:pt x="13" y="5"/>
                    <a:pt x="11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7" name="Freeform 520">
              <a:extLst>
                <a:ext uri="{FF2B5EF4-FFF2-40B4-BE49-F238E27FC236}">
                  <a16:creationId xmlns:a16="http://schemas.microsoft.com/office/drawing/2014/main" id="{372B9976-71A6-4F47-8751-8BD478A66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2250" y="2755900"/>
              <a:ext cx="68263" cy="79375"/>
            </a:xfrm>
            <a:custGeom>
              <a:avLst/>
              <a:gdLst>
                <a:gd name="T0" fmla="*/ 13 w 18"/>
                <a:gd name="T1" fmla="*/ 20 h 21"/>
                <a:gd name="T2" fmla="*/ 13 w 18"/>
                <a:gd name="T3" fmla="*/ 18 h 21"/>
                <a:gd name="T4" fmla="*/ 12 w 18"/>
                <a:gd name="T5" fmla="*/ 18 h 21"/>
                <a:gd name="T6" fmla="*/ 7 w 18"/>
                <a:gd name="T7" fmla="*/ 21 h 21"/>
                <a:gd name="T8" fmla="*/ 2 w 18"/>
                <a:gd name="T9" fmla="*/ 19 h 21"/>
                <a:gd name="T10" fmla="*/ 0 w 18"/>
                <a:gd name="T11" fmla="*/ 14 h 21"/>
                <a:gd name="T12" fmla="*/ 2 w 18"/>
                <a:gd name="T13" fmla="*/ 10 h 21"/>
                <a:gd name="T14" fmla="*/ 8 w 18"/>
                <a:gd name="T15" fmla="*/ 8 h 21"/>
                <a:gd name="T16" fmla="*/ 13 w 18"/>
                <a:gd name="T17" fmla="*/ 8 h 21"/>
                <a:gd name="T18" fmla="*/ 13 w 18"/>
                <a:gd name="T19" fmla="*/ 7 h 21"/>
                <a:gd name="T20" fmla="*/ 10 w 18"/>
                <a:gd name="T21" fmla="*/ 4 h 21"/>
                <a:gd name="T22" fmla="*/ 6 w 18"/>
                <a:gd name="T23" fmla="*/ 6 h 21"/>
                <a:gd name="T24" fmla="*/ 1 w 18"/>
                <a:gd name="T25" fmla="*/ 6 h 21"/>
                <a:gd name="T26" fmla="*/ 3 w 18"/>
                <a:gd name="T27" fmla="*/ 2 h 21"/>
                <a:gd name="T28" fmla="*/ 9 w 18"/>
                <a:gd name="T29" fmla="*/ 0 h 21"/>
                <a:gd name="T30" fmla="*/ 16 w 18"/>
                <a:gd name="T31" fmla="*/ 2 h 21"/>
                <a:gd name="T32" fmla="*/ 18 w 18"/>
                <a:gd name="T33" fmla="*/ 7 h 21"/>
                <a:gd name="T34" fmla="*/ 18 w 18"/>
                <a:gd name="T35" fmla="*/ 20 h 21"/>
                <a:gd name="T36" fmla="*/ 13 w 18"/>
                <a:gd name="T37" fmla="*/ 20 h 21"/>
                <a:gd name="T38" fmla="*/ 9 w 18"/>
                <a:gd name="T39" fmla="*/ 16 h 21"/>
                <a:gd name="T40" fmla="*/ 12 w 18"/>
                <a:gd name="T41" fmla="*/ 15 h 21"/>
                <a:gd name="T42" fmla="*/ 13 w 18"/>
                <a:gd name="T43" fmla="*/ 12 h 21"/>
                <a:gd name="T44" fmla="*/ 13 w 18"/>
                <a:gd name="T45" fmla="*/ 11 h 21"/>
                <a:gd name="T46" fmla="*/ 9 w 18"/>
                <a:gd name="T47" fmla="*/ 11 h 21"/>
                <a:gd name="T48" fmla="*/ 5 w 18"/>
                <a:gd name="T49" fmla="*/ 14 h 21"/>
                <a:gd name="T50" fmla="*/ 9 w 18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1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9" y="21"/>
                    <a:pt x="7" y="21"/>
                  </a:cubicBezTo>
                  <a:cubicBezTo>
                    <a:pt x="5" y="21"/>
                    <a:pt x="3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3" y="8"/>
                    <a:pt x="5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6" y="11"/>
                    <a:pt x="5" y="12"/>
                    <a:pt x="5" y="14"/>
                  </a:cubicBezTo>
                  <a:cubicBezTo>
                    <a:pt x="5" y="15"/>
                    <a:pt x="6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8" name="Freeform 521">
              <a:extLst>
                <a:ext uri="{FF2B5EF4-FFF2-40B4-BE49-F238E27FC236}">
                  <a16:creationId xmlns:a16="http://schemas.microsoft.com/office/drawing/2014/main" id="{5861F4A9-A214-4428-8D1B-2A4FDEF4CC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9563" y="2728913"/>
              <a:ext cx="96838" cy="131763"/>
            </a:xfrm>
            <a:custGeom>
              <a:avLst/>
              <a:gdLst>
                <a:gd name="T0" fmla="*/ 16 w 26"/>
                <a:gd name="T1" fmla="*/ 27 h 35"/>
                <a:gd name="T2" fmla="*/ 16 w 26"/>
                <a:gd name="T3" fmla="*/ 35 h 35"/>
                <a:gd name="T4" fmla="*/ 10 w 26"/>
                <a:gd name="T5" fmla="*/ 35 h 35"/>
                <a:gd name="T6" fmla="*/ 10 w 26"/>
                <a:gd name="T7" fmla="*/ 27 h 35"/>
                <a:gd name="T8" fmla="*/ 10 w 26"/>
                <a:gd name="T9" fmla="*/ 27 h 35"/>
                <a:gd name="T10" fmla="*/ 3 w 26"/>
                <a:gd name="T11" fmla="*/ 24 h 35"/>
                <a:gd name="T12" fmla="*/ 0 w 26"/>
                <a:gd name="T13" fmla="*/ 17 h 35"/>
                <a:gd name="T14" fmla="*/ 3 w 26"/>
                <a:gd name="T15" fmla="*/ 10 h 35"/>
                <a:gd name="T16" fmla="*/ 10 w 26"/>
                <a:gd name="T17" fmla="*/ 8 h 35"/>
                <a:gd name="T18" fmla="*/ 10 w 26"/>
                <a:gd name="T19" fmla="*/ 8 h 35"/>
                <a:gd name="T20" fmla="*/ 10 w 26"/>
                <a:gd name="T21" fmla="*/ 0 h 35"/>
                <a:gd name="T22" fmla="*/ 16 w 26"/>
                <a:gd name="T23" fmla="*/ 0 h 35"/>
                <a:gd name="T24" fmla="*/ 16 w 26"/>
                <a:gd name="T25" fmla="*/ 8 h 35"/>
                <a:gd name="T26" fmla="*/ 16 w 26"/>
                <a:gd name="T27" fmla="*/ 8 h 35"/>
                <a:gd name="T28" fmla="*/ 23 w 26"/>
                <a:gd name="T29" fmla="*/ 10 h 35"/>
                <a:gd name="T30" fmla="*/ 26 w 26"/>
                <a:gd name="T31" fmla="*/ 17 h 35"/>
                <a:gd name="T32" fmla="*/ 23 w 26"/>
                <a:gd name="T33" fmla="*/ 24 h 35"/>
                <a:gd name="T34" fmla="*/ 16 w 26"/>
                <a:gd name="T35" fmla="*/ 27 h 35"/>
                <a:gd name="T36" fmla="*/ 5 w 26"/>
                <a:gd name="T37" fmla="*/ 17 h 35"/>
                <a:gd name="T38" fmla="*/ 6 w 26"/>
                <a:gd name="T39" fmla="*/ 21 h 35"/>
                <a:gd name="T40" fmla="*/ 10 w 26"/>
                <a:gd name="T41" fmla="*/ 23 h 35"/>
                <a:gd name="T42" fmla="*/ 10 w 26"/>
                <a:gd name="T43" fmla="*/ 23 h 35"/>
                <a:gd name="T44" fmla="*/ 10 w 26"/>
                <a:gd name="T45" fmla="*/ 12 h 35"/>
                <a:gd name="T46" fmla="*/ 10 w 26"/>
                <a:gd name="T47" fmla="*/ 12 h 35"/>
                <a:gd name="T48" fmla="*/ 6 w 26"/>
                <a:gd name="T49" fmla="*/ 13 h 35"/>
                <a:gd name="T50" fmla="*/ 5 w 26"/>
                <a:gd name="T51" fmla="*/ 17 h 35"/>
                <a:gd name="T52" fmla="*/ 16 w 26"/>
                <a:gd name="T53" fmla="*/ 23 h 35"/>
                <a:gd name="T54" fmla="*/ 16 w 26"/>
                <a:gd name="T55" fmla="*/ 23 h 35"/>
                <a:gd name="T56" fmla="*/ 20 w 26"/>
                <a:gd name="T57" fmla="*/ 21 h 35"/>
                <a:gd name="T58" fmla="*/ 21 w 26"/>
                <a:gd name="T59" fmla="*/ 17 h 35"/>
                <a:gd name="T60" fmla="*/ 20 w 26"/>
                <a:gd name="T61" fmla="*/ 13 h 35"/>
                <a:gd name="T62" fmla="*/ 16 w 26"/>
                <a:gd name="T63" fmla="*/ 12 h 35"/>
                <a:gd name="T64" fmla="*/ 16 w 26"/>
                <a:gd name="T65" fmla="*/ 12 h 35"/>
                <a:gd name="T66" fmla="*/ 16 w 26"/>
                <a:gd name="T6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35">
                  <a:moveTo>
                    <a:pt x="16" y="27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7"/>
                    <a:pt x="4" y="26"/>
                    <a:pt x="3" y="24"/>
                  </a:cubicBezTo>
                  <a:cubicBezTo>
                    <a:pt x="1" y="23"/>
                    <a:pt x="0" y="20"/>
                    <a:pt x="0" y="17"/>
                  </a:cubicBezTo>
                  <a:cubicBezTo>
                    <a:pt x="0" y="15"/>
                    <a:pt x="1" y="12"/>
                    <a:pt x="3" y="10"/>
                  </a:cubicBezTo>
                  <a:cubicBezTo>
                    <a:pt x="4" y="9"/>
                    <a:pt x="7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8"/>
                    <a:pt x="22" y="9"/>
                    <a:pt x="23" y="10"/>
                  </a:cubicBezTo>
                  <a:cubicBezTo>
                    <a:pt x="25" y="12"/>
                    <a:pt x="26" y="15"/>
                    <a:pt x="26" y="17"/>
                  </a:cubicBezTo>
                  <a:cubicBezTo>
                    <a:pt x="26" y="20"/>
                    <a:pt x="25" y="23"/>
                    <a:pt x="23" y="24"/>
                  </a:cubicBezTo>
                  <a:cubicBezTo>
                    <a:pt x="21" y="26"/>
                    <a:pt x="19" y="27"/>
                    <a:pt x="16" y="27"/>
                  </a:cubicBezTo>
                  <a:close/>
                  <a:moveTo>
                    <a:pt x="5" y="17"/>
                  </a:moveTo>
                  <a:cubicBezTo>
                    <a:pt x="5" y="19"/>
                    <a:pt x="6" y="20"/>
                    <a:pt x="6" y="21"/>
                  </a:cubicBezTo>
                  <a:cubicBezTo>
                    <a:pt x="7" y="22"/>
                    <a:pt x="8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4"/>
                    <a:pt x="5" y="16"/>
                    <a:pt x="5" y="17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8" y="23"/>
                    <a:pt x="19" y="22"/>
                    <a:pt x="20" y="21"/>
                  </a:cubicBezTo>
                  <a:cubicBezTo>
                    <a:pt x="20" y="20"/>
                    <a:pt x="21" y="19"/>
                    <a:pt x="21" y="17"/>
                  </a:cubicBezTo>
                  <a:cubicBezTo>
                    <a:pt x="21" y="16"/>
                    <a:pt x="20" y="14"/>
                    <a:pt x="20" y="13"/>
                  </a:cubicBezTo>
                  <a:cubicBezTo>
                    <a:pt x="19" y="12"/>
                    <a:pt x="18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9" name="Freeform 522">
              <a:extLst>
                <a:ext uri="{FF2B5EF4-FFF2-40B4-BE49-F238E27FC236}">
                  <a16:creationId xmlns:a16="http://schemas.microsoft.com/office/drawing/2014/main" id="{C5823A83-745B-4D79-961A-69B87C185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0" y="2759075"/>
              <a:ext cx="71438" cy="71438"/>
            </a:xfrm>
            <a:custGeom>
              <a:avLst/>
              <a:gdLst>
                <a:gd name="T0" fmla="*/ 12 w 45"/>
                <a:gd name="T1" fmla="*/ 45 h 45"/>
                <a:gd name="T2" fmla="*/ 0 w 45"/>
                <a:gd name="T3" fmla="*/ 45 h 45"/>
                <a:gd name="T4" fmla="*/ 0 w 45"/>
                <a:gd name="T5" fmla="*/ 0 h 45"/>
                <a:gd name="T6" fmla="*/ 12 w 45"/>
                <a:gd name="T7" fmla="*/ 0 h 45"/>
                <a:gd name="T8" fmla="*/ 12 w 45"/>
                <a:gd name="T9" fmla="*/ 26 h 45"/>
                <a:gd name="T10" fmla="*/ 14 w 45"/>
                <a:gd name="T11" fmla="*/ 26 h 45"/>
                <a:gd name="T12" fmla="*/ 33 w 45"/>
                <a:gd name="T13" fmla="*/ 0 h 45"/>
                <a:gd name="T14" fmla="*/ 45 w 45"/>
                <a:gd name="T15" fmla="*/ 0 h 45"/>
                <a:gd name="T16" fmla="*/ 45 w 45"/>
                <a:gd name="T17" fmla="*/ 45 h 45"/>
                <a:gd name="T18" fmla="*/ 33 w 45"/>
                <a:gd name="T19" fmla="*/ 45 h 45"/>
                <a:gd name="T20" fmla="*/ 33 w 45"/>
                <a:gd name="T21" fmla="*/ 19 h 45"/>
                <a:gd name="T22" fmla="*/ 31 w 45"/>
                <a:gd name="T23" fmla="*/ 19 h 45"/>
                <a:gd name="T24" fmla="*/ 12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1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33" y="45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0" name="Freeform 523">
              <a:extLst>
                <a:ext uri="{FF2B5EF4-FFF2-40B4-BE49-F238E27FC236}">
                  <a16:creationId xmlns:a16="http://schemas.microsoft.com/office/drawing/2014/main" id="{A573CA2F-0514-4641-9382-2D5F9B2E4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9113" y="2759075"/>
              <a:ext cx="65088" cy="71438"/>
            </a:xfrm>
            <a:custGeom>
              <a:avLst/>
              <a:gdLst>
                <a:gd name="T0" fmla="*/ 7 w 17"/>
                <a:gd name="T1" fmla="*/ 0 h 19"/>
                <a:gd name="T2" fmla="*/ 17 w 17"/>
                <a:gd name="T3" fmla="*/ 0 h 19"/>
                <a:gd name="T4" fmla="*/ 17 w 17"/>
                <a:gd name="T5" fmla="*/ 19 h 19"/>
                <a:gd name="T6" fmla="*/ 12 w 17"/>
                <a:gd name="T7" fmla="*/ 19 h 19"/>
                <a:gd name="T8" fmla="*/ 12 w 17"/>
                <a:gd name="T9" fmla="*/ 13 h 19"/>
                <a:gd name="T10" fmla="*/ 7 w 17"/>
                <a:gd name="T11" fmla="*/ 13 h 19"/>
                <a:gd name="T12" fmla="*/ 5 w 17"/>
                <a:gd name="T13" fmla="*/ 19 h 19"/>
                <a:gd name="T14" fmla="*/ 0 w 17"/>
                <a:gd name="T15" fmla="*/ 19 h 19"/>
                <a:gd name="T16" fmla="*/ 2 w 17"/>
                <a:gd name="T17" fmla="*/ 11 h 19"/>
                <a:gd name="T18" fmla="*/ 0 w 17"/>
                <a:gd name="T19" fmla="*/ 6 h 19"/>
                <a:gd name="T20" fmla="*/ 2 w 17"/>
                <a:gd name="T21" fmla="*/ 1 h 19"/>
                <a:gd name="T22" fmla="*/ 7 w 17"/>
                <a:gd name="T23" fmla="*/ 0 h 19"/>
                <a:gd name="T24" fmla="*/ 12 w 17"/>
                <a:gd name="T25" fmla="*/ 9 h 19"/>
                <a:gd name="T26" fmla="*/ 12 w 17"/>
                <a:gd name="T27" fmla="*/ 4 h 19"/>
                <a:gd name="T28" fmla="*/ 8 w 17"/>
                <a:gd name="T29" fmla="*/ 4 h 19"/>
                <a:gd name="T30" fmla="*/ 6 w 17"/>
                <a:gd name="T31" fmla="*/ 4 h 19"/>
                <a:gd name="T32" fmla="*/ 5 w 17"/>
                <a:gd name="T33" fmla="*/ 6 h 19"/>
                <a:gd name="T34" fmla="*/ 6 w 17"/>
                <a:gd name="T35" fmla="*/ 8 h 19"/>
                <a:gd name="T36" fmla="*/ 8 w 17"/>
                <a:gd name="T37" fmla="*/ 9 h 19"/>
                <a:gd name="T38" fmla="*/ 12 w 17"/>
                <a:gd name="T3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9">
                  <a:moveTo>
                    <a:pt x="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0" y="3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12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8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1" name="Freeform 524">
              <a:extLst>
                <a:ext uri="{FF2B5EF4-FFF2-40B4-BE49-F238E27FC236}">
                  <a16:creationId xmlns:a16="http://schemas.microsoft.com/office/drawing/2014/main" id="{455E4E38-00EF-418A-A26B-5BDA9F28B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8838" y="1508125"/>
              <a:ext cx="1095375" cy="1096963"/>
            </a:xfrm>
            <a:custGeom>
              <a:avLst/>
              <a:gdLst>
                <a:gd name="T0" fmla="*/ 233 w 292"/>
                <a:gd name="T1" fmla="*/ 12 h 292"/>
                <a:gd name="T2" fmla="*/ 279 w 292"/>
                <a:gd name="T3" fmla="*/ 59 h 292"/>
                <a:gd name="T4" fmla="*/ 279 w 292"/>
                <a:gd name="T5" fmla="*/ 233 h 292"/>
                <a:gd name="T6" fmla="*/ 233 w 292"/>
                <a:gd name="T7" fmla="*/ 279 h 292"/>
                <a:gd name="T8" fmla="*/ 59 w 292"/>
                <a:gd name="T9" fmla="*/ 279 h 292"/>
                <a:gd name="T10" fmla="*/ 12 w 292"/>
                <a:gd name="T11" fmla="*/ 233 h 292"/>
                <a:gd name="T12" fmla="*/ 12 w 292"/>
                <a:gd name="T13" fmla="*/ 59 h 292"/>
                <a:gd name="T14" fmla="*/ 59 w 292"/>
                <a:gd name="T15" fmla="*/ 12 h 292"/>
                <a:gd name="T16" fmla="*/ 233 w 292"/>
                <a:gd name="T17" fmla="*/ 12 h 292"/>
                <a:gd name="T18" fmla="*/ 233 w 292"/>
                <a:gd name="T19" fmla="*/ 0 h 292"/>
                <a:gd name="T20" fmla="*/ 59 w 292"/>
                <a:gd name="T21" fmla="*/ 0 h 292"/>
                <a:gd name="T22" fmla="*/ 0 w 292"/>
                <a:gd name="T23" fmla="*/ 59 h 292"/>
                <a:gd name="T24" fmla="*/ 0 w 292"/>
                <a:gd name="T25" fmla="*/ 233 h 292"/>
                <a:gd name="T26" fmla="*/ 59 w 292"/>
                <a:gd name="T27" fmla="*/ 292 h 292"/>
                <a:gd name="T28" fmla="*/ 233 w 292"/>
                <a:gd name="T29" fmla="*/ 292 h 292"/>
                <a:gd name="T30" fmla="*/ 292 w 292"/>
                <a:gd name="T31" fmla="*/ 233 h 292"/>
                <a:gd name="T32" fmla="*/ 292 w 292"/>
                <a:gd name="T33" fmla="*/ 59 h 292"/>
                <a:gd name="T34" fmla="*/ 233 w 292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92">
                  <a:moveTo>
                    <a:pt x="233" y="12"/>
                  </a:moveTo>
                  <a:cubicBezTo>
                    <a:pt x="258" y="12"/>
                    <a:pt x="279" y="33"/>
                    <a:pt x="279" y="59"/>
                  </a:cubicBezTo>
                  <a:cubicBezTo>
                    <a:pt x="279" y="233"/>
                    <a:pt x="279" y="233"/>
                    <a:pt x="279" y="233"/>
                  </a:cubicBezTo>
                  <a:cubicBezTo>
                    <a:pt x="279" y="258"/>
                    <a:pt x="258" y="279"/>
                    <a:pt x="233" y="279"/>
                  </a:cubicBezTo>
                  <a:cubicBezTo>
                    <a:pt x="59" y="279"/>
                    <a:pt x="59" y="279"/>
                    <a:pt x="59" y="279"/>
                  </a:cubicBezTo>
                  <a:cubicBezTo>
                    <a:pt x="33" y="279"/>
                    <a:pt x="12" y="258"/>
                    <a:pt x="12" y="233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33"/>
                    <a:pt x="33" y="12"/>
                    <a:pt x="59" y="12"/>
                  </a:cubicBezTo>
                  <a:cubicBezTo>
                    <a:pt x="233" y="12"/>
                    <a:pt x="233" y="12"/>
                    <a:pt x="233" y="12"/>
                  </a:cubicBezTo>
                  <a:moveTo>
                    <a:pt x="23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5"/>
                    <a:pt x="26" y="292"/>
                    <a:pt x="59" y="292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65" y="292"/>
                    <a:pt x="292" y="265"/>
                    <a:pt x="292" y="233"/>
                  </a:cubicBezTo>
                  <a:cubicBezTo>
                    <a:pt x="292" y="59"/>
                    <a:pt x="292" y="59"/>
                    <a:pt x="292" y="59"/>
                  </a:cubicBezTo>
                  <a:cubicBezTo>
                    <a:pt x="292" y="26"/>
                    <a:pt x="265" y="0"/>
                    <a:pt x="2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2" name="Freeform 525">
              <a:extLst>
                <a:ext uri="{FF2B5EF4-FFF2-40B4-BE49-F238E27FC236}">
                  <a16:creationId xmlns:a16="http://schemas.microsoft.com/office/drawing/2014/main" id="{465BFDC1-6ADF-48E0-904F-CE664F57B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4300" y="1639888"/>
              <a:ext cx="14288" cy="844550"/>
            </a:xfrm>
            <a:custGeom>
              <a:avLst/>
              <a:gdLst>
                <a:gd name="T0" fmla="*/ 9 w 9"/>
                <a:gd name="T1" fmla="*/ 532 h 532"/>
                <a:gd name="T2" fmla="*/ 0 w 9"/>
                <a:gd name="T3" fmla="*/ 532 h 532"/>
                <a:gd name="T4" fmla="*/ 0 w 9"/>
                <a:gd name="T5" fmla="*/ 454 h 532"/>
                <a:gd name="T6" fmla="*/ 9 w 9"/>
                <a:gd name="T7" fmla="*/ 454 h 532"/>
                <a:gd name="T8" fmla="*/ 9 w 9"/>
                <a:gd name="T9" fmla="*/ 532 h 532"/>
                <a:gd name="T10" fmla="*/ 9 w 9"/>
                <a:gd name="T11" fmla="*/ 431 h 532"/>
                <a:gd name="T12" fmla="*/ 0 w 9"/>
                <a:gd name="T13" fmla="*/ 431 h 532"/>
                <a:gd name="T14" fmla="*/ 0 w 9"/>
                <a:gd name="T15" fmla="*/ 341 h 532"/>
                <a:gd name="T16" fmla="*/ 9 w 9"/>
                <a:gd name="T17" fmla="*/ 341 h 532"/>
                <a:gd name="T18" fmla="*/ 9 w 9"/>
                <a:gd name="T19" fmla="*/ 431 h 532"/>
                <a:gd name="T20" fmla="*/ 9 w 9"/>
                <a:gd name="T21" fmla="*/ 317 h 532"/>
                <a:gd name="T22" fmla="*/ 0 w 9"/>
                <a:gd name="T23" fmla="*/ 317 h 532"/>
                <a:gd name="T24" fmla="*/ 0 w 9"/>
                <a:gd name="T25" fmla="*/ 227 h 532"/>
                <a:gd name="T26" fmla="*/ 9 w 9"/>
                <a:gd name="T27" fmla="*/ 227 h 532"/>
                <a:gd name="T28" fmla="*/ 9 w 9"/>
                <a:gd name="T29" fmla="*/ 317 h 532"/>
                <a:gd name="T30" fmla="*/ 9 w 9"/>
                <a:gd name="T31" fmla="*/ 203 h 532"/>
                <a:gd name="T32" fmla="*/ 0 w 9"/>
                <a:gd name="T33" fmla="*/ 203 h 532"/>
                <a:gd name="T34" fmla="*/ 0 w 9"/>
                <a:gd name="T35" fmla="*/ 113 h 532"/>
                <a:gd name="T36" fmla="*/ 9 w 9"/>
                <a:gd name="T37" fmla="*/ 113 h 532"/>
                <a:gd name="T38" fmla="*/ 9 w 9"/>
                <a:gd name="T39" fmla="*/ 203 h 532"/>
                <a:gd name="T40" fmla="*/ 9 w 9"/>
                <a:gd name="T41" fmla="*/ 92 h 532"/>
                <a:gd name="T42" fmla="*/ 0 w 9"/>
                <a:gd name="T43" fmla="*/ 92 h 532"/>
                <a:gd name="T44" fmla="*/ 0 w 9"/>
                <a:gd name="T45" fmla="*/ 0 h 532"/>
                <a:gd name="T46" fmla="*/ 9 w 9"/>
                <a:gd name="T47" fmla="*/ 0 h 532"/>
                <a:gd name="T48" fmla="*/ 9 w 9"/>
                <a:gd name="T49" fmla="*/ 9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532">
                  <a:moveTo>
                    <a:pt x="9" y="532"/>
                  </a:moveTo>
                  <a:lnTo>
                    <a:pt x="0" y="532"/>
                  </a:lnTo>
                  <a:lnTo>
                    <a:pt x="0" y="454"/>
                  </a:lnTo>
                  <a:lnTo>
                    <a:pt x="9" y="454"/>
                  </a:lnTo>
                  <a:lnTo>
                    <a:pt x="9" y="532"/>
                  </a:lnTo>
                  <a:close/>
                  <a:moveTo>
                    <a:pt x="9" y="431"/>
                  </a:moveTo>
                  <a:lnTo>
                    <a:pt x="0" y="431"/>
                  </a:lnTo>
                  <a:lnTo>
                    <a:pt x="0" y="341"/>
                  </a:lnTo>
                  <a:lnTo>
                    <a:pt x="9" y="341"/>
                  </a:lnTo>
                  <a:lnTo>
                    <a:pt x="9" y="431"/>
                  </a:lnTo>
                  <a:close/>
                  <a:moveTo>
                    <a:pt x="9" y="317"/>
                  </a:moveTo>
                  <a:lnTo>
                    <a:pt x="0" y="317"/>
                  </a:lnTo>
                  <a:lnTo>
                    <a:pt x="0" y="227"/>
                  </a:lnTo>
                  <a:lnTo>
                    <a:pt x="9" y="227"/>
                  </a:lnTo>
                  <a:lnTo>
                    <a:pt x="9" y="317"/>
                  </a:lnTo>
                  <a:close/>
                  <a:moveTo>
                    <a:pt x="9" y="203"/>
                  </a:moveTo>
                  <a:lnTo>
                    <a:pt x="0" y="203"/>
                  </a:lnTo>
                  <a:lnTo>
                    <a:pt x="0" y="113"/>
                  </a:lnTo>
                  <a:lnTo>
                    <a:pt x="9" y="113"/>
                  </a:lnTo>
                  <a:lnTo>
                    <a:pt x="9" y="203"/>
                  </a:lnTo>
                  <a:close/>
                  <a:moveTo>
                    <a:pt x="9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3" name="Freeform 526">
              <a:extLst>
                <a:ext uri="{FF2B5EF4-FFF2-40B4-BE49-F238E27FC236}">
                  <a16:creationId xmlns:a16="http://schemas.microsoft.com/office/drawing/2014/main" id="{73EA6966-EF13-4D63-8FAF-E3A5F8294E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2663" y="2055813"/>
              <a:ext cx="844550" cy="15875"/>
            </a:xfrm>
            <a:custGeom>
              <a:avLst/>
              <a:gdLst>
                <a:gd name="T0" fmla="*/ 532 w 532"/>
                <a:gd name="T1" fmla="*/ 10 h 10"/>
                <a:gd name="T2" fmla="*/ 442 w 532"/>
                <a:gd name="T3" fmla="*/ 10 h 10"/>
                <a:gd name="T4" fmla="*/ 442 w 532"/>
                <a:gd name="T5" fmla="*/ 0 h 10"/>
                <a:gd name="T6" fmla="*/ 532 w 532"/>
                <a:gd name="T7" fmla="*/ 0 h 10"/>
                <a:gd name="T8" fmla="*/ 532 w 532"/>
                <a:gd name="T9" fmla="*/ 10 h 10"/>
                <a:gd name="T10" fmla="*/ 418 w 532"/>
                <a:gd name="T11" fmla="*/ 10 h 10"/>
                <a:gd name="T12" fmla="*/ 329 w 532"/>
                <a:gd name="T13" fmla="*/ 10 h 10"/>
                <a:gd name="T14" fmla="*/ 329 w 532"/>
                <a:gd name="T15" fmla="*/ 0 h 10"/>
                <a:gd name="T16" fmla="*/ 418 w 532"/>
                <a:gd name="T17" fmla="*/ 0 h 10"/>
                <a:gd name="T18" fmla="*/ 418 w 532"/>
                <a:gd name="T19" fmla="*/ 10 h 10"/>
                <a:gd name="T20" fmla="*/ 305 w 532"/>
                <a:gd name="T21" fmla="*/ 10 h 10"/>
                <a:gd name="T22" fmla="*/ 215 w 532"/>
                <a:gd name="T23" fmla="*/ 10 h 10"/>
                <a:gd name="T24" fmla="*/ 215 w 532"/>
                <a:gd name="T25" fmla="*/ 0 h 10"/>
                <a:gd name="T26" fmla="*/ 305 w 532"/>
                <a:gd name="T27" fmla="*/ 0 h 10"/>
                <a:gd name="T28" fmla="*/ 305 w 532"/>
                <a:gd name="T29" fmla="*/ 10 h 10"/>
                <a:gd name="T30" fmla="*/ 191 w 532"/>
                <a:gd name="T31" fmla="*/ 10 h 10"/>
                <a:gd name="T32" fmla="*/ 102 w 532"/>
                <a:gd name="T33" fmla="*/ 10 h 10"/>
                <a:gd name="T34" fmla="*/ 102 w 532"/>
                <a:gd name="T35" fmla="*/ 0 h 10"/>
                <a:gd name="T36" fmla="*/ 191 w 532"/>
                <a:gd name="T37" fmla="*/ 0 h 10"/>
                <a:gd name="T38" fmla="*/ 191 w 532"/>
                <a:gd name="T39" fmla="*/ 10 h 10"/>
                <a:gd name="T40" fmla="*/ 80 w 532"/>
                <a:gd name="T41" fmla="*/ 10 h 10"/>
                <a:gd name="T42" fmla="*/ 0 w 532"/>
                <a:gd name="T43" fmla="*/ 10 h 10"/>
                <a:gd name="T44" fmla="*/ 0 w 532"/>
                <a:gd name="T45" fmla="*/ 0 h 10"/>
                <a:gd name="T46" fmla="*/ 80 w 532"/>
                <a:gd name="T47" fmla="*/ 0 h 10"/>
                <a:gd name="T48" fmla="*/ 80 w 532"/>
                <a:gd name="T4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2" h="10">
                  <a:moveTo>
                    <a:pt x="532" y="10"/>
                  </a:moveTo>
                  <a:lnTo>
                    <a:pt x="442" y="10"/>
                  </a:lnTo>
                  <a:lnTo>
                    <a:pt x="442" y="0"/>
                  </a:lnTo>
                  <a:lnTo>
                    <a:pt x="532" y="0"/>
                  </a:lnTo>
                  <a:lnTo>
                    <a:pt x="532" y="10"/>
                  </a:lnTo>
                  <a:close/>
                  <a:moveTo>
                    <a:pt x="418" y="10"/>
                  </a:moveTo>
                  <a:lnTo>
                    <a:pt x="329" y="10"/>
                  </a:lnTo>
                  <a:lnTo>
                    <a:pt x="329" y="0"/>
                  </a:lnTo>
                  <a:lnTo>
                    <a:pt x="418" y="0"/>
                  </a:lnTo>
                  <a:lnTo>
                    <a:pt x="418" y="10"/>
                  </a:lnTo>
                  <a:close/>
                  <a:moveTo>
                    <a:pt x="305" y="10"/>
                  </a:moveTo>
                  <a:lnTo>
                    <a:pt x="215" y="10"/>
                  </a:lnTo>
                  <a:lnTo>
                    <a:pt x="215" y="0"/>
                  </a:lnTo>
                  <a:lnTo>
                    <a:pt x="305" y="0"/>
                  </a:lnTo>
                  <a:lnTo>
                    <a:pt x="305" y="10"/>
                  </a:lnTo>
                  <a:close/>
                  <a:moveTo>
                    <a:pt x="191" y="10"/>
                  </a:moveTo>
                  <a:lnTo>
                    <a:pt x="102" y="10"/>
                  </a:lnTo>
                  <a:lnTo>
                    <a:pt x="102" y="0"/>
                  </a:lnTo>
                  <a:lnTo>
                    <a:pt x="191" y="0"/>
                  </a:lnTo>
                  <a:lnTo>
                    <a:pt x="191" y="10"/>
                  </a:lnTo>
                  <a:close/>
                  <a:moveTo>
                    <a:pt x="8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4" name="Freeform 527">
              <a:extLst>
                <a:ext uri="{FF2B5EF4-FFF2-40B4-BE49-F238E27FC236}">
                  <a16:creationId xmlns:a16="http://schemas.microsoft.com/office/drawing/2014/main" id="{0F5C24E6-CB43-47FA-8E5D-C8361D569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713" y="2270125"/>
              <a:ext cx="52388" cy="68263"/>
            </a:xfrm>
            <a:custGeom>
              <a:avLst/>
              <a:gdLst>
                <a:gd name="T0" fmla="*/ 8 w 14"/>
                <a:gd name="T1" fmla="*/ 18 h 18"/>
                <a:gd name="T2" fmla="*/ 14 w 14"/>
                <a:gd name="T3" fmla="*/ 9 h 18"/>
                <a:gd name="T4" fmla="*/ 10 w 14"/>
                <a:gd name="T5" fmla="*/ 6 h 18"/>
                <a:gd name="T6" fmla="*/ 9 w 14"/>
                <a:gd name="T7" fmla="*/ 5 h 18"/>
                <a:gd name="T8" fmla="*/ 4 w 14"/>
                <a:gd name="T9" fmla="*/ 0 h 18"/>
                <a:gd name="T10" fmla="*/ 0 w 14"/>
                <a:gd name="T11" fmla="*/ 7 h 18"/>
                <a:gd name="T12" fmla="*/ 8 w 1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8">
                  <a:moveTo>
                    <a:pt x="8" y="1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3" y="8"/>
                    <a:pt x="11" y="7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6" y="2"/>
                    <a:pt x="4" y="0"/>
                  </a:cubicBezTo>
                  <a:cubicBezTo>
                    <a:pt x="3" y="2"/>
                    <a:pt x="1" y="4"/>
                    <a:pt x="0" y="7"/>
                  </a:cubicBezTo>
                  <a:cubicBezTo>
                    <a:pt x="3" y="10"/>
                    <a:pt x="6" y="15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5" name="Freeform 528">
              <a:extLst>
                <a:ext uri="{FF2B5EF4-FFF2-40B4-BE49-F238E27FC236}">
                  <a16:creationId xmlns:a16="http://schemas.microsoft.com/office/drawing/2014/main" id="{4C13BBDD-534F-466E-BF76-FE9238C5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2127250"/>
              <a:ext cx="0" cy="15875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6" name="Freeform 529">
              <a:extLst>
                <a:ext uri="{FF2B5EF4-FFF2-40B4-BE49-F238E27FC236}">
                  <a16:creationId xmlns:a16="http://schemas.microsoft.com/office/drawing/2014/main" id="{95924967-9A98-451A-B96B-3B5F7CB49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238" y="1695450"/>
              <a:ext cx="23813" cy="19050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2 h 5"/>
                <a:gd name="T4" fmla="*/ 3 w 6"/>
                <a:gd name="T5" fmla="*/ 1 h 5"/>
                <a:gd name="T6" fmla="*/ 1 w 6"/>
                <a:gd name="T7" fmla="*/ 0 h 5"/>
                <a:gd name="T8" fmla="*/ 0 w 6"/>
                <a:gd name="T9" fmla="*/ 1 h 5"/>
                <a:gd name="T10" fmla="*/ 5 w 6"/>
                <a:gd name="T11" fmla="*/ 5 h 5"/>
                <a:gd name="T12" fmla="*/ 6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2" y="2"/>
                    <a:pt x="3" y="3"/>
                    <a:pt x="5" y="5"/>
                  </a:cubicBezTo>
                  <a:cubicBezTo>
                    <a:pt x="5" y="4"/>
                    <a:pt x="6" y="3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7" name="Freeform 530">
              <a:extLst>
                <a:ext uri="{FF2B5EF4-FFF2-40B4-BE49-F238E27FC236}">
                  <a16:creationId xmlns:a16="http://schemas.microsoft.com/office/drawing/2014/main" id="{5A66CFE9-4E35-425A-85CE-BF9CA5146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138" y="1643063"/>
              <a:ext cx="581025" cy="533400"/>
            </a:xfrm>
            <a:custGeom>
              <a:avLst/>
              <a:gdLst>
                <a:gd name="T0" fmla="*/ 13 w 155"/>
                <a:gd name="T1" fmla="*/ 13 h 142"/>
                <a:gd name="T2" fmla="*/ 9 w 155"/>
                <a:gd name="T3" fmla="*/ 26 h 142"/>
                <a:gd name="T4" fmla="*/ 3 w 155"/>
                <a:gd name="T5" fmla="*/ 73 h 142"/>
                <a:gd name="T6" fmla="*/ 20 w 155"/>
                <a:gd name="T7" fmla="*/ 94 h 142"/>
                <a:gd name="T8" fmla="*/ 33 w 155"/>
                <a:gd name="T9" fmla="*/ 110 h 142"/>
                <a:gd name="T10" fmla="*/ 33 w 155"/>
                <a:gd name="T11" fmla="*/ 117 h 142"/>
                <a:gd name="T12" fmla="*/ 45 w 155"/>
                <a:gd name="T13" fmla="*/ 138 h 142"/>
                <a:gd name="T14" fmla="*/ 60 w 155"/>
                <a:gd name="T15" fmla="*/ 142 h 142"/>
                <a:gd name="T16" fmla="*/ 92 w 155"/>
                <a:gd name="T17" fmla="*/ 122 h 142"/>
                <a:gd name="T18" fmla="*/ 99 w 155"/>
                <a:gd name="T19" fmla="*/ 99 h 142"/>
                <a:gd name="T20" fmla="*/ 108 w 155"/>
                <a:gd name="T21" fmla="*/ 80 h 142"/>
                <a:gd name="T22" fmla="*/ 131 w 155"/>
                <a:gd name="T23" fmla="*/ 76 h 142"/>
                <a:gd name="T24" fmla="*/ 136 w 155"/>
                <a:gd name="T25" fmla="*/ 76 h 142"/>
                <a:gd name="T26" fmla="*/ 155 w 155"/>
                <a:gd name="T27" fmla="*/ 70 h 142"/>
                <a:gd name="T28" fmla="*/ 147 w 155"/>
                <a:gd name="T29" fmla="*/ 52 h 142"/>
                <a:gd name="T30" fmla="*/ 145 w 155"/>
                <a:gd name="T31" fmla="*/ 52 h 142"/>
                <a:gd name="T32" fmla="*/ 137 w 155"/>
                <a:gd name="T33" fmla="*/ 43 h 142"/>
                <a:gd name="T34" fmla="*/ 139 w 155"/>
                <a:gd name="T35" fmla="*/ 41 h 142"/>
                <a:gd name="T36" fmla="*/ 135 w 155"/>
                <a:gd name="T37" fmla="*/ 36 h 142"/>
                <a:gd name="T38" fmla="*/ 131 w 155"/>
                <a:gd name="T39" fmla="*/ 43 h 142"/>
                <a:gd name="T40" fmla="*/ 143 w 155"/>
                <a:gd name="T41" fmla="*/ 57 h 142"/>
                <a:gd name="T42" fmla="*/ 151 w 155"/>
                <a:gd name="T43" fmla="*/ 66 h 142"/>
                <a:gd name="T44" fmla="*/ 136 w 155"/>
                <a:gd name="T45" fmla="*/ 70 h 142"/>
                <a:gd name="T46" fmla="*/ 132 w 155"/>
                <a:gd name="T47" fmla="*/ 70 h 142"/>
                <a:gd name="T48" fmla="*/ 105 w 155"/>
                <a:gd name="T49" fmla="*/ 75 h 142"/>
                <a:gd name="T50" fmla="*/ 94 w 155"/>
                <a:gd name="T51" fmla="*/ 98 h 142"/>
                <a:gd name="T52" fmla="*/ 87 w 155"/>
                <a:gd name="T53" fmla="*/ 119 h 142"/>
                <a:gd name="T54" fmla="*/ 47 w 155"/>
                <a:gd name="T55" fmla="*/ 133 h 142"/>
                <a:gd name="T56" fmla="*/ 39 w 155"/>
                <a:gd name="T57" fmla="*/ 116 h 142"/>
                <a:gd name="T58" fmla="*/ 38 w 155"/>
                <a:gd name="T59" fmla="*/ 109 h 142"/>
                <a:gd name="T60" fmla="*/ 23 w 155"/>
                <a:gd name="T61" fmla="*/ 89 h 142"/>
                <a:gd name="T62" fmla="*/ 9 w 155"/>
                <a:gd name="T63" fmla="*/ 72 h 142"/>
                <a:gd name="T64" fmla="*/ 15 w 155"/>
                <a:gd name="T65" fmla="*/ 28 h 142"/>
                <a:gd name="T66" fmla="*/ 19 w 155"/>
                <a:gd name="T67" fmla="*/ 13 h 142"/>
                <a:gd name="T68" fmla="*/ 15 w 155"/>
                <a:gd name="T69" fmla="*/ 0 h 142"/>
                <a:gd name="T70" fmla="*/ 9 w 155"/>
                <a:gd name="T71" fmla="*/ 2 h 142"/>
                <a:gd name="T72" fmla="*/ 13 w 155"/>
                <a:gd name="T73" fmla="*/ 1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" h="142">
                  <a:moveTo>
                    <a:pt x="13" y="13"/>
                  </a:moveTo>
                  <a:cubicBezTo>
                    <a:pt x="12" y="16"/>
                    <a:pt x="11" y="21"/>
                    <a:pt x="9" y="26"/>
                  </a:cubicBezTo>
                  <a:cubicBezTo>
                    <a:pt x="5" y="40"/>
                    <a:pt x="0" y="58"/>
                    <a:pt x="3" y="73"/>
                  </a:cubicBezTo>
                  <a:cubicBezTo>
                    <a:pt x="6" y="85"/>
                    <a:pt x="13" y="90"/>
                    <a:pt x="20" y="94"/>
                  </a:cubicBezTo>
                  <a:cubicBezTo>
                    <a:pt x="26" y="98"/>
                    <a:pt x="31" y="102"/>
                    <a:pt x="33" y="110"/>
                  </a:cubicBezTo>
                  <a:cubicBezTo>
                    <a:pt x="33" y="112"/>
                    <a:pt x="33" y="114"/>
                    <a:pt x="33" y="117"/>
                  </a:cubicBezTo>
                  <a:cubicBezTo>
                    <a:pt x="34" y="124"/>
                    <a:pt x="34" y="133"/>
                    <a:pt x="45" y="138"/>
                  </a:cubicBezTo>
                  <a:cubicBezTo>
                    <a:pt x="49" y="141"/>
                    <a:pt x="54" y="142"/>
                    <a:pt x="60" y="142"/>
                  </a:cubicBezTo>
                  <a:cubicBezTo>
                    <a:pt x="72" y="142"/>
                    <a:pt x="85" y="135"/>
                    <a:pt x="92" y="122"/>
                  </a:cubicBezTo>
                  <a:cubicBezTo>
                    <a:pt x="97" y="114"/>
                    <a:pt x="98" y="106"/>
                    <a:pt x="99" y="99"/>
                  </a:cubicBezTo>
                  <a:cubicBezTo>
                    <a:pt x="101" y="90"/>
                    <a:pt x="102" y="83"/>
                    <a:pt x="108" y="80"/>
                  </a:cubicBezTo>
                  <a:cubicBezTo>
                    <a:pt x="117" y="75"/>
                    <a:pt x="125" y="75"/>
                    <a:pt x="131" y="76"/>
                  </a:cubicBezTo>
                  <a:cubicBezTo>
                    <a:pt x="133" y="76"/>
                    <a:pt x="135" y="76"/>
                    <a:pt x="136" y="76"/>
                  </a:cubicBezTo>
                  <a:cubicBezTo>
                    <a:pt x="141" y="76"/>
                    <a:pt x="151" y="76"/>
                    <a:pt x="155" y="70"/>
                  </a:cubicBezTo>
                  <a:cubicBezTo>
                    <a:pt x="153" y="64"/>
                    <a:pt x="150" y="58"/>
                    <a:pt x="147" y="52"/>
                  </a:cubicBezTo>
                  <a:cubicBezTo>
                    <a:pt x="146" y="52"/>
                    <a:pt x="145" y="52"/>
                    <a:pt x="145" y="52"/>
                  </a:cubicBezTo>
                  <a:cubicBezTo>
                    <a:pt x="143" y="51"/>
                    <a:pt x="136" y="48"/>
                    <a:pt x="137" y="43"/>
                  </a:cubicBezTo>
                  <a:cubicBezTo>
                    <a:pt x="137" y="43"/>
                    <a:pt x="138" y="42"/>
                    <a:pt x="139" y="41"/>
                  </a:cubicBezTo>
                  <a:cubicBezTo>
                    <a:pt x="138" y="39"/>
                    <a:pt x="136" y="38"/>
                    <a:pt x="135" y="36"/>
                  </a:cubicBezTo>
                  <a:cubicBezTo>
                    <a:pt x="133" y="38"/>
                    <a:pt x="131" y="40"/>
                    <a:pt x="131" y="43"/>
                  </a:cubicBezTo>
                  <a:cubicBezTo>
                    <a:pt x="129" y="52"/>
                    <a:pt x="143" y="57"/>
                    <a:pt x="143" y="57"/>
                  </a:cubicBezTo>
                  <a:cubicBezTo>
                    <a:pt x="144" y="58"/>
                    <a:pt x="151" y="61"/>
                    <a:pt x="151" y="66"/>
                  </a:cubicBezTo>
                  <a:cubicBezTo>
                    <a:pt x="150" y="70"/>
                    <a:pt x="142" y="70"/>
                    <a:pt x="136" y="70"/>
                  </a:cubicBezTo>
                  <a:cubicBezTo>
                    <a:pt x="135" y="70"/>
                    <a:pt x="133" y="70"/>
                    <a:pt x="132" y="70"/>
                  </a:cubicBezTo>
                  <a:cubicBezTo>
                    <a:pt x="125" y="69"/>
                    <a:pt x="116" y="69"/>
                    <a:pt x="105" y="75"/>
                  </a:cubicBezTo>
                  <a:cubicBezTo>
                    <a:pt x="97" y="79"/>
                    <a:pt x="95" y="88"/>
                    <a:pt x="94" y="98"/>
                  </a:cubicBezTo>
                  <a:cubicBezTo>
                    <a:pt x="92" y="104"/>
                    <a:pt x="91" y="112"/>
                    <a:pt x="87" y="119"/>
                  </a:cubicBezTo>
                  <a:cubicBezTo>
                    <a:pt x="77" y="136"/>
                    <a:pt x="59" y="139"/>
                    <a:pt x="47" y="133"/>
                  </a:cubicBezTo>
                  <a:cubicBezTo>
                    <a:pt x="40" y="129"/>
                    <a:pt x="40" y="123"/>
                    <a:pt x="39" y="116"/>
                  </a:cubicBezTo>
                  <a:cubicBezTo>
                    <a:pt x="39" y="114"/>
                    <a:pt x="39" y="111"/>
                    <a:pt x="38" y="109"/>
                  </a:cubicBezTo>
                  <a:cubicBezTo>
                    <a:pt x="36" y="98"/>
                    <a:pt x="29" y="94"/>
                    <a:pt x="23" y="89"/>
                  </a:cubicBezTo>
                  <a:cubicBezTo>
                    <a:pt x="17" y="85"/>
                    <a:pt x="11" y="81"/>
                    <a:pt x="9" y="72"/>
                  </a:cubicBezTo>
                  <a:cubicBezTo>
                    <a:pt x="6" y="58"/>
                    <a:pt x="11" y="41"/>
                    <a:pt x="15" y="28"/>
                  </a:cubicBezTo>
                  <a:cubicBezTo>
                    <a:pt x="17" y="22"/>
                    <a:pt x="18" y="17"/>
                    <a:pt x="19" y="13"/>
                  </a:cubicBezTo>
                  <a:cubicBezTo>
                    <a:pt x="19" y="9"/>
                    <a:pt x="18" y="4"/>
                    <a:pt x="15" y="0"/>
                  </a:cubicBezTo>
                  <a:cubicBezTo>
                    <a:pt x="13" y="1"/>
                    <a:pt x="11" y="1"/>
                    <a:pt x="9" y="2"/>
                  </a:cubicBezTo>
                  <a:cubicBezTo>
                    <a:pt x="12" y="5"/>
                    <a:pt x="13" y="9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8" name="Freeform 531">
              <a:extLst>
                <a:ext uri="{FF2B5EF4-FFF2-40B4-BE49-F238E27FC236}">
                  <a16:creationId xmlns:a16="http://schemas.microsoft.com/office/drawing/2014/main" id="{56E62830-D052-456F-AC39-F5A51DAFD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388" y="1728788"/>
              <a:ext cx="247650" cy="654050"/>
            </a:xfrm>
            <a:custGeom>
              <a:avLst/>
              <a:gdLst>
                <a:gd name="T0" fmla="*/ 25 w 66"/>
                <a:gd name="T1" fmla="*/ 160 h 174"/>
                <a:gd name="T2" fmla="*/ 42 w 66"/>
                <a:gd name="T3" fmla="*/ 140 h 174"/>
                <a:gd name="T4" fmla="*/ 58 w 66"/>
                <a:gd name="T5" fmla="*/ 118 h 174"/>
                <a:gd name="T6" fmla="*/ 66 w 66"/>
                <a:gd name="T7" fmla="*/ 100 h 174"/>
                <a:gd name="T8" fmla="*/ 61 w 66"/>
                <a:gd name="T9" fmla="*/ 86 h 174"/>
                <a:gd name="T10" fmla="*/ 59 w 66"/>
                <a:gd name="T11" fmla="*/ 84 h 174"/>
                <a:gd name="T12" fmla="*/ 42 w 66"/>
                <a:gd name="T13" fmla="*/ 64 h 174"/>
                <a:gd name="T14" fmla="*/ 39 w 66"/>
                <a:gd name="T15" fmla="*/ 42 h 174"/>
                <a:gd name="T16" fmla="*/ 39 w 66"/>
                <a:gd name="T17" fmla="*/ 36 h 174"/>
                <a:gd name="T18" fmla="*/ 36 w 66"/>
                <a:gd name="T19" fmla="*/ 7 h 174"/>
                <a:gd name="T20" fmla="*/ 10 w 66"/>
                <a:gd name="T21" fmla="*/ 6 h 174"/>
                <a:gd name="T22" fmla="*/ 8 w 66"/>
                <a:gd name="T23" fmla="*/ 7 h 174"/>
                <a:gd name="T24" fmla="*/ 0 w 66"/>
                <a:gd name="T25" fmla="*/ 16 h 174"/>
                <a:gd name="T26" fmla="*/ 12 w 66"/>
                <a:gd name="T27" fmla="*/ 11 h 174"/>
                <a:gd name="T28" fmla="*/ 32 w 66"/>
                <a:gd name="T29" fmla="*/ 11 h 174"/>
                <a:gd name="T30" fmla="*/ 34 w 66"/>
                <a:gd name="T31" fmla="*/ 35 h 174"/>
                <a:gd name="T32" fmla="*/ 33 w 66"/>
                <a:gd name="T33" fmla="*/ 41 h 174"/>
                <a:gd name="T34" fmla="*/ 37 w 66"/>
                <a:gd name="T35" fmla="*/ 67 h 174"/>
                <a:gd name="T36" fmla="*/ 55 w 66"/>
                <a:gd name="T37" fmla="*/ 89 h 174"/>
                <a:gd name="T38" fmla="*/ 57 w 66"/>
                <a:gd name="T39" fmla="*/ 90 h 174"/>
                <a:gd name="T40" fmla="*/ 60 w 66"/>
                <a:gd name="T41" fmla="*/ 100 h 174"/>
                <a:gd name="T42" fmla="*/ 54 w 66"/>
                <a:gd name="T43" fmla="*/ 114 h 174"/>
                <a:gd name="T44" fmla="*/ 37 w 66"/>
                <a:gd name="T45" fmla="*/ 138 h 174"/>
                <a:gd name="T46" fmla="*/ 21 w 66"/>
                <a:gd name="T47" fmla="*/ 156 h 174"/>
                <a:gd name="T48" fmla="*/ 12 w 66"/>
                <a:gd name="T49" fmla="*/ 167 h 174"/>
                <a:gd name="T50" fmla="*/ 11 w 66"/>
                <a:gd name="T51" fmla="*/ 170 h 174"/>
                <a:gd name="T52" fmla="*/ 15 w 66"/>
                <a:gd name="T53" fmla="*/ 174 h 174"/>
                <a:gd name="T54" fmla="*/ 17 w 66"/>
                <a:gd name="T55" fmla="*/ 170 h 174"/>
                <a:gd name="T56" fmla="*/ 25 w 66"/>
                <a:gd name="T57" fmla="*/ 16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174">
                  <a:moveTo>
                    <a:pt x="25" y="160"/>
                  </a:moveTo>
                  <a:cubicBezTo>
                    <a:pt x="25" y="160"/>
                    <a:pt x="41" y="144"/>
                    <a:pt x="42" y="140"/>
                  </a:cubicBezTo>
                  <a:cubicBezTo>
                    <a:pt x="43" y="137"/>
                    <a:pt x="48" y="129"/>
                    <a:pt x="58" y="118"/>
                  </a:cubicBezTo>
                  <a:cubicBezTo>
                    <a:pt x="65" y="111"/>
                    <a:pt x="66" y="104"/>
                    <a:pt x="66" y="100"/>
                  </a:cubicBezTo>
                  <a:cubicBezTo>
                    <a:pt x="66" y="94"/>
                    <a:pt x="64" y="89"/>
                    <a:pt x="61" y="86"/>
                  </a:cubicBezTo>
                  <a:cubicBezTo>
                    <a:pt x="60" y="85"/>
                    <a:pt x="59" y="85"/>
                    <a:pt x="59" y="84"/>
                  </a:cubicBezTo>
                  <a:cubicBezTo>
                    <a:pt x="54" y="80"/>
                    <a:pt x="48" y="74"/>
                    <a:pt x="42" y="64"/>
                  </a:cubicBezTo>
                  <a:cubicBezTo>
                    <a:pt x="37" y="55"/>
                    <a:pt x="38" y="50"/>
                    <a:pt x="39" y="42"/>
                  </a:cubicBezTo>
                  <a:cubicBezTo>
                    <a:pt x="39" y="40"/>
                    <a:pt x="39" y="38"/>
                    <a:pt x="39" y="36"/>
                  </a:cubicBezTo>
                  <a:cubicBezTo>
                    <a:pt x="40" y="21"/>
                    <a:pt x="41" y="11"/>
                    <a:pt x="36" y="7"/>
                  </a:cubicBezTo>
                  <a:cubicBezTo>
                    <a:pt x="32" y="3"/>
                    <a:pt x="23" y="0"/>
                    <a:pt x="10" y="6"/>
                  </a:cubicBezTo>
                  <a:cubicBezTo>
                    <a:pt x="9" y="6"/>
                    <a:pt x="8" y="6"/>
                    <a:pt x="8" y="7"/>
                  </a:cubicBezTo>
                  <a:cubicBezTo>
                    <a:pt x="5" y="9"/>
                    <a:pt x="2" y="13"/>
                    <a:pt x="0" y="16"/>
                  </a:cubicBezTo>
                  <a:cubicBezTo>
                    <a:pt x="3" y="15"/>
                    <a:pt x="7" y="13"/>
                    <a:pt x="12" y="11"/>
                  </a:cubicBezTo>
                  <a:cubicBezTo>
                    <a:pt x="26" y="5"/>
                    <a:pt x="32" y="10"/>
                    <a:pt x="32" y="11"/>
                  </a:cubicBezTo>
                  <a:cubicBezTo>
                    <a:pt x="35" y="14"/>
                    <a:pt x="34" y="27"/>
                    <a:pt x="34" y="35"/>
                  </a:cubicBezTo>
                  <a:cubicBezTo>
                    <a:pt x="33" y="37"/>
                    <a:pt x="33" y="39"/>
                    <a:pt x="33" y="41"/>
                  </a:cubicBezTo>
                  <a:cubicBezTo>
                    <a:pt x="32" y="49"/>
                    <a:pt x="31" y="57"/>
                    <a:pt x="37" y="67"/>
                  </a:cubicBezTo>
                  <a:cubicBezTo>
                    <a:pt x="43" y="78"/>
                    <a:pt x="50" y="84"/>
                    <a:pt x="55" y="89"/>
                  </a:cubicBezTo>
                  <a:cubicBezTo>
                    <a:pt x="55" y="89"/>
                    <a:pt x="56" y="90"/>
                    <a:pt x="57" y="90"/>
                  </a:cubicBezTo>
                  <a:cubicBezTo>
                    <a:pt x="58" y="92"/>
                    <a:pt x="60" y="95"/>
                    <a:pt x="60" y="100"/>
                  </a:cubicBezTo>
                  <a:cubicBezTo>
                    <a:pt x="61" y="105"/>
                    <a:pt x="58" y="109"/>
                    <a:pt x="54" y="114"/>
                  </a:cubicBezTo>
                  <a:cubicBezTo>
                    <a:pt x="43" y="125"/>
                    <a:pt x="38" y="134"/>
                    <a:pt x="37" y="138"/>
                  </a:cubicBezTo>
                  <a:cubicBezTo>
                    <a:pt x="36" y="139"/>
                    <a:pt x="27" y="150"/>
                    <a:pt x="21" y="156"/>
                  </a:cubicBezTo>
                  <a:cubicBezTo>
                    <a:pt x="17" y="159"/>
                    <a:pt x="15" y="163"/>
                    <a:pt x="12" y="167"/>
                  </a:cubicBezTo>
                  <a:cubicBezTo>
                    <a:pt x="12" y="168"/>
                    <a:pt x="11" y="169"/>
                    <a:pt x="11" y="170"/>
                  </a:cubicBezTo>
                  <a:cubicBezTo>
                    <a:pt x="12" y="171"/>
                    <a:pt x="14" y="173"/>
                    <a:pt x="15" y="174"/>
                  </a:cubicBezTo>
                  <a:cubicBezTo>
                    <a:pt x="16" y="173"/>
                    <a:pt x="17" y="172"/>
                    <a:pt x="17" y="170"/>
                  </a:cubicBezTo>
                  <a:cubicBezTo>
                    <a:pt x="20" y="167"/>
                    <a:pt x="22" y="163"/>
                    <a:pt x="25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9" name="Freeform 532">
              <a:extLst>
                <a:ext uri="{FF2B5EF4-FFF2-40B4-BE49-F238E27FC236}">
                  <a16:creationId xmlns:a16="http://schemas.microsoft.com/office/drawing/2014/main" id="{CE4A5AA9-A4BB-4F63-B7F0-07B76D3E0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2184400"/>
              <a:ext cx="635000" cy="217488"/>
            </a:xfrm>
            <a:custGeom>
              <a:avLst/>
              <a:gdLst>
                <a:gd name="T0" fmla="*/ 161 w 169"/>
                <a:gd name="T1" fmla="*/ 22 h 58"/>
                <a:gd name="T2" fmla="*/ 143 w 169"/>
                <a:gd name="T3" fmla="*/ 19 h 58"/>
                <a:gd name="T4" fmla="*/ 133 w 169"/>
                <a:gd name="T5" fmla="*/ 19 h 58"/>
                <a:gd name="T6" fmla="*/ 123 w 169"/>
                <a:gd name="T7" fmla="*/ 13 h 58"/>
                <a:gd name="T8" fmla="*/ 103 w 169"/>
                <a:gd name="T9" fmla="*/ 1 h 58"/>
                <a:gd name="T10" fmla="*/ 82 w 169"/>
                <a:gd name="T11" fmla="*/ 6 h 58"/>
                <a:gd name="T12" fmla="*/ 76 w 169"/>
                <a:gd name="T13" fmla="*/ 8 h 58"/>
                <a:gd name="T14" fmla="*/ 70 w 169"/>
                <a:gd name="T15" fmla="*/ 9 h 58"/>
                <a:gd name="T16" fmla="*/ 58 w 169"/>
                <a:gd name="T17" fmla="*/ 13 h 58"/>
                <a:gd name="T18" fmla="*/ 50 w 169"/>
                <a:gd name="T19" fmla="*/ 22 h 58"/>
                <a:gd name="T20" fmla="*/ 43 w 169"/>
                <a:gd name="T21" fmla="*/ 30 h 58"/>
                <a:gd name="T22" fmla="*/ 34 w 169"/>
                <a:gd name="T23" fmla="*/ 34 h 58"/>
                <a:gd name="T24" fmla="*/ 13 w 169"/>
                <a:gd name="T25" fmla="*/ 42 h 58"/>
                <a:gd name="T26" fmla="*/ 0 w 169"/>
                <a:gd name="T27" fmla="*/ 54 h 58"/>
                <a:gd name="T28" fmla="*/ 5 w 169"/>
                <a:gd name="T29" fmla="*/ 58 h 58"/>
                <a:gd name="T30" fmla="*/ 16 w 169"/>
                <a:gd name="T31" fmla="*/ 47 h 58"/>
                <a:gd name="T32" fmla="*/ 36 w 169"/>
                <a:gd name="T33" fmla="*/ 39 h 58"/>
                <a:gd name="T34" fmla="*/ 47 w 169"/>
                <a:gd name="T35" fmla="*/ 35 h 58"/>
                <a:gd name="T36" fmla="*/ 54 w 169"/>
                <a:gd name="T37" fmla="*/ 26 h 58"/>
                <a:gd name="T38" fmla="*/ 61 w 169"/>
                <a:gd name="T39" fmla="*/ 18 h 58"/>
                <a:gd name="T40" fmla="*/ 70 w 169"/>
                <a:gd name="T41" fmla="*/ 15 h 58"/>
                <a:gd name="T42" fmla="*/ 77 w 169"/>
                <a:gd name="T43" fmla="*/ 14 h 58"/>
                <a:gd name="T44" fmla="*/ 84 w 169"/>
                <a:gd name="T45" fmla="*/ 11 h 58"/>
                <a:gd name="T46" fmla="*/ 102 w 169"/>
                <a:gd name="T47" fmla="*/ 7 h 58"/>
                <a:gd name="T48" fmla="*/ 119 w 169"/>
                <a:gd name="T49" fmla="*/ 17 h 58"/>
                <a:gd name="T50" fmla="*/ 132 w 169"/>
                <a:gd name="T51" fmla="*/ 25 h 58"/>
                <a:gd name="T52" fmla="*/ 144 w 169"/>
                <a:gd name="T53" fmla="*/ 25 h 58"/>
                <a:gd name="T54" fmla="*/ 158 w 169"/>
                <a:gd name="T55" fmla="*/ 26 h 58"/>
                <a:gd name="T56" fmla="*/ 165 w 169"/>
                <a:gd name="T57" fmla="*/ 35 h 58"/>
                <a:gd name="T58" fmla="*/ 169 w 169"/>
                <a:gd name="T59" fmla="*/ 30 h 58"/>
                <a:gd name="T60" fmla="*/ 161 w 169"/>
                <a:gd name="T61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9" h="58">
                  <a:moveTo>
                    <a:pt x="161" y="22"/>
                  </a:moveTo>
                  <a:cubicBezTo>
                    <a:pt x="156" y="19"/>
                    <a:pt x="150" y="19"/>
                    <a:pt x="143" y="19"/>
                  </a:cubicBezTo>
                  <a:cubicBezTo>
                    <a:pt x="140" y="20"/>
                    <a:pt x="136" y="20"/>
                    <a:pt x="133" y="19"/>
                  </a:cubicBezTo>
                  <a:cubicBezTo>
                    <a:pt x="131" y="19"/>
                    <a:pt x="127" y="16"/>
                    <a:pt x="123" y="13"/>
                  </a:cubicBezTo>
                  <a:cubicBezTo>
                    <a:pt x="117" y="8"/>
                    <a:pt x="111" y="3"/>
                    <a:pt x="103" y="1"/>
                  </a:cubicBezTo>
                  <a:cubicBezTo>
                    <a:pt x="93" y="0"/>
                    <a:pt x="87" y="3"/>
                    <a:pt x="82" y="6"/>
                  </a:cubicBezTo>
                  <a:cubicBezTo>
                    <a:pt x="79" y="7"/>
                    <a:pt x="78" y="7"/>
                    <a:pt x="76" y="8"/>
                  </a:cubicBezTo>
                  <a:cubicBezTo>
                    <a:pt x="74" y="8"/>
                    <a:pt x="72" y="9"/>
                    <a:pt x="70" y="9"/>
                  </a:cubicBezTo>
                  <a:cubicBezTo>
                    <a:pt x="66" y="10"/>
                    <a:pt x="62" y="10"/>
                    <a:pt x="58" y="13"/>
                  </a:cubicBezTo>
                  <a:cubicBezTo>
                    <a:pt x="55" y="15"/>
                    <a:pt x="53" y="18"/>
                    <a:pt x="50" y="22"/>
                  </a:cubicBezTo>
                  <a:cubicBezTo>
                    <a:pt x="47" y="25"/>
                    <a:pt x="45" y="29"/>
                    <a:pt x="43" y="30"/>
                  </a:cubicBezTo>
                  <a:cubicBezTo>
                    <a:pt x="41" y="31"/>
                    <a:pt x="38" y="32"/>
                    <a:pt x="34" y="34"/>
                  </a:cubicBezTo>
                  <a:cubicBezTo>
                    <a:pt x="28" y="35"/>
                    <a:pt x="21" y="37"/>
                    <a:pt x="13" y="42"/>
                  </a:cubicBezTo>
                  <a:cubicBezTo>
                    <a:pt x="8" y="45"/>
                    <a:pt x="4" y="50"/>
                    <a:pt x="0" y="54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8" y="54"/>
                    <a:pt x="12" y="50"/>
                    <a:pt x="16" y="47"/>
                  </a:cubicBezTo>
                  <a:cubicBezTo>
                    <a:pt x="23" y="43"/>
                    <a:pt x="30" y="41"/>
                    <a:pt x="36" y="39"/>
                  </a:cubicBezTo>
                  <a:cubicBezTo>
                    <a:pt x="41" y="38"/>
                    <a:pt x="44" y="37"/>
                    <a:pt x="47" y="35"/>
                  </a:cubicBezTo>
                  <a:cubicBezTo>
                    <a:pt x="49" y="33"/>
                    <a:pt x="52" y="29"/>
                    <a:pt x="54" y="26"/>
                  </a:cubicBezTo>
                  <a:cubicBezTo>
                    <a:pt x="57" y="22"/>
                    <a:pt x="59" y="19"/>
                    <a:pt x="61" y="18"/>
                  </a:cubicBezTo>
                  <a:cubicBezTo>
                    <a:pt x="64" y="16"/>
                    <a:pt x="67" y="15"/>
                    <a:pt x="70" y="15"/>
                  </a:cubicBezTo>
                  <a:cubicBezTo>
                    <a:pt x="72" y="14"/>
                    <a:pt x="75" y="14"/>
                    <a:pt x="77" y="14"/>
                  </a:cubicBezTo>
                  <a:cubicBezTo>
                    <a:pt x="79" y="13"/>
                    <a:pt x="82" y="12"/>
                    <a:pt x="84" y="11"/>
                  </a:cubicBezTo>
                  <a:cubicBezTo>
                    <a:pt x="89" y="8"/>
                    <a:pt x="94" y="6"/>
                    <a:pt x="102" y="7"/>
                  </a:cubicBezTo>
                  <a:cubicBezTo>
                    <a:pt x="109" y="8"/>
                    <a:pt x="114" y="13"/>
                    <a:pt x="119" y="17"/>
                  </a:cubicBezTo>
                  <a:cubicBezTo>
                    <a:pt x="124" y="21"/>
                    <a:pt x="128" y="24"/>
                    <a:pt x="132" y="25"/>
                  </a:cubicBezTo>
                  <a:cubicBezTo>
                    <a:pt x="136" y="26"/>
                    <a:pt x="140" y="26"/>
                    <a:pt x="144" y="25"/>
                  </a:cubicBezTo>
                  <a:cubicBezTo>
                    <a:pt x="149" y="25"/>
                    <a:pt x="155" y="24"/>
                    <a:pt x="158" y="26"/>
                  </a:cubicBezTo>
                  <a:cubicBezTo>
                    <a:pt x="160" y="28"/>
                    <a:pt x="162" y="31"/>
                    <a:pt x="165" y="35"/>
                  </a:cubicBezTo>
                  <a:cubicBezTo>
                    <a:pt x="166" y="33"/>
                    <a:pt x="168" y="31"/>
                    <a:pt x="169" y="30"/>
                  </a:cubicBezTo>
                  <a:cubicBezTo>
                    <a:pt x="166" y="26"/>
                    <a:pt x="163" y="23"/>
                    <a:pt x="16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0" name="Freeform 533">
              <a:extLst>
                <a:ext uri="{FF2B5EF4-FFF2-40B4-BE49-F238E27FC236}">
                  <a16:creationId xmlns:a16="http://schemas.microsoft.com/office/drawing/2014/main" id="{3A1363D1-B961-4ADA-9BF4-0E923EF3C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0" y="1939925"/>
              <a:ext cx="211138" cy="330200"/>
            </a:xfrm>
            <a:custGeom>
              <a:avLst/>
              <a:gdLst>
                <a:gd name="T0" fmla="*/ 26 w 56"/>
                <a:gd name="T1" fmla="*/ 75 h 88"/>
                <a:gd name="T2" fmla="*/ 16 w 56"/>
                <a:gd name="T3" fmla="*/ 73 h 88"/>
                <a:gd name="T4" fmla="*/ 6 w 56"/>
                <a:gd name="T5" fmla="*/ 49 h 88"/>
                <a:gd name="T6" fmla="*/ 6 w 56"/>
                <a:gd name="T7" fmla="*/ 43 h 88"/>
                <a:gd name="T8" fmla="*/ 10 w 56"/>
                <a:gd name="T9" fmla="*/ 17 h 88"/>
                <a:gd name="T10" fmla="*/ 32 w 56"/>
                <a:gd name="T11" fmla="*/ 10 h 88"/>
                <a:gd name="T12" fmla="*/ 41 w 56"/>
                <a:gd name="T13" fmla="*/ 11 h 88"/>
                <a:gd name="T14" fmla="*/ 52 w 56"/>
                <a:gd name="T15" fmla="*/ 9 h 88"/>
                <a:gd name="T16" fmla="*/ 56 w 56"/>
                <a:gd name="T17" fmla="*/ 6 h 88"/>
                <a:gd name="T18" fmla="*/ 55 w 56"/>
                <a:gd name="T19" fmla="*/ 0 h 88"/>
                <a:gd name="T20" fmla="*/ 49 w 56"/>
                <a:gd name="T21" fmla="*/ 4 h 88"/>
                <a:gd name="T22" fmla="*/ 42 w 56"/>
                <a:gd name="T23" fmla="*/ 5 h 88"/>
                <a:gd name="T24" fmla="*/ 32 w 56"/>
                <a:gd name="T25" fmla="*/ 4 h 88"/>
                <a:gd name="T26" fmla="*/ 7 w 56"/>
                <a:gd name="T27" fmla="*/ 12 h 88"/>
                <a:gd name="T28" fmla="*/ 0 w 56"/>
                <a:gd name="T29" fmla="*/ 43 h 88"/>
                <a:gd name="T30" fmla="*/ 0 w 56"/>
                <a:gd name="T31" fmla="*/ 49 h 88"/>
                <a:gd name="T32" fmla="*/ 14 w 56"/>
                <a:gd name="T33" fmla="*/ 78 h 88"/>
                <a:gd name="T34" fmla="*/ 25 w 56"/>
                <a:gd name="T35" fmla="*/ 80 h 88"/>
                <a:gd name="T36" fmla="*/ 37 w 56"/>
                <a:gd name="T37" fmla="*/ 83 h 88"/>
                <a:gd name="T38" fmla="*/ 44 w 56"/>
                <a:gd name="T39" fmla="*/ 88 h 88"/>
                <a:gd name="T40" fmla="*/ 47 w 56"/>
                <a:gd name="T41" fmla="*/ 82 h 88"/>
                <a:gd name="T42" fmla="*/ 40 w 56"/>
                <a:gd name="T43" fmla="*/ 78 h 88"/>
                <a:gd name="T44" fmla="*/ 26 w 56"/>
                <a:gd name="T45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88">
                  <a:moveTo>
                    <a:pt x="26" y="75"/>
                  </a:moveTo>
                  <a:cubicBezTo>
                    <a:pt x="22" y="74"/>
                    <a:pt x="18" y="74"/>
                    <a:pt x="16" y="73"/>
                  </a:cubicBezTo>
                  <a:cubicBezTo>
                    <a:pt x="11" y="71"/>
                    <a:pt x="6" y="62"/>
                    <a:pt x="6" y="49"/>
                  </a:cubicBezTo>
                  <a:cubicBezTo>
                    <a:pt x="6" y="47"/>
                    <a:pt x="6" y="45"/>
                    <a:pt x="6" y="43"/>
                  </a:cubicBezTo>
                  <a:cubicBezTo>
                    <a:pt x="6" y="33"/>
                    <a:pt x="6" y="20"/>
                    <a:pt x="10" y="17"/>
                  </a:cubicBezTo>
                  <a:cubicBezTo>
                    <a:pt x="14" y="14"/>
                    <a:pt x="22" y="10"/>
                    <a:pt x="32" y="10"/>
                  </a:cubicBezTo>
                  <a:cubicBezTo>
                    <a:pt x="36" y="10"/>
                    <a:pt x="38" y="10"/>
                    <a:pt x="41" y="11"/>
                  </a:cubicBezTo>
                  <a:cubicBezTo>
                    <a:pt x="45" y="11"/>
                    <a:pt x="48" y="12"/>
                    <a:pt x="52" y="9"/>
                  </a:cubicBezTo>
                  <a:cubicBezTo>
                    <a:pt x="53" y="9"/>
                    <a:pt x="55" y="8"/>
                    <a:pt x="56" y="6"/>
                  </a:cubicBezTo>
                  <a:cubicBezTo>
                    <a:pt x="56" y="4"/>
                    <a:pt x="55" y="2"/>
                    <a:pt x="55" y="0"/>
                  </a:cubicBezTo>
                  <a:cubicBezTo>
                    <a:pt x="53" y="2"/>
                    <a:pt x="51" y="3"/>
                    <a:pt x="49" y="4"/>
                  </a:cubicBezTo>
                  <a:cubicBezTo>
                    <a:pt x="47" y="6"/>
                    <a:pt x="45" y="5"/>
                    <a:pt x="42" y="5"/>
                  </a:cubicBezTo>
                  <a:cubicBezTo>
                    <a:pt x="39" y="4"/>
                    <a:pt x="36" y="4"/>
                    <a:pt x="32" y="4"/>
                  </a:cubicBezTo>
                  <a:cubicBezTo>
                    <a:pt x="20" y="4"/>
                    <a:pt x="11" y="9"/>
                    <a:pt x="7" y="12"/>
                  </a:cubicBezTo>
                  <a:cubicBezTo>
                    <a:pt x="1" y="17"/>
                    <a:pt x="0" y="29"/>
                    <a:pt x="0" y="43"/>
                  </a:cubicBezTo>
                  <a:cubicBezTo>
                    <a:pt x="0" y="45"/>
                    <a:pt x="0" y="47"/>
                    <a:pt x="0" y="49"/>
                  </a:cubicBezTo>
                  <a:cubicBezTo>
                    <a:pt x="0" y="64"/>
                    <a:pt x="5" y="75"/>
                    <a:pt x="14" y="78"/>
                  </a:cubicBezTo>
                  <a:cubicBezTo>
                    <a:pt x="17" y="79"/>
                    <a:pt x="21" y="80"/>
                    <a:pt x="25" y="80"/>
                  </a:cubicBezTo>
                  <a:cubicBezTo>
                    <a:pt x="29" y="81"/>
                    <a:pt x="34" y="82"/>
                    <a:pt x="37" y="83"/>
                  </a:cubicBezTo>
                  <a:cubicBezTo>
                    <a:pt x="40" y="84"/>
                    <a:pt x="42" y="86"/>
                    <a:pt x="44" y="88"/>
                  </a:cubicBezTo>
                  <a:cubicBezTo>
                    <a:pt x="45" y="86"/>
                    <a:pt x="46" y="84"/>
                    <a:pt x="47" y="82"/>
                  </a:cubicBezTo>
                  <a:cubicBezTo>
                    <a:pt x="45" y="81"/>
                    <a:pt x="43" y="79"/>
                    <a:pt x="40" y="78"/>
                  </a:cubicBezTo>
                  <a:cubicBezTo>
                    <a:pt x="36" y="76"/>
                    <a:pt x="31" y="75"/>
                    <a:pt x="2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1" name="Freeform 534">
              <a:extLst>
                <a:ext uri="{FF2B5EF4-FFF2-40B4-BE49-F238E27FC236}">
                  <a16:creationId xmlns:a16="http://schemas.microsoft.com/office/drawing/2014/main" id="{1D2F1E6B-B6EF-4982-B44D-418886C4E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8" y="2233613"/>
              <a:ext cx="419100" cy="247650"/>
            </a:xfrm>
            <a:custGeom>
              <a:avLst/>
              <a:gdLst>
                <a:gd name="T0" fmla="*/ 99 w 112"/>
                <a:gd name="T1" fmla="*/ 18 h 66"/>
                <a:gd name="T2" fmla="*/ 88 w 112"/>
                <a:gd name="T3" fmla="*/ 17 h 66"/>
                <a:gd name="T4" fmla="*/ 77 w 112"/>
                <a:gd name="T5" fmla="*/ 16 h 66"/>
                <a:gd name="T6" fmla="*/ 72 w 112"/>
                <a:gd name="T7" fmla="*/ 13 h 66"/>
                <a:gd name="T8" fmla="*/ 36 w 112"/>
                <a:gd name="T9" fmla="*/ 3 h 66"/>
                <a:gd name="T10" fmla="*/ 3 w 112"/>
                <a:gd name="T11" fmla="*/ 46 h 66"/>
                <a:gd name="T12" fmla="*/ 39 w 112"/>
                <a:gd name="T13" fmla="*/ 66 h 66"/>
                <a:gd name="T14" fmla="*/ 41 w 112"/>
                <a:gd name="T15" fmla="*/ 66 h 66"/>
                <a:gd name="T16" fmla="*/ 50 w 112"/>
                <a:gd name="T17" fmla="*/ 65 h 66"/>
                <a:gd name="T18" fmla="*/ 47 w 112"/>
                <a:gd name="T19" fmla="*/ 63 h 66"/>
                <a:gd name="T20" fmla="*/ 40 w 112"/>
                <a:gd name="T21" fmla="*/ 62 h 66"/>
                <a:gd name="T22" fmla="*/ 7 w 112"/>
                <a:gd name="T23" fmla="*/ 46 h 66"/>
                <a:gd name="T24" fmla="*/ 37 w 112"/>
                <a:gd name="T25" fmla="*/ 7 h 66"/>
                <a:gd name="T26" fmla="*/ 70 w 112"/>
                <a:gd name="T27" fmla="*/ 17 h 66"/>
                <a:gd name="T28" fmla="*/ 76 w 112"/>
                <a:gd name="T29" fmla="*/ 20 h 66"/>
                <a:gd name="T30" fmla="*/ 88 w 112"/>
                <a:gd name="T31" fmla="*/ 21 h 66"/>
                <a:gd name="T32" fmla="*/ 97 w 112"/>
                <a:gd name="T33" fmla="*/ 22 h 66"/>
                <a:gd name="T34" fmla="*/ 109 w 112"/>
                <a:gd name="T35" fmla="*/ 31 h 66"/>
                <a:gd name="T36" fmla="*/ 112 w 112"/>
                <a:gd name="T37" fmla="*/ 28 h 66"/>
                <a:gd name="T38" fmla="*/ 99 w 112"/>
                <a:gd name="T39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66">
                  <a:moveTo>
                    <a:pt x="99" y="18"/>
                  </a:moveTo>
                  <a:cubicBezTo>
                    <a:pt x="97" y="18"/>
                    <a:pt x="93" y="18"/>
                    <a:pt x="88" y="17"/>
                  </a:cubicBezTo>
                  <a:cubicBezTo>
                    <a:pt x="84" y="17"/>
                    <a:pt x="79" y="17"/>
                    <a:pt x="77" y="16"/>
                  </a:cubicBezTo>
                  <a:cubicBezTo>
                    <a:pt x="76" y="16"/>
                    <a:pt x="74" y="15"/>
                    <a:pt x="72" y="13"/>
                  </a:cubicBezTo>
                  <a:cubicBezTo>
                    <a:pt x="65" y="8"/>
                    <a:pt x="53" y="0"/>
                    <a:pt x="36" y="3"/>
                  </a:cubicBezTo>
                  <a:cubicBezTo>
                    <a:pt x="15" y="7"/>
                    <a:pt x="0" y="26"/>
                    <a:pt x="3" y="46"/>
                  </a:cubicBezTo>
                  <a:cubicBezTo>
                    <a:pt x="6" y="62"/>
                    <a:pt x="27" y="65"/>
                    <a:pt x="39" y="66"/>
                  </a:cubicBezTo>
                  <a:cubicBezTo>
                    <a:pt x="40" y="66"/>
                    <a:pt x="40" y="66"/>
                    <a:pt x="41" y="66"/>
                  </a:cubicBezTo>
                  <a:cubicBezTo>
                    <a:pt x="44" y="66"/>
                    <a:pt x="47" y="65"/>
                    <a:pt x="50" y="65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45" y="63"/>
                    <a:pt x="43" y="63"/>
                    <a:pt x="40" y="62"/>
                  </a:cubicBezTo>
                  <a:cubicBezTo>
                    <a:pt x="28" y="61"/>
                    <a:pt x="9" y="59"/>
                    <a:pt x="7" y="46"/>
                  </a:cubicBezTo>
                  <a:cubicBezTo>
                    <a:pt x="5" y="28"/>
                    <a:pt x="18" y="11"/>
                    <a:pt x="37" y="7"/>
                  </a:cubicBezTo>
                  <a:cubicBezTo>
                    <a:pt x="52" y="4"/>
                    <a:pt x="63" y="12"/>
                    <a:pt x="70" y="17"/>
                  </a:cubicBezTo>
                  <a:cubicBezTo>
                    <a:pt x="72" y="18"/>
                    <a:pt x="74" y="20"/>
                    <a:pt x="76" y="20"/>
                  </a:cubicBezTo>
                  <a:cubicBezTo>
                    <a:pt x="79" y="21"/>
                    <a:pt x="83" y="21"/>
                    <a:pt x="88" y="21"/>
                  </a:cubicBezTo>
                  <a:cubicBezTo>
                    <a:pt x="92" y="21"/>
                    <a:pt x="96" y="22"/>
                    <a:pt x="97" y="22"/>
                  </a:cubicBezTo>
                  <a:cubicBezTo>
                    <a:pt x="101" y="23"/>
                    <a:pt x="108" y="27"/>
                    <a:pt x="109" y="31"/>
                  </a:cubicBezTo>
                  <a:cubicBezTo>
                    <a:pt x="110" y="30"/>
                    <a:pt x="111" y="29"/>
                    <a:pt x="112" y="28"/>
                  </a:cubicBezTo>
                  <a:cubicBezTo>
                    <a:pt x="109" y="23"/>
                    <a:pt x="102" y="19"/>
                    <a:pt x="9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2" name="Freeform 535">
              <a:extLst>
                <a:ext uri="{FF2B5EF4-FFF2-40B4-BE49-F238E27FC236}">
                  <a16:creationId xmlns:a16="http://schemas.microsoft.com/office/drawing/2014/main" id="{2FC6DCCF-ECA5-424E-BF10-DECA0057B3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525" y="2282825"/>
              <a:ext cx="150813" cy="93663"/>
            </a:xfrm>
            <a:custGeom>
              <a:avLst/>
              <a:gdLst>
                <a:gd name="T0" fmla="*/ 18 w 40"/>
                <a:gd name="T1" fmla="*/ 0 h 25"/>
                <a:gd name="T2" fmla="*/ 1 w 40"/>
                <a:gd name="T3" fmla="*/ 11 h 25"/>
                <a:gd name="T4" fmla="*/ 15 w 40"/>
                <a:gd name="T5" fmla="*/ 25 h 25"/>
                <a:gd name="T6" fmla="*/ 19 w 40"/>
                <a:gd name="T7" fmla="*/ 25 h 25"/>
                <a:gd name="T8" fmla="*/ 40 w 40"/>
                <a:gd name="T9" fmla="*/ 17 h 25"/>
                <a:gd name="T10" fmla="*/ 38 w 40"/>
                <a:gd name="T11" fmla="*/ 11 h 25"/>
                <a:gd name="T12" fmla="*/ 18 w 40"/>
                <a:gd name="T13" fmla="*/ 0 h 25"/>
                <a:gd name="T14" fmla="*/ 36 w 40"/>
                <a:gd name="T15" fmla="*/ 16 h 25"/>
                <a:gd name="T16" fmla="*/ 16 w 40"/>
                <a:gd name="T17" fmla="*/ 21 h 25"/>
                <a:gd name="T18" fmla="*/ 5 w 40"/>
                <a:gd name="T19" fmla="*/ 11 h 25"/>
                <a:gd name="T20" fmla="*/ 17 w 40"/>
                <a:gd name="T21" fmla="*/ 4 h 25"/>
                <a:gd name="T22" fmla="*/ 18 w 40"/>
                <a:gd name="T23" fmla="*/ 4 h 25"/>
                <a:gd name="T24" fmla="*/ 35 w 40"/>
                <a:gd name="T25" fmla="*/ 13 h 25"/>
                <a:gd name="T26" fmla="*/ 36 w 40"/>
                <a:gd name="T2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7" y="0"/>
                    <a:pt x="2" y="5"/>
                    <a:pt x="1" y="11"/>
                  </a:cubicBezTo>
                  <a:cubicBezTo>
                    <a:pt x="0" y="16"/>
                    <a:pt x="7" y="24"/>
                    <a:pt x="15" y="25"/>
                  </a:cubicBezTo>
                  <a:cubicBezTo>
                    <a:pt x="16" y="25"/>
                    <a:pt x="18" y="25"/>
                    <a:pt x="19" y="25"/>
                  </a:cubicBezTo>
                  <a:cubicBezTo>
                    <a:pt x="27" y="25"/>
                    <a:pt x="38" y="23"/>
                    <a:pt x="40" y="17"/>
                  </a:cubicBezTo>
                  <a:cubicBezTo>
                    <a:pt x="40" y="15"/>
                    <a:pt x="40" y="13"/>
                    <a:pt x="38" y="11"/>
                  </a:cubicBezTo>
                  <a:cubicBezTo>
                    <a:pt x="34" y="6"/>
                    <a:pt x="25" y="1"/>
                    <a:pt x="18" y="0"/>
                  </a:cubicBezTo>
                  <a:close/>
                  <a:moveTo>
                    <a:pt x="36" y="16"/>
                  </a:moveTo>
                  <a:cubicBezTo>
                    <a:pt x="35" y="20"/>
                    <a:pt x="22" y="22"/>
                    <a:pt x="16" y="21"/>
                  </a:cubicBezTo>
                  <a:cubicBezTo>
                    <a:pt x="9" y="20"/>
                    <a:pt x="4" y="14"/>
                    <a:pt x="5" y="11"/>
                  </a:cubicBezTo>
                  <a:cubicBezTo>
                    <a:pt x="5" y="9"/>
                    <a:pt x="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23" y="4"/>
                    <a:pt x="32" y="9"/>
                    <a:pt x="35" y="13"/>
                  </a:cubicBezTo>
                  <a:cubicBezTo>
                    <a:pt x="35" y="14"/>
                    <a:pt x="36" y="15"/>
                    <a:pt x="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3" name="Freeform 536">
              <a:extLst>
                <a:ext uri="{FF2B5EF4-FFF2-40B4-BE49-F238E27FC236}">
                  <a16:creationId xmlns:a16="http://schemas.microsoft.com/office/drawing/2014/main" id="{32C0DAE4-2006-4CBA-8067-751AD58E2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2338388"/>
              <a:ext cx="123825" cy="112713"/>
            </a:xfrm>
            <a:custGeom>
              <a:avLst/>
              <a:gdLst>
                <a:gd name="T0" fmla="*/ 30 w 33"/>
                <a:gd name="T1" fmla="*/ 7 h 30"/>
                <a:gd name="T2" fmla="*/ 18 w 33"/>
                <a:gd name="T3" fmla="*/ 1 h 30"/>
                <a:gd name="T4" fmla="*/ 4 w 33"/>
                <a:gd name="T5" fmla="*/ 7 h 30"/>
                <a:gd name="T6" fmla="*/ 4 w 33"/>
                <a:gd name="T7" fmla="*/ 30 h 30"/>
                <a:gd name="T8" fmla="*/ 8 w 33"/>
                <a:gd name="T9" fmla="*/ 28 h 30"/>
                <a:gd name="T10" fmla="*/ 7 w 33"/>
                <a:gd name="T11" fmla="*/ 9 h 30"/>
                <a:gd name="T12" fmla="*/ 18 w 33"/>
                <a:gd name="T13" fmla="*/ 5 h 30"/>
                <a:gd name="T14" fmla="*/ 27 w 33"/>
                <a:gd name="T15" fmla="*/ 10 h 30"/>
                <a:gd name="T16" fmla="*/ 30 w 33"/>
                <a:gd name="T17" fmla="*/ 14 h 30"/>
                <a:gd name="T18" fmla="*/ 33 w 33"/>
                <a:gd name="T19" fmla="*/ 11 h 30"/>
                <a:gd name="T20" fmla="*/ 30 w 33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0">
                  <a:moveTo>
                    <a:pt x="30" y="7"/>
                  </a:moveTo>
                  <a:cubicBezTo>
                    <a:pt x="25" y="3"/>
                    <a:pt x="22" y="0"/>
                    <a:pt x="18" y="1"/>
                  </a:cubicBezTo>
                  <a:cubicBezTo>
                    <a:pt x="14" y="1"/>
                    <a:pt x="5" y="4"/>
                    <a:pt x="4" y="7"/>
                  </a:cubicBezTo>
                  <a:cubicBezTo>
                    <a:pt x="0" y="14"/>
                    <a:pt x="1" y="23"/>
                    <a:pt x="4" y="30"/>
                  </a:cubicBezTo>
                  <a:cubicBezTo>
                    <a:pt x="6" y="29"/>
                    <a:pt x="7" y="29"/>
                    <a:pt x="8" y="28"/>
                  </a:cubicBezTo>
                  <a:cubicBezTo>
                    <a:pt x="5" y="23"/>
                    <a:pt x="4" y="15"/>
                    <a:pt x="7" y="9"/>
                  </a:cubicBezTo>
                  <a:cubicBezTo>
                    <a:pt x="8" y="8"/>
                    <a:pt x="14" y="5"/>
                    <a:pt x="18" y="5"/>
                  </a:cubicBezTo>
                  <a:cubicBezTo>
                    <a:pt x="21" y="4"/>
                    <a:pt x="22" y="6"/>
                    <a:pt x="27" y="10"/>
                  </a:cubicBezTo>
                  <a:cubicBezTo>
                    <a:pt x="28" y="11"/>
                    <a:pt x="30" y="12"/>
                    <a:pt x="30" y="14"/>
                  </a:cubicBezTo>
                  <a:cubicBezTo>
                    <a:pt x="31" y="13"/>
                    <a:pt x="32" y="12"/>
                    <a:pt x="33" y="11"/>
                  </a:cubicBezTo>
                  <a:cubicBezTo>
                    <a:pt x="32" y="10"/>
                    <a:pt x="31" y="8"/>
                    <a:pt x="3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4" name="Freeform 537">
              <a:extLst>
                <a:ext uri="{FF2B5EF4-FFF2-40B4-BE49-F238E27FC236}">
                  <a16:creationId xmlns:a16="http://schemas.microsoft.com/office/drawing/2014/main" id="{A3291E99-A30C-4E64-AA26-B7D026DD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1989138"/>
              <a:ext cx="106363" cy="142875"/>
            </a:xfrm>
            <a:custGeom>
              <a:avLst/>
              <a:gdLst>
                <a:gd name="T0" fmla="*/ 2 w 28"/>
                <a:gd name="T1" fmla="*/ 17 h 38"/>
                <a:gd name="T2" fmla="*/ 4 w 28"/>
                <a:gd name="T3" fmla="*/ 34 h 38"/>
                <a:gd name="T4" fmla="*/ 13 w 28"/>
                <a:gd name="T5" fmla="*/ 38 h 38"/>
                <a:gd name="T6" fmla="*/ 21 w 28"/>
                <a:gd name="T7" fmla="*/ 29 h 38"/>
                <a:gd name="T8" fmla="*/ 27 w 28"/>
                <a:gd name="T9" fmla="*/ 21 h 38"/>
                <a:gd name="T10" fmla="*/ 28 w 28"/>
                <a:gd name="T11" fmla="*/ 20 h 38"/>
                <a:gd name="T12" fmla="*/ 28 w 28"/>
                <a:gd name="T13" fmla="*/ 18 h 38"/>
                <a:gd name="T14" fmla="*/ 28 w 28"/>
                <a:gd name="T15" fmla="*/ 16 h 38"/>
                <a:gd name="T16" fmla="*/ 25 w 28"/>
                <a:gd name="T17" fmla="*/ 17 h 38"/>
                <a:gd name="T18" fmla="*/ 17 w 28"/>
                <a:gd name="T19" fmla="*/ 28 h 38"/>
                <a:gd name="T20" fmla="*/ 13 w 28"/>
                <a:gd name="T21" fmla="*/ 34 h 38"/>
                <a:gd name="T22" fmla="*/ 7 w 28"/>
                <a:gd name="T23" fmla="*/ 31 h 38"/>
                <a:gd name="T24" fmla="*/ 5 w 28"/>
                <a:gd name="T25" fmla="*/ 18 h 38"/>
                <a:gd name="T26" fmla="*/ 27 w 28"/>
                <a:gd name="T27" fmla="*/ 3 h 38"/>
                <a:gd name="T28" fmla="*/ 27 w 28"/>
                <a:gd name="T29" fmla="*/ 0 h 38"/>
                <a:gd name="T30" fmla="*/ 2 w 28"/>
                <a:gd name="T31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8">
                  <a:moveTo>
                    <a:pt x="2" y="17"/>
                  </a:moveTo>
                  <a:cubicBezTo>
                    <a:pt x="0" y="22"/>
                    <a:pt x="0" y="29"/>
                    <a:pt x="4" y="34"/>
                  </a:cubicBezTo>
                  <a:cubicBezTo>
                    <a:pt x="6" y="37"/>
                    <a:pt x="9" y="38"/>
                    <a:pt x="13" y="38"/>
                  </a:cubicBezTo>
                  <a:cubicBezTo>
                    <a:pt x="18" y="38"/>
                    <a:pt x="19" y="34"/>
                    <a:pt x="21" y="29"/>
                  </a:cubicBezTo>
                  <a:cubicBezTo>
                    <a:pt x="22" y="26"/>
                    <a:pt x="24" y="22"/>
                    <a:pt x="27" y="21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28" y="19"/>
                    <a:pt x="28" y="19"/>
                    <a:pt x="28" y="18"/>
                  </a:cubicBezTo>
                  <a:cubicBezTo>
                    <a:pt x="28" y="17"/>
                    <a:pt x="28" y="16"/>
                    <a:pt x="28" y="16"/>
                  </a:cubicBezTo>
                  <a:cubicBezTo>
                    <a:pt x="27" y="16"/>
                    <a:pt x="26" y="17"/>
                    <a:pt x="25" y="17"/>
                  </a:cubicBezTo>
                  <a:cubicBezTo>
                    <a:pt x="21" y="20"/>
                    <a:pt x="19" y="24"/>
                    <a:pt x="17" y="28"/>
                  </a:cubicBezTo>
                  <a:cubicBezTo>
                    <a:pt x="16" y="32"/>
                    <a:pt x="15" y="34"/>
                    <a:pt x="13" y="34"/>
                  </a:cubicBezTo>
                  <a:cubicBezTo>
                    <a:pt x="11" y="34"/>
                    <a:pt x="9" y="33"/>
                    <a:pt x="7" y="31"/>
                  </a:cubicBezTo>
                  <a:cubicBezTo>
                    <a:pt x="5" y="28"/>
                    <a:pt x="4" y="22"/>
                    <a:pt x="5" y="18"/>
                  </a:cubicBezTo>
                  <a:cubicBezTo>
                    <a:pt x="6" y="16"/>
                    <a:pt x="19" y="8"/>
                    <a:pt x="27" y="3"/>
                  </a:cubicBezTo>
                  <a:cubicBezTo>
                    <a:pt x="27" y="2"/>
                    <a:pt x="27" y="1"/>
                    <a:pt x="27" y="0"/>
                  </a:cubicBezTo>
                  <a:cubicBezTo>
                    <a:pt x="17" y="4"/>
                    <a:pt x="3" y="1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5" name="Freeform 538">
              <a:extLst>
                <a:ext uri="{FF2B5EF4-FFF2-40B4-BE49-F238E27FC236}">
                  <a16:creationId xmlns:a16="http://schemas.microsoft.com/office/drawing/2014/main" id="{1DAC830D-D2D4-45CA-94B7-7453EE636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703388"/>
              <a:ext cx="315913" cy="300038"/>
            </a:xfrm>
            <a:custGeom>
              <a:avLst/>
              <a:gdLst>
                <a:gd name="T0" fmla="*/ 19 w 84"/>
                <a:gd name="T1" fmla="*/ 64 h 80"/>
                <a:gd name="T2" fmla="*/ 24 w 84"/>
                <a:gd name="T3" fmla="*/ 68 h 80"/>
                <a:gd name="T4" fmla="*/ 51 w 84"/>
                <a:gd name="T5" fmla="*/ 80 h 80"/>
                <a:gd name="T6" fmla="*/ 54 w 84"/>
                <a:gd name="T7" fmla="*/ 79 h 80"/>
                <a:gd name="T8" fmla="*/ 64 w 84"/>
                <a:gd name="T9" fmla="*/ 63 h 80"/>
                <a:gd name="T10" fmla="*/ 71 w 84"/>
                <a:gd name="T11" fmla="*/ 49 h 80"/>
                <a:gd name="T12" fmla="*/ 81 w 84"/>
                <a:gd name="T13" fmla="*/ 26 h 80"/>
                <a:gd name="T14" fmla="*/ 69 w 84"/>
                <a:gd name="T15" fmla="*/ 24 h 80"/>
                <a:gd name="T16" fmla="*/ 65 w 84"/>
                <a:gd name="T17" fmla="*/ 25 h 80"/>
                <a:gd name="T18" fmla="*/ 65 w 84"/>
                <a:gd name="T19" fmla="*/ 25 h 80"/>
                <a:gd name="T20" fmla="*/ 48 w 84"/>
                <a:gd name="T21" fmla="*/ 24 h 80"/>
                <a:gd name="T22" fmla="*/ 41 w 84"/>
                <a:gd name="T23" fmla="*/ 13 h 80"/>
                <a:gd name="T24" fmla="*/ 36 w 84"/>
                <a:gd name="T25" fmla="*/ 3 h 80"/>
                <a:gd name="T26" fmla="*/ 14 w 84"/>
                <a:gd name="T27" fmla="*/ 13 h 80"/>
                <a:gd name="T28" fmla="*/ 9 w 84"/>
                <a:gd name="T29" fmla="*/ 17 h 80"/>
                <a:gd name="T30" fmla="*/ 0 w 84"/>
                <a:gd name="T31" fmla="*/ 42 h 80"/>
                <a:gd name="T32" fmla="*/ 19 w 84"/>
                <a:gd name="T33" fmla="*/ 64 h 80"/>
                <a:gd name="T34" fmla="*/ 78 w 84"/>
                <a:gd name="T35" fmla="*/ 28 h 80"/>
                <a:gd name="T36" fmla="*/ 68 w 84"/>
                <a:gd name="T37" fmla="*/ 46 h 80"/>
                <a:gd name="T38" fmla="*/ 60 w 84"/>
                <a:gd name="T39" fmla="*/ 62 h 80"/>
                <a:gd name="T40" fmla="*/ 53 w 84"/>
                <a:gd name="T41" fmla="*/ 76 h 80"/>
                <a:gd name="T42" fmla="*/ 26 w 84"/>
                <a:gd name="T43" fmla="*/ 65 h 80"/>
                <a:gd name="T44" fmla="*/ 22 w 84"/>
                <a:gd name="T45" fmla="*/ 61 h 80"/>
                <a:gd name="T46" fmla="*/ 4 w 84"/>
                <a:gd name="T47" fmla="*/ 42 h 80"/>
                <a:gd name="T48" fmla="*/ 11 w 84"/>
                <a:gd name="T49" fmla="*/ 21 h 80"/>
                <a:gd name="T50" fmla="*/ 17 w 84"/>
                <a:gd name="T51" fmla="*/ 16 h 80"/>
                <a:gd name="T52" fmla="*/ 32 w 84"/>
                <a:gd name="T53" fmla="*/ 6 h 80"/>
                <a:gd name="T54" fmla="*/ 34 w 84"/>
                <a:gd name="T55" fmla="*/ 7 h 80"/>
                <a:gd name="T56" fmla="*/ 37 w 84"/>
                <a:gd name="T57" fmla="*/ 13 h 80"/>
                <a:gd name="T58" fmla="*/ 47 w 84"/>
                <a:gd name="T59" fmla="*/ 27 h 80"/>
                <a:gd name="T60" fmla="*/ 65 w 84"/>
                <a:gd name="T61" fmla="*/ 29 h 80"/>
                <a:gd name="T62" fmla="*/ 65 w 84"/>
                <a:gd name="T63" fmla="*/ 2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0">
                  <a:moveTo>
                    <a:pt x="19" y="64"/>
                  </a:moveTo>
                  <a:cubicBezTo>
                    <a:pt x="21" y="66"/>
                    <a:pt x="22" y="67"/>
                    <a:pt x="24" y="68"/>
                  </a:cubicBezTo>
                  <a:cubicBezTo>
                    <a:pt x="31" y="74"/>
                    <a:pt x="43" y="80"/>
                    <a:pt x="51" y="80"/>
                  </a:cubicBezTo>
                  <a:cubicBezTo>
                    <a:pt x="52" y="80"/>
                    <a:pt x="53" y="80"/>
                    <a:pt x="54" y="79"/>
                  </a:cubicBezTo>
                  <a:cubicBezTo>
                    <a:pt x="59" y="79"/>
                    <a:pt x="62" y="71"/>
                    <a:pt x="64" y="63"/>
                  </a:cubicBezTo>
                  <a:cubicBezTo>
                    <a:pt x="66" y="58"/>
                    <a:pt x="68" y="52"/>
                    <a:pt x="71" y="49"/>
                  </a:cubicBezTo>
                  <a:cubicBezTo>
                    <a:pt x="77" y="41"/>
                    <a:pt x="84" y="32"/>
                    <a:pt x="81" y="26"/>
                  </a:cubicBezTo>
                  <a:cubicBezTo>
                    <a:pt x="79" y="22"/>
                    <a:pt x="73" y="23"/>
                    <a:pt x="69" y="24"/>
                  </a:cubicBezTo>
                  <a:cubicBezTo>
                    <a:pt x="67" y="25"/>
                    <a:pt x="66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1" y="25"/>
                    <a:pt x="52" y="26"/>
                    <a:pt x="48" y="24"/>
                  </a:cubicBezTo>
                  <a:cubicBezTo>
                    <a:pt x="42" y="21"/>
                    <a:pt x="42" y="17"/>
                    <a:pt x="41" y="13"/>
                  </a:cubicBezTo>
                  <a:cubicBezTo>
                    <a:pt x="41" y="9"/>
                    <a:pt x="40" y="5"/>
                    <a:pt x="36" y="3"/>
                  </a:cubicBezTo>
                  <a:cubicBezTo>
                    <a:pt x="29" y="0"/>
                    <a:pt x="20" y="7"/>
                    <a:pt x="14" y="13"/>
                  </a:cubicBezTo>
                  <a:cubicBezTo>
                    <a:pt x="12" y="15"/>
                    <a:pt x="10" y="16"/>
                    <a:pt x="9" y="17"/>
                  </a:cubicBezTo>
                  <a:cubicBezTo>
                    <a:pt x="1" y="22"/>
                    <a:pt x="0" y="37"/>
                    <a:pt x="0" y="42"/>
                  </a:cubicBezTo>
                  <a:cubicBezTo>
                    <a:pt x="0" y="49"/>
                    <a:pt x="11" y="58"/>
                    <a:pt x="19" y="64"/>
                  </a:cubicBezTo>
                  <a:close/>
                  <a:moveTo>
                    <a:pt x="78" y="28"/>
                  </a:moveTo>
                  <a:cubicBezTo>
                    <a:pt x="79" y="30"/>
                    <a:pt x="76" y="37"/>
                    <a:pt x="68" y="46"/>
                  </a:cubicBezTo>
                  <a:cubicBezTo>
                    <a:pt x="64" y="50"/>
                    <a:pt x="62" y="56"/>
                    <a:pt x="60" y="62"/>
                  </a:cubicBezTo>
                  <a:cubicBezTo>
                    <a:pt x="59" y="68"/>
                    <a:pt x="56" y="75"/>
                    <a:pt x="53" y="76"/>
                  </a:cubicBezTo>
                  <a:cubicBezTo>
                    <a:pt x="47" y="77"/>
                    <a:pt x="34" y="71"/>
                    <a:pt x="26" y="65"/>
                  </a:cubicBezTo>
                  <a:cubicBezTo>
                    <a:pt x="25" y="64"/>
                    <a:pt x="23" y="63"/>
                    <a:pt x="22" y="61"/>
                  </a:cubicBezTo>
                  <a:cubicBezTo>
                    <a:pt x="15" y="56"/>
                    <a:pt x="4" y="47"/>
                    <a:pt x="4" y="42"/>
                  </a:cubicBezTo>
                  <a:cubicBezTo>
                    <a:pt x="4" y="34"/>
                    <a:pt x="6" y="24"/>
                    <a:pt x="11" y="21"/>
                  </a:cubicBezTo>
                  <a:cubicBezTo>
                    <a:pt x="13" y="20"/>
                    <a:pt x="14" y="18"/>
                    <a:pt x="17" y="16"/>
                  </a:cubicBezTo>
                  <a:cubicBezTo>
                    <a:pt x="21" y="12"/>
                    <a:pt x="27" y="6"/>
                    <a:pt x="32" y="6"/>
                  </a:cubicBezTo>
                  <a:cubicBezTo>
                    <a:pt x="33" y="6"/>
                    <a:pt x="33" y="6"/>
                    <a:pt x="34" y="7"/>
                  </a:cubicBezTo>
                  <a:cubicBezTo>
                    <a:pt x="36" y="8"/>
                    <a:pt x="37" y="10"/>
                    <a:pt x="37" y="13"/>
                  </a:cubicBezTo>
                  <a:cubicBezTo>
                    <a:pt x="38" y="17"/>
                    <a:pt x="39" y="23"/>
                    <a:pt x="47" y="27"/>
                  </a:cubicBezTo>
                  <a:cubicBezTo>
                    <a:pt x="52" y="29"/>
                    <a:pt x="61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6" name="Freeform 539">
              <a:extLst>
                <a:ext uri="{FF2B5EF4-FFF2-40B4-BE49-F238E27FC236}">
                  <a16:creationId xmlns:a16="http://schemas.microsoft.com/office/drawing/2014/main" id="{7DC21819-C751-4A33-A662-FE5414130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5250" y="1804988"/>
              <a:ext cx="161925" cy="146050"/>
            </a:xfrm>
            <a:custGeom>
              <a:avLst/>
              <a:gdLst>
                <a:gd name="T0" fmla="*/ 14 w 43"/>
                <a:gd name="T1" fmla="*/ 30 h 39"/>
                <a:gd name="T2" fmla="*/ 32 w 43"/>
                <a:gd name="T3" fmla="*/ 39 h 39"/>
                <a:gd name="T4" fmla="*/ 34 w 43"/>
                <a:gd name="T5" fmla="*/ 39 h 39"/>
                <a:gd name="T6" fmla="*/ 38 w 43"/>
                <a:gd name="T7" fmla="*/ 36 h 39"/>
                <a:gd name="T8" fmla="*/ 23 w 43"/>
                <a:gd name="T9" fmla="*/ 7 h 39"/>
                <a:gd name="T10" fmla="*/ 2 w 43"/>
                <a:gd name="T11" fmla="*/ 5 h 39"/>
                <a:gd name="T12" fmla="*/ 0 w 43"/>
                <a:gd name="T13" fmla="*/ 11 h 39"/>
                <a:gd name="T14" fmla="*/ 14 w 43"/>
                <a:gd name="T15" fmla="*/ 30 h 39"/>
                <a:gd name="T16" fmla="*/ 5 w 43"/>
                <a:gd name="T17" fmla="*/ 8 h 39"/>
                <a:gd name="T18" fmla="*/ 11 w 43"/>
                <a:gd name="T19" fmla="*/ 5 h 39"/>
                <a:gd name="T20" fmla="*/ 20 w 43"/>
                <a:gd name="T21" fmla="*/ 10 h 39"/>
                <a:gd name="T22" fmla="*/ 35 w 43"/>
                <a:gd name="T23" fmla="*/ 34 h 39"/>
                <a:gd name="T24" fmla="*/ 33 w 43"/>
                <a:gd name="T25" fmla="*/ 35 h 39"/>
                <a:gd name="T26" fmla="*/ 16 w 43"/>
                <a:gd name="T27" fmla="*/ 27 h 39"/>
                <a:gd name="T28" fmla="*/ 4 w 43"/>
                <a:gd name="T29" fmla="*/ 11 h 39"/>
                <a:gd name="T30" fmla="*/ 5 w 43"/>
                <a:gd name="T3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39">
                  <a:moveTo>
                    <a:pt x="14" y="30"/>
                  </a:moveTo>
                  <a:cubicBezTo>
                    <a:pt x="17" y="33"/>
                    <a:pt x="26" y="39"/>
                    <a:pt x="32" y="39"/>
                  </a:cubicBezTo>
                  <a:cubicBezTo>
                    <a:pt x="33" y="39"/>
                    <a:pt x="33" y="39"/>
                    <a:pt x="34" y="39"/>
                  </a:cubicBezTo>
                  <a:cubicBezTo>
                    <a:pt x="36" y="39"/>
                    <a:pt x="37" y="38"/>
                    <a:pt x="38" y="36"/>
                  </a:cubicBezTo>
                  <a:cubicBezTo>
                    <a:pt x="43" y="28"/>
                    <a:pt x="27" y="10"/>
                    <a:pt x="23" y="7"/>
                  </a:cubicBezTo>
                  <a:cubicBezTo>
                    <a:pt x="15" y="0"/>
                    <a:pt x="8" y="0"/>
                    <a:pt x="2" y="5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8"/>
                    <a:pt x="9" y="26"/>
                    <a:pt x="14" y="30"/>
                  </a:cubicBezTo>
                  <a:close/>
                  <a:moveTo>
                    <a:pt x="5" y="8"/>
                  </a:moveTo>
                  <a:cubicBezTo>
                    <a:pt x="7" y="6"/>
                    <a:pt x="9" y="5"/>
                    <a:pt x="11" y="5"/>
                  </a:cubicBezTo>
                  <a:cubicBezTo>
                    <a:pt x="14" y="5"/>
                    <a:pt x="18" y="8"/>
                    <a:pt x="20" y="10"/>
                  </a:cubicBezTo>
                  <a:cubicBezTo>
                    <a:pt x="26" y="15"/>
                    <a:pt x="37" y="30"/>
                    <a:pt x="35" y="34"/>
                  </a:cubicBezTo>
                  <a:cubicBezTo>
                    <a:pt x="34" y="35"/>
                    <a:pt x="34" y="35"/>
                    <a:pt x="33" y="35"/>
                  </a:cubicBezTo>
                  <a:cubicBezTo>
                    <a:pt x="30" y="36"/>
                    <a:pt x="23" y="33"/>
                    <a:pt x="16" y="27"/>
                  </a:cubicBezTo>
                  <a:cubicBezTo>
                    <a:pt x="9" y="21"/>
                    <a:pt x="4" y="15"/>
                    <a:pt x="4" y="11"/>
                  </a:cubicBezTo>
                  <a:cubicBezTo>
                    <a:pt x="4" y="9"/>
                    <a:pt x="4" y="9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7" name="Freeform 540">
              <a:extLst>
                <a:ext uri="{FF2B5EF4-FFF2-40B4-BE49-F238E27FC236}">
                  <a16:creationId xmlns:a16="http://schemas.microsoft.com/office/drawing/2014/main" id="{210EC96B-0489-4AF0-8896-615933D17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1868488"/>
              <a:ext cx="187325" cy="447675"/>
            </a:xfrm>
            <a:custGeom>
              <a:avLst/>
              <a:gdLst>
                <a:gd name="T0" fmla="*/ 30 w 50"/>
                <a:gd name="T1" fmla="*/ 95 h 119"/>
                <a:gd name="T2" fmla="*/ 32 w 50"/>
                <a:gd name="T3" fmla="*/ 91 h 119"/>
                <a:gd name="T4" fmla="*/ 39 w 50"/>
                <a:gd name="T5" fmla="*/ 81 h 119"/>
                <a:gd name="T6" fmla="*/ 49 w 50"/>
                <a:gd name="T7" fmla="*/ 66 h 119"/>
                <a:gd name="T8" fmla="*/ 45 w 50"/>
                <a:gd name="T9" fmla="*/ 52 h 119"/>
                <a:gd name="T10" fmla="*/ 42 w 50"/>
                <a:gd name="T11" fmla="*/ 45 h 119"/>
                <a:gd name="T12" fmla="*/ 22 w 50"/>
                <a:gd name="T13" fmla="*/ 24 h 119"/>
                <a:gd name="T14" fmla="*/ 13 w 50"/>
                <a:gd name="T15" fmla="*/ 12 h 119"/>
                <a:gd name="T16" fmla="*/ 7 w 50"/>
                <a:gd name="T17" fmla="*/ 3 h 119"/>
                <a:gd name="T18" fmla="*/ 1 w 50"/>
                <a:gd name="T19" fmla="*/ 0 h 119"/>
                <a:gd name="T20" fmla="*/ 0 w 50"/>
                <a:gd name="T21" fmla="*/ 3 h 119"/>
                <a:gd name="T22" fmla="*/ 5 w 50"/>
                <a:gd name="T23" fmla="*/ 6 h 119"/>
                <a:gd name="T24" fmla="*/ 10 w 50"/>
                <a:gd name="T25" fmla="*/ 14 h 119"/>
                <a:gd name="T26" fmla="*/ 20 w 50"/>
                <a:gd name="T27" fmla="*/ 27 h 119"/>
                <a:gd name="T28" fmla="*/ 38 w 50"/>
                <a:gd name="T29" fmla="*/ 47 h 119"/>
                <a:gd name="T30" fmla="*/ 42 w 50"/>
                <a:gd name="T31" fmla="*/ 54 h 119"/>
                <a:gd name="T32" fmla="*/ 45 w 50"/>
                <a:gd name="T33" fmla="*/ 65 h 119"/>
                <a:gd name="T34" fmla="*/ 36 w 50"/>
                <a:gd name="T35" fmla="*/ 79 h 119"/>
                <a:gd name="T36" fmla="*/ 29 w 50"/>
                <a:gd name="T37" fmla="*/ 89 h 119"/>
                <a:gd name="T38" fmla="*/ 27 w 50"/>
                <a:gd name="T39" fmla="*/ 93 h 119"/>
                <a:gd name="T40" fmla="*/ 15 w 50"/>
                <a:gd name="T41" fmla="*/ 113 h 119"/>
                <a:gd name="T42" fmla="*/ 11 w 50"/>
                <a:gd name="T43" fmla="*/ 116 h 119"/>
                <a:gd name="T44" fmla="*/ 13 w 50"/>
                <a:gd name="T45" fmla="*/ 119 h 119"/>
                <a:gd name="T46" fmla="*/ 17 w 50"/>
                <a:gd name="T47" fmla="*/ 117 h 119"/>
                <a:gd name="T48" fmla="*/ 30 w 50"/>
                <a:gd name="T49" fmla="*/ 9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119">
                  <a:moveTo>
                    <a:pt x="30" y="95"/>
                  </a:moveTo>
                  <a:cubicBezTo>
                    <a:pt x="31" y="94"/>
                    <a:pt x="32" y="92"/>
                    <a:pt x="32" y="91"/>
                  </a:cubicBezTo>
                  <a:cubicBezTo>
                    <a:pt x="34" y="88"/>
                    <a:pt x="36" y="85"/>
                    <a:pt x="39" y="81"/>
                  </a:cubicBezTo>
                  <a:cubicBezTo>
                    <a:pt x="43" y="76"/>
                    <a:pt x="47" y="71"/>
                    <a:pt x="49" y="66"/>
                  </a:cubicBezTo>
                  <a:cubicBezTo>
                    <a:pt x="50" y="60"/>
                    <a:pt x="48" y="56"/>
                    <a:pt x="45" y="52"/>
                  </a:cubicBezTo>
                  <a:cubicBezTo>
                    <a:pt x="44" y="50"/>
                    <a:pt x="43" y="48"/>
                    <a:pt x="42" y="45"/>
                  </a:cubicBezTo>
                  <a:cubicBezTo>
                    <a:pt x="38" y="36"/>
                    <a:pt x="31" y="29"/>
                    <a:pt x="22" y="24"/>
                  </a:cubicBezTo>
                  <a:cubicBezTo>
                    <a:pt x="18" y="21"/>
                    <a:pt x="15" y="16"/>
                    <a:pt x="13" y="12"/>
                  </a:cubicBezTo>
                  <a:cubicBezTo>
                    <a:pt x="12" y="9"/>
                    <a:pt x="10" y="5"/>
                    <a:pt x="7" y="3"/>
                  </a:cubicBezTo>
                  <a:cubicBezTo>
                    <a:pt x="6" y="2"/>
                    <a:pt x="4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2" y="4"/>
                    <a:pt x="3" y="5"/>
                    <a:pt x="5" y="6"/>
                  </a:cubicBezTo>
                  <a:cubicBezTo>
                    <a:pt x="7" y="8"/>
                    <a:pt x="8" y="11"/>
                    <a:pt x="10" y="14"/>
                  </a:cubicBezTo>
                  <a:cubicBezTo>
                    <a:pt x="12" y="18"/>
                    <a:pt x="15" y="23"/>
                    <a:pt x="20" y="27"/>
                  </a:cubicBezTo>
                  <a:cubicBezTo>
                    <a:pt x="28" y="32"/>
                    <a:pt x="35" y="39"/>
                    <a:pt x="38" y="47"/>
                  </a:cubicBezTo>
                  <a:cubicBezTo>
                    <a:pt x="39" y="50"/>
                    <a:pt x="41" y="52"/>
                    <a:pt x="42" y="54"/>
                  </a:cubicBezTo>
                  <a:cubicBezTo>
                    <a:pt x="44" y="58"/>
                    <a:pt x="46" y="60"/>
                    <a:pt x="45" y="65"/>
                  </a:cubicBezTo>
                  <a:cubicBezTo>
                    <a:pt x="44" y="69"/>
                    <a:pt x="40" y="74"/>
                    <a:pt x="36" y="79"/>
                  </a:cubicBezTo>
                  <a:cubicBezTo>
                    <a:pt x="33" y="83"/>
                    <a:pt x="30" y="86"/>
                    <a:pt x="29" y="89"/>
                  </a:cubicBezTo>
                  <a:cubicBezTo>
                    <a:pt x="28" y="91"/>
                    <a:pt x="27" y="92"/>
                    <a:pt x="27" y="93"/>
                  </a:cubicBezTo>
                  <a:cubicBezTo>
                    <a:pt x="23" y="100"/>
                    <a:pt x="17" y="112"/>
                    <a:pt x="15" y="113"/>
                  </a:cubicBezTo>
                  <a:cubicBezTo>
                    <a:pt x="14" y="114"/>
                    <a:pt x="13" y="115"/>
                    <a:pt x="11" y="116"/>
                  </a:cubicBezTo>
                  <a:cubicBezTo>
                    <a:pt x="11" y="117"/>
                    <a:pt x="12" y="118"/>
                    <a:pt x="13" y="119"/>
                  </a:cubicBezTo>
                  <a:cubicBezTo>
                    <a:pt x="15" y="118"/>
                    <a:pt x="16" y="117"/>
                    <a:pt x="17" y="117"/>
                  </a:cubicBezTo>
                  <a:cubicBezTo>
                    <a:pt x="20" y="115"/>
                    <a:pt x="25" y="106"/>
                    <a:pt x="3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8" name="Freeform 541">
              <a:extLst>
                <a:ext uri="{FF2B5EF4-FFF2-40B4-BE49-F238E27FC236}">
                  <a16:creationId xmlns:a16="http://schemas.microsoft.com/office/drawing/2014/main" id="{4A0FF155-53F0-4AFD-A6C3-39B1F49C1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1936750"/>
              <a:ext cx="134938" cy="333375"/>
            </a:xfrm>
            <a:custGeom>
              <a:avLst/>
              <a:gdLst>
                <a:gd name="T0" fmla="*/ 34 w 36"/>
                <a:gd name="T1" fmla="*/ 56 h 89"/>
                <a:gd name="T2" fmla="*/ 34 w 36"/>
                <a:gd name="T3" fmla="*/ 53 h 89"/>
                <a:gd name="T4" fmla="*/ 30 w 36"/>
                <a:gd name="T5" fmla="*/ 33 h 89"/>
                <a:gd name="T6" fmla="*/ 19 w 36"/>
                <a:gd name="T7" fmla="*/ 21 h 89"/>
                <a:gd name="T8" fmla="*/ 12 w 36"/>
                <a:gd name="T9" fmla="*/ 14 h 89"/>
                <a:gd name="T10" fmla="*/ 8 w 36"/>
                <a:gd name="T11" fmla="*/ 8 h 89"/>
                <a:gd name="T12" fmla="*/ 1 w 36"/>
                <a:gd name="T13" fmla="*/ 0 h 89"/>
                <a:gd name="T14" fmla="*/ 0 w 36"/>
                <a:gd name="T15" fmla="*/ 4 h 89"/>
                <a:gd name="T16" fmla="*/ 5 w 36"/>
                <a:gd name="T17" fmla="*/ 10 h 89"/>
                <a:gd name="T18" fmla="*/ 9 w 36"/>
                <a:gd name="T19" fmla="*/ 16 h 89"/>
                <a:gd name="T20" fmla="*/ 16 w 36"/>
                <a:gd name="T21" fmla="*/ 24 h 89"/>
                <a:gd name="T22" fmla="*/ 27 w 36"/>
                <a:gd name="T23" fmla="*/ 35 h 89"/>
                <a:gd name="T24" fmla="*/ 31 w 36"/>
                <a:gd name="T25" fmla="*/ 53 h 89"/>
                <a:gd name="T26" fmla="*/ 30 w 36"/>
                <a:gd name="T27" fmla="*/ 56 h 89"/>
                <a:gd name="T28" fmla="*/ 17 w 36"/>
                <a:gd name="T29" fmla="*/ 82 h 89"/>
                <a:gd name="T30" fmla="*/ 10 w 36"/>
                <a:gd name="T31" fmla="*/ 85 h 89"/>
                <a:gd name="T32" fmla="*/ 12 w 36"/>
                <a:gd name="T33" fmla="*/ 89 h 89"/>
                <a:gd name="T34" fmla="*/ 20 w 36"/>
                <a:gd name="T35" fmla="*/ 85 h 89"/>
                <a:gd name="T36" fmla="*/ 34 w 36"/>
                <a:gd name="T37" fmla="*/ 5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89">
                  <a:moveTo>
                    <a:pt x="34" y="56"/>
                  </a:moveTo>
                  <a:cubicBezTo>
                    <a:pt x="34" y="55"/>
                    <a:pt x="34" y="54"/>
                    <a:pt x="34" y="53"/>
                  </a:cubicBezTo>
                  <a:cubicBezTo>
                    <a:pt x="35" y="48"/>
                    <a:pt x="36" y="41"/>
                    <a:pt x="30" y="33"/>
                  </a:cubicBezTo>
                  <a:cubicBezTo>
                    <a:pt x="27" y="28"/>
                    <a:pt x="23" y="24"/>
                    <a:pt x="19" y="21"/>
                  </a:cubicBezTo>
                  <a:cubicBezTo>
                    <a:pt x="16" y="18"/>
                    <a:pt x="14" y="16"/>
                    <a:pt x="12" y="14"/>
                  </a:cubicBezTo>
                  <a:cubicBezTo>
                    <a:pt x="10" y="12"/>
                    <a:pt x="9" y="10"/>
                    <a:pt x="8" y="8"/>
                  </a:cubicBezTo>
                  <a:cubicBezTo>
                    <a:pt x="6" y="5"/>
                    <a:pt x="4" y="2"/>
                    <a:pt x="1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2" y="5"/>
                    <a:pt x="3" y="7"/>
                    <a:pt x="5" y="10"/>
                  </a:cubicBezTo>
                  <a:cubicBezTo>
                    <a:pt x="6" y="12"/>
                    <a:pt x="7" y="14"/>
                    <a:pt x="9" y="16"/>
                  </a:cubicBezTo>
                  <a:cubicBezTo>
                    <a:pt x="11" y="19"/>
                    <a:pt x="14" y="21"/>
                    <a:pt x="16" y="24"/>
                  </a:cubicBezTo>
                  <a:cubicBezTo>
                    <a:pt x="20" y="27"/>
                    <a:pt x="24" y="30"/>
                    <a:pt x="27" y="35"/>
                  </a:cubicBezTo>
                  <a:cubicBezTo>
                    <a:pt x="32" y="42"/>
                    <a:pt x="31" y="48"/>
                    <a:pt x="31" y="53"/>
                  </a:cubicBezTo>
                  <a:cubicBezTo>
                    <a:pt x="30" y="54"/>
                    <a:pt x="30" y="55"/>
                    <a:pt x="30" y="56"/>
                  </a:cubicBezTo>
                  <a:cubicBezTo>
                    <a:pt x="30" y="60"/>
                    <a:pt x="23" y="75"/>
                    <a:pt x="17" y="82"/>
                  </a:cubicBezTo>
                  <a:cubicBezTo>
                    <a:pt x="14" y="85"/>
                    <a:pt x="12" y="85"/>
                    <a:pt x="10" y="85"/>
                  </a:cubicBezTo>
                  <a:cubicBezTo>
                    <a:pt x="11" y="87"/>
                    <a:pt x="11" y="88"/>
                    <a:pt x="12" y="89"/>
                  </a:cubicBezTo>
                  <a:cubicBezTo>
                    <a:pt x="15" y="89"/>
                    <a:pt x="17" y="87"/>
                    <a:pt x="20" y="85"/>
                  </a:cubicBezTo>
                  <a:cubicBezTo>
                    <a:pt x="26" y="78"/>
                    <a:pt x="34" y="61"/>
                    <a:pt x="3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9" name="Freeform 542">
              <a:extLst>
                <a:ext uri="{FF2B5EF4-FFF2-40B4-BE49-F238E27FC236}">
                  <a16:creationId xmlns:a16="http://schemas.microsoft.com/office/drawing/2014/main" id="{EFBA0480-5EF5-4F0C-AE9F-9B525F1CC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025" y="1654175"/>
              <a:ext cx="49213" cy="49213"/>
            </a:xfrm>
            <a:custGeom>
              <a:avLst/>
              <a:gdLst>
                <a:gd name="T0" fmla="*/ 6 w 13"/>
                <a:gd name="T1" fmla="*/ 13 h 13"/>
                <a:gd name="T2" fmla="*/ 13 w 13"/>
                <a:gd name="T3" fmla="*/ 6 h 13"/>
                <a:gd name="T4" fmla="*/ 6 w 13"/>
                <a:gd name="T5" fmla="*/ 0 h 13"/>
                <a:gd name="T6" fmla="*/ 0 w 13"/>
                <a:gd name="T7" fmla="*/ 6 h 13"/>
                <a:gd name="T8" fmla="*/ 6 w 13"/>
                <a:gd name="T9" fmla="*/ 13 h 13"/>
                <a:gd name="T10" fmla="*/ 6 w 13"/>
                <a:gd name="T11" fmla="*/ 2 h 13"/>
                <a:gd name="T12" fmla="*/ 11 w 13"/>
                <a:gd name="T13" fmla="*/ 6 h 13"/>
                <a:gd name="T14" fmla="*/ 6 w 13"/>
                <a:gd name="T15" fmla="*/ 11 h 13"/>
                <a:gd name="T16" fmla="*/ 2 w 13"/>
                <a:gd name="T17" fmla="*/ 6 h 13"/>
                <a:gd name="T18" fmla="*/ 6 w 13"/>
                <a:gd name="T1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10" y="13"/>
                    <a:pt x="13" y="10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  <a:moveTo>
                    <a:pt x="6" y="2"/>
                  </a:move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ubicBezTo>
                    <a:pt x="4" y="11"/>
                    <a:pt x="2" y="9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0" name="Freeform 543">
              <a:extLst>
                <a:ext uri="{FF2B5EF4-FFF2-40B4-BE49-F238E27FC236}">
                  <a16:creationId xmlns:a16="http://schemas.microsoft.com/office/drawing/2014/main" id="{16DC3AB0-B0A3-4619-8F57-C897A1E14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2663" y="2105025"/>
              <a:ext cx="38100" cy="3810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0 w 10"/>
                <a:gd name="T5" fmla="*/ 6 h 10"/>
                <a:gd name="T6" fmla="*/ 0 w 10"/>
                <a:gd name="T7" fmla="*/ 10 h 10"/>
                <a:gd name="T8" fmla="*/ 10 w 10"/>
                <a:gd name="T9" fmla="*/ 10 h 10"/>
                <a:gd name="T10" fmla="*/ 10 w 10"/>
                <a:gd name="T11" fmla="*/ 0 h 10"/>
                <a:gd name="T12" fmla="*/ 8 w 10"/>
                <a:gd name="T13" fmla="*/ 8 h 10"/>
                <a:gd name="T14" fmla="*/ 1 w 10"/>
                <a:gd name="T15" fmla="*/ 8 h 10"/>
                <a:gd name="T16" fmla="*/ 1 w 10"/>
                <a:gd name="T17" fmla="*/ 2 h 10"/>
                <a:gd name="T18" fmla="*/ 8 w 10"/>
                <a:gd name="T19" fmla="*/ 2 h 10"/>
                <a:gd name="T20" fmla="*/ 8 w 10"/>
                <a:gd name="T2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0"/>
                  </a:lnTo>
                  <a:close/>
                  <a:moveTo>
                    <a:pt x="8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1" name="Freeform 544">
              <a:extLst>
                <a:ext uri="{FF2B5EF4-FFF2-40B4-BE49-F238E27FC236}">
                  <a16:creationId xmlns:a16="http://schemas.microsoft.com/office/drawing/2014/main" id="{0E043DF3-23B0-4D37-BCE0-0ABE56E12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1698625"/>
              <a:ext cx="79375" cy="65088"/>
            </a:xfrm>
            <a:custGeom>
              <a:avLst/>
              <a:gdLst>
                <a:gd name="T0" fmla="*/ 4 w 21"/>
                <a:gd name="T1" fmla="*/ 15 h 17"/>
                <a:gd name="T2" fmla="*/ 12 w 21"/>
                <a:gd name="T3" fmla="*/ 17 h 17"/>
                <a:gd name="T4" fmla="*/ 21 w 21"/>
                <a:gd name="T5" fmla="*/ 16 h 17"/>
                <a:gd name="T6" fmla="*/ 16 w 21"/>
                <a:gd name="T7" fmla="*/ 11 h 17"/>
                <a:gd name="T8" fmla="*/ 8 w 21"/>
                <a:gd name="T9" fmla="*/ 10 h 17"/>
                <a:gd name="T10" fmla="*/ 8 w 21"/>
                <a:gd name="T11" fmla="*/ 4 h 17"/>
                <a:gd name="T12" fmla="*/ 3 w 21"/>
                <a:gd name="T13" fmla="*/ 0 h 17"/>
                <a:gd name="T14" fmla="*/ 4 w 21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4" y="15"/>
                  </a:moveTo>
                  <a:cubicBezTo>
                    <a:pt x="6" y="17"/>
                    <a:pt x="9" y="17"/>
                    <a:pt x="12" y="17"/>
                  </a:cubicBezTo>
                  <a:cubicBezTo>
                    <a:pt x="16" y="17"/>
                    <a:pt x="19" y="16"/>
                    <a:pt x="21" y="16"/>
                  </a:cubicBezTo>
                  <a:cubicBezTo>
                    <a:pt x="20" y="14"/>
                    <a:pt x="18" y="12"/>
                    <a:pt x="16" y="11"/>
                  </a:cubicBezTo>
                  <a:cubicBezTo>
                    <a:pt x="13" y="12"/>
                    <a:pt x="10" y="12"/>
                    <a:pt x="8" y="10"/>
                  </a:cubicBezTo>
                  <a:cubicBezTo>
                    <a:pt x="7" y="9"/>
                    <a:pt x="7" y="6"/>
                    <a:pt x="8" y="4"/>
                  </a:cubicBezTo>
                  <a:cubicBezTo>
                    <a:pt x="6" y="2"/>
                    <a:pt x="5" y="1"/>
                    <a:pt x="3" y="0"/>
                  </a:cubicBezTo>
                  <a:cubicBezTo>
                    <a:pt x="2" y="3"/>
                    <a:pt x="0" y="11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39" name="Группа 121">
            <a:extLst>
              <a:ext uri="{FF2B5EF4-FFF2-40B4-BE49-F238E27FC236}">
                <a16:creationId xmlns:a16="http://schemas.microsoft.com/office/drawing/2014/main" id="{FB898287-9CC7-483C-881F-5D91F4C0CC1C}"/>
              </a:ext>
            </a:extLst>
          </p:cNvPr>
          <p:cNvGrpSpPr/>
          <p:nvPr/>
        </p:nvGrpSpPr>
        <p:grpSpPr>
          <a:xfrm>
            <a:off x="1999313" y="3203367"/>
            <a:ext cx="648370" cy="877591"/>
            <a:chOff x="7651750" y="3849688"/>
            <a:chExt cx="1100138" cy="1489075"/>
          </a:xfrm>
          <a:solidFill>
            <a:schemeClr val="bg1"/>
          </a:solidFill>
        </p:grpSpPr>
        <p:sp>
          <p:nvSpPr>
            <p:cNvPr id="123" name="Freeform 327">
              <a:extLst>
                <a:ext uri="{FF2B5EF4-FFF2-40B4-BE49-F238E27FC236}">
                  <a16:creationId xmlns:a16="http://schemas.microsoft.com/office/drawing/2014/main" id="{2297CF1C-5583-4510-AD96-3010B174B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0" y="5075238"/>
              <a:ext cx="87313" cy="101600"/>
            </a:xfrm>
            <a:custGeom>
              <a:avLst/>
              <a:gdLst>
                <a:gd name="T0" fmla="*/ 0 w 55"/>
                <a:gd name="T1" fmla="*/ 0 h 64"/>
                <a:gd name="T2" fmla="*/ 12 w 55"/>
                <a:gd name="T3" fmla="*/ 0 h 64"/>
                <a:gd name="T4" fmla="*/ 12 w 55"/>
                <a:gd name="T5" fmla="*/ 45 h 64"/>
                <a:gd name="T6" fmla="*/ 14 w 55"/>
                <a:gd name="T7" fmla="*/ 45 h 64"/>
                <a:gd name="T8" fmla="*/ 38 w 55"/>
                <a:gd name="T9" fmla="*/ 0 h 64"/>
                <a:gd name="T10" fmla="*/ 55 w 55"/>
                <a:gd name="T11" fmla="*/ 0 h 64"/>
                <a:gd name="T12" fmla="*/ 55 w 55"/>
                <a:gd name="T13" fmla="*/ 64 h 64"/>
                <a:gd name="T14" fmla="*/ 43 w 55"/>
                <a:gd name="T15" fmla="*/ 64 h 64"/>
                <a:gd name="T16" fmla="*/ 43 w 55"/>
                <a:gd name="T17" fmla="*/ 17 h 64"/>
                <a:gd name="T18" fmla="*/ 40 w 55"/>
                <a:gd name="T19" fmla="*/ 17 h 64"/>
                <a:gd name="T20" fmla="*/ 17 w 55"/>
                <a:gd name="T21" fmla="*/ 64 h 64"/>
                <a:gd name="T22" fmla="*/ 0 w 55"/>
                <a:gd name="T23" fmla="*/ 64 h 64"/>
                <a:gd name="T24" fmla="*/ 0 w 5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4">
                  <a:moveTo>
                    <a:pt x="0" y="0"/>
                  </a:moveTo>
                  <a:lnTo>
                    <a:pt x="12" y="0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38" y="0"/>
                  </a:lnTo>
                  <a:lnTo>
                    <a:pt x="55" y="0"/>
                  </a:lnTo>
                  <a:lnTo>
                    <a:pt x="55" y="64"/>
                  </a:lnTo>
                  <a:lnTo>
                    <a:pt x="43" y="64"/>
                  </a:lnTo>
                  <a:lnTo>
                    <a:pt x="43" y="17"/>
                  </a:lnTo>
                  <a:lnTo>
                    <a:pt x="40" y="17"/>
                  </a:lnTo>
                  <a:lnTo>
                    <a:pt x="17" y="64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4" name="Freeform 328">
              <a:extLst>
                <a:ext uri="{FF2B5EF4-FFF2-40B4-BE49-F238E27FC236}">
                  <a16:creationId xmlns:a16="http://schemas.microsoft.com/office/drawing/2014/main" id="{1D258BC1-7062-41BF-88E2-90E773B5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102225"/>
              <a:ext cx="71438" cy="74613"/>
            </a:xfrm>
            <a:custGeom>
              <a:avLst/>
              <a:gdLst>
                <a:gd name="T0" fmla="*/ 45 w 45"/>
                <a:gd name="T1" fmla="*/ 47 h 47"/>
                <a:gd name="T2" fmla="*/ 31 w 45"/>
                <a:gd name="T3" fmla="*/ 47 h 47"/>
                <a:gd name="T4" fmla="*/ 31 w 45"/>
                <a:gd name="T5" fmla="*/ 28 h 47"/>
                <a:gd name="T6" fmla="*/ 12 w 45"/>
                <a:gd name="T7" fmla="*/ 28 h 47"/>
                <a:gd name="T8" fmla="*/ 12 w 45"/>
                <a:gd name="T9" fmla="*/ 47 h 47"/>
                <a:gd name="T10" fmla="*/ 0 w 45"/>
                <a:gd name="T11" fmla="*/ 47 h 47"/>
                <a:gd name="T12" fmla="*/ 0 w 45"/>
                <a:gd name="T13" fmla="*/ 0 h 47"/>
                <a:gd name="T14" fmla="*/ 12 w 45"/>
                <a:gd name="T15" fmla="*/ 0 h 47"/>
                <a:gd name="T16" fmla="*/ 12 w 45"/>
                <a:gd name="T17" fmla="*/ 19 h 47"/>
                <a:gd name="T18" fmla="*/ 31 w 45"/>
                <a:gd name="T19" fmla="*/ 19 h 47"/>
                <a:gd name="T20" fmla="*/ 31 w 45"/>
                <a:gd name="T21" fmla="*/ 0 h 47"/>
                <a:gd name="T22" fmla="*/ 45 w 45"/>
                <a:gd name="T23" fmla="*/ 0 h 47"/>
                <a:gd name="T24" fmla="*/ 45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lnTo>
                    <a:pt x="31" y="47"/>
                  </a:lnTo>
                  <a:lnTo>
                    <a:pt x="3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5" name="Freeform 329">
              <a:extLst>
                <a:ext uri="{FF2B5EF4-FFF2-40B4-BE49-F238E27FC236}">
                  <a16:creationId xmlns:a16="http://schemas.microsoft.com/office/drawing/2014/main" id="{135DAB5D-59D8-42C5-B2AD-F7ECF0053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25" y="5102225"/>
              <a:ext cx="112713" cy="74613"/>
            </a:xfrm>
            <a:custGeom>
              <a:avLst/>
              <a:gdLst>
                <a:gd name="T0" fmla="*/ 21 w 71"/>
                <a:gd name="T1" fmla="*/ 28 h 47"/>
                <a:gd name="T2" fmla="*/ 14 w 71"/>
                <a:gd name="T3" fmla="*/ 47 h 47"/>
                <a:gd name="T4" fmla="*/ 0 w 71"/>
                <a:gd name="T5" fmla="*/ 47 h 47"/>
                <a:gd name="T6" fmla="*/ 11 w 71"/>
                <a:gd name="T7" fmla="*/ 24 h 47"/>
                <a:gd name="T8" fmla="*/ 2 w 71"/>
                <a:gd name="T9" fmla="*/ 0 h 47"/>
                <a:gd name="T10" fmla="*/ 14 w 71"/>
                <a:gd name="T11" fmla="*/ 0 h 47"/>
                <a:gd name="T12" fmla="*/ 21 w 71"/>
                <a:gd name="T13" fmla="*/ 19 h 47"/>
                <a:gd name="T14" fmla="*/ 30 w 71"/>
                <a:gd name="T15" fmla="*/ 19 h 47"/>
                <a:gd name="T16" fmla="*/ 30 w 71"/>
                <a:gd name="T17" fmla="*/ 0 h 47"/>
                <a:gd name="T18" fmla="*/ 42 w 71"/>
                <a:gd name="T19" fmla="*/ 0 h 47"/>
                <a:gd name="T20" fmla="*/ 42 w 71"/>
                <a:gd name="T21" fmla="*/ 19 h 47"/>
                <a:gd name="T22" fmla="*/ 49 w 71"/>
                <a:gd name="T23" fmla="*/ 19 h 47"/>
                <a:gd name="T24" fmla="*/ 59 w 71"/>
                <a:gd name="T25" fmla="*/ 0 h 47"/>
                <a:gd name="T26" fmla="*/ 71 w 71"/>
                <a:gd name="T27" fmla="*/ 0 h 47"/>
                <a:gd name="T28" fmla="*/ 61 w 71"/>
                <a:gd name="T29" fmla="*/ 24 h 47"/>
                <a:gd name="T30" fmla="*/ 71 w 71"/>
                <a:gd name="T31" fmla="*/ 47 h 47"/>
                <a:gd name="T32" fmla="*/ 59 w 71"/>
                <a:gd name="T33" fmla="*/ 47 h 47"/>
                <a:gd name="T34" fmla="*/ 49 w 71"/>
                <a:gd name="T35" fmla="*/ 28 h 47"/>
                <a:gd name="T36" fmla="*/ 42 w 71"/>
                <a:gd name="T37" fmla="*/ 28 h 47"/>
                <a:gd name="T38" fmla="*/ 42 w 71"/>
                <a:gd name="T39" fmla="*/ 47 h 47"/>
                <a:gd name="T40" fmla="*/ 30 w 71"/>
                <a:gd name="T41" fmla="*/ 47 h 47"/>
                <a:gd name="T42" fmla="*/ 30 w 71"/>
                <a:gd name="T43" fmla="*/ 28 h 47"/>
                <a:gd name="T44" fmla="*/ 21 w 71"/>
                <a:gd name="T45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47">
                  <a:moveTo>
                    <a:pt x="21" y="28"/>
                  </a:moveTo>
                  <a:lnTo>
                    <a:pt x="14" y="47"/>
                  </a:lnTo>
                  <a:lnTo>
                    <a:pt x="0" y="47"/>
                  </a:lnTo>
                  <a:lnTo>
                    <a:pt x="11" y="24"/>
                  </a:lnTo>
                  <a:lnTo>
                    <a:pt x="2" y="0"/>
                  </a:lnTo>
                  <a:lnTo>
                    <a:pt x="14" y="0"/>
                  </a:lnTo>
                  <a:lnTo>
                    <a:pt x="21" y="19"/>
                  </a:lnTo>
                  <a:lnTo>
                    <a:pt x="30" y="19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49" y="19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61" y="24"/>
                  </a:lnTo>
                  <a:lnTo>
                    <a:pt x="71" y="47"/>
                  </a:lnTo>
                  <a:lnTo>
                    <a:pt x="59" y="47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47"/>
                  </a:lnTo>
                  <a:lnTo>
                    <a:pt x="30" y="47"/>
                  </a:lnTo>
                  <a:lnTo>
                    <a:pt x="30" y="28"/>
                  </a:lnTo>
                  <a:lnTo>
                    <a:pt x="2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6" name="Freeform 330">
              <a:extLst>
                <a:ext uri="{FF2B5EF4-FFF2-40B4-BE49-F238E27FC236}">
                  <a16:creationId xmlns:a16="http://schemas.microsoft.com/office/drawing/2014/main" id="{743B5365-2348-45D0-B806-9C24A3FF59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1325" y="510222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3 w 19"/>
                <a:gd name="T9" fmla="*/ 14 h 20"/>
                <a:gd name="T10" fmla="*/ 19 w 19"/>
                <a:gd name="T11" fmla="*/ 14 h 20"/>
                <a:gd name="T12" fmla="*/ 16 w 19"/>
                <a:gd name="T13" fmla="*/ 18 h 20"/>
                <a:gd name="T14" fmla="*/ 9 w 19"/>
                <a:gd name="T15" fmla="*/ 20 h 20"/>
                <a:gd name="T16" fmla="*/ 2 w 19"/>
                <a:gd name="T17" fmla="*/ 17 h 20"/>
                <a:gd name="T18" fmla="*/ 0 w 19"/>
                <a:gd name="T19" fmla="*/ 10 h 20"/>
                <a:gd name="T20" fmla="*/ 2 w 19"/>
                <a:gd name="T21" fmla="*/ 3 h 20"/>
                <a:gd name="T22" fmla="*/ 9 w 19"/>
                <a:gd name="T23" fmla="*/ 0 h 20"/>
                <a:gd name="T24" fmla="*/ 16 w 19"/>
                <a:gd name="T25" fmla="*/ 2 h 20"/>
                <a:gd name="T26" fmla="*/ 19 w 19"/>
                <a:gd name="T27" fmla="*/ 9 h 20"/>
                <a:gd name="T28" fmla="*/ 9 w 19"/>
                <a:gd name="T29" fmla="*/ 4 h 20"/>
                <a:gd name="T30" fmla="*/ 5 w 19"/>
                <a:gd name="T31" fmla="*/ 7 h 20"/>
                <a:gd name="T32" fmla="*/ 13 w 19"/>
                <a:gd name="T33" fmla="*/ 7 h 20"/>
                <a:gd name="T34" fmla="*/ 9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1" y="16"/>
                    <a:pt x="13" y="15"/>
                    <a:pt x="1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4" y="20"/>
                    <a:pt x="12" y="20"/>
                    <a:pt x="9" y="20"/>
                  </a:cubicBezTo>
                  <a:cubicBezTo>
                    <a:pt x="6" y="20"/>
                    <a:pt x="4" y="19"/>
                    <a:pt x="2" y="17"/>
                  </a:cubicBezTo>
                  <a:cubicBezTo>
                    <a:pt x="0" y="16"/>
                    <a:pt x="0" y="13"/>
                    <a:pt x="0" y="10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9" y="4"/>
                  </a:moveTo>
                  <a:cubicBezTo>
                    <a:pt x="7" y="4"/>
                    <a:pt x="6" y="5"/>
                    <a:pt x="5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7" name="Freeform 331">
              <a:extLst>
                <a:ext uri="{FF2B5EF4-FFF2-40B4-BE49-F238E27FC236}">
                  <a16:creationId xmlns:a16="http://schemas.microsoft.com/office/drawing/2014/main" id="{E0637567-1BE2-4005-8590-0F1AB8931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5102225"/>
              <a:ext cx="71438" cy="74613"/>
            </a:xfrm>
            <a:custGeom>
              <a:avLst/>
              <a:gdLst>
                <a:gd name="T0" fmla="*/ 45 w 45"/>
                <a:gd name="T1" fmla="*/ 47 h 47"/>
                <a:gd name="T2" fmla="*/ 30 w 45"/>
                <a:gd name="T3" fmla="*/ 47 h 47"/>
                <a:gd name="T4" fmla="*/ 30 w 45"/>
                <a:gd name="T5" fmla="*/ 28 h 47"/>
                <a:gd name="T6" fmla="*/ 12 w 45"/>
                <a:gd name="T7" fmla="*/ 28 h 47"/>
                <a:gd name="T8" fmla="*/ 12 w 45"/>
                <a:gd name="T9" fmla="*/ 47 h 47"/>
                <a:gd name="T10" fmla="*/ 0 w 45"/>
                <a:gd name="T11" fmla="*/ 47 h 47"/>
                <a:gd name="T12" fmla="*/ 0 w 45"/>
                <a:gd name="T13" fmla="*/ 0 h 47"/>
                <a:gd name="T14" fmla="*/ 12 w 45"/>
                <a:gd name="T15" fmla="*/ 0 h 47"/>
                <a:gd name="T16" fmla="*/ 12 w 45"/>
                <a:gd name="T17" fmla="*/ 19 h 47"/>
                <a:gd name="T18" fmla="*/ 30 w 45"/>
                <a:gd name="T19" fmla="*/ 19 h 47"/>
                <a:gd name="T20" fmla="*/ 30 w 45"/>
                <a:gd name="T21" fmla="*/ 0 h 47"/>
                <a:gd name="T22" fmla="*/ 45 w 45"/>
                <a:gd name="T23" fmla="*/ 0 h 47"/>
                <a:gd name="T24" fmla="*/ 45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lnTo>
                    <a:pt x="30" y="47"/>
                  </a:lnTo>
                  <a:lnTo>
                    <a:pt x="30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0" y="19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8" name="Freeform 332">
              <a:extLst>
                <a:ext uri="{FF2B5EF4-FFF2-40B4-BE49-F238E27FC236}">
                  <a16:creationId xmlns:a16="http://schemas.microsoft.com/office/drawing/2014/main" id="{CAE8C291-789B-40B6-A6C9-395215213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2300" y="5102225"/>
              <a:ext cx="69850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4 w 19"/>
                <a:gd name="T9" fmla="*/ 14 h 20"/>
                <a:gd name="T10" fmla="*/ 19 w 19"/>
                <a:gd name="T11" fmla="*/ 14 h 20"/>
                <a:gd name="T12" fmla="*/ 16 w 19"/>
                <a:gd name="T13" fmla="*/ 18 h 20"/>
                <a:gd name="T14" fmla="*/ 10 w 19"/>
                <a:gd name="T15" fmla="*/ 20 h 20"/>
                <a:gd name="T16" fmla="*/ 3 w 19"/>
                <a:gd name="T17" fmla="*/ 17 h 20"/>
                <a:gd name="T18" fmla="*/ 0 w 19"/>
                <a:gd name="T19" fmla="*/ 10 h 20"/>
                <a:gd name="T20" fmla="*/ 3 w 19"/>
                <a:gd name="T21" fmla="*/ 3 h 20"/>
                <a:gd name="T22" fmla="*/ 10 w 19"/>
                <a:gd name="T23" fmla="*/ 0 h 20"/>
                <a:gd name="T24" fmla="*/ 17 w 19"/>
                <a:gd name="T25" fmla="*/ 2 h 20"/>
                <a:gd name="T26" fmla="*/ 19 w 19"/>
                <a:gd name="T27" fmla="*/ 9 h 20"/>
                <a:gd name="T28" fmla="*/ 10 w 19"/>
                <a:gd name="T29" fmla="*/ 4 h 20"/>
                <a:gd name="T30" fmla="*/ 5 w 19"/>
                <a:gd name="T31" fmla="*/ 7 h 20"/>
                <a:gd name="T32" fmla="*/ 14 w 19"/>
                <a:gd name="T33" fmla="*/ 7 h 20"/>
                <a:gd name="T34" fmla="*/ 10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6" y="18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10" y="4"/>
                  </a:moveTo>
                  <a:cubicBezTo>
                    <a:pt x="7" y="4"/>
                    <a:pt x="6" y="5"/>
                    <a:pt x="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9" name="Freeform 333">
              <a:extLst>
                <a:ext uri="{FF2B5EF4-FFF2-40B4-BE49-F238E27FC236}">
                  <a16:creationId xmlns:a16="http://schemas.microsoft.com/office/drawing/2014/main" id="{747BE3A0-CA2C-4BA4-9B84-5167E7507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1200" y="5102225"/>
              <a:ext cx="76200" cy="101600"/>
            </a:xfrm>
            <a:custGeom>
              <a:avLst/>
              <a:gdLst>
                <a:gd name="T0" fmla="*/ 0 w 20"/>
                <a:gd name="T1" fmla="*/ 0 h 27"/>
                <a:gd name="T2" fmla="*/ 5 w 20"/>
                <a:gd name="T3" fmla="*/ 0 h 27"/>
                <a:gd name="T4" fmla="*/ 5 w 20"/>
                <a:gd name="T5" fmla="*/ 2 h 27"/>
                <a:gd name="T6" fmla="*/ 6 w 20"/>
                <a:gd name="T7" fmla="*/ 2 h 27"/>
                <a:gd name="T8" fmla="*/ 12 w 20"/>
                <a:gd name="T9" fmla="*/ 0 h 27"/>
                <a:gd name="T10" fmla="*/ 18 w 20"/>
                <a:gd name="T11" fmla="*/ 3 h 27"/>
                <a:gd name="T12" fmla="*/ 20 w 20"/>
                <a:gd name="T13" fmla="*/ 10 h 27"/>
                <a:gd name="T14" fmla="*/ 18 w 20"/>
                <a:gd name="T15" fmla="*/ 17 h 27"/>
                <a:gd name="T16" fmla="*/ 12 w 20"/>
                <a:gd name="T17" fmla="*/ 20 h 27"/>
                <a:gd name="T18" fmla="*/ 7 w 20"/>
                <a:gd name="T19" fmla="*/ 18 h 27"/>
                <a:gd name="T20" fmla="*/ 6 w 20"/>
                <a:gd name="T21" fmla="*/ 18 h 27"/>
                <a:gd name="T22" fmla="*/ 6 w 20"/>
                <a:gd name="T23" fmla="*/ 27 h 27"/>
                <a:gd name="T24" fmla="*/ 0 w 20"/>
                <a:gd name="T25" fmla="*/ 27 h 27"/>
                <a:gd name="T26" fmla="*/ 0 w 20"/>
                <a:gd name="T27" fmla="*/ 0 h 27"/>
                <a:gd name="T28" fmla="*/ 10 w 20"/>
                <a:gd name="T29" fmla="*/ 4 h 27"/>
                <a:gd name="T30" fmla="*/ 7 w 20"/>
                <a:gd name="T31" fmla="*/ 6 h 27"/>
                <a:gd name="T32" fmla="*/ 5 w 20"/>
                <a:gd name="T33" fmla="*/ 10 h 27"/>
                <a:gd name="T34" fmla="*/ 7 w 20"/>
                <a:gd name="T35" fmla="*/ 14 h 27"/>
                <a:gd name="T36" fmla="*/ 10 w 20"/>
                <a:gd name="T37" fmla="*/ 16 h 27"/>
                <a:gd name="T38" fmla="*/ 14 w 20"/>
                <a:gd name="T39" fmla="*/ 14 h 27"/>
                <a:gd name="T40" fmla="*/ 15 w 20"/>
                <a:gd name="T41" fmla="*/ 10 h 27"/>
                <a:gd name="T42" fmla="*/ 14 w 20"/>
                <a:gd name="T43" fmla="*/ 6 h 27"/>
                <a:gd name="T44" fmla="*/ 10 w 20"/>
                <a:gd name="T4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7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9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5"/>
                    <a:pt x="18" y="17"/>
                  </a:cubicBezTo>
                  <a:cubicBezTo>
                    <a:pt x="16" y="19"/>
                    <a:pt x="14" y="20"/>
                    <a:pt x="12" y="20"/>
                  </a:cubicBezTo>
                  <a:cubicBezTo>
                    <a:pt x="10" y="20"/>
                    <a:pt x="8" y="19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10" y="4"/>
                  </a:moveTo>
                  <a:cubicBezTo>
                    <a:pt x="9" y="4"/>
                    <a:pt x="7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0" name="Freeform 334">
              <a:extLst>
                <a:ext uri="{FF2B5EF4-FFF2-40B4-BE49-F238E27FC236}">
                  <a16:creationId xmlns:a16="http://schemas.microsoft.com/office/drawing/2014/main" id="{A61719E4-84B3-4EDD-B87D-C81F3FC19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863" y="5102225"/>
              <a:ext cx="71438" cy="74613"/>
            </a:xfrm>
            <a:custGeom>
              <a:avLst/>
              <a:gdLst>
                <a:gd name="T0" fmla="*/ 45 w 45"/>
                <a:gd name="T1" fmla="*/ 47 h 47"/>
                <a:gd name="T2" fmla="*/ 33 w 45"/>
                <a:gd name="T3" fmla="*/ 47 h 47"/>
                <a:gd name="T4" fmla="*/ 33 w 45"/>
                <a:gd name="T5" fmla="*/ 28 h 47"/>
                <a:gd name="T6" fmla="*/ 15 w 45"/>
                <a:gd name="T7" fmla="*/ 28 h 47"/>
                <a:gd name="T8" fmla="*/ 15 w 45"/>
                <a:gd name="T9" fmla="*/ 47 h 47"/>
                <a:gd name="T10" fmla="*/ 0 w 45"/>
                <a:gd name="T11" fmla="*/ 47 h 47"/>
                <a:gd name="T12" fmla="*/ 0 w 45"/>
                <a:gd name="T13" fmla="*/ 0 h 47"/>
                <a:gd name="T14" fmla="*/ 15 w 45"/>
                <a:gd name="T15" fmla="*/ 0 h 47"/>
                <a:gd name="T16" fmla="*/ 15 w 45"/>
                <a:gd name="T17" fmla="*/ 19 h 47"/>
                <a:gd name="T18" fmla="*/ 33 w 45"/>
                <a:gd name="T19" fmla="*/ 19 h 47"/>
                <a:gd name="T20" fmla="*/ 33 w 45"/>
                <a:gd name="T21" fmla="*/ 0 h 47"/>
                <a:gd name="T22" fmla="*/ 45 w 45"/>
                <a:gd name="T23" fmla="*/ 0 h 47"/>
                <a:gd name="T24" fmla="*/ 45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lnTo>
                    <a:pt x="33" y="47"/>
                  </a:lnTo>
                  <a:lnTo>
                    <a:pt x="33" y="28"/>
                  </a:lnTo>
                  <a:lnTo>
                    <a:pt x="15" y="28"/>
                  </a:lnTo>
                  <a:lnTo>
                    <a:pt x="15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"/>
                  </a:lnTo>
                  <a:lnTo>
                    <a:pt x="33" y="19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1" name="Freeform 335">
              <a:extLst>
                <a:ext uri="{FF2B5EF4-FFF2-40B4-BE49-F238E27FC236}">
                  <a16:creationId xmlns:a16="http://schemas.microsoft.com/office/drawing/2014/main" id="{60047B66-4A17-42DB-A091-D98C1375CB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5350" y="5102225"/>
              <a:ext cx="68263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10 w 18"/>
                <a:gd name="T21" fmla="*/ 4 h 20"/>
                <a:gd name="T22" fmla="*/ 7 w 18"/>
                <a:gd name="T23" fmla="*/ 6 h 20"/>
                <a:gd name="T24" fmla="*/ 1 w 18"/>
                <a:gd name="T25" fmla="*/ 6 h 20"/>
                <a:gd name="T26" fmla="*/ 4 w 18"/>
                <a:gd name="T27" fmla="*/ 1 h 20"/>
                <a:gd name="T28" fmla="*/ 10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5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4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5" y="12"/>
                    <a:pt x="5" y="13"/>
                  </a:cubicBezTo>
                  <a:cubicBezTo>
                    <a:pt x="5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2" name="Freeform 336">
              <a:extLst>
                <a:ext uri="{FF2B5EF4-FFF2-40B4-BE49-F238E27FC236}">
                  <a16:creationId xmlns:a16="http://schemas.microsoft.com/office/drawing/2014/main" id="{BE39BEA2-6AF1-4B88-8517-72185A572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5838" y="5102225"/>
              <a:ext cx="63500" cy="74613"/>
            </a:xfrm>
            <a:custGeom>
              <a:avLst/>
              <a:gdLst>
                <a:gd name="T0" fmla="*/ 8 w 17"/>
                <a:gd name="T1" fmla="*/ 0 h 20"/>
                <a:gd name="T2" fmla="*/ 17 w 17"/>
                <a:gd name="T3" fmla="*/ 0 h 20"/>
                <a:gd name="T4" fmla="*/ 17 w 17"/>
                <a:gd name="T5" fmla="*/ 20 h 20"/>
                <a:gd name="T6" fmla="*/ 12 w 17"/>
                <a:gd name="T7" fmla="*/ 20 h 20"/>
                <a:gd name="T8" fmla="*/ 12 w 17"/>
                <a:gd name="T9" fmla="*/ 13 h 20"/>
                <a:gd name="T10" fmla="*/ 7 w 17"/>
                <a:gd name="T11" fmla="*/ 13 h 20"/>
                <a:gd name="T12" fmla="*/ 5 w 17"/>
                <a:gd name="T13" fmla="*/ 20 h 20"/>
                <a:gd name="T14" fmla="*/ 0 w 17"/>
                <a:gd name="T15" fmla="*/ 20 h 20"/>
                <a:gd name="T16" fmla="*/ 3 w 17"/>
                <a:gd name="T17" fmla="*/ 12 h 20"/>
                <a:gd name="T18" fmla="*/ 0 w 17"/>
                <a:gd name="T19" fmla="*/ 7 h 20"/>
                <a:gd name="T20" fmla="*/ 2 w 17"/>
                <a:gd name="T21" fmla="*/ 2 h 20"/>
                <a:gd name="T22" fmla="*/ 8 w 17"/>
                <a:gd name="T23" fmla="*/ 0 h 20"/>
                <a:gd name="T24" fmla="*/ 12 w 17"/>
                <a:gd name="T25" fmla="*/ 9 h 20"/>
                <a:gd name="T26" fmla="*/ 12 w 17"/>
                <a:gd name="T27" fmla="*/ 5 h 20"/>
                <a:gd name="T28" fmla="*/ 8 w 17"/>
                <a:gd name="T29" fmla="*/ 5 h 20"/>
                <a:gd name="T30" fmla="*/ 6 w 17"/>
                <a:gd name="T31" fmla="*/ 5 h 20"/>
                <a:gd name="T32" fmla="*/ 5 w 17"/>
                <a:gd name="T33" fmla="*/ 7 h 20"/>
                <a:gd name="T34" fmla="*/ 6 w 17"/>
                <a:gd name="T35" fmla="*/ 9 h 20"/>
                <a:gd name="T36" fmla="*/ 8 w 17"/>
                <a:gd name="T37" fmla="*/ 9 h 20"/>
                <a:gd name="T38" fmla="*/ 12 w 17"/>
                <a:gd name="T3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20">
                  <a:moveTo>
                    <a:pt x="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1"/>
                    <a:pt x="5" y="0"/>
                    <a:pt x="8" y="0"/>
                  </a:cubicBezTo>
                  <a:close/>
                  <a:moveTo>
                    <a:pt x="12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3" name="Freeform 337">
              <a:extLst>
                <a:ext uri="{FF2B5EF4-FFF2-40B4-BE49-F238E27FC236}">
                  <a16:creationId xmlns:a16="http://schemas.microsoft.com/office/drawing/2014/main" id="{B7184E83-D339-4C39-98B9-BEF46CBE3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5245100"/>
              <a:ext cx="66675" cy="71438"/>
            </a:xfrm>
            <a:custGeom>
              <a:avLst/>
              <a:gdLst>
                <a:gd name="T0" fmla="*/ 42 w 42"/>
                <a:gd name="T1" fmla="*/ 45 h 45"/>
                <a:gd name="T2" fmla="*/ 31 w 42"/>
                <a:gd name="T3" fmla="*/ 45 h 45"/>
                <a:gd name="T4" fmla="*/ 31 w 42"/>
                <a:gd name="T5" fmla="*/ 9 h 45"/>
                <a:gd name="T6" fmla="*/ 12 w 42"/>
                <a:gd name="T7" fmla="*/ 9 h 45"/>
                <a:gd name="T8" fmla="*/ 12 w 42"/>
                <a:gd name="T9" fmla="*/ 45 h 45"/>
                <a:gd name="T10" fmla="*/ 0 w 42"/>
                <a:gd name="T11" fmla="*/ 45 h 45"/>
                <a:gd name="T12" fmla="*/ 0 w 42"/>
                <a:gd name="T13" fmla="*/ 0 h 45"/>
                <a:gd name="T14" fmla="*/ 42 w 42"/>
                <a:gd name="T15" fmla="*/ 0 h 45"/>
                <a:gd name="T16" fmla="*/ 42 w 4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5">
                  <a:moveTo>
                    <a:pt x="42" y="45"/>
                  </a:moveTo>
                  <a:lnTo>
                    <a:pt x="31" y="45"/>
                  </a:lnTo>
                  <a:lnTo>
                    <a:pt x="31" y="9"/>
                  </a:lnTo>
                  <a:lnTo>
                    <a:pt x="12" y="9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4" name="Freeform 338">
              <a:extLst>
                <a:ext uri="{FF2B5EF4-FFF2-40B4-BE49-F238E27FC236}">
                  <a16:creationId xmlns:a16="http://schemas.microsoft.com/office/drawing/2014/main" id="{BE0E98E7-3E09-40D5-A7FC-183686255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8125" y="5245100"/>
              <a:ext cx="76200" cy="74613"/>
            </a:xfrm>
            <a:custGeom>
              <a:avLst/>
              <a:gdLst>
                <a:gd name="T0" fmla="*/ 10 w 20"/>
                <a:gd name="T1" fmla="*/ 0 h 20"/>
                <a:gd name="T2" fmla="*/ 18 w 20"/>
                <a:gd name="T3" fmla="*/ 2 h 20"/>
                <a:gd name="T4" fmla="*/ 20 w 20"/>
                <a:gd name="T5" fmla="*/ 10 h 20"/>
                <a:gd name="T6" fmla="*/ 18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2 h 20"/>
                <a:gd name="T16" fmla="*/ 10 w 20"/>
                <a:gd name="T17" fmla="*/ 0 h 20"/>
                <a:gd name="T18" fmla="*/ 10 w 20"/>
                <a:gd name="T19" fmla="*/ 15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7 w 20"/>
                <a:gd name="T29" fmla="*/ 6 h 20"/>
                <a:gd name="T30" fmla="*/ 6 w 20"/>
                <a:gd name="T31" fmla="*/ 10 h 20"/>
                <a:gd name="T32" fmla="*/ 7 w 20"/>
                <a:gd name="T33" fmla="*/ 14 h 20"/>
                <a:gd name="T34" fmla="*/ 10 w 20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6" y="0"/>
                    <a:pt x="18" y="2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5"/>
                    <a:pt x="18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7" y="0"/>
                    <a:pt x="10" y="0"/>
                  </a:cubicBezTo>
                  <a:close/>
                  <a:moveTo>
                    <a:pt x="10" y="15"/>
                  </a:moveTo>
                  <a:cubicBezTo>
                    <a:pt x="12" y="15"/>
                    <a:pt x="13" y="15"/>
                    <a:pt x="14" y="14"/>
                  </a:cubicBezTo>
                  <a:cubicBezTo>
                    <a:pt x="15" y="13"/>
                    <a:pt x="15" y="11"/>
                    <a:pt x="15" y="10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8" y="4"/>
                    <a:pt x="7" y="6"/>
                  </a:cubicBezTo>
                  <a:cubicBezTo>
                    <a:pt x="6" y="7"/>
                    <a:pt x="6" y="8"/>
                    <a:pt x="6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8" y="15"/>
                    <a:pt x="9" y="15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5" name="Freeform 339">
              <a:extLst>
                <a:ext uri="{FF2B5EF4-FFF2-40B4-BE49-F238E27FC236}">
                  <a16:creationId xmlns:a16="http://schemas.microsoft.com/office/drawing/2014/main" id="{68048877-DFE7-4BFC-AC6E-54C18C838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8613" y="5245100"/>
              <a:ext cx="90488" cy="93663"/>
            </a:xfrm>
            <a:custGeom>
              <a:avLst/>
              <a:gdLst>
                <a:gd name="T0" fmla="*/ 21 w 24"/>
                <a:gd name="T1" fmla="*/ 15 h 25"/>
                <a:gd name="T2" fmla="*/ 24 w 24"/>
                <a:gd name="T3" fmla="*/ 15 h 25"/>
                <a:gd name="T4" fmla="*/ 24 w 24"/>
                <a:gd name="T5" fmla="*/ 25 h 25"/>
                <a:gd name="T6" fmla="*/ 19 w 24"/>
                <a:gd name="T7" fmla="*/ 25 h 25"/>
                <a:gd name="T8" fmla="*/ 19 w 24"/>
                <a:gd name="T9" fmla="*/ 19 h 25"/>
                <a:gd name="T10" fmla="*/ 5 w 24"/>
                <a:gd name="T11" fmla="*/ 19 h 25"/>
                <a:gd name="T12" fmla="*/ 5 w 24"/>
                <a:gd name="T13" fmla="*/ 25 h 25"/>
                <a:gd name="T14" fmla="*/ 0 w 24"/>
                <a:gd name="T15" fmla="*/ 25 h 25"/>
                <a:gd name="T16" fmla="*/ 0 w 24"/>
                <a:gd name="T17" fmla="*/ 15 h 25"/>
                <a:gd name="T18" fmla="*/ 3 w 24"/>
                <a:gd name="T19" fmla="*/ 15 h 25"/>
                <a:gd name="T20" fmla="*/ 4 w 24"/>
                <a:gd name="T21" fmla="*/ 6 h 25"/>
                <a:gd name="T22" fmla="*/ 4 w 24"/>
                <a:gd name="T23" fmla="*/ 0 h 25"/>
                <a:gd name="T24" fmla="*/ 21 w 24"/>
                <a:gd name="T25" fmla="*/ 0 h 25"/>
                <a:gd name="T26" fmla="*/ 21 w 24"/>
                <a:gd name="T27" fmla="*/ 15 h 25"/>
                <a:gd name="T28" fmla="*/ 15 w 24"/>
                <a:gd name="T29" fmla="*/ 15 h 25"/>
                <a:gd name="T30" fmla="*/ 15 w 24"/>
                <a:gd name="T31" fmla="*/ 4 h 25"/>
                <a:gd name="T32" fmla="*/ 9 w 24"/>
                <a:gd name="T33" fmla="*/ 4 h 25"/>
                <a:gd name="T34" fmla="*/ 9 w 24"/>
                <a:gd name="T35" fmla="*/ 6 h 25"/>
                <a:gd name="T36" fmla="*/ 8 w 24"/>
                <a:gd name="T37" fmla="*/ 15 h 25"/>
                <a:gd name="T38" fmla="*/ 15 w 24"/>
                <a:gd name="T3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5">
                  <a:moveTo>
                    <a:pt x="21" y="1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15"/>
                  </a:lnTo>
                  <a:close/>
                  <a:moveTo>
                    <a:pt x="15" y="15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9" y="12"/>
                    <a:pt x="8" y="15"/>
                  </a:cubicBez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6" name="Freeform 340">
              <a:extLst>
                <a:ext uri="{FF2B5EF4-FFF2-40B4-BE49-F238E27FC236}">
                  <a16:creationId xmlns:a16="http://schemas.microsoft.com/office/drawing/2014/main" id="{173C2ADA-6263-4E58-A139-DA3A035E2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8150" y="5245100"/>
              <a:ext cx="58738" cy="71438"/>
            </a:xfrm>
            <a:custGeom>
              <a:avLst/>
              <a:gdLst>
                <a:gd name="T0" fmla="*/ 0 w 37"/>
                <a:gd name="T1" fmla="*/ 45 h 45"/>
                <a:gd name="T2" fmla="*/ 0 w 37"/>
                <a:gd name="T3" fmla="*/ 0 h 45"/>
                <a:gd name="T4" fmla="*/ 37 w 37"/>
                <a:gd name="T5" fmla="*/ 0 h 45"/>
                <a:gd name="T6" fmla="*/ 37 w 37"/>
                <a:gd name="T7" fmla="*/ 9 h 45"/>
                <a:gd name="T8" fmla="*/ 11 w 37"/>
                <a:gd name="T9" fmla="*/ 9 h 45"/>
                <a:gd name="T10" fmla="*/ 11 w 37"/>
                <a:gd name="T11" fmla="*/ 45 h 45"/>
                <a:gd name="T12" fmla="*/ 0 w 37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5">
                  <a:moveTo>
                    <a:pt x="0" y="4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9"/>
                  </a:lnTo>
                  <a:lnTo>
                    <a:pt x="11" y="9"/>
                  </a:lnTo>
                  <a:lnTo>
                    <a:pt x="11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7" name="Freeform 341">
              <a:extLst>
                <a:ext uri="{FF2B5EF4-FFF2-40B4-BE49-F238E27FC236}">
                  <a16:creationId xmlns:a16="http://schemas.microsoft.com/office/drawing/2014/main" id="{B4426B25-B55B-4C79-A55A-3A302E0C81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9588" y="5245100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2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2 h 20"/>
                <a:gd name="T16" fmla="*/ 10 w 20"/>
                <a:gd name="T17" fmla="*/ 0 h 20"/>
                <a:gd name="T18" fmla="*/ 10 w 20"/>
                <a:gd name="T19" fmla="*/ 15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7 w 20"/>
                <a:gd name="T29" fmla="*/ 6 h 20"/>
                <a:gd name="T30" fmla="*/ 5 w 20"/>
                <a:gd name="T31" fmla="*/ 10 h 20"/>
                <a:gd name="T32" fmla="*/ 7 w 20"/>
                <a:gd name="T33" fmla="*/ 14 h 20"/>
                <a:gd name="T34" fmla="*/ 10 w 20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6" y="0"/>
                    <a:pt x="17" y="2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5"/>
                    <a:pt x="17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7" y="0"/>
                    <a:pt x="10" y="0"/>
                  </a:cubicBezTo>
                  <a:close/>
                  <a:moveTo>
                    <a:pt x="10" y="15"/>
                  </a:moveTo>
                  <a:cubicBezTo>
                    <a:pt x="12" y="15"/>
                    <a:pt x="13" y="15"/>
                    <a:pt x="14" y="14"/>
                  </a:cubicBezTo>
                  <a:cubicBezTo>
                    <a:pt x="15" y="13"/>
                    <a:pt x="15" y="11"/>
                    <a:pt x="15" y="10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7" y="4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1"/>
                    <a:pt x="6" y="13"/>
                    <a:pt x="7" y="14"/>
                  </a:cubicBezTo>
                  <a:cubicBezTo>
                    <a:pt x="7" y="15"/>
                    <a:pt x="9" y="15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8" name="Freeform 342">
              <a:extLst>
                <a:ext uri="{FF2B5EF4-FFF2-40B4-BE49-F238E27FC236}">
                  <a16:creationId xmlns:a16="http://schemas.microsoft.com/office/drawing/2014/main" id="{F4335309-2372-496B-9A97-B7F4B7989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5245100"/>
              <a:ext cx="68263" cy="71438"/>
            </a:xfrm>
            <a:custGeom>
              <a:avLst/>
              <a:gdLst>
                <a:gd name="T0" fmla="*/ 0 w 43"/>
                <a:gd name="T1" fmla="*/ 9 h 45"/>
                <a:gd name="T2" fmla="*/ 0 w 43"/>
                <a:gd name="T3" fmla="*/ 0 h 45"/>
                <a:gd name="T4" fmla="*/ 43 w 43"/>
                <a:gd name="T5" fmla="*/ 0 h 45"/>
                <a:gd name="T6" fmla="*/ 43 w 43"/>
                <a:gd name="T7" fmla="*/ 9 h 45"/>
                <a:gd name="T8" fmla="*/ 26 w 43"/>
                <a:gd name="T9" fmla="*/ 9 h 45"/>
                <a:gd name="T10" fmla="*/ 26 w 43"/>
                <a:gd name="T11" fmla="*/ 45 h 45"/>
                <a:gd name="T12" fmla="*/ 15 w 43"/>
                <a:gd name="T13" fmla="*/ 45 h 45"/>
                <a:gd name="T14" fmla="*/ 15 w 43"/>
                <a:gd name="T15" fmla="*/ 9 h 45"/>
                <a:gd name="T16" fmla="*/ 0 w 43"/>
                <a:gd name="T1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5">
                  <a:moveTo>
                    <a:pt x="0" y="9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26" y="9"/>
                  </a:lnTo>
                  <a:lnTo>
                    <a:pt x="26" y="45"/>
                  </a:lnTo>
                  <a:lnTo>
                    <a:pt x="15" y="45"/>
                  </a:lnTo>
                  <a:lnTo>
                    <a:pt x="15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9" name="Freeform 343">
              <a:extLst>
                <a:ext uri="{FF2B5EF4-FFF2-40B4-BE49-F238E27FC236}">
                  <a16:creationId xmlns:a16="http://schemas.microsoft.com/office/drawing/2014/main" id="{0736D1D5-3BC1-4FBB-9FD2-07E26F51B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7863" y="5245100"/>
              <a:ext cx="79375" cy="74613"/>
            </a:xfrm>
            <a:custGeom>
              <a:avLst/>
              <a:gdLst>
                <a:gd name="T0" fmla="*/ 10 w 21"/>
                <a:gd name="T1" fmla="*/ 0 h 20"/>
                <a:gd name="T2" fmla="*/ 18 w 21"/>
                <a:gd name="T3" fmla="*/ 2 h 20"/>
                <a:gd name="T4" fmla="*/ 21 w 21"/>
                <a:gd name="T5" fmla="*/ 10 h 20"/>
                <a:gd name="T6" fmla="*/ 18 w 21"/>
                <a:gd name="T7" fmla="*/ 17 h 20"/>
                <a:gd name="T8" fmla="*/ 10 w 21"/>
                <a:gd name="T9" fmla="*/ 20 h 20"/>
                <a:gd name="T10" fmla="*/ 3 w 21"/>
                <a:gd name="T11" fmla="*/ 17 h 20"/>
                <a:gd name="T12" fmla="*/ 0 w 21"/>
                <a:gd name="T13" fmla="*/ 10 h 20"/>
                <a:gd name="T14" fmla="*/ 3 w 21"/>
                <a:gd name="T15" fmla="*/ 2 h 20"/>
                <a:gd name="T16" fmla="*/ 10 w 21"/>
                <a:gd name="T17" fmla="*/ 0 h 20"/>
                <a:gd name="T18" fmla="*/ 10 w 21"/>
                <a:gd name="T19" fmla="*/ 15 h 20"/>
                <a:gd name="T20" fmla="*/ 14 w 21"/>
                <a:gd name="T21" fmla="*/ 14 h 20"/>
                <a:gd name="T22" fmla="*/ 15 w 21"/>
                <a:gd name="T23" fmla="*/ 10 h 20"/>
                <a:gd name="T24" fmla="*/ 14 w 21"/>
                <a:gd name="T25" fmla="*/ 6 h 20"/>
                <a:gd name="T26" fmla="*/ 10 w 21"/>
                <a:gd name="T27" fmla="*/ 4 h 20"/>
                <a:gd name="T28" fmla="*/ 7 w 21"/>
                <a:gd name="T29" fmla="*/ 6 h 20"/>
                <a:gd name="T30" fmla="*/ 6 w 21"/>
                <a:gd name="T31" fmla="*/ 10 h 20"/>
                <a:gd name="T32" fmla="*/ 7 w 21"/>
                <a:gd name="T33" fmla="*/ 14 h 20"/>
                <a:gd name="T34" fmla="*/ 10 w 21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10" y="0"/>
                  </a:moveTo>
                  <a:cubicBezTo>
                    <a:pt x="14" y="0"/>
                    <a:pt x="16" y="0"/>
                    <a:pt x="18" y="2"/>
                  </a:cubicBezTo>
                  <a:cubicBezTo>
                    <a:pt x="20" y="4"/>
                    <a:pt x="21" y="7"/>
                    <a:pt x="21" y="10"/>
                  </a:cubicBezTo>
                  <a:cubicBezTo>
                    <a:pt x="21" y="13"/>
                    <a:pt x="20" y="15"/>
                    <a:pt x="18" y="17"/>
                  </a:cubicBezTo>
                  <a:cubicBezTo>
                    <a:pt x="16" y="19"/>
                    <a:pt x="14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7" y="0"/>
                    <a:pt x="10" y="0"/>
                  </a:cubicBezTo>
                  <a:close/>
                  <a:moveTo>
                    <a:pt x="10" y="15"/>
                  </a:moveTo>
                  <a:cubicBezTo>
                    <a:pt x="12" y="15"/>
                    <a:pt x="13" y="15"/>
                    <a:pt x="14" y="14"/>
                  </a:cubicBezTo>
                  <a:cubicBezTo>
                    <a:pt x="15" y="13"/>
                    <a:pt x="15" y="11"/>
                    <a:pt x="15" y="10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8" y="4"/>
                    <a:pt x="7" y="6"/>
                  </a:cubicBezTo>
                  <a:cubicBezTo>
                    <a:pt x="6" y="7"/>
                    <a:pt x="6" y="8"/>
                    <a:pt x="6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8" y="15"/>
                    <a:pt x="9" y="15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0" name="Freeform 344">
              <a:extLst>
                <a:ext uri="{FF2B5EF4-FFF2-40B4-BE49-F238E27FC236}">
                  <a16:creationId xmlns:a16="http://schemas.microsoft.com/office/drawing/2014/main" id="{54C9EB13-36A2-4985-B2A0-41B27C73D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700" y="5245100"/>
              <a:ext cx="68263" cy="71438"/>
            </a:xfrm>
            <a:custGeom>
              <a:avLst/>
              <a:gdLst>
                <a:gd name="T0" fmla="*/ 15 w 18"/>
                <a:gd name="T1" fmla="*/ 9 h 19"/>
                <a:gd name="T2" fmla="*/ 15 w 18"/>
                <a:gd name="T3" fmla="*/ 10 h 19"/>
                <a:gd name="T4" fmla="*/ 17 w 18"/>
                <a:gd name="T5" fmla="*/ 11 h 19"/>
                <a:gd name="T6" fmla="*/ 18 w 18"/>
                <a:gd name="T7" fmla="*/ 14 h 19"/>
                <a:gd name="T8" fmla="*/ 11 w 18"/>
                <a:gd name="T9" fmla="*/ 19 h 19"/>
                <a:gd name="T10" fmla="*/ 0 w 18"/>
                <a:gd name="T11" fmla="*/ 19 h 19"/>
                <a:gd name="T12" fmla="*/ 0 w 18"/>
                <a:gd name="T13" fmla="*/ 0 h 19"/>
                <a:gd name="T14" fmla="*/ 11 w 18"/>
                <a:gd name="T15" fmla="*/ 0 h 19"/>
                <a:gd name="T16" fmla="*/ 15 w 18"/>
                <a:gd name="T17" fmla="*/ 1 h 19"/>
                <a:gd name="T18" fmla="*/ 17 w 18"/>
                <a:gd name="T19" fmla="*/ 5 h 19"/>
                <a:gd name="T20" fmla="*/ 15 w 18"/>
                <a:gd name="T21" fmla="*/ 9 h 19"/>
                <a:gd name="T22" fmla="*/ 5 w 18"/>
                <a:gd name="T23" fmla="*/ 4 h 19"/>
                <a:gd name="T24" fmla="*/ 5 w 18"/>
                <a:gd name="T25" fmla="*/ 8 h 19"/>
                <a:gd name="T26" fmla="*/ 9 w 18"/>
                <a:gd name="T27" fmla="*/ 8 h 19"/>
                <a:gd name="T28" fmla="*/ 12 w 18"/>
                <a:gd name="T29" fmla="*/ 6 h 19"/>
                <a:gd name="T30" fmla="*/ 9 w 18"/>
                <a:gd name="T31" fmla="*/ 4 h 19"/>
                <a:gd name="T32" fmla="*/ 5 w 18"/>
                <a:gd name="T33" fmla="*/ 4 h 19"/>
                <a:gd name="T34" fmla="*/ 5 w 18"/>
                <a:gd name="T35" fmla="*/ 16 h 19"/>
                <a:gd name="T36" fmla="*/ 10 w 18"/>
                <a:gd name="T37" fmla="*/ 16 h 19"/>
                <a:gd name="T38" fmla="*/ 13 w 18"/>
                <a:gd name="T39" fmla="*/ 13 h 19"/>
                <a:gd name="T40" fmla="*/ 10 w 18"/>
                <a:gd name="T41" fmla="*/ 11 h 19"/>
                <a:gd name="T42" fmla="*/ 5 w 18"/>
                <a:gd name="T43" fmla="*/ 11 h 19"/>
                <a:gd name="T44" fmla="*/ 5 w 18"/>
                <a:gd name="T4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19">
                  <a:moveTo>
                    <a:pt x="15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10"/>
                    <a:pt x="17" y="11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8" y="18"/>
                    <a:pt x="16" y="19"/>
                    <a:pt x="1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7"/>
                    <a:pt x="16" y="8"/>
                    <a:pt x="15" y="9"/>
                  </a:cubicBezTo>
                  <a:close/>
                  <a:moveTo>
                    <a:pt x="5" y="4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4"/>
                    <a:pt x="11" y="4"/>
                    <a:pt x="9" y="4"/>
                  </a:cubicBezTo>
                  <a:lnTo>
                    <a:pt x="5" y="4"/>
                  </a:lnTo>
                  <a:close/>
                  <a:moveTo>
                    <a:pt x="5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3" y="13"/>
                  </a:cubicBezTo>
                  <a:cubicBezTo>
                    <a:pt x="13" y="12"/>
                    <a:pt x="12" y="11"/>
                    <a:pt x="10" y="11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1" name="Freeform 345">
              <a:extLst>
                <a:ext uri="{FF2B5EF4-FFF2-40B4-BE49-F238E27FC236}">
                  <a16:creationId xmlns:a16="http://schemas.microsoft.com/office/drawing/2014/main" id="{B5278E32-1142-4323-804E-0A707334D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013" y="5245100"/>
              <a:ext cx="71438" cy="71438"/>
            </a:xfrm>
            <a:custGeom>
              <a:avLst/>
              <a:gdLst>
                <a:gd name="T0" fmla="*/ 33 w 45"/>
                <a:gd name="T1" fmla="*/ 45 h 45"/>
                <a:gd name="T2" fmla="*/ 24 w 45"/>
                <a:gd name="T3" fmla="*/ 28 h 45"/>
                <a:gd name="T4" fmla="*/ 14 w 45"/>
                <a:gd name="T5" fmla="*/ 28 h 45"/>
                <a:gd name="T6" fmla="*/ 14 w 45"/>
                <a:gd name="T7" fmla="*/ 45 h 45"/>
                <a:gd name="T8" fmla="*/ 0 w 45"/>
                <a:gd name="T9" fmla="*/ 45 h 45"/>
                <a:gd name="T10" fmla="*/ 0 w 45"/>
                <a:gd name="T11" fmla="*/ 0 h 45"/>
                <a:gd name="T12" fmla="*/ 14 w 45"/>
                <a:gd name="T13" fmla="*/ 0 h 45"/>
                <a:gd name="T14" fmla="*/ 14 w 45"/>
                <a:gd name="T15" fmla="*/ 17 h 45"/>
                <a:gd name="T16" fmla="*/ 24 w 45"/>
                <a:gd name="T17" fmla="*/ 17 h 45"/>
                <a:gd name="T18" fmla="*/ 33 w 45"/>
                <a:gd name="T19" fmla="*/ 0 h 45"/>
                <a:gd name="T20" fmla="*/ 45 w 45"/>
                <a:gd name="T21" fmla="*/ 0 h 45"/>
                <a:gd name="T22" fmla="*/ 33 w 45"/>
                <a:gd name="T23" fmla="*/ 21 h 45"/>
                <a:gd name="T24" fmla="*/ 45 w 45"/>
                <a:gd name="T25" fmla="*/ 45 h 45"/>
                <a:gd name="T26" fmla="*/ 33 w 45"/>
                <a:gd name="T2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5">
                  <a:moveTo>
                    <a:pt x="33" y="45"/>
                  </a:moveTo>
                  <a:lnTo>
                    <a:pt x="24" y="28"/>
                  </a:lnTo>
                  <a:lnTo>
                    <a:pt x="14" y="28"/>
                  </a:lnTo>
                  <a:lnTo>
                    <a:pt x="14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7"/>
                  </a:lnTo>
                  <a:lnTo>
                    <a:pt x="24" y="17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33" y="21"/>
                  </a:lnTo>
                  <a:lnTo>
                    <a:pt x="45" y="45"/>
                  </a:lnTo>
                  <a:lnTo>
                    <a:pt x="33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2" name="Freeform 346">
              <a:extLst>
                <a:ext uri="{FF2B5EF4-FFF2-40B4-BE49-F238E27FC236}">
                  <a16:creationId xmlns:a16="http://schemas.microsoft.com/office/drawing/2014/main" id="{BA0D3CBB-5F87-4ADC-A2FE-627C42190A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67738" y="5245100"/>
              <a:ext cx="68263" cy="74613"/>
            </a:xfrm>
            <a:custGeom>
              <a:avLst/>
              <a:gdLst>
                <a:gd name="T0" fmla="*/ 13 w 18"/>
                <a:gd name="T1" fmla="*/ 19 h 20"/>
                <a:gd name="T2" fmla="*/ 13 w 18"/>
                <a:gd name="T3" fmla="*/ 18 h 20"/>
                <a:gd name="T4" fmla="*/ 12 w 18"/>
                <a:gd name="T5" fmla="*/ 18 h 20"/>
                <a:gd name="T6" fmla="*/ 6 w 18"/>
                <a:gd name="T7" fmla="*/ 20 h 20"/>
                <a:gd name="T8" fmla="*/ 1 w 18"/>
                <a:gd name="T9" fmla="*/ 18 h 20"/>
                <a:gd name="T10" fmla="*/ 0 w 18"/>
                <a:gd name="T11" fmla="*/ 13 h 20"/>
                <a:gd name="T12" fmla="*/ 1 w 18"/>
                <a:gd name="T13" fmla="*/ 9 h 20"/>
                <a:gd name="T14" fmla="*/ 7 w 18"/>
                <a:gd name="T15" fmla="*/ 7 h 20"/>
                <a:gd name="T16" fmla="*/ 13 w 18"/>
                <a:gd name="T17" fmla="*/ 7 h 20"/>
                <a:gd name="T18" fmla="*/ 13 w 18"/>
                <a:gd name="T19" fmla="*/ 6 h 20"/>
                <a:gd name="T20" fmla="*/ 9 w 18"/>
                <a:gd name="T21" fmla="*/ 3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1 h 20"/>
                <a:gd name="T28" fmla="*/ 9 w 18"/>
                <a:gd name="T29" fmla="*/ 0 h 20"/>
                <a:gd name="T30" fmla="*/ 15 w 18"/>
                <a:gd name="T31" fmla="*/ 1 h 20"/>
                <a:gd name="T32" fmla="*/ 18 w 18"/>
                <a:gd name="T33" fmla="*/ 7 h 20"/>
                <a:gd name="T34" fmla="*/ 18 w 18"/>
                <a:gd name="T35" fmla="*/ 19 h 20"/>
                <a:gd name="T36" fmla="*/ 13 w 18"/>
                <a:gd name="T37" fmla="*/ 19 h 20"/>
                <a:gd name="T38" fmla="*/ 8 w 18"/>
                <a:gd name="T39" fmla="*/ 16 h 20"/>
                <a:gd name="T40" fmla="*/ 11 w 18"/>
                <a:gd name="T41" fmla="*/ 15 h 20"/>
                <a:gd name="T42" fmla="*/ 13 w 18"/>
                <a:gd name="T43" fmla="*/ 12 h 20"/>
                <a:gd name="T44" fmla="*/ 13 w 18"/>
                <a:gd name="T45" fmla="*/ 10 h 20"/>
                <a:gd name="T46" fmla="*/ 8 w 18"/>
                <a:gd name="T47" fmla="*/ 10 h 20"/>
                <a:gd name="T48" fmla="*/ 5 w 18"/>
                <a:gd name="T49" fmla="*/ 13 h 20"/>
                <a:gd name="T50" fmla="*/ 8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19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6" y="20"/>
                  </a:cubicBezTo>
                  <a:cubicBezTo>
                    <a:pt x="4" y="20"/>
                    <a:pt x="3" y="19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3" y="8"/>
                    <a:pt x="5" y="7"/>
                    <a:pt x="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"/>
                    <a:pt x="11" y="3"/>
                    <a:pt x="9" y="3"/>
                  </a:cubicBezTo>
                  <a:cubicBezTo>
                    <a:pt x="7" y="3"/>
                    <a:pt x="6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2"/>
                    <a:pt x="3" y="1"/>
                  </a:cubicBezTo>
                  <a:cubicBezTo>
                    <a:pt x="5" y="0"/>
                    <a:pt x="6" y="0"/>
                    <a:pt x="9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7" y="2"/>
                    <a:pt x="18" y="4"/>
                    <a:pt x="18" y="7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3" y="19"/>
                  </a:lnTo>
                  <a:close/>
                  <a:moveTo>
                    <a:pt x="8" y="16"/>
                  </a:moveTo>
                  <a:cubicBezTo>
                    <a:pt x="9" y="16"/>
                    <a:pt x="11" y="15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5" y="11"/>
                    <a:pt x="5" y="13"/>
                  </a:cubicBezTo>
                  <a:cubicBezTo>
                    <a:pt x="5" y="15"/>
                    <a:pt x="6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3" name="Freeform 347">
              <a:extLst>
                <a:ext uri="{FF2B5EF4-FFF2-40B4-BE49-F238E27FC236}">
                  <a16:creationId xmlns:a16="http://schemas.microsoft.com/office/drawing/2014/main" id="{AE747F1F-B0E8-4A37-B4A2-428A8FC43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1750" y="3849688"/>
              <a:ext cx="1100138" cy="1098550"/>
            </a:xfrm>
            <a:custGeom>
              <a:avLst/>
              <a:gdLst>
                <a:gd name="T0" fmla="*/ 234 w 293"/>
                <a:gd name="T1" fmla="*/ 13 h 292"/>
                <a:gd name="T2" fmla="*/ 280 w 293"/>
                <a:gd name="T3" fmla="*/ 59 h 292"/>
                <a:gd name="T4" fmla="*/ 280 w 293"/>
                <a:gd name="T5" fmla="*/ 233 h 292"/>
                <a:gd name="T6" fmla="*/ 234 w 293"/>
                <a:gd name="T7" fmla="*/ 280 h 292"/>
                <a:gd name="T8" fmla="*/ 60 w 293"/>
                <a:gd name="T9" fmla="*/ 280 h 292"/>
                <a:gd name="T10" fmla="*/ 13 w 293"/>
                <a:gd name="T11" fmla="*/ 233 h 292"/>
                <a:gd name="T12" fmla="*/ 13 w 293"/>
                <a:gd name="T13" fmla="*/ 59 h 292"/>
                <a:gd name="T14" fmla="*/ 60 w 293"/>
                <a:gd name="T15" fmla="*/ 13 h 292"/>
                <a:gd name="T16" fmla="*/ 234 w 293"/>
                <a:gd name="T17" fmla="*/ 13 h 292"/>
                <a:gd name="T18" fmla="*/ 234 w 293"/>
                <a:gd name="T19" fmla="*/ 0 h 292"/>
                <a:gd name="T20" fmla="*/ 60 w 293"/>
                <a:gd name="T21" fmla="*/ 0 h 292"/>
                <a:gd name="T22" fmla="*/ 0 w 293"/>
                <a:gd name="T23" fmla="*/ 59 h 292"/>
                <a:gd name="T24" fmla="*/ 0 w 293"/>
                <a:gd name="T25" fmla="*/ 233 h 292"/>
                <a:gd name="T26" fmla="*/ 60 w 293"/>
                <a:gd name="T27" fmla="*/ 292 h 292"/>
                <a:gd name="T28" fmla="*/ 234 w 293"/>
                <a:gd name="T29" fmla="*/ 292 h 292"/>
                <a:gd name="T30" fmla="*/ 293 w 293"/>
                <a:gd name="T31" fmla="*/ 233 h 292"/>
                <a:gd name="T32" fmla="*/ 293 w 293"/>
                <a:gd name="T33" fmla="*/ 59 h 292"/>
                <a:gd name="T34" fmla="*/ 234 w 293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2">
                  <a:moveTo>
                    <a:pt x="234" y="13"/>
                  </a:moveTo>
                  <a:cubicBezTo>
                    <a:pt x="259" y="13"/>
                    <a:pt x="280" y="34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9"/>
                    <a:pt x="259" y="280"/>
                    <a:pt x="234" y="280"/>
                  </a:cubicBezTo>
                  <a:cubicBezTo>
                    <a:pt x="60" y="280"/>
                    <a:pt x="60" y="280"/>
                    <a:pt x="60" y="280"/>
                  </a:cubicBezTo>
                  <a:cubicBezTo>
                    <a:pt x="34" y="280"/>
                    <a:pt x="13" y="259"/>
                    <a:pt x="13" y="23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34"/>
                    <a:pt x="34" y="13"/>
                    <a:pt x="60" y="13"/>
                  </a:cubicBezTo>
                  <a:cubicBezTo>
                    <a:pt x="234" y="13"/>
                    <a:pt x="234" y="13"/>
                    <a:pt x="234" y="13"/>
                  </a:cubicBezTo>
                  <a:moveTo>
                    <a:pt x="234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6"/>
                    <a:pt x="27" y="292"/>
                    <a:pt x="60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66" y="292"/>
                    <a:pt x="293" y="266"/>
                    <a:pt x="293" y="233"/>
                  </a:cubicBezTo>
                  <a:cubicBezTo>
                    <a:pt x="293" y="59"/>
                    <a:pt x="293" y="59"/>
                    <a:pt x="293" y="59"/>
                  </a:cubicBezTo>
                  <a:cubicBezTo>
                    <a:pt x="293" y="27"/>
                    <a:pt x="26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4" name="Freeform 348">
              <a:extLst>
                <a:ext uri="{FF2B5EF4-FFF2-40B4-BE49-F238E27FC236}">
                  <a16:creationId xmlns:a16="http://schemas.microsoft.com/office/drawing/2014/main" id="{640BE48F-505B-47F9-8B7B-CB4CDFCDF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4456113"/>
              <a:ext cx="503238" cy="292100"/>
            </a:xfrm>
            <a:custGeom>
              <a:avLst/>
              <a:gdLst>
                <a:gd name="T0" fmla="*/ 114 w 134"/>
                <a:gd name="T1" fmla="*/ 21 h 78"/>
                <a:gd name="T2" fmla="*/ 123 w 134"/>
                <a:gd name="T3" fmla="*/ 2 h 78"/>
                <a:gd name="T4" fmla="*/ 126 w 134"/>
                <a:gd name="T5" fmla="*/ 2 h 78"/>
                <a:gd name="T6" fmla="*/ 134 w 134"/>
                <a:gd name="T7" fmla="*/ 20 h 78"/>
                <a:gd name="T8" fmla="*/ 134 w 134"/>
                <a:gd name="T9" fmla="*/ 20 h 78"/>
                <a:gd name="T10" fmla="*/ 128 w 134"/>
                <a:gd name="T11" fmla="*/ 26 h 78"/>
                <a:gd name="T12" fmla="*/ 129 w 134"/>
                <a:gd name="T13" fmla="*/ 52 h 78"/>
                <a:gd name="T14" fmla="*/ 125 w 134"/>
                <a:gd name="T15" fmla="*/ 55 h 78"/>
                <a:gd name="T16" fmla="*/ 75 w 134"/>
                <a:gd name="T17" fmla="*/ 55 h 78"/>
                <a:gd name="T18" fmla="*/ 71 w 134"/>
                <a:gd name="T19" fmla="*/ 56 h 78"/>
                <a:gd name="T20" fmla="*/ 72 w 134"/>
                <a:gd name="T21" fmla="*/ 63 h 78"/>
                <a:gd name="T22" fmla="*/ 74 w 134"/>
                <a:gd name="T23" fmla="*/ 73 h 78"/>
                <a:gd name="T24" fmla="*/ 67 w 134"/>
                <a:gd name="T25" fmla="*/ 78 h 78"/>
                <a:gd name="T26" fmla="*/ 59 w 134"/>
                <a:gd name="T27" fmla="*/ 73 h 78"/>
                <a:gd name="T28" fmla="*/ 60 w 134"/>
                <a:gd name="T29" fmla="*/ 64 h 78"/>
                <a:gd name="T30" fmla="*/ 63 w 134"/>
                <a:gd name="T31" fmla="*/ 61 h 78"/>
                <a:gd name="T32" fmla="*/ 58 w 134"/>
                <a:gd name="T33" fmla="*/ 55 h 78"/>
                <a:gd name="T34" fmla="*/ 9 w 134"/>
                <a:gd name="T35" fmla="*/ 55 h 78"/>
                <a:gd name="T36" fmla="*/ 5 w 134"/>
                <a:gd name="T37" fmla="*/ 52 h 78"/>
                <a:gd name="T38" fmla="*/ 5 w 134"/>
                <a:gd name="T39" fmla="*/ 24 h 78"/>
                <a:gd name="T40" fmla="*/ 2 w 134"/>
                <a:gd name="T41" fmla="*/ 20 h 78"/>
                <a:gd name="T42" fmla="*/ 1 w 134"/>
                <a:gd name="T43" fmla="*/ 18 h 78"/>
                <a:gd name="T44" fmla="*/ 7 w 134"/>
                <a:gd name="T45" fmla="*/ 5 h 78"/>
                <a:gd name="T46" fmla="*/ 10 w 134"/>
                <a:gd name="T47" fmla="*/ 4 h 78"/>
                <a:gd name="T48" fmla="*/ 17 w 134"/>
                <a:gd name="T49" fmla="*/ 17 h 78"/>
                <a:gd name="T50" fmla="*/ 16 w 134"/>
                <a:gd name="T51" fmla="*/ 20 h 78"/>
                <a:gd name="T52" fmla="*/ 13 w 134"/>
                <a:gd name="T53" fmla="*/ 23 h 78"/>
                <a:gd name="T54" fmla="*/ 13 w 134"/>
                <a:gd name="T55" fmla="*/ 44 h 78"/>
                <a:gd name="T56" fmla="*/ 17 w 134"/>
                <a:gd name="T57" fmla="*/ 48 h 78"/>
                <a:gd name="T58" fmla="*/ 55 w 134"/>
                <a:gd name="T59" fmla="*/ 48 h 78"/>
                <a:gd name="T60" fmla="*/ 115 w 134"/>
                <a:gd name="T61" fmla="*/ 48 h 78"/>
                <a:gd name="T62" fmla="*/ 121 w 134"/>
                <a:gd name="T63" fmla="*/ 43 h 78"/>
                <a:gd name="T64" fmla="*/ 121 w 134"/>
                <a:gd name="T65" fmla="*/ 25 h 78"/>
                <a:gd name="T66" fmla="*/ 117 w 134"/>
                <a:gd name="T67" fmla="*/ 21 h 78"/>
                <a:gd name="T68" fmla="*/ 114 w 134"/>
                <a:gd name="T69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78">
                  <a:moveTo>
                    <a:pt x="114" y="21"/>
                  </a:moveTo>
                  <a:cubicBezTo>
                    <a:pt x="117" y="14"/>
                    <a:pt x="120" y="8"/>
                    <a:pt x="123" y="2"/>
                  </a:cubicBezTo>
                  <a:cubicBezTo>
                    <a:pt x="124" y="1"/>
                    <a:pt x="125" y="0"/>
                    <a:pt x="126" y="2"/>
                  </a:cubicBezTo>
                  <a:cubicBezTo>
                    <a:pt x="128" y="8"/>
                    <a:pt x="131" y="14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28" y="21"/>
                    <a:pt x="128" y="21"/>
                    <a:pt x="128" y="26"/>
                  </a:cubicBezTo>
                  <a:cubicBezTo>
                    <a:pt x="128" y="35"/>
                    <a:pt x="128" y="43"/>
                    <a:pt x="129" y="52"/>
                  </a:cubicBezTo>
                  <a:cubicBezTo>
                    <a:pt x="129" y="54"/>
                    <a:pt x="128" y="55"/>
                    <a:pt x="125" y="55"/>
                  </a:cubicBezTo>
                  <a:cubicBezTo>
                    <a:pt x="108" y="55"/>
                    <a:pt x="92" y="55"/>
                    <a:pt x="75" y="55"/>
                  </a:cubicBezTo>
                  <a:cubicBezTo>
                    <a:pt x="73" y="55"/>
                    <a:pt x="71" y="54"/>
                    <a:pt x="71" y="56"/>
                  </a:cubicBezTo>
                  <a:cubicBezTo>
                    <a:pt x="71" y="58"/>
                    <a:pt x="70" y="61"/>
                    <a:pt x="72" y="63"/>
                  </a:cubicBezTo>
                  <a:cubicBezTo>
                    <a:pt x="76" y="66"/>
                    <a:pt x="76" y="70"/>
                    <a:pt x="74" y="73"/>
                  </a:cubicBezTo>
                  <a:cubicBezTo>
                    <a:pt x="73" y="77"/>
                    <a:pt x="70" y="78"/>
                    <a:pt x="67" y="78"/>
                  </a:cubicBezTo>
                  <a:cubicBezTo>
                    <a:pt x="63" y="78"/>
                    <a:pt x="60" y="77"/>
                    <a:pt x="59" y="73"/>
                  </a:cubicBezTo>
                  <a:cubicBezTo>
                    <a:pt x="58" y="70"/>
                    <a:pt x="58" y="67"/>
                    <a:pt x="60" y="64"/>
                  </a:cubicBezTo>
                  <a:cubicBezTo>
                    <a:pt x="61" y="63"/>
                    <a:pt x="62" y="62"/>
                    <a:pt x="63" y="61"/>
                  </a:cubicBezTo>
                  <a:cubicBezTo>
                    <a:pt x="64" y="56"/>
                    <a:pt x="63" y="55"/>
                    <a:pt x="58" y="55"/>
                  </a:cubicBezTo>
                  <a:cubicBezTo>
                    <a:pt x="42" y="55"/>
                    <a:pt x="25" y="55"/>
                    <a:pt x="9" y="55"/>
                  </a:cubicBezTo>
                  <a:cubicBezTo>
                    <a:pt x="6" y="55"/>
                    <a:pt x="5" y="54"/>
                    <a:pt x="5" y="52"/>
                  </a:cubicBezTo>
                  <a:cubicBezTo>
                    <a:pt x="5" y="42"/>
                    <a:pt x="5" y="33"/>
                    <a:pt x="5" y="24"/>
                  </a:cubicBezTo>
                  <a:cubicBezTo>
                    <a:pt x="5" y="21"/>
                    <a:pt x="5" y="20"/>
                    <a:pt x="2" y="20"/>
                  </a:cubicBezTo>
                  <a:cubicBezTo>
                    <a:pt x="0" y="20"/>
                    <a:pt x="0" y="20"/>
                    <a:pt x="1" y="18"/>
                  </a:cubicBezTo>
                  <a:cubicBezTo>
                    <a:pt x="3" y="13"/>
                    <a:pt x="5" y="9"/>
                    <a:pt x="7" y="5"/>
                  </a:cubicBezTo>
                  <a:cubicBezTo>
                    <a:pt x="8" y="3"/>
                    <a:pt x="9" y="2"/>
                    <a:pt x="10" y="4"/>
                  </a:cubicBezTo>
                  <a:cubicBezTo>
                    <a:pt x="13" y="9"/>
                    <a:pt x="15" y="13"/>
                    <a:pt x="17" y="17"/>
                  </a:cubicBezTo>
                  <a:cubicBezTo>
                    <a:pt x="18" y="19"/>
                    <a:pt x="17" y="20"/>
                    <a:pt x="16" y="20"/>
                  </a:cubicBezTo>
                  <a:cubicBezTo>
                    <a:pt x="13" y="20"/>
                    <a:pt x="13" y="21"/>
                    <a:pt x="13" y="23"/>
                  </a:cubicBezTo>
                  <a:cubicBezTo>
                    <a:pt x="13" y="30"/>
                    <a:pt x="13" y="37"/>
                    <a:pt x="13" y="44"/>
                  </a:cubicBezTo>
                  <a:cubicBezTo>
                    <a:pt x="13" y="48"/>
                    <a:pt x="14" y="48"/>
                    <a:pt x="17" y="48"/>
                  </a:cubicBezTo>
                  <a:cubicBezTo>
                    <a:pt x="30" y="48"/>
                    <a:pt x="43" y="48"/>
                    <a:pt x="55" y="48"/>
                  </a:cubicBezTo>
                  <a:cubicBezTo>
                    <a:pt x="75" y="48"/>
                    <a:pt x="95" y="48"/>
                    <a:pt x="115" y="48"/>
                  </a:cubicBezTo>
                  <a:cubicBezTo>
                    <a:pt x="120" y="48"/>
                    <a:pt x="120" y="48"/>
                    <a:pt x="121" y="43"/>
                  </a:cubicBezTo>
                  <a:cubicBezTo>
                    <a:pt x="121" y="37"/>
                    <a:pt x="121" y="31"/>
                    <a:pt x="121" y="25"/>
                  </a:cubicBezTo>
                  <a:cubicBezTo>
                    <a:pt x="121" y="22"/>
                    <a:pt x="120" y="20"/>
                    <a:pt x="117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5" name="Freeform 349">
              <a:extLst>
                <a:ext uri="{FF2B5EF4-FFF2-40B4-BE49-F238E27FC236}">
                  <a16:creationId xmlns:a16="http://schemas.microsoft.com/office/drawing/2014/main" id="{83C65738-D736-45FF-B446-5EDF0B77A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513" y="4402138"/>
              <a:ext cx="271463" cy="211138"/>
            </a:xfrm>
            <a:custGeom>
              <a:avLst/>
              <a:gdLst>
                <a:gd name="T0" fmla="*/ 39 w 72"/>
                <a:gd name="T1" fmla="*/ 12 h 56"/>
                <a:gd name="T2" fmla="*/ 56 w 72"/>
                <a:gd name="T3" fmla="*/ 20 h 56"/>
                <a:gd name="T4" fmla="*/ 68 w 72"/>
                <a:gd name="T5" fmla="*/ 22 h 56"/>
                <a:gd name="T6" fmla="*/ 72 w 72"/>
                <a:gd name="T7" fmla="*/ 27 h 56"/>
                <a:gd name="T8" fmla="*/ 72 w 72"/>
                <a:gd name="T9" fmla="*/ 53 h 56"/>
                <a:gd name="T10" fmla="*/ 69 w 72"/>
                <a:gd name="T11" fmla="*/ 55 h 56"/>
                <a:gd name="T12" fmla="*/ 38 w 72"/>
                <a:gd name="T13" fmla="*/ 45 h 56"/>
                <a:gd name="T14" fmla="*/ 28 w 72"/>
                <a:gd name="T15" fmla="*/ 42 h 56"/>
                <a:gd name="T16" fmla="*/ 26 w 72"/>
                <a:gd name="T17" fmla="*/ 39 h 56"/>
                <a:gd name="T18" fmla="*/ 28 w 72"/>
                <a:gd name="T19" fmla="*/ 37 h 56"/>
                <a:gd name="T20" fmla="*/ 33 w 72"/>
                <a:gd name="T21" fmla="*/ 36 h 56"/>
                <a:gd name="T22" fmla="*/ 21 w 72"/>
                <a:gd name="T23" fmla="*/ 12 h 56"/>
                <a:gd name="T24" fmla="*/ 20 w 72"/>
                <a:gd name="T25" fmla="*/ 11 h 56"/>
                <a:gd name="T26" fmla="*/ 18 w 72"/>
                <a:gd name="T27" fmla="*/ 13 h 56"/>
                <a:gd name="T28" fmla="*/ 8 w 72"/>
                <a:gd name="T29" fmla="*/ 33 h 56"/>
                <a:gd name="T30" fmla="*/ 5 w 72"/>
                <a:gd name="T31" fmla="*/ 35 h 56"/>
                <a:gd name="T32" fmla="*/ 1 w 72"/>
                <a:gd name="T33" fmla="*/ 32 h 56"/>
                <a:gd name="T34" fmla="*/ 1 w 72"/>
                <a:gd name="T35" fmla="*/ 0 h 56"/>
                <a:gd name="T36" fmla="*/ 34 w 72"/>
                <a:gd name="T37" fmla="*/ 14 h 56"/>
                <a:gd name="T38" fmla="*/ 39 w 72"/>
                <a:gd name="T39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56">
                  <a:moveTo>
                    <a:pt x="39" y="12"/>
                  </a:moveTo>
                  <a:cubicBezTo>
                    <a:pt x="45" y="14"/>
                    <a:pt x="50" y="18"/>
                    <a:pt x="56" y="20"/>
                  </a:cubicBezTo>
                  <a:cubicBezTo>
                    <a:pt x="60" y="21"/>
                    <a:pt x="64" y="22"/>
                    <a:pt x="68" y="22"/>
                  </a:cubicBezTo>
                  <a:cubicBezTo>
                    <a:pt x="71" y="22"/>
                    <a:pt x="72" y="23"/>
                    <a:pt x="72" y="27"/>
                  </a:cubicBezTo>
                  <a:cubicBezTo>
                    <a:pt x="72" y="35"/>
                    <a:pt x="72" y="44"/>
                    <a:pt x="72" y="53"/>
                  </a:cubicBezTo>
                  <a:cubicBezTo>
                    <a:pt x="72" y="56"/>
                    <a:pt x="71" y="56"/>
                    <a:pt x="69" y="55"/>
                  </a:cubicBezTo>
                  <a:cubicBezTo>
                    <a:pt x="59" y="52"/>
                    <a:pt x="48" y="49"/>
                    <a:pt x="38" y="45"/>
                  </a:cubicBezTo>
                  <a:cubicBezTo>
                    <a:pt x="34" y="44"/>
                    <a:pt x="31" y="43"/>
                    <a:pt x="28" y="42"/>
                  </a:cubicBezTo>
                  <a:cubicBezTo>
                    <a:pt x="26" y="42"/>
                    <a:pt x="26" y="40"/>
                    <a:pt x="26" y="39"/>
                  </a:cubicBezTo>
                  <a:cubicBezTo>
                    <a:pt x="26" y="37"/>
                    <a:pt x="27" y="37"/>
                    <a:pt x="28" y="37"/>
                  </a:cubicBezTo>
                  <a:cubicBezTo>
                    <a:pt x="30" y="37"/>
                    <a:pt x="31" y="37"/>
                    <a:pt x="33" y="36"/>
                  </a:cubicBezTo>
                  <a:cubicBezTo>
                    <a:pt x="29" y="28"/>
                    <a:pt x="25" y="20"/>
                    <a:pt x="21" y="12"/>
                  </a:cubicBezTo>
                  <a:cubicBezTo>
                    <a:pt x="21" y="12"/>
                    <a:pt x="21" y="11"/>
                    <a:pt x="20" y="11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15" y="19"/>
                    <a:pt x="11" y="26"/>
                    <a:pt x="8" y="33"/>
                  </a:cubicBezTo>
                  <a:cubicBezTo>
                    <a:pt x="7" y="35"/>
                    <a:pt x="7" y="35"/>
                    <a:pt x="5" y="35"/>
                  </a:cubicBezTo>
                  <a:cubicBezTo>
                    <a:pt x="4" y="34"/>
                    <a:pt x="1" y="34"/>
                    <a:pt x="1" y="32"/>
                  </a:cubicBezTo>
                  <a:cubicBezTo>
                    <a:pt x="1" y="21"/>
                    <a:pt x="0" y="11"/>
                    <a:pt x="1" y="0"/>
                  </a:cubicBezTo>
                  <a:cubicBezTo>
                    <a:pt x="12" y="4"/>
                    <a:pt x="23" y="8"/>
                    <a:pt x="34" y="14"/>
                  </a:cubicBezTo>
                  <a:cubicBezTo>
                    <a:pt x="38" y="16"/>
                    <a:pt x="38" y="16"/>
                    <a:pt x="3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6" name="Freeform 350">
              <a:extLst>
                <a:ext uri="{FF2B5EF4-FFF2-40B4-BE49-F238E27FC236}">
                  <a16:creationId xmlns:a16="http://schemas.microsoft.com/office/drawing/2014/main" id="{9E4CB5AF-59BD-4C41-86D8-2200AC9BD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4402138"/>
              <a:ext cx="274638" cy="214313"/>
            </a:xfrm>
            <a:custGeom>
              <a:avLst/>
              <a:gdLst>
                <a:gd name="T0" fmla="*/ 54 w 73"/>
                <a:gd name="T1" fmla="*/ 8 h 57"/>
                <a:gd name="T2" fmla="*/ 40 w 73"/>
                <a:gd name="T3" fmla="*/ 34 h 57"/>
                <a:gd name="T4" fmla="*/ 41 w 73"/>
                <a:gd name="T5" fmla="*/ 37 h 57"/>
                <a:gd name="T6" fmla="*/ 44 w 73"/>
                <a:gd name="T7" fmla="*/ 37 h 57"/>
                <a:gd name="T8" fmla="*/ 47 w 73"/>
                <a:gd name="T9" fmla="*/ 39 h 57"/>
                <a:gd name="T10" fmla="*/ 45 w 73"/>
                <a:gd name="T11" fmla="*/ 43 h 57"/>
                <a:gd name="T12" fmla="*/ 9 w 73"/>
                <a:gd name="T13" fmla="*/ 54 h 57"/>
                <a:gd name="T14" fmla="*/ 1 w 73"/>
                <a:gd name="T15" fmla="*/ 49 h 57"/>
                <a:gd name="T16" fmla="*/ 0 w 73"/>
                <a:gd name="T17" fmla="*/ 25 h 57"/>
                <a:gd name="T18" fmla="*/ 3 w 73"/>
                <a:gd name="T19" fmla="*/ 22 h 57"/>
                <a:gd name="T20" fmla="*/ 31 w 73"/>
                <a:gd name="T21" fmla="*/ 13 h 57"/>
                <a:gd name="T22" fmla="*/ 36 w 73"/>
                <a:gd name="T23" fmla="*/ 16 h 57"/>
                <a:gd name="T24" fmla="*/ 43 w 73"/>
                <a:gd name="T25" fmla="*/ 11 h 57"/>
                <a:gd name="T26" fmla="*/ 62 w 73"/>
                <a:gd name="T27" fmla="*/ 3 h 57"/>
                <a:gd name="T28" fmla="*/ 71 w 73"/>
                <a:gd name="T29" fmla="*/ 0 h 57"/>
                <a:gd name="T30" fmla="*/ 73 w 73"/>
                <a:gd name="T31" fmla="*/ 2 h 57"/>
                <a:gd name="T32" fmla="*/ 72 w 73"/>
                <a:gd name="T33" fmla="*/ 32 h 57"/>
                <a:gd name="T34" fmla="*/ 69 w 73"/>
                <a:gd name="T35" fmla="*/ 35 h 57"/>
                <a:gd name="T36" fmla="*/ 65 w 73"/>
                <a:gd name="T37" fmla="*/ 32 h 57"/>
                <a:gd name="T38" fmla="*/ 54 w 73"/>
                <a:gd name="T39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57">
                  <a:moveTo>
                    <a:pt x="54" y="8"/>
                  </a:moveTo>
                  <a:cubicBezTo>
                    <a:pt x="49" y="18"/>
                    <a:pt x="44" y="26"/>
                    <a:pt x="40" y="34"/>
                  </a:cubicBezTo>
                  <a:cubicBezTo>
                    <a:pt x="39" y="36"/>
                    <a:pt x="40" y="37"/>
                    <a:pt x="41" y="37"/>
                  </a:cubicBezTo>
                  <a:cubicBezTo>
                    <a:pt x="42" y="37"/>
                    <a:pt x="43" y="37"/>
                    <a:pt x="44" y="37"/>
                  </a:cubicBezTo>
                  <a:cubicBezTo>
                    <a:pt x="45" y="37"/>
                    <a:pt x="47" y="36"/>
                    <a:pt x="47" y="39"/>
                  </a:cubicBezTo>
                  <a:cubicBezTo>
                    <a:pt x="47" y="40"/>
                    <a:pt x="47" y="42"/>
                    <a:pt x="45" y="43"/>
                  </a:cubicBezTo>
                  <a:cubicBezTo>
                    <a:pt x="33" y="46"/>
                    <a:pt x="21" y="50"/>
                    <a:pt x="9" y="54"/>
                  </a:cubicBezTo>
                  <a:cubicBezTo>
                    <a:pt x="2" y="57"/>
                    <a:pt x="2" y="57"/>
                    <a:pt x="1" y="49"/>
                  </a:cubicBezTo>
                  <a:cubicBezTo>
                    <a:pt x="1" y="41"/>
                    <a:pt x="1" y="33"/>
                    <a:pt x="0" y="25"/>
                  </a:cubicBezTo>
                  <a:cubicBezTo>
                    <a:pt x="0" y="24"/>
                    <a:pt x="0" y="22"/>
                    <a:pt x="3" y="22"/>
                  </a:cubicBezTo>
                  <a:cubicBezTo>
                    <a:pt x="13" y="23"/>
                    <a:pt x="22" y="18"/>
                    <a:pt x="31" y="13"/>
                  </a:cubicBezTo>
                  <a:cubicBezTo>
                    <a:pt x="35" y="11"/>
                    <a:pt x="35" y="11"/>
                    <a:pt x="36" y="16"/>
                  </a:cubicBezTo>
                  <a:cubicBezTo>
                    <a:pt x="39" y="15"/>
                    <a:pt x="41" y="13"/>
                    <a:pt x="43" y="11"/>
                  </a:cubicBezTo>
                  <a:cubicBezTo>
                    <a:pt x="49" y="6"/>
                    <a:pt x="56" y="5"/>
                    <a:pt x="62" y="3"/>
                  </a:cubicBezTo>
                  <a:cubicBezTo>
                    <a:pt x="65" y="2"/>
                    <a:pt x="68" y="1"/>
                    <a:pt x="71" y="0"/>
                  </a:cubicBezTo>
                  <a:cubicBezTo>
                    <a:pt x="72" y="0"/>
                    <a:pt x="73" y="0"/>
                    <a:pt x="73" y="2"/>
                  </a:cubicBezTo>
                  <a:cubicBezTo>
                    <a:pt x="72" y="12"/>
                    <a:pt x="72" y="22"/>
                    <a:pt x="72" y="32"/>
                  </a:cubicBezTo>
                  <a:cubicBezTo>
                    <a:pt x="72" y="34"/>
                    <a:pt x="70" y="34"/>
                    <a:pt x="69" y="35"/>
                  </a:cubicBezTo>
                  <a:cubicBezTo>
                    <a:pt x="66" y="36"/>
                    <a:pt x="66" y="34"/>
                    <a:pt x="65" y="32"/>
                  </a:cubicBezTo>
                  <a:cubicBezTo>
                    <a:pt x="61" y="25"/>
                    <a:pt x="58" y="17"/>
                    <a:pt x="5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7" name="Freeform 351">
              <a:extLst>
                <a:ext uri="{FF2B5EF4-FFF2-40B4-BE49-F238E27FC236}">
                  <a16:creationId xmlns:a16="http://schemas.microsoft.com/office/drawing/2014/main" id="{9539893F-445D-48AC-8A5C-2BE93B2C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4398963"/>
              <a:ext cx="220663" cy="79375"/>
            </a:xfrm>
            <a:custGeom>
              <a:avLst/>
              <a:gdLst>
                <a:gd name="T0" fmla="*/ 59 w 59"/>
                <a:gd name="T1" fmla="*/ 7 h 21"/>
                <a:gd name="T2" fmla="*/ 48 w 59"/>
                <a:gd name="T3" fmla="*/ 18 h 21"/>
                <a:gd name="T4" fmla="*/ 19 w 59"/>
                <a:gd name="T5" fmla="*/ 20 h 21"/>
                <a:gd name="T6" fmla="*/ 2 w 59"/>
                <a:gd name="T7" fmla="*/ 15 h 21"/>
                <a:gd name="T8" fmla="*/ 0 w 59"/>
                <a:gd name="T9" fmla="*/ 12 h 21"/>
                <a:gd name="T10" fmla="*/ 0 w 59"/>
                <a:gd name="T11" fmla="*/ 2 h 21"/>
                <a:gd name="T12" fmla="*/ 2 w 59"/>
                <a:gd name="T13" fmla="*/ 1 h 21"/>
                <a:gd name="T14" fmla="*/ 26 w 59"/>
                <a:gd name="T15" fmla="*/ 7 h 21"/>
                <a:gd name="T16" fmla="*/ 47 w 59"/>
                <a:gd name="T17" fmla="*/ 5 h 21"/>
                <a:gd name="T18" fmla="*/ 57 w 59"/>
                <a:gd name="T19" fmla="*/ 2 h 21"/>
                <a:gd name="T20" fmla="*/ 59 w 59"/>
                <a:gd name="T21" fmla="*/ 3 h 21"/>
                <a:gd name="T22" fmla="*/ 59 w 59"/>
                <a:gd name="T2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21">
                  <a:moveTo>
                    <a:pt x="59" y="7"/>
                  </a:moveTo>
                  <a:cubicBezTo>
                    <a:pt x="59" y="14"/>
                    <a:pt x="56" y="17"/>
                    <a:pt x="48" y="18"/>
                  </a:cubicBezTo>
                  <a:cubicBezTo>
                    <a:pt x="38" y="20"/>
                    <a:pt x="29" y="21"/>
                    <a:pt x="19" y="20"/>
                  </a:cubicBezTo>
                  <a:cubicBezTo>
                    <a:pt x="13" y="19"/>
                    <a:pt x="7" y="17"/>
                    <a:pt x="2" y="15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9"/>
                    <a:pt x="0" y="5"/>
                    <a:pt x="0" y="2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9" y="5"/>
                    <a:pt x="18" y="7"/>
                    <a:pt x="26" y="7"/>
                  </a:cubicBezTo>
                  <a:cubicBezTo>
                    <a:pt x="33" y="6"/>
                    <a:pt x="40" y="7"/>
                    <a:pt x="47" y="5"/>
                  </a:cubicBezTo>
                  <a:cubicBezTo>
                    <a:pt x="50" y="4"/>
                    <a:pt x="54" y="3"/>
                    <a:pt x="57" y="2"/>
                  </a:cubicBezTo>
                  <a:cubicBezTo>
                    <a:pt x="59" y="0"/>
                    <a:pt x="59" y="1"/>
                    <a:pt x="59" y="3"/>
                  </a:cubicBezTo>
                  <a:cubicBezTo>
                    <a:pt x="59" y="5"/>
                    <a:pt x="59" y="6"/>
                    <a:pt x="5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8" name="Freeform 352">
              <a:extLst>
                <a:ext uri="{FF2B5EF4-FFF2-40B4-BE49-F238E27FC236}">
                  <a16:creationId xmlns:a16="http://schemas.microsoft.com/office/drawing/2014/main" id="{9268E05B-890B-40F9-9064-142A12E4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213" y="4116388"/>
              <a:ext cx="49213" cy="227013"/>
            </a:xfrm>
            <a:custGeom>
              <a:avLst/>
              <a:gdLst>
                <a:gd name="T0" fmla="*/ 1 w 13"/>
                <a:gd name="T1" fmla="*/ 29 h 60"/>
                <a:gd name="T2" fmla="*/ 0 w 13"/>
                <a:gd name="T3" fmla="*/ 4 h 60"/>
                <a:gd name="T4" fmla="*/ 4 w 13"/>
                <a:gd name="T5" fmla="*/ 0 h 60"/>
                <a:gd name="T6" fmla="*/ 13 w 13"/>
                <a:gd name="T7" fmla="*/ 10 h 60"/>
                <a:gd name="T8" fmla="*/ 13 w 13"/>
                <a:gd name="T9" fmla="*/ 57 h 60"/>
                <a:gd name="T10" fmla="*/ 10 w 13"/>
                <a:gd name="T11" fmla="*/ 59 h 60"/>
                <a:gd name="T12" fmla="*/ 6 w 13"/>
                <a:gd name="T13" fmla="*/ 59 h 60"/>
                <a:gd name="T14" fmla="*/ 1 w 13"/>
                <a:gd name="T15" fmla="*/ 53 h 60"/>
                <a:gd name="T16" fmla="*/ 1 w 13"/>
                <a:gd name="T1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1" y="29"/>
                  </a:moveTo>
                  <a:cubicBezTo>
                    <a:pt x="1" y="21"/>
                    <a:pt x="1" y="12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13" y="0"/>
                    <a:pt x="13" y="10"/>
                  </a:cubicBezTo>
                  <a:cubicBezTo>
                    <a:pt x="13" y="25"/>
                    <a:pt x="13" y="41"/>
                    <a:pt x="13" y="57"/>
                  </a:cubicBezTo>
                  <a:cubicBezTo>
                    <a:pt x="13" y="59"/>
                    <a:pt x="12" y="60"/>
                    <a:pt x="10" y="59"/>
                  </a:cubicBezTo>
                  <a:cubicBezTo>
                    <a:pt x="9" y="59"/>
                    <a:pt x="8" y="59"/>
                    <a:pt x="6" y="59"/>
                  </a:cubicBezTo>
                  <a:cubicBezTo>
                    <a:pt x="1" y="59"/>
                    <a:pt x="1" y="59"/>
                    <a:pt x="1" y="53"/>
                  </a:cubicBezTo>
                  <a:cubicBezTo>
                    <a:pt x="1" y="45"/>
                    <a:pt x="1" y="37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9" name="Freeform 353">
              <a:extLst>
                <a:ext uri="{FF2B5EF4-FFF2-40B4-BE49-F238E27FC236}">
                  <a16:creationId xmlns:a16="http://schemas.microsoft.com/office/drawing/2014/main" id="{744A4D98-4E66-44B3-98D3-7AA8CB5D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3" y="4146550"/>
              <a:ext cx="123825" cy="219075"/>
            </a:xfrm>
            <a:custGeom>
              <a:avLst/>
              <a:gdLst>
                <a:gd name="T0" fmla="*/ 23 w 33"/>
                <a:gd name="T1" fmla="*/ 1 h 58"/>
                <a:gd name="T2" fmla="*/ 27 w 33"/>
                <a:gd name="T3" fmla="*/ 1 h 58"/>
                <a:gd name="T4" fmla="*/ 32 w 33"/>
                <a:gd name="T5" fmla="*/ 5 h 58"/>
                <a:gd name="T6" fmla="*/ 30 w 33"/>
                <a:gd name="T7" fmla="*/ 10 h 58"/>
                <a:gd name="T8" fmla="*/ 24 w 33"/>
                <a:gd name="T9" fmla="*/ 23 h 58"/>
                <a:gd name="T10" fmla="*/ 24 w 33"/>
                <a:gd name="T11" fmla="*/ 29 h 58"/>
                <a:gd name="T12" fmla="*/ 21 w 33"/>
                <a:gd name="T13" fmla="*/ 40 h 58"/>
                <a:gd name="T14" fmla="*/ 9 w 33"/>
                <a:gd name="T15" fmla="*/ 54 h 58"/>
                <a:gd name="T16" fmla="*/ 3 w 33"/>
                <a:gd name="T17" fmla="*/ 54 h 58"/>
                <a:gd name="T18" fmla="*/ 1 w 33"/>
                <a:gd name="T19" fmla="*/ 50 h 58"/>
                <a:gd name="T20" fmla="*/ 10 w 33"/>
                <a:gd name="T21" fmla="*/ 36 h 58"/>
                <a:gd name="T22" fmla="*/ 12 w 33"/>
                <a:gd name="T23" fmla="*/ 21 h 58"/>
                <a:gd name="T24" fmla="*/ 13 w 33"/>
                <a:gd name="T25" fmla="*/ 15 h 58"/>
                <a:gd name="T26" fmla="*/ 20 w 33"/>
                <a:gd name="T27" fmla="*/ 2 h 58"/>
                <a:gd name="T28" fmla="*/ 23 w 33"/>
                <a:gd name="T2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8">
                  <a:moveTo>
                    <a:pt x="23" y="1"/>
                  </a:moveTo>
                  <a:cubicBezTo>
                    <a:pt x="24" y="1"/>
                    <a:pt x="25" y="1"/>
                    <a:pt x="27" y="1"/>
                  </a:cubicBezTo>
                  <a:cubicBezTo>
                    <a:pt x="29" y="2"/>
                    <a:pt x="31" y="3"/>
                    <a:pt x="32" y="5"/>
                  </a:cubicBezTo>
                  <a:cubicBezTo>
                    <a:pt x="33" y="7"/>
                    <a:pt x="31" y="9"/>
                    <a:pt x="30" y="10"/>
                  </a:cubicBezTo>
                  <a:cubicBezTo>
                    <a:pt x="28" y="14"/>
                    <a:pt x="26" y="18"/>
                    <a:pt x="24" y="23"/>
                  </a:cubicBezTo>
                  <a:cubicBezTo>
                    <a:pt x="24" y="25"/>
                    <a:pt x="24" y="27"/>
                    <a:pt x="24" y="29"/>
                  </a:cubicBezTo>
                  <a:cubicBezTo>
                    <a:pt x="26" y="33"/>
                    <a:pt x="24" y="37"/>
                    <a:pt x="21" y="40"/>
                  </a:cubicBezTo>
                  <a:cubicBezTo>
                    <a:pt x="17" y="44"/>
                    <a:pt x="13" y="49"/>
                    <a:pt x="9" y="54"/>
                  </a:cubicBezTo>
                  <a:cubicBezTo>
                    <a:pt x="7" y="58"/>
                    <a:pt x="5" y="54"/>
                    <a:pt x="3" y="54"/>
                  </a:cubicBezTo>
                  <a:cubicBezTo>
                    <a:pt x="1" y="54"/>
                    <a:pt x="0" y="52"/>
                    <a:pt x="1" y="50"/>
                  </a:cubicBezTo>
                  <a:cubicBezTo>
                    <a:pt x="3" y="45"/>
                    <a:pt x="6" y="40"/>
                    <a:pt x="10" y="36"/>
                  </a:cubicBezTo>
                  <a:cubicBezTo>
                    <a:pt x="13" y="31"/>
                    <a:pt x="12" y="26"/>
                    <a:pt x="12" y="21"/>
                  </a:cubicBezTo>
                  <a:cubicBezTo>
                    <a:pt x="11" y="19"/>
                    <a:pt x="12" y="16"/>
                    <a:pt x="13" y="15"/>
                  </a:cubicBezTo>
                  <a:cubicBezTo>
                    <a:pt x="15" y="11"/>
                    <a:pt x="17" y="6"/>
                    <a:pt x="20" y="2"/>
                  </a:cubicBezTo>
                  <a:cubicBezTo>
                    <a:pt x="21" y="1"/>
                    <a:pt x="21" y="0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0" name="Freeform 354">
              <a:extLst>
                <a:ext uri="{FF2B5EF4-FFF2-40B4-BE49-F238E27FC236}">
                  <a16:creationId xmlns:a16="http://schemas.microsoft.com/office/drawing/2014/main" id="{51179EF7-EA1E-4372-93AA-094FA846A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4151313"/>
              <a:ext cx="120650" cy="206375"/>
            </a:xfrm>
            <a:custGeom>
              <a:avLst/>
              <a:gdLst>
                <a:gd name="T0" fmla="*/ 8 w 32"/>
                <a:gd name="T1" fmla="*/ 30 h 55"/>
                <a:gd name="T2" fmla="*/ 1 w 32"/>
                <a:gd name="T3" fmla="*/ 7 h 55"/>
                <a:gd name="T4" fmla="*/ 2 w 32"/>
                <a:gd name="T5" fmla="*/ 3 h 55"/>
                <a:gd name="T6" fmla="*/ 9 w 32"/>
                <a:gd name="T7" fmla="*/ 0 h 55"/>
                <a:gd name="T8" fmla="*/ 13 w 32"/>
                <a:gd name="T9" fmla="*/ 2 h 55"/>
                <a:gd name="T10" fmla="*/ 20 w 32"/>
                <a:gd name="T11" fmla="*/ 14 h 55"/>
                <a:gd name="T12" fmla="*/ 20 w 32"/>
                <a:gd name="T13" fmla="*/ 21 h 55"/>
                <a:gd name="T14" fmla="*/ 24 w 32"/>
                <a:gd name="T15" fmla="*/ 36 h 55"/>
                <a:gd name="T16" fmla="*/ 32 w 32"/>
                <a:gd name="T17" fmla="*/ 50 h 55"/>
                <a:gd name="T18" fmla="*/ 31 w 32"/>
                <a:gd name="T19" fmla="*/ 52 h 55"/>
                <a:gd name="T20" fmla="*/ 27 w 32"/>
                <a:gd name="T21" fmla="*/ 55 h 55"/>
                <a:gd name="T22" fmla="*/ 24 w 32"/>
                <a:gd name="T23" fmla="*/ 54 h 55"/>
                <a:gd name="T24" fmla="*/ 11 w 32"/>
                <a:gd name="T25" fmla="*/ 39 h 55"/>
                <a:gd name="T26" fmla="*/ 8 w 32"/>
                <a:gd name="T27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5">
                  <a:moveTo>
                    <a:pt x="8" y="30"/>
                  </a:moveTo>
                  <a:cubicBezTo>
                    <a:pt x="10" y="22"/>
                    <a:pt x="5" y="15"/>
                    <a:pt x="1" y="7"/>
                  </a:cubicBezTo>
                  <a:cubicBezTo>
                    <a:pt x="0" y="5"/>
                    <a:pt x="0" y="4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0" y="0"/>
                    <a:pt x="12" y="0"/>
                    <a:pt x="13" y="2"/>
                  </a:cubicBezTo>
                  <a:cubicBezTo>
                    <a:pt x="15" y="6"/>
                    <a:pt x="17" y="10"/>
                    <a:pt x="20" y="14"/>
                  </a:cubicBezTo>
                  <a:cubicBezTo>
                    <a:pt x="21" y="16"/>
                    <a:pt x="22" y="18"/>
                    <a:pt x="20" y="21"/>
                  </a:cubicBezTo>
                  <a:cubicBezTo>
                    <a:pt x="19" y="27"/>
                    <a:pt x="20" y="32"/>
                    <a:pt x="24" y="36"/>
                  </a:cubicBezTo>
                  <a:cubicBezTo>
                    <a:pt x="27" y="40"/>
                    <a:pt x="30" y="44"/>
                    <a:pt x="32" y="50"/>
                  </a:cubicBezTo>
                  <a:cubicBezTo>
                    <a:pt x="32" y="52"/>
                    <a:pt x="32" y="52"/>
                    <a:pt x="31" y="52"/>
                  </a:cubicBezTo>
                  <a:cubicBezTo>
                    <a:pt x="29" y="53"/>
                    <a:pt x="28" y="54"/>
                    <a:pt x="27" y="55"/>
                  </a:cubicBezTo>
                  <a:cubicBezTo>
                    <a:pt x="25" y="55"/>
                    <a:pt x="25" y="55"/>
                    <a:pt x="24" y="54"/>
                  </a:cubicBezTo>
                  <a:cubicBezTo>
                    <a:pt x="20" y="48"/>
                    <a:pt x="15" y="44"/>
                    <a:pt x="11" y="39"/>
                  </a:cubicBezTo>
                  <a:cubicBezTo>
                    <a:pt x="9" y="36"/>
                    <a:pt x="7" y="34"/>
                    <a:pt x="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1" name="Freeform 355">
              <a:extLst>
                <a:ext uri="{FF2B5EF4-FFF2-40B4-BE49-F238E27FC236}">
                  <a16:creationId xmlns:a16="http://schemas.microsoft.com/office/drawing/2014/main" id="{61AB9910-170F-4560-BE6B-A499621F8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825" y="4681538"/>
              <a:ext cx="158750" cy="123825"/>
            </a:xfrm>
            <a:custGeom>
              <a:avLst/>
              <a:gdLst>
                <a:gd name="T0" fmla="*/ 28 w 42"/>
                <a:gd name="T1" fmla="*/ 1 h 33"/>
                <a:gd name="T2" fmla="*/ 30 w 42"/>
                <a:gd name="T3" fmla="*/ 1 h 33"/>
                <a:gd name="T4" fmla="*/ 37 w 42"/>
                <a:gd name="T5" fmla="*/ 7 h 33"/>
                <a:gd name="T6" fmla="*/ 42 w 42"/>
                <a:gd name="T7" fmla="*/ 24 h 33"/>
                <a:gd name="T8" fmla="*/ 23 w 42"/>
                <a:gd name="T9" fmla="*/ 32 h 33"/>
                <a:gd name="T10" fmla="*/ 19 w 42"/>
                <a:gd name="T11" fmla="*/ 32 h 33"/>
                <a:gd name="T12" fmla="*/ 0 w 42"/>
                <a:gd name="T13" fmla="*/ 24 h 33"/>
                <a:gd name="T14" fmla="*/ 5 w 42"/>
                <a:gd name="T15" fmla="*/ 9 h 33"/>
                <a:gd name="T16" fmla="*/ 5 w 42"/>
                <a:gd name="T17" fmla="*/ 7 h 33"/>
                <a:gd name="T18" fmla="*/ 6 w 42"/>
                <a:gd name="T19" fmla="*/ 1 h 33"/>
                <a:gd name="T20" fmla="*/ 14 w 42"/>
                <a:gd name="T21" fmla="*/ 1 h 33"/>
                <a:gd name="T22" fmla="*/ 10 w 42"/>
                <a:gd name="T23" fmla="*/ 12 h 33"/>
                <a:gd name="T24" fmla="*/ 13 w 42"/>
                <a:gd name="T25" fmla="*/ 18 h 33"/>
                <a:gd name="T26" fmla="*/ 28 w 42"/>
                <a:gd name="T27" fmla="*/ 17 h 33"/>
                <a:gd name="T28" fmla="*/ 28 w 42"/>
                <a:gd name="T2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3">
                  <a:moveTo>
                    <a:pt x="28" y="1"/>
                  </a:moveTo>
                  <a:cubicBezTo>
                    <a:pt x="29" y="1"/>
                    <a:pt x="30" y="1"/>
                    <a:pt x="30" y="1"/>
                  </a:cubicBezTo>
                  <a:cubicBezTo>
                    <a:pt x="37" y="1"/>
                    <a:pt x="36" y="1"/>
                    <a:pt x="37" y="7"/>
                  </a:cubicBezTo>
                  <a:cubicBezTo>
                    <a:pt x="37" y="13"/>
                    <a:pt x="39" y="18"/>
                    <a:pt x="42" y="24"/>
                  </a:cubicBezTo>
                  <a:cubicBezTo>
                    <a:pt x="34" y="24"/>
                    <a:pt x="28" y="26"/>
                    <a:pt x="23" y="32"/>
                  </a:cubicBezTo>
                  <a:cubicBezTo>
                    <a:pt x="22" y="33"/>
                    <a:pt x="21" y="33"/>
                    <a:pt x="19" y="32"/>
                  </a:cubicBezTo>
                  <a:cubicBezTo>
                    <a:pt x="14" y="26"/>
                    <a:pt x="8" y="24"/>
                    <a:pt x="0" y="24"/>
                  </a:cubicBezTo>
                  <a:cubicBezTo>
                    <a:pt x="3" y="19"/>
                    <a:pt x="5" y="14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6" y="5"/>
                    <a:pt x="4" y="2"/>
                    <a:pt x="6" y="1"/>
                  </a:cubicBezTo>
                  <a:cubicBezTo>
                    <a:pt x="8" y="0"/>
                    <a:pt x="11" y="1"/>
                    <a:pt x="14" y="1"/>
                  </a:cubicBezTo>
                  <a:cubicBezTo>
                    <a:pt x="10" y="4"/>
                    <a:pt x="10" y="8"/>
                    <a:pt x="10" y="12"/>
                  </a:cubicBezTo>
                  <a:cubicBezTo>
                    <a:pt x="10" y="14"/>
                    <a:pt x="12" y="16"/>
                    <a:pt x="13" y="18"/>
                  </a:cubicBezTo>
                  <a:cubicBezTo>
                    <a:pt x="18" y="21"/>
                    <a:pt x="24" y="22"/>
                    <a:pt x="28" y="17"/>
                  </a:cubicBezTo>
                  <a:cubicBezTo>
                    <a:pt x="33" y="12"/>
                    <a:pt x="34" y="8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2" name="Freeform 356">
              <a:extLst>
                <a:ext uri="{FF2B5EF4-FFF2-40B4-BE49-F238E27FC236}">
                  <a16:creationId xmlns:a16="http://schemas.microsoft.com/office/drawing/2014/main" id="{6D7D2CE5-4876-4267-97D0-F70F35717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438" y="4086225"/>
              <a:ext cx="263525" cy="26988"/>
            </a:xfrm>
            <a:custGeom>
              <a:avLst/>
              <a:gdLst>
                <a:gd name="T0" fmla="*/ 35 w 70"/>
                <a:gd name="T1" fmla="*/ 7 h 7"/>
                <a:gd name="T2" fmla="*/ 5 w 70"/>
                <a:gd name="T3" fmla="*/ 7 h 7"/>
                <a:gd name="T4" fmla="*/ 0 w 70"/>
                <a:gd name="T5" fmla="*/ 3 h 7"/>
                <a:gd name="T6" fmla="*/ 5 w 70"/>
                <a:gd name="T7" fmla="*/ 0 h 7"/>
                <a:gd name="T8" fmla="*/ 64 w 70"/>
                <a:gd name="T9" fmla="*/ 0 h 7"/>
                <a:gd name="T10" fmla="*/ 70 w 70"/>
                <a:gd name="T11" fmla="*/ 3 h 7"/>
                <a:gd name="T12" fmla="*/ 64 w 70"/>
                <a:gd name="T13" fmla="*/ 7 h 7"/>
                <a:gd name="T14" fmla="*/ 35 w 70"/>
                <a:gd name="T15" fmla="*/ 7 h 7"/>
                <a:gd name="T16" fmla="*/ 35 w 70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">
                  <a:moveTo>
                    <a:pt x="35" y="7"/>
                  </a:moveTo>
                  <a:cubicBezTo>
                    <a:pt x="25" y="7"/>
                    <a:pt x="15" y="7"/>
                    <a:pt x="5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25" y="0"/>
                    <a:pt x="45" y="0"/>
                    <a:pt x="64" y="0"/>
                  </a:cubicBezTo>
                  <a:cubicBezTo>
                    <a:pt x="67" y="0"/>
                    <a:pt x="70" y="0"/>
                    <a:pt x="70" y="3"/>
                  </a:cubicBezTo>
                  <a:cubicBezTo>
                    <a:pt x="70" y="6"/>
                    <a:pt x="67" y="7"/>
                    <a:pt x="64" y="7"/>
                  </a:cubicBezTo>
                  <a:cubicBezTo>
                    <a:pt x="54" y="7"/>
                    <a:pt x="44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3" name="Freeform 357">
              <a:extLst>
                <a:ext uri="{FF2B5EF4-FFF2-40B4-BE49-F238E27FC236}">
                  <a16:creationId xmlns:a16="http://schemas.microsoft.com/office/drawing/2014/main" id="{E4085A5C-4B04-425B-9E75-89B136EA8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4338638"/>
              <a:ext cx="203200" cy="109538"/>
            </a:xfrm>
            <a:custGeom>
              <a:avLst/>
              <a:gdLst>
                <a:gd name="T0" fmla="*/ 10 w 54"/>
                <a:gd name="T1" fmla="*/ 21 h 29"/>
                <a:gd name="T2" fmla="*/ 5 w 54"/>
                <a:gd name="T3" fmla="*/ 23 h 29"/>
                <a:gd name="T4" fmla="*/ 1 w 54"/>
                <a:gd name="T5" fmla="*/ 20 h 29"/>
                <a:gd name="T6" fmla="*/ 5 w 54"/>
                <a:gd name="T7" fmla="*/ 14 h 29"/>
                <a:gd name="T8" fmla="*/ 16 w 54"/>
                <a:gd name="T9" fmla="*/ 9 h 29"/>
                <a:gd name="T10" fmla="*/ 19 w 54"/>
                <a:gd name="T11" fmla="*/ 10 h 29"/>
                <a:gd name="T12" fmla="*/ 25 w 54"/>
                <a:gd name="T13" fmla="*/ 14 h 29"/>
                <a:gd name="T14" fmla="*/ 38 w 54"/>
                <a:gd name="T15" fmla="*/ 7 h 29"/>
                <a:gd name="T16" fmla="*/ 40 w 54"/>
                <a:gd name="T17" fmla="*/ 3 h 29"/>
                <a:gd name="T18" fmla="*/ 42 w 54"/>
                <a:gd name="T19" fmla="*/ 0 h 29"/>
                <a:gd name="T20" fmla="*/ 53 w 54"/>
                <a:gd name="T21" fmla="*/ 2 h 29"/>
                <a:gd name="T22" fmla="*/ 48 w 54"/>
                <a:gd name="T23" fmla="*/ 10 h 29"/>
                <a:gd name="T24" fmla="*/ 46 w 54"/>
                <a:gd name="T25" fmla="*/ 14 h 29"/>
                <a:gd name="T26" fmla="*/ 38 w 54"/>
                <a:gd name="T27" fmla="*/ 12 h 29"/>
                <a:gd name="T28" fmla="*/ 13 w 54"/>
                <a:gd name="T29" fmla="*/ 27 h 29"/>
                <a:gd name="T30" fmla="*/ 11 w 54"/>
                <a:gd name="T31" fmla="*/ 26 h 29"/>
                <a:gd name="T32" fmla="*/ 10 w 54"/>
                <a:gd name="T3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29">
                  <a:moveTo>
                    <a:pt x="10" y="21"/>
                  </a:moveTo>
                  <a:cubicBezTo>
                    <a:pt x="8" y="22"/>
                    <a:pt x="7" y="22"/>
                    <a:pt x="5" y="23"/>
                  </a:cubicBezTo>
                  <a:cubicBezTo>
                    <a:pt x="1" y="25"/>
                    <a:pt x="1" y="25"/>
                    <a:pt x="1" y="20"/>
                  </a:cubicBezTo>
                  <a:cubicBezTo>
                    <a:pt x="0" y="17"/>
                    <a:pt x="1" y="15"/>
                    <a:pt x="5" y="14"/>
                  </a:cubicBezTo>
                  <a:cubicBezTo>
                    <a:pt x="9" y="12"/>
                    <a:pt x="13" y="10"/>
                    <a:pt x="16" y="9"/>
                  </a:cubicBezTo>
                  <a:cubicBezTo>
                    <a:pt x="19" y="7"/>
                    <a:pt x="19" y="8"/>
                    <a:pt x="19" y="10"/>
                  </a:cubicBezTo>
                  <a:cubicBezTo>
                    <a:pt x="19" y="18"/>
                    <a:pt x="19" y="18"/>
                    <a:pt x="25" y="14"/>
                  </a:cubicBezTo>
                  <a:cubicBezTo>
                    <a:pt x="29" y="12"/>
                    <a:pt x="34" y="9"/>
                    <a:pt x="38" y="7"/>
                  </a:cubicBezTo>
                  <a:cubicBezTo>
                    <a:pt x="40" y="6"/>
                    <a:pt x="41" y="5"/>
                    <a:pt x="40" y="3"/>
                  </a:cubicBezTo>
                  <a:cubicBezTo>
                    <a:pt x="39" y="1"/>
                    <a:pt x="40" y="0"/>
                    <a:pt x="42" y="0"/>
                  </a:cubicBezTo>
                  <a:cubicBezTo>
                    <a:pt x="46" y="0"/>
                    <a:pt x="51" y="0"/>
                    <a:pt x="53" y="2"/>
                  </a:cubicBezTo>
                  <a:cubicBezTo>
                    <a:pt x="54" y="4"/>
                    <a:pt x="50" y="7"/>
                    <a:pt x="48" y="10"/>
                  </a:cubicBezTo>
                  <a:cubicBezTo>
                    <a:pt x="48" y="11"/>
                    <a:pt x="47" y="12"/>
                    <a:pt x="46" y="14"/>
                  </a:cubicBezTo>
                  <a:cubicBezTo>
                    <a:pt x="44" y="9"/>
                    <a:pt x="41" y="10"/>
                    <a:pt x="38" y="12"/>
                  </a:cubicBezTo>
                  <a:cubicBezTo>
                    <a:pt x="30" y="17"/>
                    <a:pt x="21" y="22"/>
                    <a:pt x="13" y="27"/>
                  </a:cubicBezTo>
                  <a:cubicBezTo>
                    <a:pt x="11" y="29"/>
                    <a:pt x="10" y="28"/>
                    <a:pt x="11" y="26"/>
                  </a:cubicBezTo>
                  <a:cubicBezTo>
                    <a:pt x="11" y="24"/>
                    <a:pt x="11" y="23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4" name="Freeform 358">
              <a:extLst>
                <a:ext uri="{FF2B5EF4-FFF2-40B4-BE49-F238E27FC236}">
                  <a16:creationId xmlns:a16="http://schemas.microsoft.com/office/drawing/2014/main" id="{21B034B9-E905-47D0-894F-6B61385A0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4338638"/>
              <a:ext cx="198438" cy="106363"/>
            </a:xfrm>
            <a:custGeom>
              <a:avLst/>
              <a:gdLst>
                <a:gd name="T0" fmla="*/ 35 w 53"/>
                <a:gd name="T1" fmla="*/ 18 h 28"/>
                <a:gd name="T2" fmla="*/ 35 w 53"/>
                <a:gd name="T3" fmla="*/ 8 h 28"/>
                <a:gd name="T4" fmla="*/ 52 w 53"/>
                <a:gd name="T5" fmla="*/ 15 h 28"/>
                <a:gd name="T6" fmla="*/ 52 w 53"/>
                <a:gd name="T7" fmla="*/ 24 h 28"/>
                <a:gd name="T8" fmla="*/ 49 w 53"/>
                <a:gd name="T9" fmla="*/ 24 h 28"/>
                <a:gd name="T10" fmla="*/ 43 w 53"/>
                <a:gd name="T11" fmla="*/ 21 h 28"/>
                <a:gd name="T12" fmla="*/ 43 w 53"/>
                <a:gd name="T13" fmla="*/ 28 h 28"/>
                <a:gd name="T14" fmla="*/ 17 w 53"/>
                <a:gd name="T15" fmla="*/ 13 h 28"/>
                <a:gd name="T16" fmla="*/ 15 w 53"/>
                <a:gd name="T17" fmla="*/ 12 h 28"/>
                <a:gd name="T18" fmla="*/ 7 w 53"/>
                <a:gd name="T19" fmla="*/ 14 h 28"/>
                <a:gd name="T20" fmla="*/ 1 w 53"/>
                <a:gd name="T21" fmla="*/ 3 h 28"/>
                <a:gd name="T22" fmla="*/ 2 w 53"/>
                <a:gd name="T23" fmla="*/ 1 h 28"/>
                <a:gd name="T24" fmla="*/ 10 w 53"/>
                <a:gd name="T25" fmla="*/ 0 h 28"/>
                <a:gd name="T26" fmla="*/ 13 w 53"/>
                <a:gd name="T27" fmla="*/ 4 h 28"/>
                <a:gd name="T28" fmla="*/ 14 w 53"/>
                <a:gd name="T29" fmla="*/ 6 h 28"/>
                <a:gd name="T30" fmla="*/ 35 w 53"/>
                <a:gd name="T31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28">
                  <a:moveTo>
                    <a:pt x="35" y="18"/>
                  </a:moveTo>
                  <a:cubicBezTo>
                    <a:pt x="35" y="14"/>
                    <a:pt x="35" y="11"/>
                    <a:pt x="35" y="8"/>
                  </a:cubicBezTo>
                  <a:cubicBezTo>
                    <a:pt x="41" y="10"/>
                    <a:pt x="46" y="13"/>
                    <a:pt x="52" y="15"/>
                  </a:cubicBezTo>
                  <a:cubicBezTo>
                    <a:pt x="52" y="16"/>
                    <a:pt x="53" y="23"/>
                    <a:pt x="52" y="24"/>
                  </a:cubicBezTo>
                  <a:cubicBezTo>
                    <a:pt x="51" y="24"/>
                    <a:pt x="50" y="24"/>
                    <a:pt x="49" y="24"/>
                  </a:cubicBezTo>
                  <a:cubicBezTo>
                    <a:pt x="47" y="23"/>
                    <a:pt x="45" y="22"/>
                    <a:pt x="43" y="21"/>
                  </a:cubicBezTo>
                  <a:cubicBezTo>
                    <a:pt x="43" y="24"/>
                    <a:pt x="43" y="26"/>
                    <a:pt x="43" y="28"/>
                  </a:cubicBezTo>
                  <a:cubicBezTo>
                    <a:pt x="34" y="23"/>
                    <a:pt x="25" y="18"/>
                    <a:pt x="17" y="13"/>
                  </a:cubicBezTo>
                  <a:cubicBezTo>
                    <a:pt x="16" y="13"/>
                    <a:pt x="16" y="13"/>
                    <a:pt x="15" y="12"/>
                  </a:cubicBezTo>
                  <a:cubicBezTo>
                    <a:pt x="11" y="10"/>
                    <a:pt x="11" y="10"/>
                    <a:pt x="7" y="14"/>
                  </a:cubicBezTo>
                  <a:cubicBezTo>
                    <a:pt x="5" y="10"/>
                    <a:pt x="3" y="7"/>
                    <a:pt x="1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5" y="1"/>
                    <a:pt x="7" y="1"/>
                    <a:pt x="10" y="0"/>
                  </a:cubicBezTo>
                  <a:cubicBezTo>
                    <a:pt x="13" y="0"/>
                    <a:pt x="14" y="1"/>
                    <a:pt x="13" y="4"/>
                  </a:cubicBezTo>
                  <a:cubicBezTo>
                    <a:pt x="13" y="5"/>
                    <a:pt x="13" y="6"/>
                    <a:pt x="14" y="6"/>
                  </a:cubicBezTo>
                  <a:cubicBezTo>
                    <a:pt x="21" y="10"/>
                    <a:pt x="28" y="14"/>
                    <a:pt x="3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5" name="Freeform 359">
              <a:extLst>
                <a:ext uri="{FF2B5EF4-FFF2-40B4-BE49-F238E27FC236}">
                  <a16:creationId xmlns:a16="http://schemas.microsoft.com/office/drawing/2014/main" id="{15112AFA-FE73-4F78-B812-6ADEB274A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438" y="4090988"/>
              <a:ext cx="142875" cy="134938"/>
            </a:xfrm>
            <a:custGeom>
              <a:avLst/>
              <a:gdLst>
                <a:gd name="T0" fmla="*/ 15 w 38"/>
                <a:gd name="T1" fmla="*/ 36 h 36"/>
                <a:gd name="T2" fmla="*/ 0 w 38"/>
                <a:gd name="T3" fmla="*/ 20 h 36"/>
                <a:gd name="T4" fmla="*/ 18 w 38"/>
                <a:gd name="T5" fmla="*/ 12 h 36"/>
                <a:gd name="T6" fmla="*/ 28 w 38"/>
                <a:gd name="T7" fmla="*/ 3 h 36"/>
                <a:gd name="T8" fmla="*/ 32 w 38"/>
                <a:gd name="T9" fmla="*/ 0 h 36"/>
                <a:gd name="T10" fmla="*/ 35 w 38"/>
                <a:gd name="T11" fmla="*/ 7 h 36"/>
                <a:gd name="T12" fmla="*/ 37 w 38"/>
                <a:gd name="T13" fmla="*/ 11 h 36"/>
                <a:gd name="T14" fmla="*/ 36 w 38"/>
                <a:gd name="T15" fmla="*/ 14 h 36"/>
                <a:gd name="T16" fmla="*/ 26 w 38"/>
                <a:gd name="T17" fmla="*/ 19 h 36"/>
                <a:gd name="T18" fmla="*/ 15 w 38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6">
                  <a:moveTo>
                    <a:pt x="15" y="36"/>
                  </a:moveTo>
                  <a:cubicBezTo>
                    <a:pt x="10" y="31"/>
                    <a:pt x="5" y="25"/>
                    <a:pt x="0" y="20"/>
                  </a:cubicBezTo>
                  <a:cubicBezTo>
                    <a:pt x="6" y="17"/>
                    <a:pt x="13" y="16"/>
                    <a:pt x="18" y="12"/>
                  </a:cubicBezTo>
                  <a:cubicBezTo>
                    <a:pt x="22" y="10"/>
                    <a:pt x="26" y="8"/>
                    <a:pt x="28" y="3"/>
                  </a:cubicBezTo>
                  <a:cubicBezTo>
                    <a:pt x="29" y="2"/>
                    <a:pt x="30" y="0"/>
                    <a:pt x="32" y="0"/>
                  </a:cubicBezTo>
                  <a:cubicBezTo>
                    <a:pt x="32" y="3"/>
                    <a:pt x="32" y="6"/>
                    <a:pt x="35" y="7"/>
                  </a:cubicBezTo>
                  <a:cubicBezTo>
                    <a:pt x="36" y="8"/>
                    <a:pt x="37" y="9"/>
                    <a:pt x="37" y="11"/>
                  </a:cubicBezTo>
                  <a:cubicBezTo>
                    <a:pt x="38" y="12"/>
                    <a:pt x="38" y="13"/>
                    <a:pt x="36" y="14"/>
                  </a:cubicBezTo>
                  <a:cubicBezTo>
                    <a:pt x="33" y="15"/>
                    <a:pt x="29" y="17"/>
                    <a:pt x="26" y="19"/>
                  </a:cubicBezTo>
                  <a:cubicBezTo>
                    <a:pt x="20" y="23"/>
                    <a:pt x="16" y="29"/>
                    <a:pt x="1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6" name="Freeform 360">
              <a:extLst>
                <a:ext uri="{FF2B5EF4-FFF2-40B4-BE49-F238E27FC236}">
                  <a16:creationId xmlns:a16="http://schemas.microsoft.com/office/drawing/2014/main" id="{A87162AD-C4EE-43BC-8EBF-B7BCB76A8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4090988"/>
              <a:ext cx="139700" cy="138113"/>
            </a:xfrm>
            <a:custGeom>
              <a:avLst/>
              <a:gdLst>
                <a:gd name="T0" fmla="*/ 5 w 37"/>
                <a:gd name="T1" fmla="*/ 0 h 37"/>
                <a:gd name="T2" fmla="*/ 9 w 37"/>
                <a:gd name="T3" fmla="*/ 3 h 37"/>
                <a:gd name="T4" fmla="*/ 28 w 37"/>
                <a:gd name="T5" fmla="*/ 16 h 37"/>
                <a:gd name="T6" fmla="*/ 37 w 37"/>
                <a:gd name="T7" fmla="*/ 20 h 37"/>
                <a:gd name="T8" fmla="*/ 24 w 37"/>
                <a:gd name="T9" fmla="*/ 35 h 37"/>
                <a:gd name="T10" fmla="*/ 22 w 37"/>
                <a:gd name="T11" fmla="*/ 33 h 37"/>
                <a:gd name="T12" fmla="*/ 14 w 37"/>
                <a:gd name="T13" fmla="*/ 21 h 37"/>
                <a:gd name="T14" fmla="*/ 3 w 37"/>
                <a:gd name="T15" fmla="*/ 15 h 37"/>
                <a:gd name="T16" fmla="*/ 0 w 37"/>
                <a:gd name="T17" fmla="*/ 12 h 37"/>
                <a:gd name="T18" fmla="*/ 2 w 37"/>
                <a:gd name="T19" fmla="*/ 7 h 37"/>
                <a:gd name="T20" fmla="*/ 5 w 37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5" y="0"/>
                  </a:moveTo>
                  <a:cubicBezTo>
                    <a:pt x="7" y="0"/>
                    <a:pt x="8" y="1"/>
                    <a:pt x="9" y="3"/>
                  </a:cubicBezTo>
                  <a:cubicBezTo>
                    <a:pt x="13" y="11"/>
                    <a:pt x="21" y="13"/>
                    <a:pt x="28" y="16"/>
                  </a:cubicBezTo>
                  <a:cubicBezTo>
                    <a:pt x="31" y="17"/>
                    <a:pt x="34" y="18"/>
                    <a:pt x="37" y="20"/>
                  </a:cubicBezTo>
                  <a:cubicBezTo>
                    <a:pt x="33" y="25"/>
                    <a:pt x="29" y="30"/>
                    <a:pt x="24" y="35"/>
                  </a:cubicBezTo>
                  <a:cubicBezTo>
                    <a:pt x="23" y="37"/>
                    <a:pt x="22" y="34"/>
                    <a:pt x="22" y="33"/>
                  </a:cubicBezTo>
                  <a:cubicBezTo>
                    <a:pt x="21" y="28"/>
                    <a:pt x="18" y="24"/>
                    <a:pt x="14" y="21"/>
                  </a:cubicBezTo>
                  <a:cubicBezTo>
                    <a:pt x="11" y="18"/>
                    <a:pt x="7" y="16"/>
                    <a:pt x="3" y="15"/>
                  </a:cubicBezTo>
                  <a:cubicBezTo>
                    <a:pt x="2" y="14"/>
                    <a:pt x="0" y="13"/>
                    <a:pt x="0" y="12"/>
                  </a:cubicBezTo>
                  <a:cubicBezTo>
                    <a:pt x="0" y="10"/>
                    <a:pt x="0" y="8"/>
                    <a:pt x="2" y="7"/>
                  </a:cubicBezTo>
                  <a:cubicBezTo>
                    <a:pt x="5" y="6"/>
                    <a:pt x="6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7" name="Freeform 361">
              <a:extLst>
                <a:ext uri="{FF2B5EF4-FFF2-40B4-BE49-F238E27FC236}">
                  <a16:creationId xmlns:a16="http://schemas.microsoft.com/office/drawing/2014/main" id="{FCABB3A3-7A25-4B73-96A2-A842D422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4360863"/>
              <a:ext cx="225425" cy="53975"/>
            </a:xfrm>
            <a:custGeom>
              <a:avLst/>
              <a:gdLst>
                <a:gd name="T0" fmla="*/ 30 w 60"/>
                <a:gd name="T1" fmla="*/ 14 h 14"/>
                <a:gd name="T2" fmla="*/ 2 w 60"/>
                <a:gd name="T3" fmla="*/ 8 h 14"/>
                <a:gd name="T4" fmla="*/ 0 w 60"/>
                <a:gd name="T5" fmla="*/ 6 h 14"/>
                <a:gd name="T6" fmla="*/ 2 w 60"/>
                <a:gd name="T7" fmla="*/ 4 h 14"/>
                <a:gd name="T8" fmla="*/ 13 w 60"/>
                <a:gd name="T9" fmla="*/ 1 h 14"/>
                <a:gd name="T10" fmla="*/ 15 w 60"/>
                <a:gd name="T11" fmla="*/ 2 h 14"/>
                <a:gd name="T12" fmla="*/ 33 w 60"/>
                <a:gd name="T13" fmla="*/ 8 h 14"/>
                <a:gd name="T14" fmla="*/ 44 w 60"/>
                <a:gd name="T15" fmla="*/ 1 h 14"/>
                <a:gd name="T16" fmla="*/ 46 w 60"/>
                <a:gd name="T17" fmla="*/ 0 h 14"/>
                <a:gd name="T18" fmla="*/ 58 w 60"/>
                <a:gd name="T19" fmla="*/ 5 h 14"/>
                <a:gd name="T20" fmla="*/ 58 w 60"/>
                <a:gd name="T21" fmla="*/ 8 h 14"/>
                <a:gd name="T22" fmla="*/ 47 w 60"/>
                <a:gd name="T23" fmla="*/ 12 h 14"/>
                <a:gd name="T24" fmla="*/ 30 w 60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4">
                  <a:moveTo>
                    <a:pt x="30" y="14"/>
                  </a:moveTo>
                  <a:cubicBezTo>
                    <a:pt x="20" y="14"/>
                    <a:pt x="10" y="12"/>
                    <a:pt x="2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4"/>
                    <a:pt x="1" y="5"/>
                    <a:pt x="2" y="4"/>
                  </a:cubicBezTo>
                  <a:cubicBezTo>
                    <a:pt x="5" y="2"/>
                    <a:pt x="9" y="2"/>
                    <a:pt x="13" y="1"/>
                  </a:cubicBezTo>
                  <a:cubicBezTo>
                    <a:pt x="14" y="0"/>
                    <a:pt x="14" y="1"/>
                    <a:pt x="15" y="2"/>
                  </a:cubicBezTo>
                  <a:cubicBezTo>
                    <a:pt x="19" y="9"/>
                    <a:pt x="26" y="9"/>
                    <a:pt x="33" y="8"/>
                  </a:cubicBezTo>
                  <a:cubicBezTo>
                    <a:pt x="38" y="8"/>
                    <a:pt x="43" y="7"/>
                    <a:pt x="44" y="1"/>
                  </a:cubicBezTo>
                  <a:cubicBezTo>
                    <a:pt x="44" y="1"/>
                    <a:pt x="45" y="0"/>
                    <a:pt x="46" y="0"/>
                  </a:cubicBezTo>
                  <a:cubicBezTo>
                    <a:pt x="50" y="2"/>
                    <a:pt x="54" y="2"/>
                    <a:pt x="58" y="5"/>
                  </a:cubicBezTo>
                  <a:cubicBezTo>
                    <a:pt x="60" y="6"/>
                    <a:pt x="59" y="7"/>
                    <a:pt x="58" y="8"/>
                  </a:cubicBezTo>
                  <a:cubicBezTo>
                    <a:pt x="54" y="10"/>
                    <a:pt x="50" y="11"/>
                    <a:pt x="47" y="12"/>
                  </a:cubicBezTo>
                  <a:cubicBezTo>
                    <a:pt x="41" y="13"/>
                    <a:pt x="35" y="14"/>
                    <a:pt x="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8" name="Freeform 362">
              <a:extLst>
                <a:ext uri="{FF2B5EF4-FFF2-40B4-BE49-F238E27FC236}">
                  <a16:creationId xmlns:a16="http://schemas.microsoft.com/office/drawing/2014/main" id="{E3F08ECC-6CC9-45A3-987C-F58AFC551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1813" y="3978275"/>
              <a:ext cx="96838" cy="101600"/>
            </a:xfrm>
            <a:custGeom>
              <a:avLst/>
              <a:gdLst>
                <a:gd name="T0" fmla="*/ 14 w 26"/>
                <a:gd name="T1" fmla="*/ 27 h 27"/>
                <a:gd name="T2" fmla="*/ 7 w 26"/>
                <a:gd name="T3" fmla="*/ 27 h 27"/>
                <a:gd name="T4" fmla="*/ 3 w 26"/>
                <a:gd name="T5" fmla="*/ 22 h 27"/>
                <a:gd name="T6" fmla="*/ 3 w 26"/>
                <a:gd name="T7" fmla="*/ 17 h 27"/>
                <a:gd name="T8" fmla="*/ 5 w 26"/>
                <a:gd name="T9" fmla="*/ 5 h 27"/>
                <a:gd name="T10" fmla="*/ 18 w 26"/>
                <a:gd name="T11" fmla="*/ 2 h 27"/>
                <a:gd name="T12" fmla="*/ 25 w 26"/>
                <a:gd name="T13" fmla="*/ 12 h 27"/>
                <a:gd name="T14" fmla="*/ 24 w 26"/>
                <a:gd name="T15" fmla="*/ 19 h 27"/>
                <a:gd name="T16" fmla="*/ 24 w 26"/>
                <a:gd name="T17" fmla="*/ 21 h 27"/>
                <a:gd name="T18" fmla="*/ 21 w 26"/>
                <a:gd name="T19" fmla="*/ 27 h 27"/>
                <a:gd name="T20" fmla="*/ 14 w 26"/>
                <a:gd name="T21" fmla="*/ 27 h 27"/>
                <a:gd name="T22" fmla="*/ 14 w 26"/>
                <a:gd name="T23" fmla="*/ 27 h 27"/>
                <a:gd name="T24" fmla="*/ 14 w 26"/>
                <a:gd name="T25" fmla="*/ 19 h 27"/>
                <a:gd name="T26" fmla="*/ 20 w 26"/>
                <a:gd name="T27" fmla="*/ 13 h 27"/>
                <a:gd name="T28" fmla="*/ 14 w 26"/>
                <a:gd name="T29" fmla="*/ 7 h 27"/>
                <a:gd name="T30" fmla="*/ 7 w 26"/>
                <a:gd name="T31" fmla="*/ 13 h 27"/>
                <a:gd name="T32" fmla="*/ 14 w 26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7">
                  <a:moveTo>
                    <a:pt x="14" y="27"/>
                  </a:moveTo>
                  <a:cubicBezTo>
                    <a:pt x="11" y="27"/>
                    <a:pt x="9" y="27"/>
                    <a:pt x="7" y="27"/>
                  </a:cubicBezTo>
                  <a:cubicBezTo>
                    <a:pt x="4" y="27"/>
                    <a:pt x="2" y="25"/>
                    <a:pt x="3" y="22"/>
                  </a:cubicBezTo>
                  <a:cubicBezTo>
                    <a:pt x="4" y="20"/>
                    <a:pt x="3" y="18"/>
                    <a:pt x="3" y="17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8" y="1"/>
                    <a:pt x="14" y="0"/>
                    <a:pt x="18" y="2"/>
                  </a:cubicBezTo>
                  <a:cubicBezTo>
                    <a:pt x="22" y="4"/>
                    <a:pt x="25" y="7"/>
                    <a:pt x="25" y="12"/>
                  </a:cubicBezTo>
                  <a:cubicBezTo>
                    <a:pt x="25" y="14"/>
                    <a:pt x="26" y="16"/>
                    <a:pt x="24" y="19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6" y="25"/>
                    <a:pt x="24" y="27"/>
                    <a:pt x="21" y="27"/>
                  </a:cubicBezTo>
                  <a:cubicBezTo>
                    <a:pt x="18" y="27"/>
                    <a:pt x="16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lose/>
                  <a:moveTo>
                    <a:pt x="14" y="19"/>
                  </a:moveTo>
                  <a:cubicBezTo>
                    <a:pt x="18" y="19"/>
                    <a:pt x="20" y="17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ubicBezTo>
                    <a:pt x="10" y="6"/>
                    <a:pt x="7" y="9"/>
                    <a:pt x="7" y="13"/>
                  </a:cubicBezTo>
                  <a:cubicBezTo>
                    <a:pt x="8" y="17"/>
                    <a:pt x="9" y="19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9" name="Freeform 363">
              <a:extLst>
                <a:ext uri="{FF2B5EF4-FFF2-40B4-BE49-F238E27FC236}">
                  <a16:creationId xmlns:a16="http://schemas.microsoft.com/office/drawing/2014/main" id="{B8880C11-843C-492D-AF8E-B6CF200B3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4575175"/>
              <a:ext cx="168275" cy="57150"/>
            </a:xfrm>
            <a:custGeom>
              <a:avLst/>
              <a:gdLst>
                <a:gd name="T0" fmla="*/ 0 w 45"/>
                <a:gd name="T1" fmla="*/ 13 h 15"/>
                <a:gd name="T2" fmla="*/ 45 w 45"/>
                <a:gd name="T3" fmla="*/ 0 h 15"/>
                <a:gd name="T4" fmla="*/ 45 w 45"/>
                <a:gd name="T5" fmla="*/ 1 h 15"/>
                <a:gd name="T6" fmla="*/ 38 w 45"/>
                <a:gd name="T7" fmla="*/ 11 h 15"/>
                <a:gd name="T8" fmla="*/ 0 w 4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5">
                  <a:moveTo>
                    <a:pt x="0" y="13"/>
                  </a:moveTo>
                  <a:cubicBezTo>
                    <a:pt x="15" y="9"/>
                    <a:pt x="30" y="4"/>
                    <a:pt x="45" y="0"/>
                  </a:cubicBezTo>
                  <a:cubicBezTo>
                    <a:pt x="45" y="0"/>
                    <a:pt x="45" y="0"/>
                    <a:pt x="45" y="1"/>
                  </a:cubicBezTo>
                  <a:cubicBezTo>
                    <a:pt x="45" y="8"/>
                    <a:pt x="45" y="8"/>
                    <a:pt x="38" y="11"/>
                  </a:cubicBezTo>
                  <a:cubicBezTo>
                    <a:pt x="26" y="15"/>
                    <a:pt x="13" y="15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0" name="Freeform 364">
              <a:extLst>
                <a:ext uri="{FF2B5EF4-FFF2-40B4-BE49-F238E27FC236}">
                  <a16:creationId xmlns:a16="http://schemas.microsoft.com/office/drawing/2014/main" id="{77D8427E-94B6-4F89-8F64-8FD5411F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938" y="4575175"/>
              <a:ext cx="173038" cy="57150"/>
            </a:xfrm>
            <a:custGeom>
              <a:avLst/>
              <a:gdLst>
                <a:gd name="T0" fmla="*/ 46 w 46"/>
                <a:gd name="T1" fmla="*/ 13 h 15"/>
                <a:gd name="T2" fmla="*/ 12 w 46"/>
                <a:gd name="T3" fmla="*/ 12 h 15"/>
                <a:gd name="T4" fmla="*/ 3 w 46"/>
                <a:gd name="T5" fmla="*/ 10 h 15"/>
                <a:gd name="T6" fmla="*/ 0 w 46"/>
                <a:gd name="T7" fmla="*/ 6 h 15"/>
                <a:gd name="T8" fmla="*/ 0 w 46"/>
                <a:gd name="T9" fmla="*/ 2 h 15"/>
                <a:gd name="T10" fmla="*/ 2 w 46"/>
                <a:gd name="T11" fmla="*/ 0 h 15"/>
                <a:gd name="T12" fmla="*/ 35 w 46"/>
                <a:gd name="T13" fmla="*/ 10 h 15"/>
                <a:gd name="T14" fmla="*/ 46 w 46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5">
                  <a:moveTo>
                    <a:pt x="46" y="13"/>
                  </a:moveTo>
                  <a:cubicBezTo>
                    <a:pt x="34" y="14"/>
                    <a:pt x="23" y="15"/>
                    <a:pt x="12" y="12"/>
                  </a:cubicBezTo>
                  <a:cubicBezTo>
                    <a:pt x="9" y="11"/>
                    <a:pt x="6" y="10"/>
                    <a:pt x="3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3" y="3"/>
                    <a:pt x="24" y="7"/>
                    <a:pt x="35" y="10"/>
                  </a:cubicBezTo>
                  <a:cubicBezTo>
                    <a:pt x="39" y="11"/>
                    <a:pt x="42" y="12"/>
                    <a:pt x="4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1" name="Freeform 365">
              <a:extLst>
                <a:ext uri="{FF2B5EF4-FFF2-40B4-BE49-F238E27FC236}">
                  <a16:creationId xmlns:a16="http://schemas.microsoft.com/office/drawing/2014/main" id="{CC46329B-A265-45CA-884F-FA303E303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988" y="4346575"/>
              <a:ext cx="93663" cy="41275"/>
            </a:xfrm>
            <a:custGeom>
              <a:avLst/>
              <a:gdLst>
                <a:gd name="T0" fmla="*/ 13 w 25"/>
                <a:gd name="T1" fmla="*/ 10 h 11"/>
                <a:gd name="T2" fmla="*/ 3 w 25"/>
                <a:gd name="T3" fmla="*/ 9 h 11"/>
                <a:gd name="T4" fmla="*/ 1 w 25"/>
                <a:gd name="T5" fmla="*/ 6 h 11"/>
                <a:gd name="T6" fmla="*/ 3 w 25"/>
                <a:gd name="T7" fmla="*/ 2 h 11"/>
                <a:gd name="T8" fmla="*/ 17 w 25"/>
                <a:gd name="T9" fmla="*/ 1 h 11"/>
                <a:gd name="T10" fmla="*/ 23 w 25"/>
                <a:gd name="T11" fmla="*/ 2 h 11"/>
                <a:gd name="T12" fmla="*/ 25 w 25"/>
                <a:gd name="T13" fmla="*/ 6 h 11"/>
                <a:gd name="T14" fmla="*/ 22 w 25"/>
                <a:gd name="T15" fmla="*/ 9 h 11"/>
                <a:gd name="T16" fmla="*/ 13 w 25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1">
                  <a:moveTo>
                    <a:pt x="13" y="10"/>
                  </a:moveTo>
                  <a:cubicBezTo>
                    <a:pt x="9" y="11"/>
                    <a:pt x="6" y="10"/>
                    <a:pt x="3" y="9"/>
                  </a:cubicBezTo>
                  <a:cubicBezTo>
                    <a:pt x="2" y="8"/>
                    <a:pt x="1" y="8"/>
                    <a:pt x="1" y="6"/>
                  </a:cubicBezTo>
                  <a:cubicBezTo>
                    <a:pt x="0" y="4"/>
                    <a:pt x="1" y="3"/>
                    <a:pt x="3" y="2"/>
                  </a:cubicBezTo>
                  <a:cubicBezTo>
                    <a:pt x="8" y="1"/>
                    <a:pt x="12" y="0"/>
                    <a:pt x="17" y="1"/>
                  </a:cubicBezTo>
                  <a:cubicBezTo>
                    <a:pt x="19" y="1"/>
                    <a:pt x="21" y="1"/>
                    <a:pt x="23" y="2"/>
                  </a:cubicBezTo>
                  <a:cubicBezTo>
                    <a:pt x="24" y="3"/>
                    <a:pt x="25" y="4"/>
                    <a:pt x="25" y="6"/>
                  </a:cubicBezTo>
                  <a:cubicBezTo>
                    <a:pt x="25" y="7"/>
                    <a:pt x="24" y="8"/>
                    <a:pt x="22" y="9"/>
                  </a:cubicBezTo>
                  <a:cubicBezTo>
                    <a:pt x="19" y="9"/>
                    <a:pt x="16" y="11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2" name="Freeform 366">
              <a:extLst>
                <a:ext uri="{FF2B5EF4-FFF2-40B4-BE49-F238E27FC236}">
                  <a16:creationId xmlns:a16="http://schemas.microsoft.com/office/drawing/2014/main" id="{69D8F31D-D093-456B-A087-2C0E6DEB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0" y="4545013"/>
              <a:ext cx="90488" cy="46038"/>
            </a:xfrm>
            <a:custGeom>
              <a:avLst/>
              <a:gdLst>
                <a:gd name="T0" fmla="*/ 0 w 24"/>
                <a:gd name="T1" fmla="*/ 4 h 12"/>
                <a:gd name="T2" fmla="*/ 10 w 24"/>
                <a:gd name="T3" fmla="*/ 0 h 12"/>
                <a:gd name="T4" fmla="*/ 19 w 24"/>
                <a:gd name="T5" fmla="*/ 2 h 12"/>
                <a:gd name="T6" fmla="*/ 24 w 24"/>
                <a:gd name="T7" fmla="*/ 10 h 12"/>
                <a:gd name="T8" fmla="*/ 21 w 24"/>
                <a:gd name="T9" fmla="*/ 12 h 12"/>
                <a:gd name="T10" fmla="*/ 6 w 24"/>
                <a:gd name="T11" fmla="*/ 7 h 12"/>
                <a:gd name="T12" fmla="*/ 0 w 24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0" y="4"/>
                  </a:moveTo>
                  <a:cubicBezTo>
                    <a:pt x="3" y="3"/>
                    <a:pt x="7" y="1"/>
                    <a:pt x="10" y="0"/>
                  </a:cubicBezTo>
                  <a:cubicBezTo>
                    <a:pt x="13" y="0"/>
                    <a:pt x="16" y="2"/>
                    <a:pt x="19" y="2"/>
                  </a:cubicBezTo>
                  <a:cubicBezTo>
                    <a:pt x="24" y="3"/>
                    <a:pt x="24" y="6"/>
                    <a:pt x="24" y="10"/>
                  </a:cubicBezTo>
                  <a:cubicBezTo>
                    <a:pt x="24" y="12"/>
                    <a:pt x="23" y="12"/>
                    <a:pt x="21" y="12"/>
                  </a:cubicBezTo>
                  <a:cubicBezTo>
                    <a:pt x="16" y="10"/>
                    <a:pt x="11" y="9"/>
                    <a:pt x="6" y="7"/>
                  </a:cubicBezTo>
                  <a:cubicBezTo>
                    <a:pt x="4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3" name="Freeform 367">
              <a:extLst>
                <a:ext uri="{FF2B5EF4-FFF2-40B4-BE49-F238E27FC236}">
                  <a16:creationId xmlns:a16="http://schemas.microsoft.com/office/drawing/2014/main" id="{32CBB20B-FC1A-4565-8BA9-5DE557192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3913" y="4545013"/>
              <a:ext cx="93663" cy="46038"/>
            </a:xfrm>
            <a:custGeom>
              <a:avLst/>
              <a:gdLst>
                <a:gd name="T0" fmla="*/ 25 w 25"/>
                <a:gd name="T1" fmla="*/ 4 h 12"/>
                <a:gd name="T2" fmla="*/ 6 w 25"/>
                <a:gd name="T3" fmla="*/ 10 h 12"/>
                <a:gd name="T4" fmla="*/ 0 w 25"/>
                <a:gd name="T5" fmla="*/ 5 h 12"/>
                <a:gd name="T6" fmla="*/ 2 w 25"/>
                <a:gd name="T7" fmla="*/ 3 h 12"/>
                <a:gd name="T8" fmla="*/ 11 w 25"/>
                <a:gd name="T9" fmla="*/ 0 h 12"/>
                <a:gd name="T10" fmla="*/ 14 w 25"/>
                <a:gd name="T11" fmla="*/ 0 h 12"/>
                <a:gd name="T12" fmla="*/ 25 w 2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2">
                  <a:moveTo>
                    <a:pt x="25" y="4"/>
                  </a:moveTo>
                  <a:cubicBezTo>
                    <a:pt x="18" y="7"/>
                    <a:pt x="12" y="9"/>
                    <a:pt x="6" y="10"/>
                  </a:cubicBezTo>
                  <a:cubicBezTo>
                    <a:pt x="0" y="12"/>
                    <a:pt x="0" y="11"/>
                    <a:pt x="0" y="5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5" y="2"/>
                    <a:pt x="8" y="1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7" y="1"/>
                    <a:pt x="20" y="3"/>
                    <a:pt x="2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62" name="Группа 163">
            <a:extLst>
              <a:ext uri="{FF2B5EF4-FFF2-40B4-BE49-F238E27FC236}">
                <a16:creationId xmlns:a16="http://schemas.microsoft.com/office/drawing/2014/main" id="{C9D3FBEA-9A56-4F09-84AA-BB07DCDBB129}"/>
              </a:ext>
            </a:extLst>
          </p:cNvPr>
          <p:cNvGrpSpPr/>
          <p:nvPr/>
        </p:nvGrpSpPr>
        <p:grpSpPr>
          <a:xfrm>
            <a:off x="546509" y="3203367"/>
            <a:ext cx="648370" cy="877591"/>
            <a:chOff x="5522913" y="3849688"/>
            <a:chExt cx="1100138" cy="1489075"/>
          </a:xfrm>
          <a:solidFill>
            <a:schemeClr val="bg1"/>
          </a:solidFill>
        </p:grpSpPr>
        <p:sp>
          <p:nvSpPr>
            <p:cNvPr id="165" name="Freeform 368">
              <a:extLst>
                <a:ext uri="{FF2B5EF4-FFF2-40B4-BE49-F238E27FC236}">
                  <a16:creationId xmlns:a16="http://schemas.microsoft.com/office/drawing/2014/main" id="{9DC06E4F-9617-4C92-8C46-79C8102BE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175" y="5075238"/>
              <a:ext cx="82550" cy="101600"/>
            </a:xfrm>
            <a:custGeom>
              <a:avLst/>
              <a:gdLst>
                <a:gd name="T0" fmla="*/ 52 w 52"/>
                <a:gd name="T1" fmla="*/ 0 h 64"/>
                <a:gd name="T2" fmla="*/ 52 w 52"/>
                <a:gd name="T3" fmla="*/ 12 h 64"/>
                <a:gd name="T4" fmla="*/ 33 w 52"/>
                <a:gd name="T5" fmla="*/ 12 h 64"/>
                <a:gd name="T6" fmla="*/ 33 w 52"/>
                <a:gd name="T7" fmla="*/ 64 h 64"/>
                <a:gd name="T8" fmla="*/ 19 w 52"/>
                <a:gd name="T9" fmla="*/ 64 h 64"/>
                <a:gd name="T10" fmla="*/ 19 w 52"/>
                <a:gd name="T11" fmla="*/ 12 h 64"/>
                <a:gd name="T12" fmla="*/ 0 w 52"/>
                <a:gd name="T13" fmla="*/ 12 h 64"/>
                <a:gd name="T14" fmla="*/ 0 w 52"/>
                <a:gd name="T15" fmla="*/ 0 h 64"/>
                <a:gd name="T16" fmla="*/ 52 w 52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4">
                  <a:moveTo>
                    <a:pt x="52" y="0"/>
                  </a:moveTo>
                  <a:lnTo>
                    <a:pt x="52" y="12"/>
                  </a:lnTo>
                  <a:lnTo>
                    <a:pt x="33" y="12"/>
                  </a:lnTo>
                  <a:lnTo>
                    <a:pt x="33" y="64"/>
                  </a:lnTo>
                  <a:lnTo>
                    <a:pt x="19" y="64"/>
                  </a:lnTo>
                  <a:lnTo>
                    <a:pt x="1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6" name="Freeform 369">
              <a:extLst>
                <a:ext uri="{FF2B5EF4-FFF2-40B4-BE49-F238E27FC236}">
                  <a16:creationId xmlns:a16="http://schemas.microsoft.com/office/drawing/2014/main" id="{06ACC92F-B310-48E2-B1A3-8B517FF9B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3725" y="5102225"/>
              <a:ext cx="68263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3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10 w 18"/>
                <a:gd name="T21" fmla="*/ 4 h 20"/>
                <a:gd name="T22" fmla="*/ 7 w 18"/>
                <a:gd name="T23" fmla="*/ 6 h 20"/>
                <a:gd name="T24" fmla="*/ 1 w 18"/>
                <a:gd name="T25" fmla="*/ 6 h 20"/>
                <a:gd name="T26" fmla="*/ 4 w 18"/>
                <a:gd name="T27" fmla="*/ 1 h 20"/>
                <a:gd name="T28" fmla="*/ 10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6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4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3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7" name="Freeform 370">
              <a:extLst>
                <a:ext uri="{FF2B5EF4-FFF2-40B4-BE49-F238E27FC236}">
                  <a16:creationId xmlns:a16="http://schemas.microsoft.com/office/drawing/2014/main" id="{15A8EB21-70A3-4973-B131-0BCE3F4F0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8" y="5102225"/>
              <a:ext cx="71438" cy="74613"/>
            </a:xfrm>
            <a:custGeom>
              <a:avLst/>
              <a:gdLst>
                <a:gd name="T0" fmla="*/ 31 w 45"/>
                <a:gd name="T1" fmla="*/ 47 h 47"/>
                <a:gd name="T2" fmla="*/ 21 w 45"/>
                <a:gd name="T3" fmla="*/ 28 h 47"/>
                <a:gd name="T4" fmla="*/ 12 w 45"/>
                <a:gd name="T5" fmla="*/ 28 h 47"/>
                <a:gd name="T6" fmla="*/ 12 w 45"/>
                <a:gd name="T7" fmla="*/ 47 h 47"/>
                <a:gd name="T8" fmla="*/ 0 w 45"/>
                <a:gd name="T9" fmla="*/ 47 h 47"/>
                <a:gd name="T10" fmla="*/ 0 w 45"/>
                <a:gd name="T11" fmla="*/ 0 h 47"/>
                <a:gd name="T12" fmla="*/ 12 w 45"/>
                <a:gd name="T13" fmla="*/ 0 h 47"/>
                <a:gd name="T14" fmla="*/ 12 w 45"/>
                <a:gd name="T15" fmla="*/ 19 h 47"/>
                <a:gd name="T16" fmla="*/ 21 w 45"/>
                <a:gd name="T17" fmla="*/ 19 h 47"/>
                <a:gd name="T18" fmla="*/ 31 w 45"/>
                <a:gd name="T19" fmla="*/ 0 h 47"/>
                <a:gd name="T20" fmla="*/ 43 w 45"/>
                <a:gd name="T21" fmla="*/ 0 h 47"/>
                <a:gd name="T22" fmla="*/ 31 w 45"/>
                <a:gd name="T23" fmla="*/ 24 h 47"/>
                <a:gd name="T24" fmla="*/ 45 w 45"/>
                <a:gd name="T25" fmla="*/ 47 h 47"/>
                <a:gd name="T26" fmla="*/ 31 w 45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7">
                  <a:moveTo>
                    <a:pt x="31" y="47"/>
                  </a:moveTo>
                  <a:lnTo>
                    <a:pt x="2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21" y="19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31" y="24"/>
                  </a:lnTo>
                  <a:lnTo>
                    <a:pt x="45" y="47"/>
                  </a:lnTo>
                  <a:lnTo>
                    <a:pt x="3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8" name="Freeform 371">
              <a:extLst>
                <a:ext uri="{FF2B5EF4-FFF2-40B4-BE49-F238E27FC236}">
                  <a16:creationId xmlns:a16="http://schemas.microsoft.com/office/drawing/2014/main" id="{C8BB93EA-980D-4F9B-B76D-5A468521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5102225"/>
              <a:ext cx="68263" cy="74613"/>
            </a:xfrm>
            <a:custGeom>
              <a:avLst/>
              <a:gdLst>
                <a:gd name="T0" fmla="*/ 0 w 43"/>
                <a:gd name="T1" fmla="*/ 12 h 47"/>
                <a:gd name="T2" fmla="*/ 0 w 43"/>
                <a:gd name="T3" fmla="*/ 0 h 47"/>
                <a:gd name="T4" fmla="*/ 43 w 43"/>
                <a:gd name="T5" fmla="*/ 0 h 47"/>
                <a:gd name="T6" fmla="*/ 43 w 43"/>
                <a:gd name="T7" fmla="*/ 12 h 47"/>
                <a:gd name="T8" fmla="*/ 28 w 43"/>
                <a:gd name="T9" fmla="*/ 12 h 47"/>
                <a:gd name="T10" fmla="*/ 28 w 43"/>
                <a:gd name="T11" fmla="*/ 47 h 47"/>
                <a:gd name="T12" fmla="*/ 17 w 43"/>
                <a:gd name="T13" fmla="*/ 47 h 47"/>
                <a:gd name="T14" fmla="*/ 17 w 43"/>
                <a:gd name="T15" fmla="*/ 12 h 47"/>
                <a:gd name="T16" fmla="*/ 0 w 43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0" y="12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28" y="12"/>
                  </a:lnTo>
                  <a:lnTo>
                    <a:pt x="28" y="47"/>
                  </a:lnTo>
                  <a:lnTo>
                    <a:pt x="17" y="47"/>
                  </a:lnTo>
                  <a:lnTo>
                    <a:pt x="17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9" name="Freeform 372">
              <a:extLst>
                <a:ext uri="{FF2B5EF4-FFF2-40B4-BE49-F238E27FC236}">
                  <a16:creationId xmlns:a16="http://schemas.microsoft.com/office/drawing/2014/main" id="{17D5A36B-75CB-434A-BCE9-631E06353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3" y="5102225"/>
              <a:ext cx="71438" cy="74613"/>
            </a:xfrm>
            <a:custGeom>
              <a:avLst/>
              <a:gdLst>
                <a:gd name="T0" fmla="*/ 12 w 45"/>
                <a:gd name="T1" fmla="*/ 47 h 47"/>
                <a:gd name="T2" fmla="*/ 0 w 45"/>
                <a:gd name="T3" fmla="*/ 47 h 47"/>
                <a:gd name="T4" fmla="*/ 0 w 45"/>
                <a:gd name="T5" fmla="*/ 0 h 47"/>
                <a:gd name="T6" fmla="*/ 12 w 45"/>
                <a:gd name="T7" fmla="*/ 0 h 47"/>
                <a:gd name="T8" fmla="*/ 12 w 45"/>
                <a:gd name="T9" fmla="*/ 26 h 47"/>
                <a:gd name="T10" fmla="*/ 15 w 45"/>
                <a:gd name="T11" fmla="*/ 26 h 47"/>
                <a:gd name="T12" fmla="*/ 31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  <a:gd name="T18" fmla="*/ 31 w 45"/>
                <a:gd name="T19" fmla="*/ 47 h 47"/>
                <a:gd name="T20" fmla="*/ 31 w 45"/>
                <a:gd name="T21" fmla="*/ 21 h 47"/>
                <a:gd name="T22" fmla="*/ 31 w 45"/>
                <a:gd name="T23" fmla="*/ 21 h 47"/>
                <a:gd name="T24" fmla="*/ 12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47"/>
                  </a:lnTo>
                  <a:lnTo>
                    <a:pt x="31" y="47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0" name="Freeform 373">
              <a:extLst>
                <a:ext uri="{FF2B5EF4-FFF2-40B4-BE49-F238E27FC236}">
                  <a16:creationId xmlns:a16="http://schemas.microsoft.com/office/drawing/2014/main" id="{94B3C1CE-7C6C-464D-9EC9-8BCA1C924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0" y="5102225"/>
              <a:ext cx="68263" cy="74613"/>
            </a:xfrm>
            <a:custGeom>
              <a:avLst/>
              <a:gdLst>
                <a:gd name="T0" fmla="*/ 0 w 18"/>
                <a:gd name="T1" fmla="*/ 0 h 20"/>
                <a:gd name="T2" fmla="*/ 5 w 18"/>
                <a:gd name="T3" fmla="*/ 0 h 20"/>
                <a:gd name="T4" fmla="*/ 5 w 18"/>
                <a:gd name="T5" fmla="*/ 6 h 20"/>
                <a:gd name="T6" fmla="*/ 5 w 18"/>
                <a:gd name="T7" fmla="*/ 7 h 20"/>
                <a:gd name="T8" fmla="*/ 6 w 18"/>
                <a:gd name="T9" fmla="*/ 8 h 20"/>
                <a:gd name="T10" fmla="*/ 7 w 18"/>
                <a:gd name="T11" fmla="*/ 9 h 20"/>
                <a:gd name="T12" fmla="*/ 9 w 18"/>
                <a:gd name="T13" fmla="*/ 9 h 20"/>
                <a:gd name="T14" fmla="*/ 12 w 18"/>
                <a:gd name="T15" fmla="*/ 8 h 20"/>
                <a:gd name="T16" fmla="*/ 12 w 18"/>
                <a:gd name="T17" fmla="*/ 0 h 20"/>
                <a:gd name="T18" fmla="*/ 18 w 18"/>
                <a:gd name="T19" fmla="*/ 0 h 20"/>
                <a:gd name="T20" fmla="*/ 18 w 18"/>
                <a:gd name="T21" fmla="*/ 20 h 20"/>
                <a:gd name="T22" fmla="*/ 12 w 18"/>
                <a:gd name="T23" fmla="*/ 20 h 20"/>
                <a:gd name="T24" fmla="*/ 12 w 18"/>
                <a:gd name="T25" fmla="*/ 13 h 20"/>
                <a:gd name="T26" fmla="*/ 7 w 18"/>
                <a:gd name="T27" fmla="*/ 13 h 20"/>
                <a:gd name="T28" fmla="*/ 3 w 18"/>
                <a:gd name="T29" fmla="*/ 13 h 20"/>
                <a:gd name="T30" fmla="*/ 1 w 18"/>
                <a:gd name="T31" fmla="*/ 11 h 20"/>
                <a:gd name="T32" fmla="*/ 0 w 18"/>
                <a:gd name="T33" fmla="*/ 9 h 20"/>
                <a:gd name="T34" fmla="*/ 0 w 18"/>
                <a:gd name="T35" fmla="*/ 7 h 20"/>
                <a:gd name="T36" fmla="*/ 0 w 18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8"/>
                    <a:pt x="6" y="8"/>
                    <a:pt x="7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0" y="9"/>
                    <a:pt x="11" y="9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9" y="13"/>
                    <a:pt x="7" y="13"/>
                  </a:cubicBezTo>
                  <a:cubicBezTo>
                    <a:pt x="5" y="13"/>
                    <a:pt x="4" y="13"/>
                    <a:pt x="3" y="13"/>
                  </a:cubicBezTo>
                  <a:cubicBezTo>
                    <a:pt x="2" y="12"/>
                    <a:pt x="1" y="12"/>
                    <a:pt x="1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1" name="Freeform 374">
              <a:extLst>
                <a:ext uri="{FF2B5EF4-FFF2-40B4-BE49-F238E27FC236}">
                  <a16:creationId xmlns:a16="http://schemas.microsoft.com/office/drawing/2014/main" id="{E5E85BF5-FA92-4421-8D34-6296F85C60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3463" y="510222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3 w 19"/>
                <a:gd name="T9" fmla="*/ 14 h 20"/>
                <a:gd name="T10" fmla="*/ 19 w 19"/>
                <a:gd name="T11" fmla="*/ 14 h 20"/>
                <a:gd name="T12" fmla="*/ 16 w 19"/>
                <a:gd name="T13" fmla="*/ 18 h 20"/>
                <a:gd name="T14" fmla="*/ 10 w 19"/>
                <a:gd name="T15" fmla="*/ 20 h 20"/>
                <a:gd name="T16" fmla="*/ 3 w 19"/>
                <a:gd name="T17" fmla="*/ 17 h 20"/>
                <a:gd name="T18" fmla="*/ 0 w 19"/>
                <a:gd name="T19" fmla="*/ 10 h 20"/>
                <a:gd name="T20" fmla="*/ 3 w 19"/>
                <a:gd name="T21" fmla="*/ 3 h 20"/>
                <a:gd name="T22" fmla="*/ 10 w 19"/>
                <a:gd name="T23" fmla="*/ 0 h 20"/>
                <a:gd name="T24" fmla="*/ 16 w 19"/>
                <a:gd name="T25" fmla="*/ 2 h 20"/>
                <a:gd name="T26" fmla="*/ 19 w 19"/>
                <a:gd name="T27" fmla="*/ 9 h 20"/>
                <a:gd name="T28" fmla="*/ 10 w 19"/>
                <a:gd name="T29" fmla="*/ 4 h 20"/>
                <a:gd name="T30" fmla="*/ 5 w 19"/>
                <a:gd name="T31" fmla="*/ 7 h 20"/>
                <a:gd name="T32" fmla="*/ 14 w 19"/>
                <a:gd name="T33" fmla="*/ 7 h 20"/>
                <a:gd name="T34" fmla="*/ 10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10" y="4"/>
                  </a:moveTo>
                  <a:cubicBezTo>
                    <a:pt x="7" y="4"/>
                    <a:pt x="6" y="5"/>
                    <a:pt x="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2" name="Freeform 375">
              <a:extLst>
                <a:ext uri="{FF2B5EF4-FFF2-40B4-BE49-F238E27FC236}">
                  <a16:creationId xmlns:a16="http://schemas.microsoft.com/office/drawing/2014/main" id="{D8C1B10B-6E22-40FE-8242-6F1478E5B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5102225"/>
              <a:ext cx="71438" cy="74613"/>
            </a:xfrm>
            <a:custGeom>
              <a:avLst/>
              <a:gdLst>
                <a:gd name="T0" fmla="*/ 14 w 19"/>
                <a:gd name="T1" fmla="*/ 13 h 20"/>
                <a:gd name="T2" fmla="*/ 19 w 19"/>
                <a:gd name="T3" fmla="*/ 13 h 20"/>
                <a:gd name="T4" fmla="*/ 16 w 19"/>
                <a:gd name="T5" fmla="*/ 18 h 20"/>
                <a:gd name="T6" fmla="*/ 10 w 19"/>
                <a:gd name="T7" fmla="*/ 20 h 20"/>
                <a:gd name="T8" fmla="*/ 3 w 19"/>
                <a:gd name="T9" fmla="*/ 17 h 20"/>
                <a:gd name="T10" fmla="*/ 0 w 19"/>
                <a:gd name="T11" fmla="*/ 10 h 20"/>
                <a:gd name="T12" fmla="*/ 3 w 19"/>
                <a:gd name="T13" fmla="*/ 3 h 20"/>
                <a:gd name="T14" fmla="*/ 10 w 19"/>
                <a:gd name="T15" fmla="*/ 0 h 20"/>
                <a:gd name="T16" fmla="*/ 16 w 19"/>
                <a:gd name="T17" fmla="*/ 2 h 20"/>
                <a:gd name="T18" fmla="*/ 19 w 19"/>
                <a:gd name="T19" fmla="*/ 6 h 20"/>
                <a:gd name="T20" fmla="*/ 14 w 19"/>
                <a:gd name="T21" fmla="*/ 6 h 20"/>
                <a:gd name="T22" fmla="*/ 10 w 19"/>
                <a:gd name="T23" fmla="*/ 4 h 20"/>
                <a:gd name="T24" fmla="*/ 7 w 19"/>
                <a:gd name="T25" fmla="*/ 6 h 20"/>
                <a:gd name="T26" fmla="*/ 6 w 19"/>
                <a:gd name="T27" fmla="*/ 10 h 20"/>
                <a:gd name="T28" fmla="*/ 7 w 19"/>
                <a:gd name="T29" fmla="*/ 14 h 20"/>
                <a:gd name="T30" fmla="*/ 10 w 19"/>
                <a:gd name="T31" fmla="*/ 16 h 20"/>
                <a:gd name="T32" fmla="*/ 14 w 19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0">
                  <a:moveTo>
                    <a:pt x="14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9" y="15"/>
                    <a:pt x="18" y="17"/>
                    <a:pt x="16" y="18"/>
                  </a:cubicBezTo>
                  <a:cubicBezTo>
                    <a:pt x="15" y="20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0"/>
                    <a:pt x="16" y="2"/>
                  </a:cubicBezTo>
                  <a:cubicBezTo>
                    <a:pt x="18" y="3"/>
                    <a:pt x="19" y="4"/>
                    <a:pt x="1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9" y="4"/>
                    <a:pt x="7" y="5"/>
                    <a:pt x="7" y="6"/>
                  </a:cubicBezTo>
                  <a:cubicBezTo>
                    <a:pt x="6" y="7"/>
                    <a:pt x="6" y="8"/>
                    <a:pt x="6" y="10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2" y="16"/>
                    <a:pt x="13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3" name="Freeform 376">
              <a:extLst>
                <a:ext uri="{FF2B5EF4-FFF2-40B4-BE49-F238E27FC236}">
                  <a16:creationId xmlns:a16="http://schemas.microsoft.com/office/drawing/2014/main" id="{ECB9F297-F089-4EEA-A0C4-03B0D2FD9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5102225"/>
              <a:ext cx="71438" cy="74613"/>
            </a:xfrm>
            <a:custGeom>
              <a:avLst/>
              <a:gdLst>
                <a:gd name="T0" fmla="*/ 33 w 45"/>
                <a:gd name="T1" fmla="*/ 47 h 47"/>
                <a:gd name="T2" fmla="*/ 23 w 45"/>
                <a:gd name="T3" fmla="*/ 28 h 47"/>
                <a:gd name="T4" fmla="*/ 12 w 45"/>
                <a:gd name="T5" fmla="*/ 28 h 47"/>
                <a:gd name="T6" fmla="*/ 12 w 45"/>
                <a:gd name="T7" fmla="*/ 47 h 47"/>
                <a:gd name="T8" fmla="*/ 0 w 45"/>
                <a:gd name="T9" fmla="*/ 47 h 47"/>
                <a:gd name="T10" fmla="*/ 0 w 45"/>
                <a:gd name="T11" fmla="*/ 0 h 47"/>
                <a:gd name="T12" fmla="*/ 12 w 45"/>
                <a:gd name="T13" fmla="*/ 0 h 47"/>
                <a:gd name="T14" fmla="*/ 12 w 45"/>
                <a:gd name="T15" fmla="*/ 19 h 47"/>
                <a:gd name="T16" fmla="*/ 23 w 45"/>
                <a:gd name="T17" fmla="*/ 19 h 47"/>
                <a:gd name="T18" fmla="*/ 31 w 45"/>
                <a:gd name="T19" fmla="*/ 0 h 47"/>
                <a:gd name="T20" fmla="*/ 45 w 45"/>
                <a:gd name="T21" fmla="*/ 0 h 47"/>
                <a:gd name="T22" fmla="*/ 33 w 45"/>
                <a:gd name="T23" fmla="*/ 24 h 47"/>
                <a:gd name="T24" fmla="*/ 45 w 45"/>
                <a:gd name="T25" fmla="*/ 47 h 47"/>
                <a:gd name="T26" fmla="*/ 33 w 45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7">
                  <a:moveTo>
                    <a:pt x="33" y="47"/>
                  </a:moveTo>
                  <a:lnTo>
                    <a:pt x="23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23" y="19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33" y="24"/>
                  </a:lnTo>
                  <a:lnTo>
                    <a:pt x="45" y="47"/>
                  </a:ln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4" name="Freeform 377">
              <a:extLst>
                <a:ext uri="{FF2B5EF4-FFF2-40B4-BE49-F238E27FC236}">
                  <a16:creationId xmlns:a16="http://schemas.microsoft.com/office/drawing/2014/main" id="{4768CE55-5831-4B4E-A0CD-A4CAAA627D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2225" y="5102225"/>
              <a:ext cx="66675" cy="74613"/>
            </a:xfrm>
            <a:custGeom>
              <a:avLst/>
              <a:gdLst>
                <a:gd name="T0" fmla="*/ 14 w 18"/>
                <a:gd name="T1" fmla="*/ 20 h 20"/>
                <a:gd name="T2" fmla="*/ 14 w 18"/>
                <a:gd name="T3" fmla="*/ 18 h 20"/>
                <a:gd name="T4" fmla="*/ 13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10 w 18"/>
                <a:gd name="T21" fmla="*/ 4 h 20"/>
                <a:gd name="T22" fmla="*/ 7 w 18"/>
                <a:gd name="T23" fmla="*/ 6 h 20"/>
                <a:gd name="T24" fmla="*/ 1 w 18"/>
                <a:gd name="T25" fmla="*/ 6 h 20"/>
                <a:gd name="T26" fmla="*/ 4 w 18"/>
                <a:gd name="T27" fmla="*/ 1 h 20"/>
                <a:gd name="T28" fmla="*/ 10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4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6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9"/>
                    <a:pt x="10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4" y="8"/>
                    <a:pt x="6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4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5" y="0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3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5" name="Freeform 378">
              <a:extLst>
                <a:ext uri="{FF2B5EF4-FFF2-40B4-BE49-F238E27FC236}">
                  <a16:creationId xmlns:a16="http://schemas.microsoft.com/office/drawing/2014/main" id="{2FBDCCDE-EB60-428E-92F6-74B9242B26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2713" y="5102225"/>
              <a:ext cx="66675" cy="74613"/>
            </a:xfrm>
            <a:custGeom>
              <a:avLst/>
              <a:gdLst>
                <a:gd name="T0" fmla="*/ 8 w 18"/>
                <a:gd name="T1" fmla="*/ 0 h 20"/>
                <a:gd name="T2" fmla="*/ 18 w 18"/>
                <a:gd name="T3" fmla="*/ 0 h 20"/>
                <a:gd name="T4" fmla="*/ 18 w 18"/>
                <a:gd name="T5" fmla="*/ 20 h 20"/>
                <a:gd name="T6" fmla="*/ 12 w 18"/>
                <a:gd name="T7" fmla="*/ 20 h 20"/>
                <a:gd name="T8" fmla="*/ 12 w 18"/>
                <a:gd name="T9" fmla="*/ 13 h 20"/>
                <a:gd name="T10" fmla="*/ 7 w 18"/>
                <a:gd name="T11" fmla="*/ 13 h 20"/>
                <a:gd name="T12" fmla="*/ 5 w 18"/>
                <a:gd name="T13" fmla="*/ 20 h 20"/>
                <a:gd name="T14" fmla="*/ 0 w 18"/>
                <a:gd name="T15" fmla="*/ 20 h 20"/>
                <a:gd name="T16" fmla="*/ 3 w 18"/>
                <a:gd name="T17" fmla="*/ 12 h 20"/>
                <a:gd name="T18" fmla="*/ 0 w 18"/>
                <a:gd name="T19" fmla="*/ 7 h 20"/>
                <a:gd name="T20" fmla="*/ 2 w 18"/>
                <a:gd name="T21" fmla="*/ 2 h 20"/>
                <a:gd name="T22" fmla="*/ 8 w 18"/>
                <a:gd name="T23" fmla="*/ 0 h 20"/>
                <a:gd name="T24" fmla="*/ 12 w 18"/>
                <a:gd name="T25" fmla="*/ 9 h 20"/>
                <a:gd name="T26" fmla="*/ 12 w 18"/>
                <a:gd name="T27" fmla="*/ 5 h 20"/>
                <a:gd name="T28" fmla="*/ 8 w 18"/>
                <a:gd name="T29" fmla="*/ 5 h 20"/>
                <a:gd name="T30" fmla="*/ 6 w 18"/>
                <a:gd name="T31" fmla="*/ 5 h 20"/>
                <a:gd name="T32" fmla="*/ 5 w 18"/>
                <a:gd name="T33" fmla="*/ 7 h 20"/>
                <a:gd name="T34" fmla="*/ 6 w 18"/>
                <a:gd name="T35" fmla="*/ 9 h 20"/>
                <a:gd name="T36" fmla="*/ 8 w 18"/>
                <a:gd name="T37" fmla="*/ 9 h 20"/>
                <a:gd name="T38" fmla="*/ 12 w 18"/>
                <a:gd name="T3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1"/>
                    <a:pt x="5" y="0"/>
                    <a:pt x="8" y="0"/>
                  </a:cubicBezTo>
                  <a:close/>
                  <a:moveTo>
                    <a:pt x="12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6" name="Freeform 379">
              <a:extLst>
                <a:ext uri="{FF2B5EF4-FFF2-40B4-BE49-F238E27FC236}">
                  <a16:creationId xmlns:a16="http://schemas.microsoft.com/office/drawing/2014/main" id="{5741E2B0-CBA2-4991-A055-42A10A5AB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5245100"/>
              <a:ext cx="66675" cy="71438"/>
            </a:xfrm>
            <a:custGeom>
              <a:avLst/>
              <a:gdLst>
                <a:gd name="T0" fmla="*/ 42 w 42"/>
                <a:gd name="T1" fmla="*/ 45 h 45"/>
                <a:gd name="T2" fmla="*/ 31 w 42"/>
                <a:gd name="T3" fmla="*/ 45 h 45"/>
                <a:gd name="T4" fmla="*/ 31 w 42"/>
                <a:gd name="T5" fmla="*/ 9 h 45"/>
                <a:gd name="T6" fmla="*/ 12 w 42"/>
                <a:gd name="T7" fmla="*/ 9 h 45"/>
                <a:gd name="T8" fmla="*/ 12 w 42"/>
                <a:gd name="T9" fmla="*/ 45 h 45"/>
                <a:gd name="T10" fmla="*/ 0 w 42"/>
                <a:gd name="T11" fmla="*/ 45 h 45"/>
                <a:gd name="T12" fmla="*/ 0 w 42"/>
                <a:gd name="T13" fmla="*/ 0 h 45"/>
                <a:gd name="T14" fmla="*/ 42 w 42"/>
                <a:gd name="T15" fmla="*/ 0 h 45"/>
                <a:gd name="T16" fmla="*/ 42 w 4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5">
                  <a:moveTo>
                    <a:pt x="42" y="45"/>
                  </a:moveTo>
                  <a:lnTo>
                    <a:pt x="31" y="45"/>
                  </a:lnTo>
                  <a:lnTo>
                    <a:pt x="31" y="9"/>
                  </a:lnTo>
                  <a:lnTo>
                    <a:pt x="12" y="9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7" name="Freeform 380">
              <a:extLst>
                <a:ext uri="{FF2B5EF4-FFF2-40B4-BE49-F238E27FC236}">
                  <a16:creationId xmlns:a16="http://schemas.microsoft.com/office/drawing/2014/main" id="{316E640C-35F1-433A-B27A-D0351AF21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2938" y="5245100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2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2 w 20"/>
                <a:gd name="T11" fmla="*/ 17 h 20"/>
                <a:gd name="T12" fmla="*/ 0 w 20"/>
                <a:gd name="T13" fmla="*/ 10 h 20"/>
                <a:gd name="T14" fmla="*/ 2 w 20"/>
                <a:gd name="T15" fmla="*/ 2 h 20"/>
                <a:gd name="T16" fmla="*/ 10 w 20"/>
                <a:gd name="T17" fmla="*/ 0 h 20"/>
                <a:gd name="T18" fmla="*/ 10 w 20"/>
                <a:gd name="T19" fmla="*/ 15 h 20"/>
                <a:gd name="T20" fmla="*/ 13 w 20"/>
                <a:gd name="T21" fmla="*/ 14 h 20"/>
                <a:gd name="T22" fmla="*/ 14 w 20"/>
                <a:gd name="T23" fmla="*/ 10 h 20"/>
                <a:gd name="T24" fmla="*/ 13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0"/>
                    <a:pt x="17" y="2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5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2" y="17"/>
                  </a:cubicBezTo>
                  <a:cubicBezTo>
                    <a:pt x="0" y="15"/>
                    <a:pt x="0" y="13"/>
                    <a:pt x="0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10" y="0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5"/>
                    <a:pt x="13" y="14"/>
                  </a:cubicBezTo>
                  <a:cubicBezTo>
                    <a:pt x="14" y="13"/>
                    <a:pt x="14" y="11"/>
                    <a:pt x="14" y="10"/>
                  </a:cubicBezTo>
                  <a:cubicBezTo>
                    <a:pt x="14" y="8"/>
                    <a:pt x="14" y="7"/>
                    <a:pt x="13" y="6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8" y="4"/>
                    <a:pt x="7" y="4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3"/>
                    <a:pt x="6" y="14"/>
                  </a:cubicBezTo>
                  <a:cubicBezTo>
                    <a:pt x="7" y="15"/>
                    <a:pt x="8" y="15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8" name="Freeform 381">
              <a:extLst>
                <a:ext uri="{FF2B5EF4-FFF2-40B4-BE49-F238E27FC236}">
                  <a16:creationId xmlns:a16="http://schemas.microsoft.com/office/drawing/2014/main" id="{48A6844A-85FB-49E1-A96C-0E2B6E052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8663" y="5245100"/>
              <a:ext cx="90488" cy="93663"/>
            </a:xfrm>
            <a:custGeom>
              <a:avLst/>
              <a:gdLst>
                <a:gd name="T0" fmla="*/ 21 w 24"/>
                <a:gd name="T1" fmla="*/ 15 h 25"/>
                <a:gd name="T2" fmla="*/ 24 w 24"/>
                <a:gd name="T3" fmla="*/ 15 h 25"/>
                <a:gd name="T4" fmla="*/ 24 w 24"/>
                <a:gd name="T5" fmla="*/ 25 h 25"/>
                <a:gd name="T6" fmla="*/ 19 w 24"/>
                <a:gd name="T7" fmla="*/ 25 h 25"/>
                <a:gd name="T8" fmla="*/ 19 w 24"/>
                <a:gd name="T9" fmla="*/ 19 h 25"/>
                <a:gd name="T10" fmla="*/ 5 w 24"/>
                <a:gd name="T11" fmla="*/ 19 h 25"/>
                <a:gd name="T12" fmla="*/ 5 w 24"/>
                <a:gd name="T13" fmla="*/ 25 h 25"/>
                <a:gd name="T14" fmla="*/ 0 w 24"/>
                <a:gd name="T15" fmla="*/ 25 h 25"/>
                <a:gd name="T16" fmla="*/ 0 w 24"/>
                <a:gd name="T17" fmla="*/ 15 h 25"/>
                <a:gd name="T18" fmla="*/ 3 w 24"/>
                <a:gd name="T19" fmla="*/ 15 h 25"/>
                <a:gd name="T20" fmla="*/ 5 w 24"/>
                <a:gd name="T21" fmla="*/ 6 h 25"/>
                <a:gd name="T22" fmla="*/ 5 w 24"/>
                <a:gd name="T23" fmla="*/ 0 h 25"/>
                <a:gd name="T24" fmla="*/ 21 w 24"/>
                <a:gd name="T25" fmla="*/ 0 h 25"/>
                <a:gd name="T26" fmla="*/ 21 w 24"/>
                <a:gd name="T27" fmla="*/ 15 h 25"/>
                <a:gd name="T28" fmla="*/ 16 w 24"/>
                <a:gd name="T29" fmla="*/ 15 h 25"/>
                <a:gd name="T30" fmla="*/ 16 w 24"/>
                <a:gd name="T31" fmla="*/ 4 h 25"/>
                <a:gd name="T32" fmla="*/ 9 w 24"/>
                <a:gd name="T33" fmla="*/ 4 h 25"/>
                <a:gd name="T34" fmla="*/ 9 w 24"/>
                <a:gd name="T35" fmla="*/ 6 h 25"/>
                <a:gd name="T36" fmla="*/ 8 w 24"/>
                <a:gd name="T37" fmla="*/ 15 h 25"/>
                <a:gd name="T38" fmla="*/ 16 w 24"/>
                <a:gd name="T3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5">
                  <a:moveTo>
                    <a:pt x="21" y="1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2"/>
                    <a:pt x="5" y="9"/>
                    <a:pt x="5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15"/>
                  </a:lnTo>
                  <a:close/>
                  <a:moveTo>
                    <a:pt x="16" y="15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9" y="12"/>
                    <a:pt x="8" y="15"/>
                  </a:cubicBezTo>
                  <a:lnTo>
                    <a:pt x="1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9" name="Freeform 382">
              <a:extLst>
                <a:ext uri="{FF2B5EF4-FFF2-40B4-BE49-F238E27FC236}">
                  <a16:creationId xmlns:a16="http://schemas.microsoft.com/office/drawing/2014/main" id="{8D971189-FE95-4916-890B-3C4015A59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200" y="5245100"/>
              <a:ext cx="58738" cy="71438"/>
            </a:xfrm>
            <a:custGeom>
              <a:avLst/>
              <a:gdLst>
                <a:gd name="T0" fmla="*/ 0 w 37"/>
                <a:gd name="T1" fmla="*/ 45 h 45"/>
                <a:gd name="T2" fmla="*/ 0 w 37"/>
                <a:gd name="T3" fmla="*/ 0 h 45"/>
                <a:gd name="T4" fmla="*/ 37 w 37"/>
                <a:gd name="T5" fmla="*/ 0 h 45"/>
                <a:gd name="T6" fmla="*/ 37 w 37"/>
                <a:gd name="T7" fmla="*/ 9 h 45"/>
                <a:gd name="T8" fmla="*/ 11 w 37"/>
                <a:gd name="T9" fmla="*/ 9 h 45"/>
                <a:gd name="T10" fmla="*/ 11 w 37"/>
                <a:gd name="T11" fmla="*/ 45 h 45"/>
                <a:gd name="T12" fmla="*/ 0 w 37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5">
                  <a:moveTo>
                    <a:pt x="0" y="4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9"/>
                  </a:lnTo>
                  <a:lnTo>
                    <a:pt x="11" y="9"/>
                  </a:lnTo>
                  <a:lnTo>
                    <a:pt x="11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0" name="Freeform 383">
              <a:extLst>
                <a:ext uri="{FF2B5EF4-FFF2-40B4-BE49-F238E27FC236}">
                  <a16:creationId xmlns:a16="http://schemas.microsoft.com/office/drawing/2014/main" id="{DA1AAFEB-E99D-46BC-BBC3-E8D8A870D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9638" y="5245100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8 w 20"/>
                <a:gd name="T3" fmla="*/ 2 h 20"/>
                <a:gd name="T4" fmla="*/ 20 w 20"/>
                <a:gd name="T5" fmla="*/ 10 h 20"/>
                <a:gd name="T6" fmla="*/ 18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2 h 20"/>
                <a:gd name="T16" fmla="*/ 10 w 20"/>
                <a:gd name="T17" fmla="*/ 0 h 20"/>
                <a:gd name="T18" fmla="*/ 10 w 20"/>
                <a:gd name="T19" fmla="*/ 15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7 w 20"/>
                <a:gd name="T29" fmla="*/ 6 h 20"/>
                <a:gd name="T30" fmla="*/ 6 w 20"/>
                <a:gd name="T31" fmla="*/ 10 h 20"/>
                <a:gd name="T32" fmla="*/ 7 w 20"/>
                <a:gd name="T33" fmla="*/ 14 h 20"/>
                <a:gd name="T34" fmla="*/ 10 w 20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6" y="0"/>
                    <a:pt x="18" y="2"/>
                  </a:cubicBezTo>
                  <a:cubicBezTo>
                    <a:pt x="20" y="4"/>
                    <a:pt x="20" y="7"/>
                    <a:pt x="20" y="10"/>
                  </a:cubicBezTo>
                  <a:cubicBezTo>
                    <a:pt x="20" y="13"/>
                    <a:pt x="20" y="15"/>
                    <a:pt x="18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7" y="0"/>
                    <a:pt x="10" y="0"/>
                  </a:cubicBezTo>
                  <a:close/>
                  <a:moveTo>
                    <a:pt x="10" y="15"/>
                  </a:moveTo>
                  <a:cubicBezTo>
                    <a:pt x="12" y="15"/>
                    <a:pt x="13" y="15"/>
                    <a:pt x="14" y="14"/>
                  </a:cubicBezTo>
                  <a:cubicBezTo>
                    <a:pt x="15" y="13"/>
                    <a:pt x="15" y="11"/>
                    <a:pt x="15" y="10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8" y="4"/>
                    <a:pt x="7" y="6"/>
                  </a:cubicBezTo>
                  <a:cubicBezTo>
                    <a:pt x="6" y="7"/>
                    <a:pt x="6" y="8"/>
                    <a:pt x="6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8" y="15"/>
                    <a:pt x="9" y="15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1" name="Freeform 384">
              <a:extLst>
                <a:ext uri="{FF2B5EF4-FFF2-40B4-BE49-F238E27FC236}">
                  <a16:creationId xmlns:a16="http://schemas.microsoft.com/office/drawing/2014/main" id="{17FE177F-6AEA-4A58-8F9D-39D9E164F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5245100"/>
              <a:ext cx="68263" cy="71438"/>
            </a:xfrm>
            <a:custGeom>
              <a:avLst/>
              <a:gdLst>
                <a:gd name="T0" fmla="*/ 0 w 43"/>
                <a:gd name="T1" fmla="*/ 9 h 45"/>
                <a:gd name="T2" fmla="*/ 0 w 43"/>
                <a:gd name="T3" fmla="*/ 0 h 45"/>
                <a:gd name="T4" fmla="*/ 43 w 43"/>
                <a:gd name="T5" fmla="*/ 0 h 45"/>
                <a:gd name="T6" fmla="*/ 43 w 43"/>
                <a:gd name="T7" fmla="*/ 9 h 45"/>
                <a:gd name="T8" fmla="*/ 29 w 43"/>
                <a:gd name="T9" fmla="*/ 9 h 45"/>
                <a:gd name="T10" fmla="*/ 29 w 43"/>
                <a:gd name="T11" fmla="*/ 45 h 45"/>
                <a:gd name="T12" fmla="*/ 15 w 43"/>
                <a:gd name="T13" fmla="*/ 45 h 45"/>
                <a:gd name="T14" fmla="*/ 15 w 43"/>
                <a:gd name="T15" fmla="*/ 9 h 45"/>
                <a:gd name="T16" fmla="*/ 0 w 43"/>
                <a:gd name="T1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5">
                  <a:moveTo>
                    <a:pt x="0" y="9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29" y="9"/>
                  </a:lnTo>
                  <a:lnTo>
                    <a:pt x="29" y="45"/>
                  </a:lnTo>
                  <a:lnTo>
                    <a:pt x="15" y="45"/>
                  </a:lnTo>
                  <a:lnTo>
                    <a:pt x="15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2" name="Freeform 385">
              <a:extLst>
                <a:ext uri="{FF2B5EF4-FFF2-40B4-BE49-F238E27FC236}">
                  <a16:creationId xmlns:a16="http://schemas.microsoft.com/office/drawing/2014/main" id="{EE54869B-4CC3-4088-A1BC-6089E1AB9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1088" y="5245100"/>
              <a:ext cx="76200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2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2 w 20"/>
                <a:gd name="T11" fmla="*/ 17 h 20"/>
                <a:gd name="T12" fmla="*/ 0 w 20"/>
                <a:gd name="T13" fmla="*/ 10 h 20"/>
                <a:gd name="T14" fmla="*/ 2 w 20"/>
                <a:gd name="T15" fmla="*/ 2 h 20"/>
                <a:gd name="T16" fmla="*/ 10 w 20"/>
                <a:gd name="T17" fmla="*/ 0 h 20"/>
                <a:gd name="T18" fmla="*/ 10 w 20"/>
                <a:gd name="T19" fmla="*/ 15 h 20"/>
                <a:gd name="T20" fmla="*/ 13 w 20"/>
                <a:gd name="T21" fmla="*/ 14 h 20"/>
                <a:gd name="T22" fmla="*/ 14 w 20"/>
                <a:gd name="T23" fmla="*/ 10 h 20"/>
                <a:gd name="T24" fmla="*/ 13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0"/>
                    <a:pt x="17" y="2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5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2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2" y="2"/>
                  </a:cubicBezTo>
                  <a:cubicBezTo>
                    <a:pt x="4" y="0"/>
                    <a:pt x="7" y="0"/>
                    <a:pt x="10" y="0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5"/>
                    <a:pt x="13" y="14"/>
                  </a:cubicBezTo>
                  <a:cubicBezTo>
                    <a:pt x="14" y="13"/>
                    <a:pt x="14" y="11"/>
                    <a:pt x="14" y="10"/>
                  </a:cubicBezTo>
                  <a:cubicBezTo>
                    <a:pt x="14" y="8"/>
                    <a:pt x="14" y="7"/>
                    <a:pt x="13" y="6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8" y="4"/>
                    <a:pt x="7" y="4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3"/>
                    <a:pt x="6" y="14"/>
                  </a:cubicBezTo>
                  <a:cubicBezTo>
                    <a:pt x="7" y="15"/>
                    <a:pt x="8" y="15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3" name="Freeform 386">
              <a:extLst>
                <a:ext uri="{FF2B5EF4-FFF2-40B4-BE49-F238E27FC236}">
                  <a16:creationId xmlns:a16="http://schemas.microsoft.com/office/drawing/2014/main" id="{B908B028-3593-44A6-8B8A-4F96CD4A7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0" y="5245100"/>
              <a:ext cx="68263" cy="71438"/>
            </a:xfrm>
            <a:custGeom>
              <a:avLst/>
              <a:gdLst>
                <a:gd name="T0" fmla="*/ 15 w 18"/>
                <a:gd name="T1" fmla="*/ 9 h 19"/>
                <a:gd name="T2" fmla="*/ 15 w 18"/>
                <a:gd name="T3" fmla="*/ 10 h 19"/>
                <a:gd name="T4" fmla="*/ 17 w 18"/>
                <a:gd name="T5" fmla="*/ 11 h 19"/>
                <a:gd name="T6" fmla="*/ 18 w 18"/>
                <a:gd name="T7" fmla="*/ 14 h 19"/>
                <a:gd name="T8" fmla="*/ 11 w 18"/>
                <a:gd name="T9" fmla="*/ 19 h 19"/>
                <a:gd name="T10" fmla="*/ 0 w 18"/>
                <a:gd name="T11" fmla="*/ 19 h 19"/>
                <a:gd name="T12" fmla="*/ 0 w 18"/>
                <a:gd name="T13" fmla="*/ 0 h 19"/>
                <a:gd name="T14" fmla="*/ 11 w 18"/>
                <a:gd name="T15" fmla="*/ 0 h 19"/>
                <a:gd name="T16" fmla="*/ 16 w 18"/>
                <a:gd name="T17" fmla="*/ 1 h 19"/>
                <a:gd name="T18" fmla="*/ 17 w 18"/>
                <a:gd name="T19" fmla="*/ 5 h 19"/>
                <a:gd name="T20" fmla="*/ 15 w 18"/>
                <a:gd name="T21" fmla="*/ 9 h 19"/>
                <a:gd name="T22" fmla="*/ 5 w 18"/>
                <a:gd name="T23" fmla="*/ 4 h 19"/>
                <a:gd name="T24" fmla="*/ 5 w 18"/>
                <a:gd name="T25" fmla="*/ 8 h 19"/>
                <a:gd name="T26" fmla="*/ 10 w 18"/>
                <a:gd name="T27" fmla="*/ 8 h 19"/>
                <a:gd name="T28" fmla="*/ 12 w 18"/>
                <a:gd name="T29" fmla="*/ 6 h 19"/>
                <a:gd name="T30" fmla="*/ 10 w 18"/>
                <a:gd name="T31" fmla="*/ 4 h 19"/>
                <a:gd name="T32" fmla="*/ 5 w 18"/>
                <a:gd name="T33" fmla="*/ 4 h 19"/>
                <a:gd name="T34" fmla="*/ 5 w 18"/>
                <a:gd name="T35" fmla="*/ 16 h 19"/>
                <a:gd name="T36" fmla="*/ 10 w 18"/>
                <a:gd name="T37" fmla="*/ 16 h 19"/>
                <a:gd name="T38" fmla="*/ 13 w 18"/>
                <a:gd name="T39" fmla="*/ 13 h 19"/>
                <a:gd name="T40" fmla="*/ 10 w 18"/>
                <a:gd name="T41" fmla="*/ 11 h 19"/>
                <a:gd name="T42" fmla="*/ 5 w 18"/>
                <a:gd name="T43" fmla="*/ 11 h 19"/>
                <a:gd name="T44" fmla="*/ 5 w 18"/>
                <a:gd name="T4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19">
                  <a:moveTo>
                    <a:pt x="15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10"/>
                    <a:pt x="17" y="11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8" y="18"/>
                    <a:pt x="16" y="19"/>
                    <a:pt x="1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7" y="2"/>
                    <a:pt x="17" y="3"/>
                    <a:pt x="17" y="5"/>
                  </a:cubicBezTo>
                  <a:cubicBezTo>
                    <a:pt x="17" y="7"/>
                    <a:pt x="16" y="8"/>
                    <a:pt x="15" y="9"/>
                  </a:cubicBezTo>
                  <a:close/>
                  <a:moveTo>
                    <a:pt x="5" y="4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4"/>
                    <a:pt x="11" y="4"/>
                    <a:pt x="10" y="4"/>
                  </a:cubicBezTo>
                  <a:lnTo>
                    <a:pt x="5" y="4"/>
                  </a:lnTo>
                  <a:close/>
                  <a:moveTo>
                    <a:pt x="5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3" y="13"/>
                  </a:cubicBezTo>
                  <a:cubicBezTo>
                    <a:pt x="13" y="12"/>
                    <a:pt x="12" y="11"/>
                    <a:pt x="10" y="11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4" name="Freeform 387">
              <a:extLst>
                <a:ext uri="{FF2B5EF4-FFF2-40B4-BE49-F238E27FC236}">
                  <a16:creationId xmlns:a16="http://schemas.microsoft.com/office/drawing/2014/main" id="{D3227EC6-378D-4671-84E0-584D1692C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238" y="5245100"/>
              <a:ext cx="71438" cy="71438"/>
            </a:xfrm>
            <a:custGeom>
              <a:avLst/>
              <a:gdLst>
                <a:gd name="T0" fmla="*/ 31 w 45"/>
                <a:gd name="T1" fmla="*/ 45 h 45"/>
                <a:gd name="T2" fmla="*/ 22 w 45"/>
                <a:gd name="T3" fmla="*/ 28 h 45"/>
                <a:gd name="T4" fmla="*/ 12 w 45"/>
                <a:gd name="T5" fmla="*/ 28 h 45"/>
                <a:gd name="T6" fmla="*/ 12 w 45"/>
                <a:gd name="T7" fmla="*/ 45 h 45"/>
                <a:gd name="T8" fmla="*/ 0 w 45"/>
                <a:gd name="T9" fmla="*/ 45 h 45"/>
                <a:gd name="T10" fmla="*/ 0 w 45"/>
                <a:gd name="T11" fmla="*/ 0 h 45"/>
                <a:gd name="T12" fmla="*/ 12 w 45"/>
                <a:gd name="T13" fmla="*/ 0 h 45"/>
                <a:gd name="T14" fmla="*/ 12 w 45"/>
                <a:gd name="T15" fmla="*/ 17 h 45"/>
                <a:gd name="T16" fmla="*/ 22 w 45"/>
                <a:gd name="T17" fmla="*/ 17 h 45"/>
                <a:gd name="T18" fmla="*/ 31 w 45"/>
                <a:gd name="T19" fmla="*/ 0 h 45"/>
                <a:gd name="T20" fmla="*/ 43 w 45"/>
                <a:gd name="T21" fmla="*/ 0 h 45"/>
                <a:gd name="T22" fmla="*/ 33 w 45"/>
                <a:gd name="T23" fmla="*/ 21 h 45"/>
                <a:gd name="T24" fmla="*/ 45 w 45"/>
                <a:gd name="T25" fmla="*/ 45 h 45"/>
                <a:gd name="T26" fmla="*/ 31 w 45"/>
                <a:gd name="T2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5">
                  <a:moveTo>
                    <a:pt x="31" y="45"/>
                  </a:moveTo>
                  <a:lnTo>
                    <a:pt x="22" y="28"/>
                  </a:lnTo>
                  <a:lnTo>
                    <a:pt x="12" y="28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7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33" y="21"/>
                  </a:lnTo>
                  <a:lnTo>
                    <a:pt x="45" y="45"/>
                  </a:lnTo>
                  <a:lnTo>
                    <a:pt x="3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5" name="Freeform 388">
              <a:extLst>
                <a:ext uri="{FF2B5EF4-FFF2-40B4-BE49-F238E27FC236}">
                  <a16:creationId xmlns:a16="http://schemas.microsoft.com/office/drawing/2014/main" id="{36A45FA8-5027-4926-8B59-193397B1B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7788" y="5245100"/>
              <a:ext cx="68263" cy="74613"/>
            </a:xfrm>
            <a:custGeom>
              <a:avLst/>
              <a:gdLst>
                <a:gd name="T0" fmla="*/ 13 w 18"/>
                <a:gd name="T1" fmla="*/ 19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3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6 h 20"/>
                <a:gd name="T20" fmla="*/ 9 w 18"/>
                <a:gd name="T21" fmla="*/ 3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1 h 20"/>
                <a:gd name="T28" fmla="*/ 9 w 18"/>
                <a:gd name="T29" fmla="*/ 0 h 20"/>
                <a:gd name="T30" fmla="*/ 16 w 18"/>
                <a:gd name="T31" fmla="*/ 1 h 20"/>
                <a:gd name="T32" fmla="*/ 18 w 18"/>
                <a:gd name="T33" fmla="*/ 7 h 20"/>
                <a:gd name="T34" fmla="*/ 18 w 18"/>
                <a:gd name="T35" fmla="*/ 19 h 20"/>
                <a:gd name="T36" fmla="*/ 13 w 18"/>
                <a:gd name="T37" fmla="*/ 19 h 20"/>
                <a:gd name="T38" fmla="*/ 8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0 h 20"/>
                <a:gd name="T46" fmla="*/ 9 w 18"/>
                <a:gd name="T47" fmla="*/ 10 h 20"/>
                <a:gd name="T48" fmla="*/ 5 w 18"/>
                <a:gd name="T49" fmla="*/ 13 h 20"/>
                <a:gd name="T50" fmla="*/ 8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19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4" y="20"/>
                    <a:pt x="3" y="19"/>
                    <a:pt x="2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"/>
                    <a:pt x="12" y="3"/>
                    <a:pt x="9" y="3"/>
                  </a:cubicBezTo>
                  <a:cubicBezTo>
                    <a:pt x="7" y="3"/>
                    <a:pt x="6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17" y="2"/>
                    <a:pt x="18" y="4"/>
                    <a:pt x="18" y="7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3" y="19"/>
                  </a:lnTo>
                  <a:close/>
                  <a:moveTo>
                    <a:pt x="8" y="16"/>
                  </a:moveTo>
                  <a:cubicBezTo>
                    <a:pt x="10" y="16"/>
                    <a:pt x="11" y="15"/>
                    <a:pt x="12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0"/>
                    <a:pt x="5" y="11"/>
                    <a:pt x="5" y="13"/>
                  </a:cubicBezTo>
                  <a:cubicBezTo>
                    <a:pt x="5" y="15"/>
                    <a:pt x="6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6" name="Freeform 389">
              <a:extLst>
                <a:ext uri="{FF2B5EF4-FFF2-40B4-BE49-F238E27FC236}">
                  <a16:creationId xmlns:a16="http://schemas.microsoft.com/office/drawing/2014/main" id="{BBA75BC2-EDC9-4170-B69A-9134F848C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913" y="3849688"/>
              <a:ext cx="1100138" cy="1098550"/>
            </a:xfrm>
            <a:custGeom>
              <a:avLst/>
              <a:gdLst>
                <a:gd name="T0" fmla="*/ 234 w 293"/>
                <a:gd name="T1" fmla="*/ 13 h 292"/>
                <a:gd name="T2" fmla="*/ 280 w 293"/>
                <a:gd name="T3" fmla="*/ 59 h 292"/>
                <a:gd name="T4" fmla="*/ 280 w 293"/>
                <a:gd name="T5" fmla="*/ 233 h 292"/>
                <a:gd name="T6" fmla="*/ 234 w 293"/>
                <a:gd name="T7" fmla="*/ 280 h 292"/>
                <a:gd name="T8" fmla="*/ 60 w 293"/>
                <a:gd name="T9" fmla="*/ 280 h 292"/>
                <a:gd name="T10" fmla="*/ 13 w 293"/>
                <a:gd name="T11" fmla="*/ 233 h 292"/>
                <a:gd name="T12" fmla="*/ 13 w 293"/>
                <a:gd name="T13" fmla="*/ 59 h 292"/>
                <a:gd name="T14" fmla="*/ 60 w 293"/>
                <a:gd name="T15" fmla="*/ 13 h 292"/>
                <a:gd name="T16" fmla="*/ 234 w 293"/>
                <a:gd name="T17" fmla="*/ 13 h 292"/>
                <a:gd name="T18" fmla="*/ 234 w 293"/>
                <a:gd name="T19" fmla="*/ 0 h 292"/>
                <a:gd name="T20" fmla="*/ 60 w 293"/>
                <a:gd name="T21" fmla="*/ 0 h 292"/>
                <a:gd name="T22" fmla="*/ 0 w 293"/>
                <a:gd name="T23" fmla="*/ 59 h 292"/>
                <a:gd name="T24" fmla="*/ 0 w 293"/>
                <a:gd name="T25" fmla="*/ 233 h 292"/>
                <a:gd name="T26" fmla="*/ 60 w 293"/>
                <a:gd name="T27" fmla="*/ 292 h 292"/>
                <a:gd name="T28" fmla="*/ 234 w 293"/>
                <a:gd name="T29" fmla="*/ 292 h 292"/>
                <a:gd name="T30" fmla="*/ 293 w 293"/>
                <a:gd name="T31" fmla="*/ 233 h 292"/>
                <a:gd name="T32" fmla="*/ 293 w 293"/>
                <a:gd name="T33" fmla="*/ 59 h 292"/>
                <a:gd name="T34" fmla="*/ 234 w 293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2">
                  <a:moveTo>
                    <a:pt x="234" y="13"/>
                  </a:moveTo>
                  <a:cubicBezTo>
                    <a:pt x="259" y="13"/>
                    <a:pt x="280" y="34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9"/>
                    <a:pt x="259" y="280"/>
                    <a:pt x="234" y="280"/>
                  </a:cubicBezTo>
                  <a:cubicBezTo>
                    <a:pt x="60" y="280"/>
                    <a:pt x="60" y="280"/>
                    <a:pt x="60" y="280"/>
                  </a:cubicBezTo>
                  <a:cubicBezTo>
                    <a:pt x="34" y="280"/>
                    <a:pt x="13" y="259"/>
                    <a:pt x="13" y="23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34"/>
                    <a:pt x="34" y="13"/>
                    <a:pt x="60" y="13"/>
                  </a:cubicBezTo>
                  <a:cubicBezTo>
                    <a:pt x="234" y="13"/>
                    <a:pt x="234" y="13"/>
                    <a:pt x="234" y="13"/>
                  </a:cubicBezTo>
                  <a:moveTo>
                    <a:pt x="234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6"/>
                    <a:pt x="27" y="292"/>
                    <a:pt x="60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66" y="292"/>
                    <a:pt x="293" y="266"/>
                    <a:pt x="293" y="233"/>
                  </a:cubicBezTo>
                  <a:cubicBezTo>
                    <a:pt x="293" y="59"/>
                    <a:pt x="293" y="59"/>
                    <a:pt x="293" y="59"/>
                  </a:cubicBezTo>
                  <a:cubicBezTo>
                    <a:pt x="293" y="27"/>
                    <a:pt x="26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7" name="Freeform 390">
              <a:extLst>
                <a:ext uri="{FF2B5EF4-FFF2-40B4-BE49-F238E27FC236}">
                  <a16:creationId xmlns:a16="http://schemas.microsoft.com/office/drawing/2014/main" id="{85044D5E-F634-4F1B-82E2-CC5357A0C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5325" y="4086225"/>
              <a:ext cx="611188" cy="455613"/>
            </a:xfrm>
            <a:custGeom>
              <a:avLst/>
              <a:gdLst>
                <a:gd name="T0" fmla="*/ 153 w 163"/>
                <a:gd name="T1" fmla="*/ 72 h 121"/>
                <a:gd name="T2" fmla="*/ 131 w 163"/>
                <a:gd name="T3" fmla="*/ 76 h 121"/>
                <a:gd name="T4" fmla="*/ 109 w 163"/>
                <a:gd name="T5" fmla="*/ 81 h 121"/>
                <a:gd name="T6" fmla="*/ 87 w 163"/>
                <a:gd name="T7" fmla="*/ 86 h 121"/>
                <a:gd name="T8" fmla="*/ 72 w 163"/>
                <a:gd name="T9" fmla="*/ 94 h 121"/>
                <a:gd name="T10" fmla="*/ 56 w 163"/>
                <a:gd name="T11" fmla="*/ 114 h 121"/>
                <a:gd name="T12" fmla="*/ 50 w 163"/>
                <a:gd name="T13" fmla="*/ 118 h 121"/>
                <a:gd name="T14" fmla="*/ 31 w 163"/>
                <a:gd name="T15" fmla="*/ 121 h 121"/>
                <a:gd name="T16" fmla="*/ 16 w 163"/>
                <a:gd name="T17" fmla="*/ 121 h 121"/>
                <a:gd name="T18" fmla="*/ 2 w 163"/>
                <a:gd name="T19" fmla="*/ 117 h 121"/>
                <a:gd name="T20" fmla="*/ 1 w 163"/>
                <a:gd name="T21" fmla="*/ 115 h 121"/>
                <a:gd name="T22" fmla="*/ 1 w 163"/>
                <a:gd name="T23" fmla="*/ 75 h 121"/>
                <a:gd name="T24" fmla="*/ 4 w 163"/>
                <a:gd name="T25" fmla="*/ 48 h 121"/>
                <a:gd name="T26" fmla="*/ 17 w 163"/>
                <a:gd name="T27" fmla="*/ 23 h 121"/>
                <a:gd name="T28" fmla="*/ 40 w 163"/>
                <a:gd name="T29" fmla="*/ 8 h 121"/>
                <a:gd name="T30" fmla="*/ 61 w 163"/>
                <a:gd name="T31" fmla="*/ 2 h 121"/>
                <a:gd name="T32" fmla="*/ 80 w 163"/>
                <a:gd name="T33" fmla="*/ 0 h 121"/>
                <a:gd name="T34" fmla="*/ 100 w 163"/>
                <a:gd name="T35" fmla="*/ 0 h 121"/>
                <a:gd name="T36" fmla="*/ 118 w 163"/>
                <a:gd name="T37" fmla="*/ 4 h 121"/>
                <a:gd name="T38" fmla="*/ 141 w 163"/>
                <a:gd name="T39" fmla="*/ 23 h 121"/>
                <a:gd name="T40" fmla="*/ 158 w 163"/>
                <a:gd name="T41" fmla="*/ 55 h 121"/>
                <a:gd name="T42" fmla="*/ 163 w 163"/>
                <a:gd name="T43" fmla="*/ 70 h 121"/>
                <a:gd name="T44" fmla="*/ 153 w 163"/>
                <a:gd name="T45" fmla="*/ 72 h 121"/>
                <a:gd name="T46" fmla="*/ 137 w 163"/>
                <a:gd name="T47" fmla="*/ 64 h 121"/>
                <a:gd name="T48" fmla="*/ 122 w 163"/>
                <a:gd name="T49" fmla="*/ 67 h 121"/>
                <a:gd name="T50" fmla="*/ 97 w 163"/>
                <a:gd name="T51" fmla="*/ 71 h 121"/>
                <a:gd name="T52" fmla="*/ 87 w 163"/>
                <a:gd name="T53" fmla="*/ 73 h 121"/>
                <a:gd name="T54" fmla="*/ 77 w 163"/>
                <a:gd name="T55" fmla="*/ 71 h 121"/>
                <a:gd name="T56" fmla="*/ 62 w 163"/>
                <a:gd name="T57" fmla="*/ 65 h 121"/>
                <a:gd name="T58" fmla="*/ 50 w 163"/>
                <a:gd name="T59" fmla="*/ 64 h 121"/>
                <a:gd name="T60" fmla="*/ 27 w 163"/>
                <a:gd name="T61" fmla="*/ 65 h 121"/>
                <a:gd name="T62" fmla="*/ 20 w 163"/>
                <a:gd name="T63" fmla="*/ 65 h 121"/>
                <a:gd name="T64" fmla="*/ 19 w 163"/>
                <a:gd name="T65" fmla="*/ 66 h 121"/>
                <a:gd name="T66" fmla="*/ 8 w 163"/>
                <a:gd name="T67" fmla="*/ 80 h 121"/>
                <a:gd name="T68" fmla="*/ 9 w 163"/>
                <a:gd name="T69" fmla="*/ 79 h 121"/>
                <a:gd name="T70" fmla="*/ 19 w 163"/>
                <a:gd name="T71" fmla="*/ 69 h 121"/>
                <a:gd name="T72" fmla="*/ 22 w 163"/>
                <a:gd name="T73" fmla="*/ 68 h 121"/>
                <a:gd name="T74" fmla="*/ 48 w 163"/>
                <a:gd name="T75" fmla="*/ 67 h 121"/>
                <a:gd name="T76" fmla="*/ 61 w 163"/>
                <a:gd name="T77" fmla="*/ 68 h 121"/>
                <a:gd name="T78" fmla="*/ 70 w 163"/>
                <a:gd name="T79" fmla="*/ 72 h 121"/>
                <a:gd name="T80" fmla="*/ 79 w 163"/>
                <a:gd name="T81" fmla="*/ 76 h 121"/>
                <a:gd name="T82" fmla="*/ 87 w 163"/>
                <a:gd name="T83" fmla="*/ 76 h 121"/>
                <a:gd name="T84" fmla="*/ 118 w 163"/>
                <a:gd name="T85" fmla="*/ 69 h 121"/>
                <a:gd name="T86" fmla="*/ 143 w 163"/>
                <a:gd name="T87" fmla="*/ 63 h 121"/>
                <a:gd name="T88" fmla="*/ 145 w 163"/>
                <a:gd name="T89" fmla="*/ 63 h 121"/>
                <a:gd name="T90" fmla="*/ 145 w 163"/>
                <a:gd name="T91" fmla="*/ 63 h 121"/>
                <a:gd name="T92" fmla="*/ 137 w 163"/>
                <a:gd name="T93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3" h="121">
                  <a:moveTo>
                    <a:pt x="153" y="72"/>
                  </a:moveTo>
                  <a:cubicBezTo>
                    <a:pt x="145" y="73"/>
                    <a:pt x="138" y="75"/>
                    <a:pt x="131" y="76"/>
                  </a:cubicBezTo>
                  <a:cubicBezTo>
                    <a:pt x="123" y="78"/>
                    <a:pt x="116" y="79"/>
                    <a:pt x="109" y="81"/>
                  </a:cubicBezTo>
                  <a:cubicBezTo>
                    <a:pt x="102" y="83"/>
                    <a:pt x="94" y="84"/>
                    <a:pt x="87" y="86"/>
                  </a:cubicBezTo>
                  <a:cubicBezTo>
                    <a:pt x="81" y="87"/>
                    <a:pt x="76" y="89"/>
                    <a:pt x="72" y="94"/>
                  </a:cubicBezTo>
                  <a:cubicBezTo>
                    <a:pt x="67" y="101"/>
                    <a:pt x="62" y="107"/>
                    <a:pt x="56" y="114"/>
                  </a:cubicBezTo>
                  <a:cubicBezTo>
                    <a:pt x="55" y="116"/>
                    <a:pt x="53" y="118"/>
                    <a:pt x="50" y="118"/>
                  </a:cubicBezTo>
                  <a:cubicBezTo>
                    <a:pt x="44" y="119"/>
                    <a:pt x="38" y="120"/>
                    <a:pt x="31" y="121"/>
                  </a:cubicBezTo>
                  <a:cubicBezTo>
                    <a:pt x="26" y="121"/>
                    <a:pt x="21" y="121"/>
                    <a:pt x="16" y="121"/>
                  </a:cubicBezTo>
                  <a:cubicBezTo>
                    <a:pt x="11" y="120"/>
                    <a:pt x="6" y="119"/>
                    <a:pt x="2" y="117"/>
                  </a:cubicBezTo>
                  <a:cubicBezTo>
                    <a:pt x="1" y="116"/>
                    <a:pt x="1" y="116"/>
                    <a:pt x="1" y="115"/>
                  </a:cubicBezTo>
                  <a:cubicBezTo>
                    <a:pt x="0" y="101"/>
                    <a:pt x="0" y="88"/>
                    <a:pt x="1" y="75"/>
                  </a:cubicBezTo>
                  <a:cubicBezTo>
                    <a:pt x="1" y="66"/>
                    <a:pt x="2" y="57"/>
                    <a:pt x="4" y="48"/>
                  </a:cubicBezTo>
                  <a:cubicBezTo>
                    <a:pt x="6" y="38"/>
                    <a:pt x="10" y="30"/>
                    <a:pt x="17" y="23"/>
                  </a:cubicBezTo>
                  <a:cubicBezTo>
                    <a:pt x="23" y="16"/>
                    <a:pt x="31" y="11"/>
                    <a:pt x="40" y="8"/>
                  </a:cubicBezTo>
                  <a:cubicBezTo>
                    <a:pt x="47" y="5"/>
                    <a:pt x="54" y="3"/>
                    <a:pt x="61" y="2"/>
                  </a:cubicBezTo>
                  <a:cubicBezTo>
                    <a:pt x="68" y="1"/>
                    <a:pt x="74" y="0"/>
                    <a:pt x="80" y="0"/>
                  </a:cubicBezTo>
                  <a:cubicBezTo>
                    <a:pt x="87" y="0"/>
                    <a:pt x="93" y="0"/>
                    <a:pt x="100" y="0"/>
                  </a:cubicBezTo>
                  <a:cubicBezTo>
                    <a:pt x="106" y="1"/>
                    <a:pt x="112" y="2"/>
                    <a:pt x="118" y="4"/>
                  </a:cubicBezTo>
                  <a:cubicBezTo>
                    <a:pt x="127" y="8"/>
                    <a:pt x="135" y="15"/>
                    <a:pt x="141" y="23"/>
                  </a:cubicBezTo>
                  <a:cubicBezTo>
                    <a:pt x="149" y="32"/>
                    <a:pt x="154" y="43"/>
                    <a:pt x="158" y="55"/>
                  </a:cubicBezTo>
                  <a:cubicBezTo>
                    <a:pt x="160" y="60"/>
                    <a:pt x="161" y="65"/>
                    <a:pt x="163" y="70"/>
                  </a:cubicBezTo>
                  <a:cubicBezTo>
                    <a:pt x="159" y="70"/>
                    <a:pt x="156" y="71"/>
                    <a:pt x="153" y="72"/>
                  </a:cubicBezTo>
                  <a:close/>
                  <a:moveTo>
                    <a:pt x="137" y="64"/>
                  </a:moveTo>
                  <a:cubicBezTo>
                    <a:pt x="132" y="65"/>
                    <a:pt x="127" y="66"/>
                    <a:pt x="122" y="67"/>
                  </a:cubicBezTo>
                  <a:cubicBezTo>
                    <a:pt x="114" y="68"/>
                    <a:pt x="105" y="70"/>
                    <a:pt x="97" y="71"/>
                  </a:cubicBezTo>
                  <a:cubicBezTo>
                    <a:pt x="94" y="72"/>
                    <a:pt x="90" y="72"/>
                    <a:pt x="87" y="73"/>
                  </a:cubicBezTo>
                  <a:cubicBezTo>
                    <a:pt x="83" y="74"/>
                    <a:pt x="80" y="72"/>
                    <a:pt x="77" y="71"/>
                  </a:cubicBezTo>
                  <a:cubicBezTo>
                    <a:pt x="72" y="69"/>
                    <a:pt x="67" y="67"/>
                    <a:pt x="62" y="65"/>
                  </a:cubicBezTo>
                  <a:cubicBezTo>
                    <a:pt x="58" y="63"/>
                    <a:pt x="54" y="63"/>
                    <a:pt x="50" y="64"/>
                  </a:cubicBezTo>
                  <a:cubicBezTo>
                    <a:pt x="42" y="64"/>
                    <a:pt x="35" y="64"/>
                    <a:pt x="27" y="65"/>
                  </a:cubicBezTo>
                  <a:cubicBezTo>
                    <a:pt x="25" y="65"/>
                    <a:pt x="22" y="65"/>
                    <a:pt x="20" y="65"/>
                  </a:cubicBezTo>
                  <a:cubicBezTo>
                    <a:pt x="20" y="65"/>
                    <a:pt x="19" y="65"/>
                    <a:pt x="19" y="66"/>
                  </a:cubicBezTo>
                  <a:cubicBezTo>
                    <a:pt x="15" y="70"/>
                    <a:pt x="12" y="75"/>
                    <a:pt x="8" y="80"/>
                  </a:cubicBezTo>
                  <a:cubicBezTo>
                    <a:pt x="9" y="80"/>
                    <a:pt x="9" y="80"/>
                    <a:pt x="9" y="79"/>
                  </a:cubicBezTo>
                  <a:cubicBezTo>
                    <a:pt x="13" y="76"/>
                    <a:pt x="16" y="73"/>
                    <a:pt x="19" y="69"/>
                  </a:cubicBezTo>
                  <a:cubicBezTo>
                    <a:pt x="20" y="68"/>
                    <a:pt x="21" y="68"/>
                    <a:pt x="22" y="68"/>
                  </a:cubicBezTo>
                  <a:cubicBezTo>
                    <a:pt x="31" y="68"/>
                    <a:pt x="39" y="67"/>
                    <a:pt x="48" y="67"/>
                  </a:cubicBezTo>
                  <a:cubicBezTo>
                    <a:pt x="52" y="67"/>
                    <a:pt x="57" y="66"/>
                    <a:pt x="61" y="68"/>
                  </a:cubicBezTo>
                  <a:cubicBezTo>
                    <a:pt x="64" y="69"/>
                    <a:pt x="67" y="71"/>
                    <a:pt x="70" y="72"/>
                  </a:cubicBezTo>
                  <a:cubicBezTo>
                    <a:pt x="73" y="73"/>
                    <a:pt x="76" y="75"/>
                    <a:pt x="79" y="76"/>
                  </a:cubicBezTo>
                  <a:cubicBezTo>
                    <a:pt x="82" y="77"/>
                    <a:pt x="84" y="77"/>
                    <a:pt x="87" y="76"/>
                  </a:cubicBezTo>
                  <a:cubicBezTo>
                    <a:pt x="97" y="74"/>
                    <a:pt x="108" y="72"/>
                    <a:pt x="118" y="69"/>
                  </a:cubicBezTo>
                  <a:cubicBezTo>
                    <a:pt x="126" y="67"/>
                    <a:pt x="135" y="65"/>
                    <a:pt x="143" y="63"/>
                  </a:cubicBezTo>
                  <a:cubicBezTo>
                    <a:pt x="143" y="63"/>
                    <a:pt x="144" y="63"/>
                    <a:pt x="145" y="63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2" y="63"/>
                    <a:pt x="140" y="63"/>
                    <a:pt x="13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8" name="Freeform 391">
              <a:extLst>
                <a:ext uri="{FF2B5EF4-FFF2-40B4-BE49-F238E27FC236}">
                  <a16:creationId xmlns:a16="http://schemas.microsoft.com/office/drawing/2014/main" id="{0E653641-0698-4E8F-B419-A290847F4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5" y="4357688"/>
              <a:ext cx="660400" cy="241300"/>
            </a:xfrm>
            <a:custGeom>
              <a:avLst/>
              <a:gdLst>
                <a:gd name="T0" fmla="*/ 31 w 176"/>
                <a:gd name="T1" fmla="*/ 64 h 64"/>
                <a:gd name="T2" fmla="*/ 59 w 176"/>
                <a:gd name="T3" fmla="*/ 60 h 64"/>
                <a:gd name="T4" fmla="*/ 71 w 176"/>
                <a:gd name="T5" fmla="*/ 52 h 64"/>
                <a:gd name="T6" fmla="*/ 86 w 176"/>
                <a:gd name="T7" fmla="*/ 34 h 64"/>
                <a:gd name="T8" fmla="*/ 96 w 176"/>
                <a:gd name="T9" fmla="*/ 27 h 64"/>
                <a:gd name="T10" fmla="*/ 122 w 176"/>
                <a:gd name="T11" fmla="*/ 22 h 64"/>
                <a:gd name="T12" fmla="*/ 152 w 176"/>
                <a:gd name="T13" fmla="*/ 16 h 64"/>
                <a:gd name="T14" fmla="*/ 171 w 176"/>
                <a:gd name="T15" fmla="*/ 11 h 64"/>
                <a:gd name="T16" fmla="*/ 175 w 176"/>
                <a:gd name="T17" fmla="*/ 5 h 64"/>
                <a:gd name="T18" fmla="*/ 169 w 176"/>
                <a:gd name="T19" fmla="*/ 1 h 64"/>
                <a:gd name="T20" fmla="*/ 132 w 176"/>
                <a:gd name="T21" fmla="*/ 9 h 64"/>
                <a:gd name="T22" fmla="*/ 97 w 176"/>
                <a:gd name="T23" fmla="*/ 16 h 64"/>
                <a:gd name="T24" fmla="*/ 90 w 176"/>
                <a:gd name="T25" fmla="*/ 17 h 64"/>
                <a:gd name="T26" fmla="*/ 78 w 176"/>
                <a:gd name="T27" fmla="*/ 26 h 64"/>
                <a:gd name="T28" fmla="*/ 65 w 176"/>
                <a:gd name="T29" fmla="*/ 43 h 64"/>
                <a:gd name="T30" fmla="*/ 54 w 176"/>
                <a:gd name="T31" fmla="*/ 50 h 64"/>
                <a:gd name="T32" fmla="*/ 22 w 176"/>
                <a:gd name="T33" fmla="*/ 52 h 64"/>
                <a:gd name="T34" fmla="*/ 8 w 176"/>
                <a:gd name="T35" fmla="*/ 48 h 64"/>
                <a:gd name="T36" fmla="*/ 1 w 176"/>
                <a:gd name="T37" fmla="*/ 49 h 64"/>
                <a:gd name="T38" fmla="*/ 2 w 176"/>
                <a:gd name="T39" fmla="*/ 56 h 64"/>
                <a:gd name="T40" fmla="*/ 4 w 176"/>
                <a:gd name="T41" fmla="*/ 58 h 64"/>
                <a:gd name="T42" fmla="*/ 22 w 176"/>
                <a:gd name="T43" fmla="*/ 63 h 64"/>
                <a:gd name="T44" fmla="*/ 31 w 17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6" h="64">
                  <a:moveTo>
                    <a:pt x="31" y="64"/>
                  </a:moveTo>
                  <a:cubicBezTo>
                    <a:pt x="41" y="63"/>
                    <a:pt x="50" y="62"/>
                    <a:pt x="59" y="60"/>
                  </a:cubicBezTo>
                  <a:cubicBezTo>
                    <a:pt x="64" y="59"/>
                    <a:pt x="68" y="56"/>
                    <a:pt x="71" y="52"/>
                  </a:cubicBezTo>
                  <a:cubicBezTo>
                    <a:pt x="76" y="46"/>
                    <a:pt x="81" y="40"/>
                    <a:pt x="86" y="34"/>
                  </a:cubicBezTo>
                  <a:cubicBezTo>
                    <a:pt x="88" y="30"/>
                    <a:pt x="92" y="28"/>
                    <a:pt x="96" y="27"/>
                  </a:cubicBezTo>
                  <a:cubicBezTo>
                    <a:pt x="105" y="26"/>
                    <a:pt x="113" y="24"/>
                    <a:pt x="122" y="22"/>
                  </a:cubicBezTo>
                  <a:cubicBezTo>
                    <a:pt x="132" y="20"/>
                    <a:pt x="142" y="18"/>
                    <a:pt x="152" y="16"/>
                  </a:cubicBezTo>
                  <a:cubicBezTo>
                    <a:pt x="159" y="14"/>
                    <a:pt x="165" y="13"/>
                    <a:pt x="171" y="11"/>
                  </a:cubicBezTo>
                  <a:cubicBezTo>
                    <a:pt x="174" y="11"/>
                    <a:pt x="176" y="8"/>
                    <a:pt x="175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57" y="4"/>
                    <a:pt x="144" y="6"/>
                    <a:pt x="132" y="9"/>
                  </a:cubicBezTo>
                  <a:cubicBezTo>
                    <a:pt x="120" y="11"/>
                    <a:pt x="109" y="14"/>
                    <a:pt x="97" y="16"/>
                  </a:cubicBezTo>
                  <a:cubicBezTo>
                    <a:pt x="95" y="17"/>
                    <a:pt x="93" y="17"/>
                    <a:pt x="90" y="17"/>
                  </a:cubicBezTo>
                  <a:cubicBezTo>
                    <a:pt x="85" y="19"/>
                    <a:pt x="81" y="22"/>
                    <a:pt x="78" y="26"/>
                  </a:cubicBezTo>
                  <a:cubicBezTo>
                    <a:pt x="74" y="31"/>
                    <a:pt x="69" y="37"/>
                    <a:pt x="65" y="43"/>
                  </a:cubicBezTo>
                  <a:cubicBezTo>
                    <a:pt x="62" y="47"/>
                    <a:pt x="58" y="49"/>
                    <a:pt x="54" y="50"/>
                  </a:cubicBezTo>
                  <a:cubicBezTo>
                    <a:pt x="43" y="52"/>
                    <a:pt x="33" y="53"/>
                    <a:pt x="22" y="52"/>
                  </a:cubicBezTo>
                  <a:cubicBezTo>
                    <a:pt x="17" y="51"/>
                    <a:pt x="13" y="50"/>
                    <a:pt x="8" y="48"/>
                  </a:cubicBezTo>
                  <a:cubicBezTo>
                    <a:pt x="5" y="46"/>
                    <a:pt x="3" y="47"/>
                    <a:pt x="1" y="49"/>
                  </a:cubicBezTo>
                  <a:cubicBezTo>
                    <a:pt x="0" y="52"/>
                    <a:pt x="0" y="55"/>
                    <a:pt x="2" y="56"/>
                  </a:cubicBezTo>
                  <a:cubicBezTo>
                    <a:pt x="2" y="57"/>
                    <a:pt x="3" y="57"/>
                    <a:pt x="4" y="58"/>
                  </a:cubicBezTo>
                  <a:cubicBezTo>
                    <a:pt x="10" y="61"/>
                    <a:pt x="16" y="62"/>
                    <a:pt x="22" y="63"/>
                  </a:cubicBezTo>
                  <a:cubicBezTo>
                    <a:pt x="25" y="63"/>
                    <a:pt x="28" y="63"/>
                    <a:pt x="3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9" name="Freeform 392">
              <a:extLst>
                <a:ext uri="{FF2B5EF4-FFF2-40B4-BE49-F238E27FC236}">
                  <a16:creationId xmlns:a16="http://schemas.microsoft.com/office/drawing/2014/main" id="{9F25AC32-7FCD-4E23-A946-96D66FA4D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4451350"/>
              <a:ext cx="52388" cy="203200"/>
            </a:xfrm>
            <a:custGeom>
              <a:avLst/>
              <a:gdLst>
                <a:gd name="T0" fmla="*/ 5 w 14"/>
                <a:gd name="T1" fmla="*/ 54 h 54"/>
                <a:gd name="T2" fmla="*/ 14 w 14"/>
                <a:gd name="T3" fmla="*/ 54 h 54"/>
                <a:gd name="T4" fmla="*/ 9 w 14"/>
                <a:gd name="T5" fmla="*/ 0 h 54"/>
                <a:gd name="T6" fmla="*/ 0 w 14"/>
                <a:gd name="T7" fmla="*/ 1 h 54"/>
                <a:gd name="T8" fmla="*/ 5 w 1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4">
                  <a:moveTo>
                    <a:pt x="5" y="54"/>
                  </a:moveTo>
                  <a:cubicBezTo>
                    <a:pt x="9" y="54"/>
                    <a:pt x="11" y="54"/>
                    <a:pt x="14" y="54"/>
                  </a:cubicBezTo>
                  <a:cubicBezTo>
                    <a:pt x="13" y="36"/>
                    <a:pt x="11" y="18"/>
                    <a:pt x="9" y="0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2" y="19"/>
                    <a:pt x="4" y="36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0" name="Freeform 393">
              <a:extLst>
                <a:ext uri="{FF2B5EF4-FFF2-40B4-BE49-F238E27FC236}">
                  <a16:creationId xmlns:a16="http://schemas.microsoft.com/office/drawing/2014/main" id="{72889A9E-CC7B-4E9C-9FAF-97EBB8066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913" y="4545013"/>
              <a:ext cx="168275" cy="155575"/>
            </a:xfrm>
            <a:custGeom>
              <a:avLst/>
              <a:gdLst>
                <a:gd name="T0" fmla="*/ 5 w 45"/>
                <a:gd name="T1" fmla="*/ 0 h 41"/>
                <a:gd name="T2" fmla="*/ 0 w 45"/>
                <a:gd name="T3" fmla="*/ 7 h 41"/>
                <a:gd name="T4" fmla="*/ 43 w 45"/>
                <a:gd name="T5" fmla="*/ 41 h 41"/>
                <a:gd name="T6" fmla="*/ 45 w 45"/>
                <a:gd name="T7" fmla="*/ 32 h 41"/>
                <a:gd name="T8" fmla="*/ 44 w 45"/>
                <a:gd name="T9" fmla="*/ 31 h 41"/>
                <a:gd name="T10" fmla="*/ 28 w 45"/>
                <a:gd name="T11" fmla="*/ 18 h 41"/>
                <a:gd name="T12" fmla="*/ 6 w 45"/>
                <a:gd name="T13" fmla="*/ 1 h 41"/>
                <a:gd name="T14" fmla="*/ 5 w 4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1">
                  <a:moveTo>
                    <a:pt x="5" y="0"/>
                  </a:moveTo>
                  <a:cubicBezTo>
                    <a:pt x="3" y="3"/>
                    <a:pt x="1" y="5"/>
                    <a:pt x="0" y="7"/>
                  </a:cubicBezTo>
                  <a:cubicBezTo>
                    <a:pt x="14" y="18"/>
                    <a:pt x="28" y="29"/>
                    <a:pt x="43" y="41"/>
                  </a:cubicBezTo>
                  <a:cubicBezTo>
                    <a:pt x="44" y="38"/>
                    <a:pt x="45" y="35"/>
                    <a:pt x="45" y="32"/>
                  </a:cubicBezTo>
                  <a:cubicBezTo>
                    <a:pt x="45" y="32"/>
                    <a:pt x="45" y="31"/>
                    <a:pt x="44" y="31"/>
                  </a:cubicBezTo>
                  <a:cubicBezTo>
                    <a:pt x="39" y="27"/>
                    <a:pt x="33" y="22"/>
                    <a:pt x="28" y="18"/>
                  </a:cubicBezTo>
                  <a:cubicBezTo>
                    <a:pt x="21" y="13"/>
                    <a:pt x="13" y="7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1" name="Freeform 394">
              <a:extLst>
                <a:ext uri="{FF2B5EF4-FFF2-40B4-BE49-F238E27FC236}">
                  <a16:creationId xmlns:a16="http://schemas.microsoft.com/office/drawing/2014/main" id="{F738B96F-25A3-4432-9463-F7EB71EAF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4662488"/>
              <a:ext cx="93663" cy="96838"/>
            </a:xfrm>
            <a:custGeom>
              <a:avLst/>
              <a:gdLst>
                <a:gd name="T0" fmla="*/ 25 w 25"/>
                <a:gd name="T1" fmla="*/ 15 h 26"/>
                <a:gd name="T2" fmla="*/ 24 w 25"/>
                <a:gd name="T3" fmla="*/ 13 h 26"/>
                <a:gd name="T4" fmla="*/ 22 w 25"/>
                <a:gd name="T5" fmla="*/ 5 h 26"/>
                <a:gd name="T6" fmla="*/ 16 w 25"/>
                <a:gd name="T7" fmla="*/ 1 h 26"/>
                <a:gd name="T8" fmla="*/ 10 w 25"/>
                <a:gd name="T9" fmla="*/ 1 h 26"/>
                <a:gd name="T10" fmla="*/ 3 w 25"/>
                <a:gd name="T11" fmla="*/ 6 h 26"/>
                <a:gd name="T12" fmla="*/ 1 w 25"/>
                <a:gd name="T13" fmla="*/ 13 h 26"/>
                <a:gd name="T14" fmla="*/ 2 w 25"/>
                <a:gd name="T15" fmla="*/ 19 h 26"/>
                <a:gd name="T16" fmla="*/ 11 w 25"/>
                <a:gd name="T17" fmla="*/ 25 h 26"/>
                <a:gd name="T18" fmla="*/ 17 w 25"/>
                <a:gd name="T19" fmla="*/ 24 h 26"/>
                <a:gd name="T20" fmla="*/ 23 w 25"/>
                <a:gd name="T21" fmla="*/ 19 h 26"/>
                <a:gd name="T22" fmla="*/ 25 w 25"/>
                <a:gd name="T23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6">
                  <a:moveTo>
                    <a:pt x="25" y="15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1"/>
                    <a:pt x="23" y="8"/>
                    <a:pt x="22" y="5"/>
                  </a:cubicBezTo>
                  <a:cubicBezTo>
                    <a:pt x="21" y="2"/>
                    <a:pt x="19" y="1"/>
                    <a:pt x="16" y="1"/>
                  </a:cubicBezTo>
                  <a:cubicBezTo>
                    <a:pt x="14" y="1"/>
                    <a:pt x="12" y="1"/>
                    <a:pt x="10" y="1"/>
                  </a:cubicBezTo>
                  <a:cubicBezTo>
                    <a:pt x="6" y="0"/>
                    <a:pt x="4" y="2"/>
                    <a:pt x="3" y="6"/>
                  </a:cubicBezTo>
                  <a:cubicBezTo>
                    <a:pt x="2" y="8"/>
                    <a:pt x="1" y="11"/>
                    <a:pt x="1" y="13"/>
                  </a:cubicBezTo>
                  <a:cubicBezTo>
                    <a:pt x="0" y="15"/>
                    <a:pt x="1" y="18"/>
                    <a:pt x="2" y="19"/>
                  </a:cubicBezTo>
                  <a:cubicBezTo>
                    <a:pt x="5" y="21"/>
                    <a:pt x="8" y="23"/>
                    <a:pt x="11" y="25"/>
                  </a:cubicBezTo>
                  <a:cubicBezTo>
                    <a:pt x="13" y="26"/>
                    <a:pt x="15" y="26"/>
                    <a:pt x="17" y="24"/>
                  </a:cubicBezTo>
                  <a:cubicBezTo>
                    <a:pt x="19" y="23"/>
                    <a:pt x="21" y="21"/>
                    <a:pt x="23" y="19"/>
                  </a:cubicBezTo>
                  <a:cubicBezTo>
                    <a:pt x="24" y="18"/>
                    <a:pt x="25" y="17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2" name="Freeform 395">
              <a:extLst>
                <a:ext uri="{FF2B5EF4-FFF2-40B4-BE49-F238E27FC236}">
                  <a16:creationId xmlns:a16="http://schemas.microsoft.com/office/drawing/2014/main" id="{CA37FEF0-1A2A-46D8-BB51-F8E4CB28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450" y="4745038"/>
              <a:ext cx="52388" cy="57150"/>
            </a:xfrm>
            <a:custGeom>
              <a:avLst/>
              <a:gdLst>
                <a:gd name="T0" fmla="*/ 6 w 14"/>
                <a:gd name="T1" fmla="*/ 0 h 15"/>
                <a:gd name="T2" fmla="*/ 0 w 14"/>
                <a:gd name="T3" fmla="*/ 5 h 15"/>
                <a:gd name="T4" fmla="*/ 7 w 14"/>
                <a:gd name="T5" fmla="*/ 13 h 15"/>
                <a:gd name="T6" fmla="*/ 12 w 14"/>
                <a:gd name="T7" fmla="*/ 12 h 15"/>
                <a:gd name="T8" fmla="*/ 12 w 14"/>
                <a:gd name="T9" fmla="*/ 7 h 15"/>
                <a:gd name="T10" fmla="*/ 6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6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2" y="8"/>
                    <a:pt x="4" y="11"/>
                    <a:pt x="7" y="13"/>
                  </a:cubicBezTo>
                  <a:cubicBezTo>
                    <a:pt x="8" y="15"/>
                    <a:pt x="10" y="14"/>
                    <a:pt x="12" y="12"/>
                  </a:cubicBezTo>
                  <a:cubicBezTo>
                    <a:pt x="13" y="11"/>
                    <a:pt x="14" y="9"/>
                    <a:pt x="12" y="7"/>
                  </a:cubicBezTo>
                  <a:cubicBezTo>
                    <a:pt x="10" y="5"/>
                    <a:pt x="9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295" name="Группа 192">
            <a:extLst>
              <a:ext uri="{FF2B5EF4-FFF2-40B4-BE49-F238E27FC236}">
                <a16:creationId xmlns:a16="http://schemas.microsoft.com/office/drawing/2014/main" id="{A59BD1F2-8A88-4776-A7B0-DF4E8BEE0B46}"/>
              </a:ext>
            </a:extLst>
          </p:cNvPr>
          <p:cNvGrpSpPr/>
          <p:nvPr/>
        </p:nvGrpSpPr>
        <p:grpSpPr>
          <a:xfrm>
            <a:off x="1999313" y="2232392"/>
            <a:ext cx="648370" cy="874784"/>
            <a:chOff x="7651750" y="1508125"/>
            <a:chExt cx="1100138" cy="1484313"/>
          </a:xfrm>
          <a:solidFill>
            <a:schemeClr val="bg1"/>
          </a:solidFill>
        </p:grpSpPr>
        <p:sp>
          <p:nvSpPr>
            <p:cNvPr id="194" name="Freeform 473">
              <a:extLst>
                <a:ext uri="{FF2B5EF4-FFF2-40B4-BE49-F238E27FC236}">
                  <a16:creationId xmlns:a16="http://schemas.microsoft.com/office/drawing/2014/main" id="{90685F98-C36F-4259-8BE8-5A558A28AB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6225" y="2728913"/>
              <a:ext cx="96838" cy="106363"/>
            </a:xfrm>
            <a:custGeom>
              <a:avLst/>
              <a:gdLst>
                <a:gd name="T0" fmla="*/ 3 w 26"/>
                <a:gd name="T1" fmla="*/ 4 h 28"/>
                <a:gd name="T2" fmla="*/ 13 w 26"/>
                <a:gd name="T3" fmla="*/ 0 h 28"/>
                <a:gd name="T4" fmla="*/ 22 w 26"/>
                <a:gd name="T5" fmla="*/ 4 h 28"/>
                <a:gd name="T6" fmla="*/ 26 w 26"/>
                <a:gd name="T7" fmla="*/ 14 h 28"/>
                <a:gd name="T8" fmla="*/ 22 w 26"/>
                <a:gd name="T9" fmla="*/ 24 h 28"/>
                <a:gd name="T10" fmla="*/ 13 w 26"/>
                <a:gd name="T11" fmla="*/ 28 h 28"/>
                <a:gd name="T12" fmla="*/ 3 w 26"/>
                <a:gd name="T13" fmla="*/ 24 h 28"/>
                <a:gd name="T14" fmla="*/ 0 w 26"/>
                <a:gd name="T15" fmla="*/ 14 h 28"/>
                <a:gd name="T16" fmla="*/ 3 w 26"/>
                <a:gd name="T17" fmla="*/ 4 h 28"/>
                <a:gd name="T18" fmla="*/ 13 w 26"/>
                <a:gd name="T19" fmla="*/ 23 h 28"/>
                <a:gd name="T20" fmla="*/ 18 w 26"/>
                <a:gd name="T21" fmla="*/ 20 h 28"/>
                <a:gd name="T22" fmla="*/ 20 w 26"/>
                <a:gd name="T23" fmla="*/ 14 h 28"/>
                <a:gd name="T24" fmla="*/ 18 w 26"/>
                <a:gd name="T25" fmla="*/ 7 h 28"/>
                <a:gd name="T26" fmla="*/ 13 w 26"/>
                <a:gd name="T27" fmla="*/ 5 h 28"/>
                <a:gd name="T28" fmla="*/ 7 w 26"/>
                <a:gd name="T29" fmla="*/ 7 h 28"/>
                <a:gd name="T30" fmla="*/ 5 w 26"/>
                <a:gd name="T31" fmla="*/ 14 h 28"/>
                <a:gd name="T32" fmla="*/ 7 w 26"/>
                <a:gd name="T33" fmla="*/ 20 h 28"/>
                <a:gd name="T34" fmla="*/ 13 w 26"/>
                <a:gd name="T3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8">
                  <a:moveTo>
                    <a:pt x="3" y="4"/>
                  </a:moveTo>
                  <a:cubicBezTo>
                    <a:pt x="5" y="1"/>
                    <a:pt x="9" y="0"/>
                    <a:pt x="13" y="0"/>
                  </a:cubicBezTo>
                  <a:cubicBezTo>
                    <a:pt x="17" y="0"/>
                    <a:pt x="20" y="1"/>
                    <a:pt x="22" y="4"/>
                  </a:cubicBezTo>
                  <a:cubicBezTo>
                    <a:pt x="25" y="6"/>
                    <a:pt x="26" y="9"/>
                    <a:pt x="26" y="14"/>
                  </a:cubicBezTo>
                  <a:cubicBezTo>
                    <a:pt x="26" y="18"/>
                    <a:pt x="25" y="21"/>
                    <a:pt x="22" y="24"/>
                  </a:cubicBezTo>
                  <a:cubicBezTo>
                    <a:pt x="20" y="26"/>
                    <a:pt x="17" y="28"/>
                    <a:pt x="13" y="28"/>
                  </a:cubicBezTo>
                  <a:cubicBezTo>
                    <a:pt x="9" y="28"/>
                    <a:pt x="5" y="26"/>
                    <a:pt x="3" y="24"/>
                  </a:cubicBezTo>
                  <a:cubicBezTo>
                    <a:pt x="1" y="21"/>
                    <a:pt x="0" y="18"/>
                    <a:pt x="0" y="14"/>
                  </a:cubicBezTo>
                  <a:cubicBezTo>
                    <a:pt x="0" y="9"/>
                    <a:pt x="1" y="6"/>
                    <a:pt x="3" y="4"/>
                  </a:cubicBezTo>
                  <a:close/>
                  <a:moveTo>
                    <a:pt x="13" y="23"/>
                  </a:moveTo>
                  <a:cubicBezTo>
                    <a:pt x="15" y="23"/>
                    <a:pt x="17" y="22"/>
                    <a:pt x="18" y="20"/>
                  </a:cubicBezTo>
                  <a:cubicBezTo>
                    <a:pt x="20" y="18"/>
                    <a:pt x="20" y="16"/>
                    <a:pt x="20" y="14"/>
                  </a:cubicBezTo>
                  <a:cubicBezTo>
                    <a:pt x="20" y="11"/>
                    <a:pt x="20" y="9"/>
                    <a:pt x="18" y="7"/>
                  </a:cubicBezTo>
                  <a:cubicBezTo>
                    <a:pt x="17" y="5"/>
                    <a:pt x="15" y="5"/>
                    <a:pt x="13" y="5"/>
                  </a:cubicBezTo>
                  <a:cubicBezTo>
                    <a:pt x="10" y="5"/>
                    <a:pt x="9" y="5"/>
                    <a:pt x="7" y="7"/>
                  </a:cubicBezTo>
                  <a:cubicBezTo>
                    <a:pt x="6" y="9"/>
                    <a:pt x="5" y="11"/>
                    <a:pt x="5" y="14"/>
                  </a:cubicBezTo>
                  <a:cubicBezTo>
                    <a:pt x="5" y="16"/>
                    <a:pt x="6" y="18"/>
                    <a:pt x="7" y="20"/>
                  </a:cubicBezTo>
                  <a:cubicBezTo>
                    <a:pt x="9" y="22"/>
                    <a:pt x="10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5" name="Freeform 474">
              <a:extLst>
                <a:ext uri="{FF2B5EF4-FFF2-40B4-BE49-F238E27FC236}">
                  <a16:creationId xmlns:a16="http://schemas.microsoft.com/office/drawing/2014/main" id="{3658A44C-3C82-48CC-AF6A-B2962D74D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113" y="2759075"/>
              <a:ext cx="60325" cy="71438"/>
            </a:xfrm>
            <a:custGeom>
              <a:avLst/>
              <a:gdLst>
                <a:gd name="T0" fmla="*/ 0 w 38"/>
                <a:gd name="T1" fmla="*/ 45 h 45"/>
                <a:gd name="T2" fmla="*/ 0 w 38"/>
                <a:gd name="T3" fmla="*/ 0 h 45"/>
                <a:gd name="T4" fmla="*/ 38 w 38"/>
                <a:gd name="T5" fmla="*/ 0 h 45"/>
                <a:gd name="T6" fmla="*/ 38 w 38"/>
                <a:gd name="T7" fmla="*/ 10 h 45"/>
                <a:gd name="T8" fmla="*/ 14 w 38"/>
                <a:gd name="T9" fmla="*/ 10 h 45"/>
                <a:gd name="T10" fmla="*/ 14 w 38"/>
                <a:gd name="T11" fmla="*/ 45 h 45"/>
                <a:gd name="T12" fmla="*/ 0 w 3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5">
                  <a:moveTo>
                    <a:pt x="0" y="45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38" y="10"/>
                  </a:lnTo>
                  <a:lnTo>
                    <a:pt x="14" y="10"/>
                  </a:lnTo>
                  <a:lnTo>
                    <a:pt x="14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6" name="Freeform 475">
              <a:extLst>
                <a:ext uri="{FF2B5EF4-FFF2-40B4-BE49-F238E27FC236}">
                  <a16:creationId xmlns:a16="http://schemas.microsoft.com/office/drawing/2014/main" id="{47E1E090-5FF5-406C-ADB6-090BCB888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759075"/>
              <a:ext cx="66675" cy="71438"/>
            </a:xfrm>
            <a:custGeom>
              <a:avLst/>
              <a:gdLst>
                <a:gd name="T0" fmla="*/ 42 w 42"/>
                <a:gd name="T1" fmla="*/ 45 h 45"/>
                <a:gd name="T2" fmla="*/ 31 w 42"/>
                <a:gd name="T3" fmla="*/ 45 h 45"/>
                <a:gd name="T4" fmla="*/ 31 w 42"/>
                <a:gd name="T5" fmla="*/ 26 h 45"/>
                <a:gd name="T6" fmla="*/ 12 w 42"/>
                <a:gd name="T7" fmla="*/ 26 h 45"/>
                <a:gd name="T8" fmla="*/ 12 w 42"/>
                <a:gd name="T9" fmla="*/ 45 h 45"/>
                <a:gd name="T10" fmla="*/ 0 w 42"/>
                <a:gd name="T11" fmla="*/ 45 h 45"/>
                <a:gd name="T12" fmla="*/ 0 w 42"/>
                <a:gd name="T13" fmla="*/ 0 h 45"/>
                <a:gd name="T14" fmla="*/ 12 w 42"/>
                <a:gd name="T15" fmla="*/ 0 h 45"/>
                <a:gd name="T16" fmla="*/ 12 w 42"/>
                <a:gd name="T17" fmla="*/ 17 h 45"/>
                <a:gd name="T18" fmla="*/ 31 w 42"/>
                <a:gd name="T19" fmla="*/ 17 h 45"/>
                <a:gd name="T20" fmla="*/ 31 w 42"/>
                <a:gd name="T21" fmla="*/ 0 h 45"/>
                <a:gd name="T22" fmla="*/ 42 w 42"/>
                <a:gd name="T23" fmla="*/ 0 h 45"/>
                <a:gd name="T24" fmla="*/ 42 w 42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5">
                  <a:moveTo>
                    <a:pt x="42" y="45"/>
                  </a:moveTo>
                  <a:lnTo>
                    <a:pt x="31" y="45"/>
                  </a:lnTo>
                  <a:lnTo>
                    <a:pt x="31" y="26"/>
                  </a:lnTo>
                  <a:lnTo>
                    <a:pt x="12" y="26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7"/>
                  </a:lnTo>
                  <a:lnTo>
                    <a:pt x="31" y="17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4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7" name="Freeform 476">
              <a:extLst>
                <a:ext uri="{FF2B5EF4-FFF2-40B4-BE49-F238E27FC236}">
                  <a16:creationId xmlns:a16="http://schemas.microsoft.com/office/drawing/2014/main" id="{4F34D4DE-0027-4214-999F-30834266B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1975" y="2755900"/>
              <a:ext cx="71438" cy="79375"/>
            </a:xfrm>
            <a:custGeom>
              <a:avLst/>
              <a:gdLst>
                <a:gd name="T0" fmla="*/ 19 w 19"/>
                <a:gd name="T1" fmla="*/ 9 h 21"/>
                <a:gd name="T2" fmla="*/ 19 w 19"/>
                <a:gd name="T3" fmla="*/ 11 h 21"/>
                <a:gd name="T4" fmla="*/ 5 w 19"/>
                <a:gd name="T5" fmla="*/ 11 h 21"/>
                <a:gd name="T6" fmla="*/ 9 w 19"/>
                <a:gd name="T7" fmla="*/ 16 h 21"/>
                <a:gd name="T8" fmla="*/ 13 w 19"/>
                <a:gd name="T9" fmla="*/ 14 h 21"/>
                <a:gd name="T10" fmla="*/ 18 w 19"/>
                <a:gd name="T11" fmla="*/ 14 h 21"/>
                <a:gd name="T12" fmla="*/ 16 w 19"/>
                <a:gd name="T13" fmla="*/ 19 h 21"/>
                <a:gd name="T14" fmla="*/ 9 w 19"/>
                <a:gd name="T15" fmla="*/ 21 h 21"/>
                <a:gd name="T16" fmla="*/ 2 w 19"/>
                <a:gd name="T17" fmla="*/ 18 h 21"/>
                <a:gd name="T18" fmla="*/ 0 w 19"/>
                <a:gd name="T19" fmla="*/ 10 h 21"/>
                <a:gd name="T20" fmla="*/ 2 w 19"/>
                <a:gd name="T21" fmla="*/ 3 h 21"/>
                <a:gd name="T22" fmla="*/ 9 w 19"/>
                <a:gd name="T23" fmla="*/ 0 h 21"/>
                <a:gd name="T24" fmla="*/ 16 w 19"/>
                <a:gd name="T25" fmla="*/ 3 h 21"/>
                <a:gd name="T26" fmla="*/ 19 w 19"/>
                <a:gd name="T27" fmla="*/ 9 h 21"/>
                <a:gd name="T28" fmla="*/ 9 w 19"/>
                <a:gd name="T29" fmla="*/ 4 h 21"/>
                <a:gd name="T30" fmla="*/ 5 w 19"/>
                <a:gd name="T31" fmla="*/ 7 h 21"/>
                <a:gd name="T32" fmla="*/ 13 w 19"/>
                <a:gd name="T33" fmla="*/ 7 h 21"/>
                <a:gd name="T34" fmla="*/ 9 w 19"/>
                <a:gd name="T3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1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6" y="16"/>
                    <a:pt x="9" y="16"/>
                  </a:cubicBezTo>
                  <a:cubicBezTo>
                    <a:pt x="11" y="16"/>
                    <a:pt x="13" y="15"/>
                    <a:pt x="13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6"/>
                    <a:pt x="17" y="18"/>
                    <a:pt x="16" y="19"/>
                  </a:cubicBezTo>
                  <a:cubicBezTo>
                    <a:pt x="14" y="20"/>
                    <a:pt x="12" y="21"/>
                    <a:pt x="9" y="21"/>
                  </a:cubicBezTo>
                  <a:cubicBezTo>
                    <a:pt x="6" y="21"/>
                    <a:pt x="4" y="20"/>
                    <a:pt x="2" y="18"/>
                  </a:cubicBezTo>
                  <a:cubicBezTo>
                    <a:pt x="0" y="16"/>
                    <a:pt x="0" y="13"/>
                    <a:pt x="0" y="10"/>
                  </a:cubicBezTo>
                  <a:cubicBezTo>
                    <a:pt x="0" y="7"/>
                    <a:pt x="0" y="5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4" y="1"/>
                    <a:pt x="16" y="3"/>
                  </a:cubicBezTo>
                  <a:cubicBezTo>
                    <a:pt x="18" y="4"/>
                    <a:pt x="19" y="7"/>
                    <a:pt x="19" y="9"/>
                  </a:cubicBezTo>
                  <a:close/>
                  <a:moveTo>
                    <a:pt x="9" y="4"/>
                  </a:moveTo>
                  <a:cubicBezTo>
                    <a:pt x="7" y="4"/>
                    <a:pt x="6" y="5"/>
                    <a:pt x="5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8" name="Freeform 477">
              <a:extLst>
                <a:ext uri="{FF2B5EF4-FFF2-40B4-BE49-F238E27FC236}">
                  <a16:creationId xmlns:a16="http://schemas.microsoft.com/office/drawing/2014/main" id="{05D3999E-1B12-42BA-ADB8-7A57ADD0D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0875" y="2759075"/>
              <a:ext cx="68263" cy="71438"/>
            </a:xfrm>
            <a:custGeom>
              <a:avLst/>
              <a:gdLst>
                <a:gd name="T0" fmla="*/ 15 w 18"/>
                <a:gd name="T1" fmla="*/ 8 h 19"/>
                <a:gd name="T2" fmla="*/ 15 w 18"/>
                <a:gd name="T3" fmla="*/ 9 h 19"/>
                <a:gd name="T4" fmla="*/ 17 w 18"/>
                <a:gd name="T5" fmla="*/ 11 h 19"/>
                <a:gd name="T6" fmla="*/ 18 w 18"/>
                <a:gd name="T7" fmla="*/ 14 h 19"/>
                <a:gd name="T8" fmla="*/ 11 w 18"/>
                <a:gd name="T9" fmla="*/ 19 h 19"/>
                <a:gd name="T10" fmla="*/ 0 w 18"/>
                <a:gd name="T11" fmla="*/ 19 h 19"/>
                <a:gd name="T12" fmla="*/ 0 w 18"/>
                <a:gd name="T13" fmla="*/ 0 h 19"/>
                <a:gd name="T14" fmla="*/ 11 w 18"/>
                <a:gd name="T15" fmla="*/ 0 h 19"/>
                <a:gd name="T16" fmla="*/ 16 w 18"/>
                <a:gd name="T17" fmla="*/ 1 h 19"/>
                <a:gd name="T18" fmla="*/ 17 w 18"/>
                <a:gd name="T19" fmla="*/ 5 h 19"/>
                <a:gd name="T20" fmla="*/ 15 w 18"/>
                <a:gd name="T21" fmla="*/ 8 h 19"/>
                <a:gd name="T22" fmla="*/ 5 w 18"/>
                <a:gd name="T23" fmla="*/ 3 h 19"/>
                <a:gd name="T24" fmla="*/ 5 w 18"/>
                <a:gd name="T25" fmla="*/ 7 h 19"/>
                <a:gd name="T26" fmla="*/ 10 w 18"/>
                <a:gd name="T27" fmla="*/ 7 h 19"/>
                <a:gd name="T28" fmla="*/ 12 w 18"/>
                <a:gd name="T29" fmla="*/ 5 h 19"/>
                <a:gd name="T30" fmla="*/ 10 w 18"/>
                <a:gd name="T31" fmla="*/ 3 h 19"/>
                <a:gd name="T32" fmla="*/ 5 w 18"/>
                <a:gd name="T33" fmla="*/ 3 h 19"/>
                <a:gd name="T34" fmla="*/ 5 w 18"/>
                <a:gd name="T35" fmla="*/ 15 h 19"/>
                <a:gd name="T36" fmla="*/ 10 w 18"/>
                <a:gd name="T37" fmla="*/ 15 h 19"/>
                <a:gd name="T38" fmla="*/ 13 w 18"/>
                <a:gd name="T39" fmla="*/ 13 h 19"/>
                <a:gd name="T40" fmla="*/ 10 w 18"/>
                <a:gd name="T41" fmla="*/ 11 h 19"/>
                <a:gd name="T42" fmla="*/ 5 w 18"/>
                <a:gd name="T43" fmla="*/ 11 h 19"/>
                <a:gd name="T44" fmla="*/ 5 w 18"/>
                <a:gd name="T4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19">
                  <a:moveTo>
                    <a:pt x="15" y="8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7" y="10"/>
                    <a:pt x="17" y="11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8" y="17"/>
                    <a:pt x="16" y="19"/>
                    <a:pt x="1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2"/>
                    <a:pt x="17" y="3"/>
                    <a:pt x="17" y="5"/>
                  </a:cubicBezTo>
                  <a:cubicBezTo>
                    <a:pt x="17" y="6"/>
                    <a:pt x="16" y="8"/>
                    <a:pt x="15" y="8"/>
                  </a:cubicBezTo>
                  <a:close/>
                  <a:moveTo>
                    <a:pt x="5" y="3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2" y="7"/>
                    <a:pt x="12" y="5"/>
                  </a:cubicBezTo>
                  <a:cubicBezTo>
                    <a:pt x="12" y="4"/>
                    <a:pt x="11" y="3"/>
                    <a:pt x="10" y="3"/>
                  </a:cubicBezTo>
                  <a:lnTo>
                    <a:pt x="5" y="3"/>
                  </a:lnTo>
                  <a:close/>
                  <a:moveTo>
                    <a:pt x="5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3" y="13"/>
                  </a:cubicBezTo>
                  <a:cubicBezTo>
                    <a:pt x="13" y="12"/>
                    <a:pt x="12" y="11"/>
                    <a:pt x="10" y="11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9" name="Freeform 478">
              <a:extLst>
                <a:ext uri="{FF2B5EF4-FFF2-40B4-BE49-F238E27FC236}">
                  <a16:creationId xmlns:a16="http://schemas.microsoft.com/office/drawing/2014/main" id="{D8AAF8FD-2BD1-4320-8A04-A9FC33D211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3425" y="2755900"/>
              <a:ext cx="71438" cy="79375"/>
            </a:xfrm>
            <a:custGeom>
              <a:avLst/>
              <a:gdLst>
                <a:gd name="T0" fmla="*/ 14 w 19"/>
                <a:gd name="T1" fmla="*/ 20 h 21"/>
                <a:gd name="T2" fmla="*/ 14 w 19"/>
                <a:gd name="T3" fmla="*/ 18 h 21"/>
                <a:gd name="T4" fmla="*/ 13 w 19"/>
                <a:gd name="T5" fmla="*/ 18 h 21"/>
                <a:gd name="T6" fmla="*/ 7 w 19"/>
                <a:gd name="T7" fmla="*/ 21 h 21"/>
                <a:gd name="T8" fmla="*/ 2 w 19"/>
                <a:gd name="T9" fmla="*/ 19 h 21"/>
                <a:gd name="T10" fmla="*/ 0 w 19"/>
                <a:gd name="T11" fmla="*/ 14 h 21"/>
                <a:gd name="T12" fmla="*/ 2 w 19"/>
                <a:gd name="T13" fmla="*/ 10 h 21"/>
                <a:gd name="T14" fmla="*/ 8 w 19"/>
                <a:gd name="T15" fmla="*/ 8 h 21"/>
                <a:gd name="T16" fmla="*/ 13 w 19"/>
                <a:gd name="T17" fmla="*/ 8 h 21"/>
                <a:gd name="T18" fmla="*/ 13 w 19"/>
                <a:gd name="T19" fmla="*/ 7 h 21"/>
                <a:gd name="T20" fmla="*/ 10 w 19"/>
                <a:gd name="T21" fmla="*/ 4 h 21"/>
                <a:gd name="T22" fmla="*/ 7 w 19"/>
                <a:gd name="T23" fmla="*/ 6 h 21"/>
                <a:gd name="T24" fmla="*/ 2 w 19"/>
                <a:gd name="T25" fmla="*/ 6 h 21"/>
                <a:gd name="T26" fmla="*/ 4 w 19"/>
                <a:gd name="T27" fmla="*/ 2 h 21"/>
                <a:gd name="T28" fmla="*/ 10 w 19"/>
                <a:gd name="T29" fmla="*/ 0 h 21"/>
                <a:gd name="T30" fmla="*/ 16 w 19"/>
                <a:gd name="T31" fmla="*/ 2 h 21"/>
                <a:gd name="T32" fmla="*/ 19 w 19"/>
                <a:gd name="T33" fmla="*/ 7 h 21"/>
                <a:gd name="T34" fmla="*/ 19 w 19"/>
                <a:gd name="T35" fmla="*/ 20 h 21"/>
                <a:gd name="T36" fmla="*/ 14 w 19"/>
                <a:gd name="T37" fmla="*/ 20 h 21"/>
                <a:gd name="T38" fmla="*/ 9 w 19"/>
                <a:gd name="T39" fmla="*/ 16 h 21"/>
                <a:gd name="T40" fmla="*/ 12 w 19"/>
                <a:gd name="T41" fmla="*/ 15 h 21"/>
                <a:gd name="T42" fmla="*/ 13 w 19"/>
                <a:gd name="T43" fmla="*/ 12 h 21"/>
                <a:gd name="T44" fmla="*/ 13 w 19"/>
                <a:gd name="T45" fmla="*/ 11 h 21"/>
                <a:gd name="T46" fmla="*/ 9 w 19"/>
                <a:gd name="T47" fmla="*/ 11 h 21"/>
                <a:gd name="T48" fmla="*/ 6 w 19"/>
                <a:gd name="T49" fmla="*/ 14 h 21"/>
                <a:gd name="T50" fmla="*/ 9 w 19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1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0" y="21"/>
                    <a:pt x="7" y="21"/>
                  </a:cubicBezTo>
                  <a:cubicBezTo>
                    <a:pt x="5" y="21"/>
                    <a:pt x="4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4" y="8"/>
                    <a:pt x="6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8" y="3"/>
                    <a:pt x="19" y="5"/>
                    <a:pt x="19" y="7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0" name="Freeform 479">
              <a:extLst>
                <a:ext uri="{FF2B5EF4-FFF2-40B4-BE49-F238E27FC236}">
                  <a16:creationId xmlns:a16="http://schemas.microsoft.com/office/drawing/2014/main" id="{DABD2D96-9034-4A79-9486-560B8EE13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3913" y="2759075"/>
              <a:ext cx="68263" cy="71438"/>
            </a:xfrm>
            <a:custGeom>
              <a:avLst/>
              <a:gdLst>
                <a:gd name="T0" fmla="*/ 8 w 18"/>
                <a:gd name="T1" fmla="*/ 0 h 19"/>
                <a:gd name="T2" fmla="*/ 18 w 18"/>
                <a:gd name="T3" fmla="*/ 0 h 19"/>
                <a:gd name="T4" fmla="*/ 18 w 18"/>
                <a:gd name="T5" fmla="*/ 19 h 19"/>
                <a:gd name="T6" fmla="*/ 12 w 18"/>
                <a:gd name="T7" fmla="*/ 19 h 19"/>
                <a:gd name="T8" fmla="*/ 12 w 18"/>
                <a:gd name="T9" fmla="*/ 13 h 19"/>
                <a:gd name="T10" fmla="*/ 8 w 18"/>
                <a:gd name="T11" fmla="*/ 13 h 19"/>
                <a:gd name="T12" fmla="*/ 5 w 18"/>
                <a:gd name="T13" fmla="*/ 19 h 19"/>
                <a:gd name="T14" fmla="*/ 0 w 18"/>
                <a:gd name="T15" fmla="*/ 19 h 19"/>
                <a:gd name="T16" fmla="*/ 3 w 18"/>
                <a:gd name="T17" fmla="*/ 11 h 19"/>
                <a:gd name="T18" fmla="*/ 0 w 18"/>
                <a:gd name="T19" fmla="*/ 6 h 19"/>
                <a:gd name="T20" fmla="*/ 2 w 18"/>
                <a:gd name="T21" fmla="*/ 1 h 19"/>
                <a:gd name="T22" fmla="*/ 8 w 18"/>
                <a:gd name="T23" fmla="*/ 0 h 19"/>
                <a:gd name="T24" fmla="*/ 12 w 18"/>
                <a:gd name="T25" fmla="*/ 9 h 19"/>
                <a:gd name="T26" fmla="*/ 12 w 18"/>
                <a:gd name="T27" fmla="*/ 4 h 19"/>
                <a:gd name="T28" fmla="*/ 8 w 18"/>
                <a:gd name="T29" fmla="*/ 4 h 19"/>
                <a:gd name="T30" fmla="*/ 6 w 18"/>
                <a:gd name="T31" fmla="*/ 4 h 19"/>
                <a:gd name="T32" fmla="*/ 5 w 18"/>
                <a:gd name="T33" fmla="*/ 6 h 19"/>
                <a:gd name="T34" fmla="*/ 6 w 18"/>
                <a:gd name="T35" fmla="*/ 8 h 19"/>
                <a:gd name="T36" fmla="*/ 8 w 18"/>
                <a:gd name="T37" fmla="*/ 9 h 19"/>
                <a:gd name="T38" fmla="*/ 12 w 18"/>
                <a:gd name="T3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19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3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lose/>
                  <a:moveTo>
                    <a:pt x="12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8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1" name="Freeform 480">
              <a:extLst>
                <a:ext uri="{FF2B5EF4-FFF2-40B4-BE49-F238E27FC236}">
                  <a16:creationId xmlns:a16="http://schemas.microsoft.com/office/drawing/2014/main" id="{A62CEA6B-9439-41F9-80A8-B00435B15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2898775"/>
              <a:ext cx="71438" cy="74613"/>
            </a:xfrm>
            <a:custGeom>
              <a:avLst/>
              <a:gdLst>
                <a:gd name="T0" fmla="*/ 45 w 45"/>
                <a:gd name="T1" fmla="*/ 47 h 47"/>
                <a:gd name="T2" fmla="*/ 31 w 45"/>
                <a:gd name="T3" fmla="*/ 47 h 47"/>
                <a:gd name="T4" fmla="*/ 31 w 45"/>
                <a:gd name="T5" fmla="*/ 12 h 47"/>
                <a:gd name="T6" fmla="*/ 12 w 45"/>
                <a:gd name="T7" fmla="*/ 12 h 47"/>
                <a:gd name="T8" fmla="*/ 12 w 45"/>
                <a:gd name="T9" fmla="*/ 47 h 47"/>
                <a:gd name="T10" fmla="*/ 0 w 45"/>
                <a:gd name="T11" fmla="*/ 47 h 47"/>
                <a:gd name="T12" fmla="*/ 0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lnTo>
                    <a:pt x="31" y="47"/>
                  </a:lnTo>
                  <a:lnTo>
                    <a:pt x="31" y="12"/>
                  </a:lnTo>
                  <a:lnTo>
                    <a:pt x="12" y="12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2" name="Freeform 481">
              <a:extLst>
                <a:ext uri="{FF2B5EF4-FFF2-40B4-BE49-F238E27FC236}">
                  <a16:creationId xmlns:a16="http://schemas.microsoft.com/office/drawing/2014/main" id="{C5BA7124-A499-4BFD-9680-ED6B1CD15B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2898775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6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5"/>
                    <a:pt x="14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3" name="Freeform 482">
              <a:extLst>
                <a:ext uri="{FF2B5EF4-FFF2-40B4-BE49-F238E27FC236}">
                  <a16:creationId xmlns:a16="http://schemas.microsoft.com/office/drawing/2014/main" id="{C53482FA-75B1-4376-8C47-90EFB84DCC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8613" y="2898775"/>
              <a:ext cx="93663" cy="93663"/>
            </a:xfrm>
            <a:custGeom>
              <a:avLst/>
              <a:gdLst>
                <a:gd name="T0" fmla="*/ 21 w 25"/>
                <a:gd name="T1" fmla="*/ 15 h 25"/>
                <a:gd name="T2" fmla="*/ 25 w 25"/>
                <a:gd name="T3" fmla="*/ 15 h 25"/>
                <a:gd name="T4" fmla="*/ 25 w 25"/>
                <a:gd name="T5" fmla="*/ 25 h 25"/>
                <a:gd name="T6" fmla="*/ 20 w 25"/>
                <a:gd name="T7" fmla="*/ 25 h 25"/>
                <a:gd name="T8" fmla="*/ 20 w 25"/>
                <a:gd name="T9" fmla="*/ 20 h 25"/>
                <a:gd name="T10" fmla="*/ 5 w 25"/>
                <a:gd name="T11" fmla="*/ 20 h 25"/>
                <a:gd name="T12" fmla="*/ 5 w 25"/>
                <a:gd name="T13" fmla="*/ 25 h 25"/>
                <a:gd name="T14" fmla="*/ 0 w 25"/>
                <a:gd name="T15" fmla="*/ 25 h 25"/>
                <a:gd name="T16" fmla="*/ 0 w 25"/>
                <a:gd name="T17" fmla="*/ 15 h 25"/>
                <a:gd name="T18" fmla="*/ 3 w 25"/>
                <a:gd name="T19" fmla="*/ 15 h 25"/>
                <a:gd name="T20" fmla="*/ 5 w 25"/>
                <a:gd name="T21" fmla="*/ 6 h 25"/>
                <a:gd name="T22" fmla="*/ 5 w 25"/>
                <a:gd name="T23" fmla="*/ 0 h 25"/>
                <a:gd name="T24" fmla="*/ 21 w 25"/>
                <a:gd name="T25" fmla="*/ 0 h 25"/>
                <a:gd name="T26" fmla="*/ 21 w 25"/>
                <a:gd name="T27" fmla="*/ 15 h 25"/>
                <a:gd name="T28" fmla="*/ 16 w 25"/>
                <a:gd name="T29" fmla="*/ 15 h 25"/>
                <a:gd name="T30" fmla="*/ 16 w 25"/>
                <a:gd name="T31" fmla="*/ 5 h 25"/>
                <a:gd name="T32" fmla="*/ 10 w 25"/>
                <a:gd name="T33" fmla="*/ 5 h 25"/>
                <a:gd name="T34" fmla="*/ 10 w 25"/>
                <a:gd name="T35" fmla="*/ 6 h 25"/>
                <a:gd name="T36" fmla="*/ 8 w 25"/>
                <a:gd name="T37" fmla="*/ 15 h 25"/>
                <a:gd name="T38" fmla="*/ 16 w 25"/>
                <a:gd name="T3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5">
                  <a:moveTo>
                    <a:pt x="21" y="15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2"/>
                    <a:pt x="5" y="9"/>
                    <a:pt x="5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15"/>
                  </a:lnTo>
                  <a:close/>
                  <a:moveTo>
                    <a:pt x="16" y="1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10"/>
                    <a:pt x="9" y="13"/>
                    <a:pt x="8" y="15"/>
                  </a:cubicBezTo>
                  <a:lnTo>
                    <a:pt x="1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4" name="Freeform 483">
              <a:extLst>
                <a:ext uri="{FF2B5EF4-FFF2-40B4-BE49-F238E27FC236}">
                  <a16:creationId xmlns:a16="http://schemas.microsoft.com/office/drawing/2014/main" id="{8061B43C-3E9B-457A-937B-11FCB2E33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8150" y="2898775"/>
              <a:ext cx="58738" cy="74613"/>
            </a:xfrm>
            <a:custGeom>
              <a:avLst/>
              <a:gdLst>
                <a:gd name="T0" fmla="*/ 0 w 37"/>
                <a:gd name="T1" fmla="*/ 47 h 47"/>
                <a:gd name="T2" fmla="*/ 0 w 37"/>
                <a:gd name="T3" fmla="*/ 0 h 47"/>
                <a:gd name="T4" fmla="*/ 37 w 37"/>
                <a:gd name="T5" fmla="*/ 0 h 47"/>
                <a:gd name="T6" fmla="*/ 37 w 37"/>
                <a:gd name="T7" fmla="*/ 12 h 47"/>
                <a:gd name="T8" fmla="*/ 14 w 37"/>
                <a:gd name="T9" fmla="*/ 12 h 47"/>
                <a:gd name="T10" fmla="*/ 14 w 37"/>
                <a:gd name="T11" fmla="*/ 47 h 47"/>
                <a:gd name="T12" fmla="*/ 0 w 37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7">
                  <a:moveTo>
                    <a:pt x="0" y="47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2"/>
                  </a:lnTo>
                  <a:lnTo>
                    <a:pt x="14" y="12"/>
                  </a:lnTo>
                  <a:lnTo>
                    <a:pt x="14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5" name="Freeform 484">
              <a:extLst>
                <a:ext uri="{FF2B5EF4-FFF2-40B4-BE49-F238E27FC236}">
                  <a16:creationId xmlns:a16="http://schemas.microsoft.com/office/drawing/2014/main" id="{B7B5BC71-19D8-4A2B-A54C-7E6082957B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2763" y="2898775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3 w 20"/>
                <a:gd name="T21" fmla="*/ 14 h 20"/>
                <a:gd name="T22" fmla="*/ 15 w 20"/>
                <a:gd name="T23" fmla="*/ 10 h 20"/>
                <a:gd name="T24" fmla="*/ 13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1" y="16"/>
                    <a:pt x="13" y="15"/>
                    <a:pt x="13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3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6" name="Freeform 485">
              <a:extLst>
                <a:ext uri="{FF2B5EF4-FFF2-40B4-BE49-F238E27FC236}">
                  <a16:creationId xmlns:a16="http://schemas.microsoft.com/office/drawing/2014/main" id="{C2D930F7-0AF9-4FBD-B350-3278AFA6C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2898775"/>
              <a:ext cx="68263" cy="74613"/>
            </a:xfrm>
            <a:custGeom>
              <a:avLst/>
              <a:gdLst>
                <a:gd name="T0" fmla="*/ 0 w 43"/>
                <a:gd name="T1" fmla="*/ 12 h 47"/>
                <a:gd name="T2" fmla="*/ 0 w 43"/>
                <a:gd name="T3" fmla="*/ 0 h 47"/>
                <a:gd name="T4" fmla="*/ 43 w 43"/>
                <a:gd name="T5" fmla="*/ 0 h 47"/>
                <a:gd name="T6" fmla="*/ 43 w 43"/>
                <a:gd name="T7" fmla="*/ 12 h 47"/>
                <a:gd name="T8" fmla="*/ 29 w 43"/>
                <a:gd name="T9" fmla="*/ 12 h 47"/>
                <a:gd name="T10" fmla="*/ 29 w 43"/>
                <a:gd name="T11" fmla="*/ 47 h 47"/>
                <a:gd name="T12" fmla="*/ 17 w 43"/>
                <a:gd name="T13" fmla="*/ 47 h 47"/>
                <a:gd name="T14" fmla="*/ 17 w 43"/>
                <a:gd name="T15" fmla="*/ 12 h 47"/>
                <a:gd name="T16" fmla="*/ 0 w 43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0" y="12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29" y="12"/>
                  </a:lnTo>
                  <a:lnTo>
                    <a:pt x="29" y="47"/>
                  </a:lnTo>
                  <a:lnTo>
                    <a:pt x="17" y="47"/>
                  </a:lnTo>
                  <a:lnTo>
                    <a:pt x="17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7" name="Freeform 486">
              <a:extLst>
                <a:ext uri="{FF2B5EF4-FFF2-40B4-BE49-F238E27FC236}">
                  <a16:creationId xmlns:a16="http://schemas.microsoft.com/office/drawing/2014/main" id="{AD42E7AB-8A86-4B8F-9112-EF4E7EAD2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1038" y="2898775"/>
              <a:ext cx="76200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7 w 20"/>
                <a:gd name="T29" fmla="*/ 6 h 20"/>
                <a:gd name="T30" fmla="*/ 5 w 20"/>
                <a:gd name="T31" fmla="*/ 10 h 20"/>
                <a:gd name="T32" fmla="*/ 7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6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5"/>
                    <a:pt x="14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9" y="4"/>
                    <a:pt x="7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7" y="15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8" name="Freeform 487">
              <a:extLst>
                <a:ext uri="{FF2B5EF4-FFF2-40B4-BE49-F238E27FC236}">
                  <a16:creationId xmlns:a16="http://schemas.microsoft.com/office/drawing/2014/main" id="{90922260-5430-4CC2-B131-9E9837550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700" y="2898775"/>
              <a:ext cx="71438" cy="74613"/>
            </a:xfrm>
            <a:custGeom>
              <a:avLst/>
              <a:gdLst>
                <a:gd name="T0" fmla="*/ 15 w 19"/>
                <a:gd name="T1" fmla="*/ 9 h 20"/>
                <a:gd name="T2" fmla="*/ 15 w 19"/>
                <a:gd name="T3" fmla="*/ 10 h 20"/>
                <a:gd name="T4" fmla="*/ 18 w 19"/>
                <a:gd name="T5" fmla="*/ 12 h 20"/>
                <a:gd name="T6" fmla="*/ 19 w 19"/>
                <a:gd name="T7" fmla="*/ 14 h 20"/>
                <a:gd name="T8" fmla="*/ 12 w 19"/>
                <a:gd name="T9" fmla="*/ 20 h 20"/>
                <a:gd name="T10" fmla="*/ 0 w 19"/>
                <a:gd name="T11" fmla="*/ 20 h 20"/>
                <a:gd name="T12" fmla="*/ 0 w 19"/>
                <a:gd name="T13" fmla="*/ 0 h 20"/>
                <a:gd name="T14" fmla="*/ 12 w 19"/>
                <a:gd name="T15" fmla="*/ 0 h 20"/>
                <a:gd name="T16" fmla="*/ 16 w 19"/>
                <a:gd name="T17" fmla="*/ 2 h 20"/>
                <a:gd name="T18" fmla="*/ 18 w 19"/>
                <a:gd name="T19" fmla="*/ 5 h 20"/>
                <a:gd name="T20" fmla="*/ 15 w 19"/>
                <a:gd name="T21" fmla="*/ 9 h 20"/>
                <a:gd name="T22" fmla="*/ 6 w 19"/>
                <a:gd name="T23" fmla="*/ 4 h 20"/>
                <a:gd name="T24" fmla="*/ 6 w 19"/>
                <a:gd name="T25" fmla="*/ 8 h 20"/>
                <a:gd name="T26" fmla="*/ 10 w 19"/>
                <a:gd name="T27" fmla="*/ 8 h 20"/>
                <a:gd name="T28" fmla="*/ 12 w 19"/>
                <a:gd name="T29" fmla="*/ 6 h 20"/>
                <a:gd name="T30" fmla="*/ 10 w 19"/>
                <a:gd name="T31" fmla="*/ 4 h 20"/>
                <a:gd name="T32" fmla="*/ 6 w 19"/>
                <a:gd name="T33" fmla="*/ 4 h 20"/>
                <a:gd name="T34" fmla="*/ 6 w 19"/>
                <a:gd name="T35" fmla="*/ 16 h 20"/>
                <a:gd name="T36" fmla="*/ 11 w 19"/>
                <a:gd name="T37" fmla="*/ 16 h 20"/>
                <a:gd name="T38" fmla="*/ 13 w 19"/>
                <a:gd name="T39" fmla="*/ 14 h 20"/>
                <a:gd name="T40" fmla="*/ 11 w 19"/>
                <a:gd name="T41" fmla="*/ 12 h 20"/>
                <a:gd name="T42" fmla="*/ 6 w 19"/>
                <a:gd name="T43" fmla="*/ 12 h 20"/>
                <a:gd name="T44" fmla="*/ 6 w 19"/>
                <a:gd name="T4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0">
                  <a:moveTo>
                    <a:pt x="15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11"/>
                    <a:pt x="18" y="12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8"/>
                    <a:pt x="16" y="20"/>
                    <a:pt x="1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7" y="3"/>
                    <a:pt x="18" y="4"/>
                    <a:pt x="18" y="5"/>
                  </a:cubicBezTo>
                  <a:cubicBezTo>
                    <a:pt x="18" y="7"/>
                    <a:pt x="17" y="8"/>
                    <a:pt x="15" y="9"/>
                  </a:cubicBezTo>
                  <a:close/>
                  <a:moveTo>
                    <a:pt x="6" y="4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5"/>
                    <a:pt x="12" y="4"/>
                    <a:pt x="10" y="4"/>
                  </a:cubicBezTo>
                  <a:lnTo>
                    <a:pt x="6" y="4"/>
                  </a:lnTo>
                  <a:close/>
                  <a:moveTo>
                    <a:pt x="6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9" name="Freeform 488">
              <a:extLst>
                <a:ext uri="{FF2B5EF4-FFF2-40B4-BE49-F238E27FC236}">
                  <a16:creationId xmlns:a16="http://schemas.microsoft.com/office/drawing/2014/main" id="{10BB9A74-E4DB-4999-82A0-A7D6D8E6A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188" y="2898775"/>
              <a:ext cx="71438" cy="74613"/>
            </a:xfrm>
            <a:custGeom>
              <a:avLst/>
              <a:gdLst>
                <a:gd name="T0" fmla="*/ 31 w 45"/>
                <a:gd name="T1" fmla="*/ 47 h 47"/>
                <a:gd name="T2" fmla="*/ 24 w 45"/>
                <a:gd name="T3" fmla="*/ 28 h 47"/>
                <a:gd name="T4" fmla="*/ 12 w 45"/>
                <a:gd name="T5" fmla="*/ 28 h 47"/>
                <a:gd name="T6" fmla="*/ 12 w 45"/>
                <a:gd name="T7" fmla="*/ 47 h 47"/>
                <a:gd name="T8" fmla="*/ 0 w 45"/>
                <a:gd name="T9" fmla="*/ 47 h 47"/>
                <a:gd name="T10" fmla="*/ 0 w 45"/>
                <a:gd name="T11" fmla="*/ 0 h 47"/>
                <a:gd name="T12" fmla="*/ 12 w 45"/>
                <a:gd name="T13" fmla="*/ 0 h 47"/>
                <a:gd name="T14" fmla="*/ 12 w 45"/>
                <a:gd name="T15" fmla="*/ 19 h 47"/>
                <a:gd name="T16" fmla="*/ 24 w 45"/>
                <a:gd name="T17" fmla="*/ 19 h 47"/>
                <a:gd name="T18" fmla="*/ 31 w 45"/>
                <a:gd name="T19" fmla="*/ 0 h 47"/>
                <a:gd name="T20" fmla="*/ 45 w 45"/>
                <a:gd name="T21" fmla="*/ 0 h 47"/>
                <a:gd name="T22" fmla="*/ 33 w 45"/>
                <a:gd name="T23" fmla="*/ 24 h 47"/>
                <a:gd name="T24" fmla="*/ 45 w 45"/>
                <a:gd name="T25" fmla="*/ 47 h 47"/>
                <a:gd name="T26" fmla="*/ 31 w 45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7">
                  <a:moveTo>
                    <a:pt x="31" y="47"/>
                  </a:moveTo>
                  <a:lnTo>
                    <a:pt x="24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24" y="19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33" y="24"/>
                  </a:lnTo>
                  <a:lnTo>
                    <a:pt x="45" y="47"/>
                  </a:lnTo>
                  <a:lnTo>
                    <a:pt x="3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0" name="Freeform 489">
              <a:extLst>
                <a:ext uri="{FF2B5EF4-FFF2-40B4-BE49-F238E27FC236}">
                  <a16:creationId xmlns:a16="http://schemas.microsoft.com/office/drawing/2014/main" id="{332BC188-BA94-4638-A955-08822C76A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67738" y="2898775"/>
              <a:ext cx="68263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10 w 18"/>
                <a:gd name="T21" fmla="*/ 4 h 20"/>
                <a:gd name="T22" fmla="*/ 6 w 18"/>
                <a:gd name="T23" fmla="*/ 6 h 20"/>
                <a:gd name="T24" fmla="*/ 1 w 18"/>
                <a:gd name="T25" fmla="*/ 6 h 20"/>
                <a:gd name="T26" fmla="*/ 4 w 18"/>
                <a:gd name="T27" fmla="*/ 2 h 20"/>
                <a:gd name="T28" fmla="*/ 10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5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9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2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5" y="12"/>
                    <a:pt x="5" y="13"/>
                  </a:cubicBezTo>
                  <a:cubicBezTo>
                    <a:pt x="5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1" name="Freeform 490">
              <a:extLst>
                <a:ext uri="{FF2B5EF4-FFF2-40B4-BE49-F238E27FC236}">
                  <a16:creationId xmlns:a16="http://schemas.microsoft.com/office/drawing/2014/main" id="{FB131A64-26FF-4AD1-A235-075D7D3CFC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3350" y="1954213"/>
              <a:ext cx="893763" cy="268288"/>
            </a:xfrm>
            <a:custGeom>
              <a:avLst/>
              <a:gdLst>
                <a:gd name="T0" fmla="*/ 67 w 238"/>
                <a:gd name="T1" fmla="*/ 8 h 71"/>
                <a:gd name="T2" fmla="*/ 70 w 238"/>
                <a:gd name="T3" fmla="*/ 4 h 71"/>
                <a:gd name="T4" fmla="*/ 123 w 238"/>
                <a:gd name="T5" fmla="*/ 3 h 71"/>
                <a:gd name="T6" fmla="*/ 129 w 238"/>
                <a:gd name="T7" fmla="*/ 0 h 71"/>
                <a:gd name="T8" fmla="*/ 132 w 238"/>
                <a:gd name="T9" fmla="*/ 4 h 71"/>
                <a:gd name="T10" fmla="*/ 138 w 238"/>
                <a:gd name="T11" fmla="*/ 3 h 71"/>
                <a:gd name="T12" fmla="*/ 145 w 238"/>
                <a:gd name="T13" fmla="*/ 3 h 71"/>
                <a:gd name="T14" fmla="*/ 174 w 238"/>
                <a:gd name="T15" fmla="*/ 3 h 71"/>
                <a:gd name="T16" fmla="*/ 175 w 238"/>
                <a:gd name="T17" fmla="*/ 4 h 71"/>
                <a:gd name="T18" fmla="*/ 200 w 238"/>
                <a:gd name="T19" fmla="*/ 7 h 71"/>
                <a:gd name="T20" fmla="*/ 209 w 238"/>
                <a:gd name="T21" fmla="*/ 11 h 71"/>
                <a:gd name="T22" fmla="*/ 227 w 238"/>
                <a:gd name="T23" fmla="*/ 12 h 71"/>
                <a:gd name="T24" fmla="*/ 231 w 238"/>
                <a:gd name="T25" fmla="*/ 6 h 71"/>
                <a:gd name="T26" fmla="*/ 236 w 238"/>
                <a:gd name="T27" fmla="*/ 2 h 71"/>
                <a:gd name="T28" fmla="*/ 238 w 238"/>
                <a:gd name="T29" fmla="*/ 12 h 71"/>
                <a:gd name="T30" fmla="*/ 179 w 238"/>
                <a:gd name="T31" fmla="*/ 17 h 71"/>
                <a:gd name="T32" fmla="*/ 157 w 238"/>
                <a:gd name="T33" fmla="*/ 21 h 71"/>
                <a:gd name="T34" fmla="*/ 142 w 238"/>
                <a:gd name="T35" fmla="*/ 24 h 71"/>
                <a:gd name="T36" fmla="*/ 134 w 238"/>
                <a:gd name="T37" fmla="*/ 23 h 71"/>
                <a:gd name="T38" fmla="*/ 125 w 238"/>
                <a:gd name="T39" fmla="*/ 22 h 71"/>
                <a:gd name="T40" fmla="*/ 122 w 238"/>
                <a:gd name="T41" fmla="*/ 24 h 71"/>
                <a:gd name="T42" fmla="*/ 137 w 238"/>
                <a:gd name="T43" fmla="*/ 53 h 71"/>
                <a:gd name="T44" fmla="*/ 141 w 238"/>
                <a:gd name="T45" fmla="*/ 58 h 71"/>
                <a:gd name="T46" fmla="*/ 134 w 238"/>
                <a:gd name="T47" fmla="*/ 70 h 71"/>
                <a:gd name="T48" fmla="*/ 130 w 238"/>
                <a:gd name="T49" fmla="*/ 69 h 71"/>
                <a:gd name="T50" fmla="*/ 108 w 238"/>
                <a:gd name="T51" fmla="*/ 38 h 71"/>
                <a:gd name="T52" fmla="*/ 105 w 238"/>
                <a:gd name="T53" fmla="*/ 23 h 71"/>
                <a:gd name="T54" fmla="*/ 103 w 238"/>
                <a:gd name="T55" fmla="*/ 32 h 71"/>
                <a:gd name="T56" fmla="*/ 81 w 238"/>
                <a:gd name="T57" fmla="*/ 32 h 71"/>
                <a:gd name="T58" fmla="*/ 73 w 238"/>
                <a:gd name="T59" fmla="*/ 47 h 71"/>
                <a:gd name="T60" fmla="*/ 61 w 238"/>
                <a:gd name="T61" fmla="*/ 48 h 71"/>
                <a:gd name="T62" fmla="*/ 60 w 238"/>
                <a:gd name="T63" fmla="*/ 46 h 71"/>
                <a:gd name="T64" fmla="*/ 67 w 238"/>
                <a:gd name="T65" fmla="*/ 30 h 71"/>
                <a:gd name="T66" fmla="*/ 63 w 238"/>
                <a:gd name="T67" fmla="*/ 23 h 71"/>
                <a:gd name="T68" fmla="*/ 28 w 238"/>
                <a:gd name="T69" fmla="*/ 34 h 71"/>
                <a:gd name="T70" fmla="*/ 6 w 238"/>
                <a:gd name="T71" fmla="*/ 41 h 71"/>
                <a:gd name="T72" fmla="*/ 4 w 238"/>
                <a:gd name="T73" fmla="*/ 39 h 71"/>
                <a:gd name="T74" fmla="*/ 1 w 238"/>
                <a:gd name="T75" fmla="*/ 20 h 71"/>
                <a:gd name="T76" fmla="*/ 2 w 238"/>
                <a:gd name="T77" fmla="*/ 18 h 71"/>
                <a:gd name="T78" fmla="*/ 20 w 238"/>
                <a:gd name="T79" fmla="*/ 16 h 71"/>
                <a:gd name="T80" fmla="*/ 36 w 238"/>
                <a:gd name="T81" fmla="*/ 14 h 71"/>
                <a:gd name="T82" fmla="*/ 47 w 238"/>
                <a:gd name="T83" fmla="*/ 15 h 71"/>
                <a:gd name="T84" fmla="*/ 63 w 238"/>
                <a:gd name="T85" fmla="*/ 13 h 71"/>
                <a:gd name="T86" fmla="*/ 99 w 238"/>
                <a:gd name="T87" fmla="*/ 31 h 71"/>
                <a:gd name="T88" fmla="*/ 98 w 238"/>
                <a:gd name="T89" fmla="*/ 23 h 71"/>
                <a:gd name="T90" fmla="*/ 82 w 238"/>
                <a:gd name="T91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8" h="71">
                  <a:moveTo>
                    <a:pt x="63" y="13"/>
                  </a:moveTo>
                  <a:cubicBezTo>
                    <a:pt x="63" y="12"/>
                    <a:pt x="63" y="12"/>
                    <a:pt x="64" y="11"/>
                  </a:cubicBezTo>
                  <a:cubicBezTo>
                    <a:pt x="64" y="9"/>
                    <a:pt x="65" y="8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68" y="8"/>
                    <a:pt x="68" y="7"/>
                    <a:pt x="68" y="7"/>
                  </a:cubicBezTo>
                  <a:cubicBezTo>
                    <a:pt x="68" y="6"/>
                    <a:pt x="69" y="5"/>
                    <a:pt x="70" y="4"/>
                  </a:cubicBezTo>
                  <a:cubicBezTo>
                    <a:pt x="71" y="4"/>
                    <a:pt x="72" y="4"/>
                    <a:pt x="73" y="4"/>
                  </a:cubicBezTo>
                  <a:cubicBezTo>
                    <a:pt x="78" y="4"/>
                    <a:pt x="82" y="4"/>
                    <a:pt x="87" y="3"/>
                  </a:cubicBezTo>
                  <a:cubicBezTo>
                    <a:pt x="99" y="3"/>
                    <a:pt x="111" y="3"/>
                    <a:pt x="123" y="3"/>
                  </a:cubicBezTo>
                  <a:cubicBezTo>
                    <a:pt x="125" y="3"/>
                    <a:pt x="126" y="3"/>
                    <a:pt x="128" y="3"/>
                  </a:cubicBezTo>
                  <a:cubicBezTo>
                    <a:pt x="128" y="3"/>
                    <a:pt x="128" y="3"/>
                    <a:pt x="129" y="3"/>
                  </a:cubicBezTo>
                  <a:cubicBezTo>
                    <a:pt x="129" y="2"/>
                    <a:pt x="129" y="1"/>
                    <a:pt x="129" y="0"/>
                  </a:cubicBezTo>
                  <a:cubicBezTo>
                    <a:pt x="129" y="0"/>
                    <a:pt x="131" y="0"/>
                    <a:pt x="132" y="0"/>
                  </a:cubicBezTo>
                  <a:cubicBezTo>
                    <a:pt x="132" y="1"/>
                    <a:pt x="132" y="3"/>
                    <a:pt x="132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3" y="4"/>
                    <a:pt x="134" y="4"/>
                    <a:pt x="135" y="4"/>
                  </a:cubicBezTo>
                  <a:cubicBezTo>
                    <a:pt x="135" y="4"/>
                    <a:pt x="136" y="4"/>
                    <a:pt x="137" y="4"/>
                  </a:cubicBezTo>
                  <a:cubicBezTo>
                    <a:pt x="137" y="3"/>
                    <a:pt x="137" y="3"/>
                    <a:pt x="138" y="3"/>
                  </a:cubicBezTo>
                  <a:cubicBezTo>
                    <a:pt x="138" y="2"/>
                    <a:pt x="139" y="2"/>
                    <a:pt x="139" y="2"/>
                  </a:cubicBezTo>
                  <a:cubicBezTo>
                    <a:pt x="141" y="2"/>
                    <a:pt x="143" y="2"/>
                    <a:pt x="144" y="2"/>
                  </a:cubicBezTo>
                  <a:cubicBezTo>
                    <a:pt x="145" y="2"/>
                    <a:pt x="145" y="2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6" y="3"/>
                    <a:pt x="146" y="3"/>
                  </a:cubicBezTo>
                  <a:cubicBezTo>
                    <a:pt x="155" y="3"/>
                    <a:pt x="164" y="3"/>
                    <a:pt x="174" y="3"/>
                  </a:cubicBezTo>
                  <a:cubicBezTo>
                    <a:pt x="174" y="3"/>
                    <a:pt x="174" y="3"/>
                    <a:pt x="175" y="3"/>
                  </a:cubicBezTo>
                  <a:cubicBezTo>
                    <a:pt x="175" y="3"/>
                    <a:pt x="175" y="3"/>
                    <a:pt x="175" y="4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3" y="4"/>
                    <a:pt x="191" y="5"/>
                    <a:pt x="199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6"/>
                    <a:pt x="200" y="6"/>
                    <a:pt x="200" y="7"/>
                  </a:cubicBezTo>
                  <a:cubicBezTo>
                    <a:pt x="200" y="7"/>
                    <a:pt x="200" y="7"/>
                    <a:pt x="200" y="8"/>
                  </a:cubicBezTo>
                  <a:cubicBezTo>
                    <a:pt x="201" y="8"/>
                    <a:pt x="202" y="9"/>
                    <a:pt x="203" y="9"/>
                  </a:cubicBezTo>
                  <a:cubicBezTo>
                    <a:pt x="205" y="10"/>
                    <a:pt x="207" y="11"/>
                    <a:pt x="209" y="11"/>
                  </a:cubicBezTo>
                  <a:cubicBezTo>
                    <a:pt x="210" y="12"/>
                    <a:pt x="211" y="12"/>
                    <a:pt x="212" y="12"/>
                  </a:cubicBezTo>
                  <a:cubicBezTo>
                    <a:pt x="215" y="12"/>
                    <a:pt x="218" y="12"/>
                    <a:pt x="222" y="12"/>
                  </a:cubicBezTo>
                  <a:cubicBezTo>
                    <a:pt x="224" y="12"/>
                    <a:pt x="225" y="12"/>
                    <a:pt x="227" y="12"/>
                  </a:cubicBezTo>
                  <a:cubicBezTo>
                    <a:pt x="228" y="12"/>
                    <a:pt x="228" y="11"/>
                    <a:pt x="228" y="11"/>
                  </a:cubicBezTo>
                  <a:cubicBezTo>
                    <a:pt x="229" y="10"/>
                    <a:pt x="230" y="9"/>
                    <a:pt x="231" y="7"/>
                  </a:cubicBezTo>
                  <a:cubicBezTo>
                    <a:pt x="231" y="7"/>
                    <a:pt x="231" y="7"/>
                    <a:pt x="231" y="6"/>
                  </a:cubicBezTo>
                  <a:cubicBezTo>
                    <a:pt x="232" y="5"/>
                    <a:pt x="233" y="3"/>
                    <a:pt x="233" y="1"/>
                  </a:cubicBezTo>
                  <a:cubicBezTo>
                    <a:pt x="234" y="1"/>
                    <a:pt x="235" y="1"/>
                    <a:pt x="236" y="1"/>
                  </a:cubicBezTo>
                  <a:cubicBezTo>
                    <a:pt x="236" y="1"/>
                    <a:pt x="236" y="1"/>
                    <a:pt x="236" y="2"/>
                  </a:cubicBezTo>
                  <a:cubicBezTo>
                    <a:pt x="236" y="4"/>
                    <a:pt x="236" y="7"/>
                    <a:pt x="236" y="9"/>
                  </a:cubicBezTo>
                  <a:cubicBezTo>
                    <a:pt x="236" y="9"/>
                    <a:pt x="236" y="10"/>
                    <a:pt x="236" y="10"/>
                  </a:cubicBezTo>
                  <a:cubicBezTo>
                    <a:pt x="236" y="11"/>
                    <a:pt x="237" y="12"/>
                    <a:pt x="238" y="12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14"/>
                    <a:pt x="238" y="15"/>
                    <a:pt x="238" y="17"/>
                  </a:cubicBezTo>
                  <a:cubicBezTo>
                    <a:pt x="218" y="17"/>
                    <a:pt x="198" y="17"/>
                    <a:pt x="179" y="17"/>
                  </a:cubicBezTo>
                  <a:cubicBezTo>
                    <a:pt x="179" y="18"/>
                    <a:pt x="179" y="20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1" y="21"/>
                    <a:pt x="164" y="21"/>
                    <a:pt x="157" y="21"/>
                  </a:cubicBezTo>
                  <a:cubicBezTo>
                    <a:pt x="155" y="21"/>
                    <a:pt x="153" y="21"/>
                    <a:pt x="151" y="21"/>
                  </a:cubicBezTo>
                  <a:cubicBezTo>
                    <a:pt x="149" y="21"/>
                    <a:pt x="148" y="22"/>
                    <a:pt x="146" y="23"/>
                  </a:cubicBezTo>
                  <a:cubicBezTo>
                    <a:pt x="145" y="23"/>
                    <a:pt x="144" y="24"/>
                    <a:pt x="142" y="24"/>
                  </a:cubicBezTo>
                  <a:cubicBezTo>
                    <a:pt x="141" y="25"/>
                    <a:pt x="139" y="25"/>
                    <a:pt x="138" y="25"/>
                  </a:cubicBezTo>
                  <a:cubicBezTo>
                    <a:pt x="138" y="25"/>
                    <a:pt x="137" y="25"/>
                    <a:pt x="137" y="24"/>
                  </a:cubicBezTo>
                  <a:cubicBezTo>
                    <a:pt x="136" y="24"/>
                    <a:pt x="135" y="24"/>
                    <a:pt x="134" y="23"/>
                  </a:cubicBezTo>
                  <a:cubicBezTo>
                    <a:pt x="134" y="23"/>
                    <a:pt x="133" y="23"/>
                    <a:pt x="133" y="22"/>
                  </a:cubicBezTo>
                  <a:cubicBezTo>
                    <a:pt x="132" y="22"/>
                    <a:pt x="132" y="22"/>
                    <a:pt x="131" y="22"/>
                  </a:cubicBezTo>
                  <a:cubicBezTo>
                    <a:pt x="129" y="22"/>
                    <a:pt x="127" y="22"/>
                    <a:pt x="125" y="22"/>
                  </a:cubicBezTo>
                  <a:cubicBezTo>
                    <a:pt x="124" y="22"/>
                    <a:pt x="124" y="22"/>
                    <a:pt x="123" y="22"/>
                  </a:cubicBezTo>
                  <a:cubicBezTo>
                    <a:pt x="123" y="22"/>
                    <a:pt x="122" y="22"/>
                    <a:pt x="122" y="22"/>
                  </a:cubicBezTo>
                  <a:cubicBezTo>
                    <a:pt x="122" y="23"/>
                    <a:pt x="122" y="23"/>
                    <a:pt x="122" y="24"/>
                  </a:cubicBezTo>
                  <a:cubicBezTo>
                    <a:pt x="122" y="27"/>
                    <a:pt x="123" y="30"/>
                    <a:pt x="124" y="33"/>
                  </a:cubicBezTo>
                  <a:cubicBezTo>
                    <a:pt x="125" y="37"/>
                    <a:pt x="126" y="40"/>
                    <a:pt x="128" y="43"/>
                  </a:cubicBezTo>
                  <a:cubicBezTo>
                    <a:pt x="131" y="47"/>
                    <a:pt x="133" y="50"/>
                    <a:pt x="137" y="53"/>
                  </a:cubicBezTo>
                  <a:cubicBezTo>
                    <a:pt x="138" y="54"/>
                    <a:pt x="139" y="54"/>
                    <a:pt x="140" y="55"/>
                  </a:cubicBezTo>
                  <a:cubicBezTo>
                    <a:pt x="140" y="56"/>
                    <a:pt x="141" y="56"/>
                    <a:pt x="141" y="56"/>
                  </a:cubicBezTo>
                  <a:cubicBezTo>
                    <a:pt x="142" y="57"/>
                    <a:pt x="142" y="57"/>
                    <a:pt x="141" y="58"/>
                  </a:cubicBezTo>
                  <a:cubicBezTo>
                    <a:pt x="141" y="58"/>
                    <a:pt x="141" y="59"/>
                    <a:pt x="140" y="60"/>
                  </a:cubicBezTo>
                  <a:cubicBezTo>
                    <a:pt x="139" y="61"/>
                    <a:pt x="138" y="63"/>
                    <a:pt x="137" y="65"/>
                  </a:cubicBezTo>
                  <a:cubicBezTo>
                    <a:pt x="136" y="66"/>
                    <a:pt x="135" y="68"/>
                    <a:pt x="134" y="70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4" y="71"/>
                    <a:pt x="133" y="71"/>
                    <a:pt x="132" y="70"/>
                  </a:cubicBezTo>
                  <a:cubicBezTo>
                    <a:pt x="131" y="70"/>
                    <a:pt x="131" y="69"/>
                    <a:pt x="130" y="69"/>
                  </a:cubicBezTo>
                  <a:cubicBezTo>
                    <a:pt x="127" y="67"/>
                    <a:pt x="124" y="64"/>
                    <a:pt x="122" y="62"/>
                  </a:cubicBezTo>
                  <a:cubicBezTo>
                    <a:pt x="119" y="58"/>
                    <a:pt x="116" y="54"/>
                    <a:pt x="113" y="50"/>
                  </a:cubicBezTo>
                  <a:cubicBezTo>
                    <a:pt x="111" y="46"/>
                    <a:pt x="110" y="42"/>
                    <a:pt x="108" y="38"/>
                  </a:cubicBezTo>
                  <a:cubicBezTo>
                    <a:pt x="107" y="35"/>
                    <a:pt x="106" y="32"/>
                    <a:pt x="106" y="29"/>
                  </a:cubicBezTo>
                  <a:cubicBezTo>
                    <a:pt x="106" y="27"/>
                    <a:pt x="106" y="25"/>
                    <a:pt x="105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3"/>
                    <a:pt x="104" y="23"/>
                    <a:pt x="103" y="23"/>
                  </a:cubicBezTo>
                  <a:cubicBezTo>
                    <a:pt x="103" y="26"/>
                    <a:pt x="103" y="29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9" y="32"/>
                    <a:pt x="96" y="32"/>
                    <a:pt x="92" y="32"/>
                  </a:cubicBezTo>
                  <a:cubicBezTo>
                    <a:pt x="89" y="32"/>
                    <a:pt x="85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4"/>
                    <a:pt x="77" y="37"/>
                    <a:pt x="75" y="39"/>
                  </a:cubicBezTo>
                  <a:cubicBezTo>
                    <a:pt x="74" y="40"/>
                    <a:pt x="74" y="41"/>
                    <a:pt x="73" y="43"/>
                  </a:cubicBezTo>
                  <a:cubicBezTo>
                    <a:pt x="73" y="44"/>
                    <a:pt x="73" y="46"/>
                    <a:pt x="73" y="47"/>
                  </a:cubicBezTo>
                  <a:cubicBezTo>
                    <a:pt x="73" y="48"/>
                    <a:pt x="73" y="49"/>
                    <a:pt x="72" y="50"/>
                  </a:cubicBezTo>
                  <a:cubicBezTo>
                    <a:pt x="72" y="51"/>
                    <a:pt x="72" y="51"/>
                    <a:pt x="71" y="51"/>
                  </a:cubicBezTo>
                  <a:cubicBezTo>
                    <a:pt x="67" y="50"/>
                    <a:pt x="64" y="49"/>
                    <a:pt x="61" y="48"/>
                  </a:cubicBezTo>
                  <a:cubicBezTo>
                    <a:pt x="61" y="48"/>
                    <a:pt x="61" y="48"/>
                    <a:pt x="60" y="48"/>
                  </a:cubicBezTo>
                  <a:cubicBezTo>
                    <a:pt x="60" y="48"/>
                    <a:pt x="59" y="47"/>
                    <a:pt x="60" y="47"/>
                  </a:cubicBezTo>
                  <a:cubicBezTo>
                    <a:pt x="60" y="47"/>
                    <a:pt x="60" y="46"/>
                    <a:pt x="60" y="46"/>
                  </a:cubicBezTo>
                  <a:cubicBezTo>
                    <a:pt x="61" y="45"/>
                    <a:pt x="62" y="43"/>
                    <a:pt x="63" y="41"/>
                  </a:cubicBezTo>
                  <a:cubicBezTo>
                    <a:pt x="64" y="38"/>
                    <a:pt x="66" y="34"/>
                    <a:pt x="67" y="31"/>
                  </a:cubicBezTo>
                  <a:cubicBezTo>
                    <a:pt x="67" y="31"/>
                    <a:pt x="67" y="30"/>
                    <a:pt x="67" y="30"/>
                  </a:cubicBezTo>
                  <a:cubicBezTo>
                    <a:pt x="67" y="28"/>
                    <a:pt x="67" y="27"/>
                    <a:pt x="66" y="25"/>
                  </a:cubicBezTo>
                  <a:cubicBezTo>
                    <a:pt x="66" y="24"/>
                    <a:pt x="65" y="23"/>
                    <a:pt x="64" y="23"/>
                  </a:cubicBezTo>
                  <a:cubicBezTo>
                    <a:pt x="64" y="22"/>
                    <a:pt x="64" y="22"/>
                    <a:pt x="63" y="23"/>
                  </a:cubicBezTo>
                  <a:cubicBezTo>
                    <a:pt x="60" y="24"/>
                    <a:pt x="57" y="25"/>
                    <a:pt x="54" y="26"/>
                  </a:cubicBezTo>
                  <a:cubicBezTo>
                    <a:pt x="49" y="27"/>
                    <a:pt x="44" y="29"/>
                    <a:pt x="39" y="31"/>
                  </a:cubicBezTo>
                  <a:cubicBezTo>
                    <a:pt x="35" y="32"/>
                    <a:pt x="31" y="33"/>
                    <a:pt x="28" y="34"/>
                  </a:cubicBezTo>
                  <a:cubicBezTo>
                    <a:pt x="24" y="36"/>
                    <a:pt x="20" y="37"/>
                    <a:pt x="16" y="38"/>
                  </a:cubicBezTo>
                  <a:cubicBezTo>
                    <a:pt x="14" y="39"/>
                    <a:pt x="11" y="40"/>
                    <a:pt x="9" y="40"/>
                  </a:cubicBezTo>
                  <a:cubicBezTo>
                    <a:pt x="8" y="41"/>
                    <a:pt x="7" y="41"/>
                    <a:pt x="6" y="41"/>
                  </a:cubicBezTo>
                  <a:cubicBezTo>
                    <a:pt x="5" y="41"/>
                    <a:pt x="5" y="41"/>
                    <a:pt x="4" y="41"/>
                  </a:cubicBezTo>
                  <a:cubicBezTo>
                    <a:pt x="4" y="41"/>
                    <a:pt x="4" y="41"/>
                    <a:pt x="4" y="40"/>
                  </a:cubicBezTo>
                  <a:cubicBezTo>
                    <a:pt x="4" y="40"/>
                    <a:pt x="4" y="39"/>
                    <a:pt x="4" y="39"/>
                  </a:cubicBezTo>
                  <a:cubicBezTo>
                    <a:pt x="4" y="37"/>
                    <a:pt x="4" y="35"/>
                    <a:pt x="3" y="33"/>
                  </a:cubicBezTo>
                  <a:cubicBezTo>
                    <a:pt x="3" y="31"/>
                    <a:pt x="3" y="28"/>
                    <a:pt x="2" y="26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0" y="19"/>
                    <a:pt x="1" y="18"/>
                    <a:pt x="1" y="18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4" y="17"/>
                    <a:pt x="5" y="17"/>
                    <a:pt x="7" y="17"/>
                  </a:cubicBezTo>
                  <a:cubicBezTo>
                    <a:pt x="9" y="17"/>
                    <a:pt x="11" y="17"/>
                    <a:pt x="13" y="17"/>
                  </a:cubicBezTo>
                  <a:cubicBezTo>
                    <a:pt x="15" y="16"/>
                    <a:pt x="17" y="16"/>
                    <a:pt x="20" y="16"/>
                  </a:cubicBezTo>
                  <a:cubicBezTo>
                    <a:pt x="22" y="15"/>
                    <a:pt x="24" y="15"/>
                    <a:pt x="26" y="15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2" y="14"/>
                    <a:pt x="34" y="14"/>
                    <a:pt x="36" y="14"/>
                  </a:cubicBezTo>
                  <a:cubicBezTo>
                    <a:pt x="38" y="14"/>
                    <a:pt x="39" y="14"/>
                    <a:pt x="40" y="15"/>
                  </a:cubicBezTo>
                  <a:cubicBezTo>
                    <a:pt x="41" y="15"/>
                    <a:pt x="42" y="15"/>
                    <a:pt x="44" y="15"/>
                  </a:cubicBezTo>
                  <a:cubicBezTo>
                    <a:pt x="45" y="15"/>
                    <a:pt x="46" y="15"/>
                    <a:pt x="47" y="15"/>
                  </a:cubicBezTo>
                  <a:cubicBezTo>
                    <a:pt x="50" y="15"/>
                    <a:pt x="52" y="15"/>
                    <a:pt x="54" y="14"/>
                  </a:cubicBezTo>
                  <a:cubicBezTo>
                    <a:pt x="56" y="14"/>
                    <a:pt x="58" y="14"/>
                    <a:pt x="61" y="13"/>
                  </a:cubicBezTo>
                  <a:cubicBezTo>
                    <a:pt x="61" y="13"/>
                    <a:pt x="62" y="13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lose/>
                  <a:moveTo>
                    <a:pt x="82" y="31"/>
                  </a:moveTo>
                  <a:cubicBezTo>
                    <a:pt x="88" y="31"/>
                    <a:pt x="93" y="31"/>
                    <a:pt x="99" y="31"/>
                  </a:cubicBezTo>
                  <a:cubicBezTo>
                    <a:pt x="99" y="31"/>
                    <a:pt x="99" y="30"/>
                    <a:pt x="99" y="30"/>
                  </a:cubicBezTo>
                  <a:cubicBezTo>
                    <a:pt x="99" y="30"/>
                    <a:pt x="98" y="29"/>
                    <a:pt x="98" y="28"/>
                  </a:cubicBezTo>
                  <a:cubicBezTo>
                    <a:pt x="98" y="27"/>
                    <a:pt x="98" y="25"/>
                    <a:pt x="98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7" y="23"/>
                    <a:pt x="82" y="23"/>
                    <a:pt x="82" y="23"/>
                  </a:cubicBezTo>
                  <a:cubicBezTo>
                    <a:pt x="82" y="25"/>
                    <a:pt x="82" y="28"/>
                    <a:pt x="8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2" name="Freeform 491">
              <a:extLst>
                <a:ext uri="{FF2B5EF4-FFF2-40B4-BE49-F238E27FC236}">
                  <a16:creationId xmlns:a16="http://schemas.microsoft.com/office/drawing/2014/main" id="{0E901BB3-4071-4769-BA0C-0EF241D339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1750" y="1508125"/>
              <a:ext cx="1100138" cy="1096963"/>
            </a:xfrm>
            <a:custGeom>
              <a:avLst/>
              <a:gdLst>
                <a:gd name="T0" fmla="*/ 234 w 293"/>
                <a:gd name="T1" fmla="*/ 12 h 292"/>
                <a:gd name="T2" fmla="*/ 280 w 293"/>
                <a:gd name="T3" fmla="*/ 59 h 292"/>
                <a:gd name="T4" fmla="*/ 280 w 293"/>
                <a:gd name="T5" fmla="*/ 233 h 292"/>
                <a:gd name="T6" fmla="*/ 234 w 293"/>
                <a:gd name="T7" fmla="*/ 279 h 292"/>
                <a:gd name="T8" fmla="*/ 60 w 293"/>
                <a:gd name="T9" fmla="*/ 279 h 292"/>
                <a:gd name="T10" fmla="*/ 13 w 293"/>
                <a:gd name="T11" fmla="*/ 233 h 292"/>
                <a:gd name="T12" fmla="*/ 13 w 293"/>
                <a:gd name="T13" fmla="*/ 59 h 292"/>
                <a:gd name="T14" fmla="*/ 60 w 293"/>
                <a:gd name="T15" fmla="*/ 12 h 292"/>
                <a:gd name="T16" fmla="*/ 234 w 293"/>
                <a:gd name="T17" fmla="*/ 12 h 292"/>
                <a:gd name="T18" fmla="*/ 234 w 293"/>
                <a:gd name="T19" fmla="*/ 0 h 292"/>
                <a:gd name="T20" fmla="*/ 60 w 293"/>
                <a:gd name="T21" fmla="*/ 0 h 292"/>
                <a:gd name="T22" fmla="*/ 0 w 293"/>
                <a:gd name="T23" fmla="*/ 59 h 292"/>
                <a:gd name="T24" fmla="*/ 0 w 293"/>
                <a:gd name="T25" fmla="*/ 233 h 292"/>
                <a:gd name="T26" fmla="*/ 60 w 293"/>
                <a:gd name="T27" fmla="*/ 292 h 292"/>
                <a:gd name="T28" fmla="*/ 234 w 293"/>
                <a:gd name="T29" fmla="*/ 292 h 292"/>
                <a:gd name="T30" fmla="*/ 293 w 293"/>
                <a:gd name="T31" fmla="*/ 233 h 292"/>
                <a:gd name="T32" fmla="*/ 293 w 293"/>
                <a:gd name="T33" fmla="*/ 59 h 292"/>
                <a:gd name="T34" fmla="*/ 234 w 293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2">
                  <a:moveTo>
                    <a:pt x="234" y="12"/>
                  </a:moveTo>
                  <a:cubicBezTo>
                    <a:pt x="259" y="12"/>
                    <a:pt x="280" y="33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8"/>
                    <a:pt x="259" y="279"/>
                    <a:pt x="234" y="279"/>
                  </a:cubicBezTo>
                  <a:cubicBezTo>
                    <a:pt x="60" y="279"/>
                    <a:pt x="60" y="279"/>
                    <a:pt x="60" y="279"/>
                  </a:cubicBezTo>
                  <a:cubicBezTo>
                    <a:pt x="34" y="279"/>
                    <a:pt x="13" y="258"/>
                    <a:pt x="13" y="23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33"/>
                    <a:pt x="34" y="12"/>
                    <a:pt x="60" y="12"/>
                  </a:cubicBezTo>
                  <a:cubicBezTo>
                    <a:pt x="234" y="12"/>
                    <a:pt x="234" y="12"/>
                    <a:pt x="234" y="12"/>
                  </a:cubicBezTo>
                  <a:moveTo>
                    <a:pt x="234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6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5"/>
                    <a:pt x="27" y="292"/>
                    <a:pt x="60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66" y="292"/>
                    <a:pt x="293" y="265"/>
                    <a:pt x="293" y="233"/>
                  </a:cubicBezTo>
                  <a:cubicBezTo>
                    <a:pt x="293" y="59"/>
                    <a:pt x="293" y="59"/>
                    <a:pt x="293" y="59"/>
                  </a:cubicBezTo>
                  <a:cubicBezTo>
                    <a:pt x="293" y="26"/>
                    <a:pt x="26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297" name="Группа 212">
            <a:extLst>
              <a:ext uri="{FF2B5EF4-FFF2-40B4-BE49-F238E27FC236}">
                <a16:creationId xmlns:a16="http://schemas.microsoft.com/office/drawing/2014/main" id="{D1F1C74D-35F3-4096-969B-0A448D26DF2B}"/>
              </a:ext>
            </a:extLst>
          </p:cNvPr>
          <p:cNvGrpSpPr/>
          <p:nvPr/>
        </p:nvGrpSpPr>
        <p:grpSpPr>
          <a:xfrm>
            <a:off x="546509" y="2232392"/>
            <a:ext cx="648370" cy="863557"/>
            <a:chOff x="5522913" y="1508125"/>
            <a:chExt cx="1100138" cy="1465263"/>
          </a:xfrm>
          <a:solidFill>
            <a:schemeClr val="bg1"/>
          </a:solidFill>
        </p:grpSpPr>
        <p:sp>
          <p:nvSpPr>
            <p:cNvPr id="214" name="Freeform 492">
              <a:extLst>
                <a:ext uri="{FF2B5EF4-FFF2-40B4-BE49-F238E27FC236}">
                  <a16:creationId xmlns:a16="http://schemas.microsoft.com/office/drawing/2014/main" id="{EF1C308D-97D3-4C8C-96FA-9F57835344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8950" y="2728913"/>
              <a:ext cx="101600" cy="106363"/>
            </a:xfrm>
            <a:custGeom>
              <a:avLst/>
              <a:gdLst>
                <a:gd name="T0" fmla="*/ 4 w 27"/>
                <a:gd name="T1" fmla="*/ 4 h 28"/>
                <a:gd name="T2" fmla="*/ 14 w 27"/>
                <a:gd name="T3" fmla="*/ 0 h 28"/>
                <a:gd name="T4" fmla="*/ 23 w 27"/>
                <a:gd name="T5" fmla="*/ 4 h 28"/>
                <a:gd name="T6" fmla="*/ 27 w 27"/>
                <a:gd name="T7" fmla="*/ 14 h 28"/>
                <a:gd name="T8" fmla="*/ 23 w 27"/>
                <a:gd name="T9" fmla="*/ 24 h 28"/>
                <a:gd name="T10" fmla="*/ 14 w 27"/>
                <a:gd name="T11" fmla="*/ 28 h 28"/>
                <a:gd name="T12" fmla="*/ 4 w 27"/>
                <a:gd name="T13" fmla="*/ 24 h 28"/>
                <a:gd name="T14" fmla="*/ 0 w 27"/>
                <a:gd name="T15" fmla="*/ 14 h 28"/>
                <a:gd name="T16" fmla="*/ 4 w 27"/>
                <a:gd name="T17" fmla="*/ 4 h 28"/>
                <a:gd name="T18" fmla="*/ 14 w 27"/>
                <a:gd name="T19" fmla="*/ 23 h 28"/>
                <a:gd name="T20" fmla="*/ 19 w 27"/>
                <a:gd name="T21" fmla="*/ 20 h 28"/>
                <a:gd name="T22" fmla="*/ 21 w 27"/>
                <a:gd name="T23" fmla="*/ 14 h 28"/>
                <a:gd name="T24" fmla="*/ 19 w 27"/>
                <a:gd name="T25" fmla="*/ 7 h 28"/>
                <a:gd name="T26" fmla="*/ 14 w 27"/>
                <a:gd name="T27" fmla="*/ 5 h 28"/>
                <a:gd name="T28" fmla="*/ 8 w 27"/>
                <a:gd name="T29" fmla="*/ 7 h 28"/>
                <a:gd name="T30" fmla="*/ 6 w 27"/>
                <a:gd name="T31" fmla="*/ 14 h 28"/>
                <a:gd name="T32" fmla="*/ 8 w 27"/>
                <a:gd name="T33" fmla="*/ 20 h 28"/>
                <a:gd name="T34" fmla="*/ 14 w 27"/>
                <a:gd name="T3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8">
                  <a:moveTo>
                    <a:pt x="4" y="4"/>
                  </a:moveTo>
                  <a:cubicBezTo>
                    <a:pt x="6" y="1"/>
                    <a:pt x="9" y="0"/>
                    <a:pt x="14" y="0"/>
                  </a:cubicBezTo>
                  <a:cubicBezTo>
                    <a:pt x="18" y="0"/>
                    <a:pt x="21" y="1"/>
                    <a:pt x="23" y="4"/>
                  </a:cubicBezTo>
                  <a:cubicBezTo>
                    <a:pt x="26" y="6"/>
                    <a:pt x="27" y="9"/>
                    <a:pt x="27" y="14"/>
                  </a:cubicBezTo>
                  <a:cubicBezTo>
                    <a:pt x="27" y="18"/>
                    <a:pt x="26" y="21"/>
                    <a:pt x="23" y="24"/>
                  </a:cubicBezTo>
                  <a:cubicBezTo>
                    <a:pt x="21" y="26"/>
                    <a:pt x="18" y="28"/>
                    <a:pt x="14" y="28"/>
                  </a:cubicBezTo>
                  <a:cubicBezTo>
                    <a:pt x="9" y="28"/>
                    <a:pt x="6" y="26"/>
                    <a:pt x="4" y="24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9"/>
                    <a:pt x="2" y="6"/>
                    <a:pt x="4" y="4"/>
                  </a:cubicBezTo>
                  <a:close/>
                  <a:moveTo>
                    <a:pt x="14" y="23"/>
                  </a:moveTo>
                  <a:cubicBezTo>
                    <a:pt x="16" y="23"/>
                    <a:pt x="18" y="22"/>
                    <a:pt x="19" y="20"/>
                  </a:cubicBezTo>
                  <a:cubicBezTo>
                    <a:pt x="20" y="18"/>
                    <a:pt x="21" y="16"/>
                    <a:pt x="21" y="14"/>
                  </a:cubicBezTo>
                  <a:cubicBezTo>
                    <a:pt x="21" y="11"/>
                    <a:pt x="20" y="9"/>
                    <a:pt x="19" y="7"/>
                  </a:cubicBezTo>
                  <a:cubicBezTo>
                    <a:pt x="18" y="5"/>
                    <a:pt x="16" y="5"/>
                    <a:pt x="14" y="5"/>
                  </a:cubicBezTo>
                  <a:cubicBezTo>
                    <a:pt x="11" y="5"/>
                    <a:pt x="9" y="5"/>
                    <a:pt x="8" y="7"/>
                  </a:cubicBezTo>
                  <a:cubicBezTo>
                    <a:pt x="7" y="9"/>
                    <a:pt x="6" y="11"/>
                    <a:pt x="6" y="14"/>
                  </a:cubicBezTo>
                  <a:cubicBezTo>
                    <a:pt x="6" y="16"/>
                    <a:pt x="7" y="18"/>
                    <a:pt x="8" y="20"/>
                  </a:cubicBezTo>
                  <a:cubicBezTo>
                    <a:pt x="9" y="22"/>
                    <a:pt x="11" y="23"/>
                    <a:pt x="1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5" name="Freeform 493">
              <a:extLst>
                <a:ext uri="{FF2B5EF4-FFF2-40B4-BE49-F238E27FC236}">
                  <a16:creationId xmlns:a16="http://schemas.microsoft.com/office/drawing/2014/main" id="{B298D770-71A2-4719-ACDF-FB0A0DD65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8013" y="2755900"/>
              <a:ext cx="76200" cy="104775"/>
            </a:xfrm>
            <a:custGeom>
              <a:avLst/>
              <a:gdLst>
                <a:gd name="T0" fmla="*/ 0 w 20"/>
                <a:gd name="T1" fmla="*/ 1 h 28"/>
                <a:gd name="T2" fmla="*/ 5 w 20"/>
                <a:gd name="T3" fmla="*/ 1 h 28"/>
                <a:gd name="T4" fmla="*/ 5 w 20"/>
                <a:gd name="T5" fmla="*/ 2 h 28"/>
                <a:gd name="T6" fmla="*/ 6 w 20"/>
                <a:gd name="T7" fmla="*/ 2 h 28"/>
                <a:gd name="T8" fmla="*/ 12 w 20"/>
                <a:gd name="T9" fmla="*/ 0 h 28"/>
                <a:gd name="T10" fmla="*/ 18 w 20"/>
                <a:gd name="T11" fmla="*/ 3 h 28"/>
                <a:gd name="T12" fmla="*/ 20 w 20"/>
                <a:gd name="T13" fmla="*/ 10 h 28"/>
                <a:gd name="T14" fmla="*/ 18 w 20"/>
                <a:gd name="T15" fmla="*/ 18 h 28"/>
                <a:gd name="T16" fmla="*/ 12 w 20"/>
                <a:gd name="T17" fmla="*/ 21 h 28"/>
                <a:gd name="T18" fmla="*/ 6 w 20"/>
                <a:gd name="T19" fmla="*/ 18 h 28"/>
                <a:gd name="T20" fmla="*/ 5 w 20"/>
                <a:gd name="T21" fmla="*/ 18 h 28"/>
                <a:gd name="T22" fmla="*/ 5 w 20"/>
                <a:gd name="T23" fmla="*/ 28 h 28"/>
                <a:gd name="T24" fmla="*/ 0 w 20"/>
                <a:gd name="T25" fmla="*/ 28 h 28"/>
                <a:gd name="T26" fmla="*/ 0 w 20"/>
                <a:gd name="T27" fmla="*/ 1 h 28"/>
                <a:gd name="T28" fmla="*/ 10 w 20"/>
                <a:gd name="T29" fmla="*/ 5 h 28"/>
                <a:gd name="T30" fmla="*/ 6 w 20"/>
                <a:gd name="T31" fmla="*/ 6 h 28"/>
                <a:gd name="T32" fmla="*/ 5 w 20"/>
                <a:gd name="T33" fmla="*/ 10 h 28"/>
                <a:gd name="T34" fmla="*/ 6 w 20"/>
                <a:gd name="T35" fmla="*/ 15 h 28"/>
                <a:gd name="T36" fmla="*/ 10 w 20"/>
                <a:gd name="T37" fmla="*/ 16 h 28"/>
                <a:gd name="T38" fmla="*/ 13 w 20"/>
                <a:gd name="T39" fmla="*/ 15 h 28"/>
                <a:gd name="T40" fmla="*/ 15 w 20"/>
                <a:gd name="T41" fmla="*/ 10 h 28"/>
                <a:gd name="T42" fmla="*/ 13 w 20"/>
                <a:gd name="T43" fmla="*/ 6 h 28"/>
                <a:gd name="T44" fmla="*/ 10 w 20"/>
                <a:gd name="T45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8" y="18"/>
                  </a:cubicBezTo>
                  <a:cubicBezTo>
                    <a:pt x="16" y="20"/>
                    <a:pt x="14" y="21"/>
                    <a:pt x="12" y="21"/>
                  </a:cubicBezTo>
                  <a:cubicBezTo>
                    <a:pt x="9" y="21"/>
                    <a:pt x="7" y="20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1"/>
                  </a:lnTo>
                  <a:close/>
                  <a:moveTo>
                    <a:pt x="10" y="5"/>
                  </a:moveTo>
                  <a:cubicBezTo>
                    <a:pt x="8" y="5"/>
                    <a:pt x="7" y="5"/>
                    <a:pt x="6" y="6"/>
                  </a:cubicBezTo>
                  <a:cubicBezTo>
                    <a:pt x="6" y="7"/>
                    <a:pt x="5" y="9"/>
                    <a:pt x="5" y="10"/>
                  </a:cubicBezTo>
                  <a:cubicBezTo>
                    <a:pt x="5" y="12"/>
                    <a:pt x="6" y="13"/>
                    <a:pt x="6" y="15"/>
                  </a:cubicBezTo>
                  <a:cubicBezTo>
                    <a:pt x="7" y="16"/>
                    <a:pt x="8" y="16"/>
                    <a:pt x="10" y="16"/>
                  </a:cubicBezTo>
                  <a:cubicBezTo>
                    <a:pt x="11" y="16"/>
                    <a:pt x="13" y="16"/>
                    <a:pt x="13" y="15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9"/>
                    <a:pt x="14" y="7"/>
                    <a:pt x="13" y="6"/>
                  </a:cubicBezTo>
                  <a:cubicBezTo>
                    <a:pt x="13" y="5"/>
                    <a:pt x="11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6" name="Freeform 494">
              <a:extLst>
                <a:ext uri="{FF2B5EF4-FFF2-40B4-BE49-F238E27FC236}">
                  <a16:creationId xmlns:a16="http://schemas.microsoft.com/office/drawing/2014/main" id="{0A441A02-0E39-4901-B428-F8763789E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263" y="2759075"/>
              <a:ext cx="58738" cy="71438"/>
            </a:xfrm>
            <a:custGeom>
              <a:avLst/>
              <a:gdLst>
                <a:gd name="T0" fmla="*/ 0 w 37"/>
                <a:gd name="T1" fmla="*/ 45 h 45"/>
                <a:gd name="T2" fmla="*/ 0 w 37"/>
                <a:gd name="T3" fmla="*/ 0 h 45"/>
                <a:gd name="T4" fmla="*/ 37 w 37"/>
                <a:gd name="T5" fmla="*/ 0 h 45"/>
                <a:gd name="T6" fmla="*/ 37 w 37"/>
                <a:gd name="T7" fmla="*/ 10 h 45"/>
                <a:gd name="T8" fmla="*/ 11 w 37"/>
                <a:gd name="T9" fmla="*/ 10 h 45"/>
                <a:gd name="T10" fmla="*/ 11 w 37"/>
                <a:gd name="T11" fmla="*/ 45 h 45"/>
                <a:gd name="T12" fmla="*/ 0 w 37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5">
                  <a:moveTo>
                    <a:pt x="0" y="4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11" y="10"/>
                  </a:lnTo>
                  <a:lnTo>
                    <a:pt x="11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7" name="Freeform 495">
              <a:extLst>
                <a:ext uri="{FF2B5EF4-FFF2-40B4-BE49-F238E27FC236}">
                  <a16:creationId xmlns:a16="http://schemas.microsoft.com/office/drawing/2014/main" id="{2795A639-3299-4C17-9186-D22C56D9D0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3113" y="2755900"/>
              <a:ext cx="68263" cy="79375"/>
            </a:xfrm>
            <a:custGeom>
              <a:avLst/>
              <a:gdLst>
                <a:gd name="T0" fmla="*/ 13 w 18"/>
                <a:gd name="T1" fmla="*/ 20 h 21"/>
                <a:gd name="T2" fmla="*/ 13 w 18"/>
                <a:gd name="T3" fmla="*/ 18 h 21"/>
                <a:gd name="T4" fmla="*/ 12 w 18"/>
                <a:gd name="T5" fmla="*/ 18 h 21"/>
                <a:gd name="T6" fmla="*/ 7 w 18"/>
                <a:gd name="T7" fmla="*/ 21 h 21"/>
                <a:gd name="T8" fmla="*/ 2 w 18"/>
                <a:gd name="T9" fmla="*/ 19 h 21"/>
                <a:gd name="T10" fmla="*/ 0 w 18"/>
                <a:gd name="T11" fmla="*/ 14 h 21"/>
                <a:gd name="T12" fmla="*/ 2 w 18"/>
                <a:gd name="T13" fmla="*/ 10 h 21"/>
                <a:gd name="T14" fmla="*/ 8 w 18"/>
                <a:gd name="T15" fmla="*/ 8 h 21"/>
                <a:gd name="T16" fmla="*/ 13 w 18"/>
                <a:gd name="T17" fmla="*/ 8 h 21"/>
                <a:gd name="T18" fmla="*/ 13 w 18"/>
                <a:gd name="T19" fmla="*/ 7 h 21"/>
                <a:gd name="T20" fmla="*/ 10 w 18"/>
                <a:gd name="T21" fmla="*/ 4 h 21"/>
                <a:gd name="T22" fmla="*/ 7 w 18"/>
                <a:gd name="T23" fmla="*/ 6 h 21"/>
                <a:gd name="T24" fmla="*/ 1 w 18"/>
                <a:gd name="T25" fmla="*/ 6 h 21"/>
                <a:gd name="T26" fmla="*/ 4 w 18"/>
                <a:gd name="T27" fmla="*/ 2 h 21"/>
                <a:gd name="T28" fmla="*/ 10 w 18"/>
                <a:gd name="T29" fmla="*/ 0 h 21"/>
                <a:gd name="T30" fmla="*/ 16 w 18"/>
                <a:gd name="T31" fmla="*/ 2 h 21"/>
                <a:gd name="T32" fmla="*/ 18 w 18"/>
                <a:gd name="T33" fmla="*/ 7 h 21"/>
                <a:gd name="T34" fmla="*/ 18 w 18"/>
                <a:gd name="T35" fmla="*/ 20 h 21"/>
                <a:gd name="T36" fmla="*/ 13 w 18"/>
                <a:gd name="T37" fmla="*/ 20 h 21"/>
                <a:gd name="T38" fmla="*/ 9 w 18"/>
                <a:gd name="T39" fmla="*/ 16 h 21"/>
                <a:gd name="T40" fmla="*/ 12 w 18"/>
                <a:gd name="T41" fmla="*/ 15 h 21"/>
                <a:gd name="T42" fmla="*/ 13 w 18"/>
                <a:gd name="T43" fmla="*/ 12 h 21"/>
                <a:gd name="T44" fmla="*/ 13 w 18"/>
                <a:gd name="T45" fmla="*/ 11 h 21"/>
                <a:gd name="T46" fmla="*/ 9 w 18"/>
                <a:gd name="T47" fmla="*/ 11 h 21"/>
                <a:gd name="T48" fmla="*/ 5 w 18"/>
                <a:gd name="T49" fmla="*/ 14 h 21"/>
                <a:gd name="T50" fmla="*/ 9 w 18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1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9" y="21"/>
                    <a:pt x="7" y="21"/>
                  </a:cubicBezTo>
                  <a:cubicBezTo>
                    <a:pt x="5" y="21"/>
                    <a:pt x="3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3" y="8"/>
                    <a:pt x="5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5" y="12"/>
                    <a:pt x="5" y="14"/>
                  </a:cubicBezTo>
                  <a:cubicBezTo>
                    <a:pt x="5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8" name="Freeform 496">
              <a:extLst>
                <a:ext uri="{FF2B5EF4-FFF2-40B4-BE49-F238E27FC236}">
                  <a16:creationId xmlns:a16="http://schemas.microsoft.com/office/drawing/2014/main" id="{5CD1D978-8481-445D-8EBD-334406488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363" y="2759075"/>
              <a:ext cx="66675" cy="71438"/>
            </a:xfrm>
            <a:custGeom>
              <a:avLst/>
              <a:gdLst>
                <a:gd name="T0" fmla="*/ 42 w 42"/>
                <a:gd name="T1" fmla="*/ 45 h 45"/>
                <a:gd name="T2" fmla="*/ 30 w 42"/>
                <a:gd name="T3" fmla="*/ 45 h 45"/>
                <a:gd name="T4" fmla="*/ 30 w 42"/>
                <a:gd name="T5" fmla="*/ 26 h 45"/>
                <a:gd name="T6" fmla="*/ 11 w 42"/>
                <a:gd name="T7" fmla="*/ 26 h 45"/>
                <a:gd name="T8" fmla="*/ 11 w 42"/>
                <a:gd name="T9" fmla="*/ 45 h 45"/>
                <a:gd name="T10" fmla="*/ 0 w 42"/>
                <a:gd name="T11" fmla="*/ 45 h 45"/>
                <a:gd name="T12" fmla="*/ 0 w 42"/>
                <a:gd name="T13" fmla="*/ 0 h 45"/>
                <a:gd name="T14" fmla="*/ 11 w 42"/>
                <a:gd name="T15" fmla="*/ 0 h 45"/>
                <a:gd name="T16" fmla="*/ 11 w 42"/>
                <a:gd name="T17" fmla="*/ 17 h 45"/>
                <a:gd name="T18" fmla="*/ 30 w 42"/>
                <a:gd name="T19" fmla="*/ 17 h 45"/>
                <a:gd name="T20" fmla="*/ 30 w 42"/>
                <a:gd name="T21" fmla="*/ 0 h 45"/>
                <a:gd name="T22" fmla="*/ 42 w 42"/>
                <a:gd name="T23" fmla="*/ 0 h 45"/>
                <a:gd name="T24" fmla="*/ 42 w 42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5">
                  <a:moveTo>
                    <a:pt x="42" y="45"/>
                  </a:moveTo>
                  <a:lnTo>
                    <a:pt x="30" y="45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7"/>
                  </a:lnTo>
                  <a:lnTo>
                    <a:pt x="30" y="17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9" name="Freeform 497">
              <a:extLst>
                <a:ext uri="{FF2B5EF4-FFF2-40B4-BE49-F238E27FC236}">
                  <a16:creationId xmlns:a16="http://schemas.microsoft.com/office/drawing/2014/main" id="{7C214FDA-CBD4-4285-B3BF-720C7BDB2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2759075"/>
              <a:ext cx="71438" cy="71438"/>
            </a:xfrm>
            <a:custGeom>
              <a:avLst/>
              <a:gdLst>
                <a:gd name="T0" fmla="*/ 15 w 45"/>
                <a:gd name="T1" fmla="*/ 45 h 45"/>
                <a:gd name="T2" fmla="*/ 0 w 45"/>
                <a:gd name="T3" fmla="*/ 45 h 45"/>
                <a:gd name="T4" fmla="*/ 0 w 45"/>
                <a:gd name="T5" fmla="*/ 0 h 45"/>
                <a:gd name="T6" fmla="*/ 15 w 45"/>
                <a:gd name="T7" fmla="*/ 0 h 45"/>
                <a:gd name="T8" fmla="*/ 15 w 45"/>
                <a:gd name="T9" fmla="*/ 26 h 45"/>
                <a:gd name="T10" fmla="*/ 17 w 45"/>
                <a:gd name="T11" fmla="*/ 26 h 45"/>
                <a:gd name="T12" fmla="*/ 33 w 45"/>
                <a:gd name="T13" fmla="*/ 0 h 45"/>
                <a:gd name="T14" fmla="*/ 45 w 45"/>
                <a:gd name="T15" fmla="*/ 0 h 45"/>
                <a:gd name="T16" fmla="*/ 45 w 45"/>
                <a:gd name="T17" fmla="*/ 45 h 45"/>
                <a:gd name="T18" fmla="*/ 33 w 45"/>
                <a:gd name="T19" fmla="*/ 45 h 45"/>
                <a:gd name="T20" fmla="*/ 33 w 45"/>
                <a:gd name="T21" fmla="*/ 19 h 45"/>
                <a:gd name="T22" fmla="*/ 31 w 45"/>
                <a:gd name="T23" fmla="*/ 19 h 45"/>
                <a:gd name="T24" fmla="*/ 15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15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33" y="45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15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0" name="Freeform 498">
              <a:extLst>
                <a:ext uri="{FF2B5EF4-FFF2-40B4-BE49-F238E27FC236}">
                  <a16:creationId xmlns:a16="http://schemas.microsoft.com/office/drawing/2014/main" id="{46DC7D80-526F-4F62-B1FC-CA5D7863C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0" y="2755900"/>
              <a:ext cx="68263" cy="79375"/>
            </a:xfrm>
            <a:custGeom>
              <a:avLst/>
              <a:gdLst>
                <a:gd name="T0" fmla="*/ 13 w 18"/>
                <a:gd name="T1" fmla="*/ 6 h 21"/>
                <a:gd name="T2" fmla="*/ 9 w 18"/>
                <a:gd name="T3" fmla="*/ 4 h 21"/>
                <a:gd name="T4" fmla="*/ 6 w 18"/>
                <a:gd name="T5" fmla="*/ 7 h 21"/>
                <a:gd name="T6" fmla="*/ 1 w 18"/>
                <a:gd name="T7" fmla="*/ 7 h 21"/>
                <a:gd name="T8" fmla="*/ 4 w 18"/>
                <a:gd name="T9" fmla="*/ 2 h 21"/>
                <a:gd name="T10" fmla="*/ 10 w 18"/>
                <a:gd name="T11" fmla="*/ 0 h 21"/>
                <a:gd name="T12" fmla="*/ 16 w 18"/>
                <a:gd name="T13" fmla="*/ 2 h 21"/>
                <a:gd name="T14" fmla="*/ 18 w 18"/>
                <a:gd name="T15" fmla="*/ 6 h 21"/>
                <a:gd name="T16" fmla="*/ 16 w 18"/>
                <a:gd name="T17" fmla="*/ 9 h 21"/>
                <a:gd name="T18" fmla="*/ 16 w 18"/>
                <a:gd name="T19" fmla="*/ 10 h 21"/>
                <a:gd name="T20" fmla="*/ 18 w 18"/>
                <a:gd name="T21" fmla="*/ 14 h 21"/>
                <a:gd name="T22" fmla="*/ 16 w 18"/>
                <a:gd name="T23" fmla="*/ 19 h 21"/>
                <a:gd name="T24" fmla="*/ 10 w 18"/>
                <a:gd name="T25" fmla="*/ 21 h 21"/>
                <a:gd name="T26" fmla="*/ 3 w 18"/>
                <a:gd name="T27" fmla="*/ 19 h 21"/>
                <a:gd name="T28" fmla="*/ 0 w 18"/>
                <a:gd name="T29" fmla="*/ 14 h 21"/>
                <a:gd name="T30" fmla="*/ 5 w 18"/>
                <a:gd name="T31" fmla="*/ 14 h 21"/>
                <a:gd name="T32" fmla="*/ 9 w 18"/>
                <a:gd name="T33" fmla="*/ 16 h 21"/>
                <a:gd name="T34" fmla="*/ 13 w 18"/>
                <a:gd name="T35" fmla="*/ 14 h 21"/>
                <a:gd name="T36" fmla="*/ 12 w 18"/>
                <a:gd name="T37" fmla="*/ 13 h 21"/>
                <a:gd name="T38" fmla="*/ 10 w 18"/>
                <a:gd name="T39" fmla="*/ 12 h 21"/>
                <a:gd name="T40" fmla="*/ 7 w 18"/>
                <a:gd name="T41" fmla="*/ 12 h 21"/>
                <a:gd name="T42" fmla="*/ 7 w 18"/>
                <a:gd name="T43" fmla="*/ 8 h 21"/>
                <a:gd name="T44" fmla="*/ 10 w 18"/>
                <a:gd name="T45" fmla="*/ 8 h 21"/>
                <a:gd name="T46" fmla="*/ 13 w 18"/>
                <a:gd name="T47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1">
                  <a:moveTo>
                    <a:pt x="13" y="6"/>
                  </a:moveTo>
                  <a:cubicBezTo>
                    <a:pt x="13" y="5"/>
                    <a:pt x="12" y="4"/>
                    <a:pt x="9" y="4"/>
                  </a:cubicBezTo>
                  <a:cubicBezTo>
                    <a:pt x="7" y="4"/>
                    <a:pt x="6" y="5"/>
                    <a:pt x="6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7" y="3"/>
                    <a:pt x="18" y="4"/>
                    <a:pt x="18" y="6"/>
                  </a:cubicBezTo>
                  <a:cubicBezTo>
                    <a:pt x="18" y="8"/>
                    <a:pt x="17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1"/>
                    <a:pt x="18" y="12"/>
                    <a:pt x="18" y="14"/>
                  </a:cubicBezTo>
                  <a:cubicBezTo>
                    <a:pt x="18" y="16"/>
                    <a:pt x="18" y="18"/>
                    <a:pt x="16" y="19"/>
                  </a:cubicBezTo>
                  <a:cubicBezTo>
                    <a:pt x="14" y="20"/>
                    <a:pt x="12" y="21"/>
                    <a:pt x="10" y="21"/>
                  </a:cubicBezTo>
                  <a:cubicBezTo>
                    <a:pt x="7" y="21"/>
                    <a:pt x="4" y="20"/>
                    <a:pt x="3" y="19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7" y="16"/>
                    <a:pt x="9" y="16"/>
                  </a:cubicBezTo>
                  <a:cubicBezTo>
                    <a:pt x="12" y="16"/>
                    <a:pt x="13" y="16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3" y="8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1" name="Freeform 499">
              <a:extLst>
                <a:ext uri="{FF2B5EF4-FFF2-40B4-BE49-F238E27FC236}">
                  <a16:creationId xmlns:a16="http://schemas.microsoft.com/office/drawing/2014/main" id="{67A28415-8379-478A-B5AF-1EDB493B50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3475" y="2755900"/>
              <a:ext cx="68263" cy="79375"/>
            </a:xfrm>
            <a:custGeom>
              <a:avLst/>
              <a:gdLst>
                <a:gd name="T0" fmla="*/ 13 w 18"/>
                <a:gd name="T1" fmla="*/ 20 h 21"/>
                <a:gd name="T2" fmla="*/ 13 w 18"/>
                <a:gd name="T3" fmla="*/ 18 h 21"/>
                <a:gd name="T4" fmla="*/ 12 w 18"/>
                <a:gd name="T5" fmla="*/ 18 h 21"/>
                <a:gd name="T6" fmla="*/ 7 w 18"/>
                <a:gd name="T7" fmla="*/ 21 h 21"/>
                <a:gd name="T8" fmla="*/ 2 w 18"/>
                <a:gd name="T9" fmla="*/ 19 h 21"/>
                <a:gd name="T10" fmla="*/ 0 w 18"/>
                <a:gd name="T11" fmla="*/ 14 h 21"/>
                <a:gd name="T12" fmla="*/ 2 w 18"/>
                <a:gd name="T13" fmla="*/ 10 h 21"/>
                <a:gd name="T14" fmla="*/ 8 w 18"/>
                <a:gd name="T15" fmla="*/ 8 h 21"/>
                <a:gd name="T16" fmla="*/ 13 w 18"/>
                <a:gd name="T17" fmla="*/ 8 h 21"/>
                <a:gd name="T18" fmla="*/ 13 w 18"/>
                <a:gd name="T19" fmla="*/ 7 h 21"/>
                <a:gd name="T20" fmla="*/ 9 w 18"/>
                <a:gd name="T21" fmla="*/ 4 h 21"/>
                <a:gd name="T22" fmla="*/ 6 w 18"/>
                <a:gd name="T23" fmla="*/ 6 h 21"/>
                <a:gd name="T24" fmla="*/ 1 w 18"/>
                <a:gd name="T25" fmla="*/ 6 h 21"/>
                <a:gd name="T26" fmla="*/ 3 w 18"/>
                <a:gd name="T27" fmla="*/ 2 h 21"/>
                <a:gd name="T28" fmla="*/ 9 w 18"/>
                <a:gd name="T29" fmla="*/ 0 h 21"/>
                <a:gd name="T30" fmla="*/ 16 w 18"/>
                <a:gd name="T31" fmla="*/ 2 h 21"/>
                <a:gd name="T32" fmla="*/ 18 w 18"/>
                <a:gd name="T33" fmla="*/ 7 h 21"/>
                <a:gd name="T34" fmla="*/ 18 w 18"/>
                <a:gd name="T35" fmla="*/ 20 h 21"/>
                <a:gd name="T36" fmla="*/ 13 w 18"/>
                <a:gd name="T37" fmla="*/ 20 h 21"/>
                <a:gd name="T38" fmla="*/ 8 w 18"/>
                <a:gd name="T39" fmla="*/ 16 h 21"/>
                <a:gd name="T40" fmla="*/ 12 w 18"/>
                <a:gd name="T41" fmla="*/ 15 h 21"/>
                <a:gd name="T42" fmla="*/ 13 w 18"/>
                <a:gd name="T43" fmla="*/ 12 h 21"/>
                <a:gd name="T44" fmla="*/ 13 w 18"/>
                <a:gd name="T45" fmla="*/ 11 h 21"/>
                <a:gd name="T46" fmla="*/ 9 w 18"/>
                <a:gd name="T47" fmla="*/ 11 h 21"/>
                <a:gd name="T48" fmla="*/ 5 w 18"/>
                <a:gd name="T49" fmla="*/ 14 h 21"/>
                <a:gd name="T50" fmla="*/ 8 w 18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1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9" y="21"/>
                    <a:pt x="7" y="21"/>
                  </a:cubicBezTo>
                  <a:cubicBezTo>
                    <a:pt x="4" y="21"/>
                    <a:pt x="3" y="20"/>
                    <a:pt x="2" y="19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12"/>
                    <a:pt x="0" y="11"/>
                    <a:pt x="2" y="10"/>
                  </a:cubicBezTo>
                  <a:cubicBezTo>
                    <a:pt x="3" y="8"/>
                    <a:pt x="5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8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6" y="11"/>
                    <a:pt x="5" y="12"/>
                    <a:pt x="5" y="14"/>
                  </a:cubicBezTo>
                  <a:cubicBezTo>
                    <a:pt x="5" y="15"/>
                    <a:pt x="6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2" name="Freeform 500">
              <a:extLst>
                <a:ext uri="{FF2B5EF4-FFF2-40B4-BE49-F238E27FC236}">
                  <a16:creationId xmlns:a16="http://schemas.microsoft.com/office/drawing/2014/main" id="{606B7E37-10E1-4497-9367-9BF88A35F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963" y="2759075"/>
              <a:ext cx="82550" cy="90488"/>
            </a:xfrm>
            <a:custGeom>
              <a:avLst/>
              <a:gdLst>
                <a:gd name="T0" fmla="*/ 31 w 52"/>
                <a:gd name="T1" fmla="*/ 0 h 57"/>
                <a:gd name="T2" fmla="*/ 43 w 52"/>
                <a:gd name="T3" fmla="*/ 0 h 57"/>
                <a:gd name="T4" fmla="*/ 43 w 52"/>
                <a:gd name="T5" fmla="*/ 36 h 57"/>
                <a:gd name="T6" fmla="*/ 52 w 52"/>
                <a:gd name="T7" fmla="*/ 36 h 57"/>
                <a:gd name="T8" fmla="*/ 52 w 52"/>
                <a:gd name="T9" fmla="*/ 57 h 57"/>
                <a:gd name="T10" fmla="*/ 40 w 52"/>
                <a:gd name="T11" fmla="*/ 57 h 57"/>
                <a:gd name="T12" fmla="*/ 40 w 52"/>
                <a:gd name="T13" fmla="*/ 45 h 57"/>
                <a:gd name="T14" fmla="*/ 0 w 52"/>
                <a:gd name="T15" fmla="*/ 45 h 57"/>
                <a:gd name="T16" fmla="*/ 0 w 52"/>
                <a:gd name="T17" fmla="*/ 0 h 57"/>
                <a:gd name="T18" fmla="*/ 12 w 52"/>
                <a:gd name="T19" fmla="*/ 0 h 57"/>
                <a:gd name="T20" fmla="*/ 12 w 52"/>
                <a:gd name="T21" fmla="*/ 36 h 57"/>
                <a:gd name="T22" fmla="*/ 31 w 52"/>
                <a:gd name="T23" fmla="*/ 36 h 57"/>
                <a:gd name="T24" fmla="*/ 31 w 52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7">
                  <a:moveTo>
                    <a:pt x="31" y="0"/>
                  </a:moveTo>
                  <a:lnTo>
                    <a:pt x="43" y="0"/>
                  </a:lnTo>
                  <a:lnTo>
                    <a:pt x="43" y="36"/>
                  </a:lnTo>
                  <a:lnTo>
                    <a:pt x="52" y="36"/>
                  </a:lnTo>
                  <a:lnTo>
                    <a:pt x="52" y="57"/>
                  </a:lnTo>
                  <a:lnTo>
                    <a:pt x="40" y="57"/>
                  </a:lnTo>
                  <a:lnTo>
                    <a:pt x="4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6"/>
                  </a:lnTo>
                  <a:lnTo>
                    <a:pt x="31" y="36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3" name="Freeform 501">
              <a:extLst>
                <a:ext uri="{FF2B5EF4-FFF2-40B4-BE49-F238E27FC236}">
                  <a16:creationId xmlns:a16="http://schemas.microsoft.com/office/drawing/2014/main" id="{DEF762BA-1DC2-4B45-8539-43865EE2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2759075"/>
              <a:ext cx="68263" cy="71438"/>
            </a:xfrm>
            <a:custGeom>
              <a:avLst/>
              <a:gdLst>
                <a:gd name="T0" fmla="*/ 12 w 43"/>
                <a:gd name="T1" fmla="*/ 45 h 45"/>
                <a:gd name="T2" fmla="*/ 0 w 43"/>
                <a:gd name="T3" fmla="*/ 45 h 45"/>
                <a:gd name="T4" fmla="*/ 0 w 43"/>
                <a:gd name="T5" fmla="*/ 0 h 45"/>
                <a:gd name="T6" fmla="*/ 12 w 43"/>
                <a:gd name="T7" fmla="*/ 0 h 45"/>
                <a:gd name="T8" fmla="*/ 12 w 43"/>
                <a:gd name="T9" fmla="*/ 26 h 45"/>
                <a:gd name="T10" fmla="*/ 14 w 43"/>
                <a:gd name="T11" fmla="*/ 26 h 45"/>
                <a:gd name="T12" fmla="*/ 31 w 43"/>
                <a:gd name="T13" fmla="*/ 0 h 45"/>
                <a:gd name="T14" fmla="*/ 43 w 43"/>
                <a:gd name="T15" fmla="*/ 0 h 45"/>
                <a:gd name="T16" fmla="*/ 43 w 43"/>
                <a:gd name="T17" fmla="*/ 45 h 45"/>
                <a:gd name="T18" fmla="*/ 31 w 43"/>
                <a:gd name="T19" fmla="*/ 45 h 45"/>
                <a:gd name="T20" fmla="*/ 31 w 43"/>
                <a:gd name="T21" fmla="*/ 19 h 45"/>
                <a:gd name="T22" fmla="*/ 28 w 43"/>
                <a:gd name="T23" fmla="*/ 19 h 45"/>
                <a:gd name="T24" fmla="*/ 12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1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5"/>
                  </a:lnTo>
                  <a:lnTo>
                    <a:pt x="31" y="45"/>
                  </a:lnTo>
                  <a:lnTo>
                    <a:pt x="31" y="19"/>
                  </a:lnTo>
                  <a:lnTo>
                    <a:pt x="28" y="19"/>
                  </a:ln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4" name="Freeform 502">
              <a:extLst>
                <a:ext uri="{FF2B5EF4-FFF2-40B4-BE49-F238E27FC236}">
                  <a16:creationId xmlns:a16="http://schemas.microsoft.com/office/drawing/2014/main" id="{8D69F8E8-79A7-4CC7-8308-35C9800948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6050" y="2759075"/>
              <a:ext cx="66675" cy="71438"/>
            </a:xfrm>
            <a:custGeom>
              <a:avLst/>
              <a:gdLst>
                <a:gd name="T0" fmla="*/ 8 w 18"/>
                <a:gd name="T1" fmla="*/ 0 h 19"/>
                <a:gd name="T2" fmla="*/ 18 w 18"/>
                <a:gd name="T3" fmla="*/ 0 h 19"/>
                <a:gd name="T4" fmla="*/ 18 w 18"/>
                <a:gd name="T5" fmla="*/ 19 h 19"/>
                <a:gd name="T6" fmla="*/ 12 w 18"/>
                <a:gd name="T7" fmla="*/ 19 h 19"/>
                <a:gd name="T8" fmla="*/ 12 w 18"/>
                <a:gd name="T9" fmla="*/ 13 h 19"/>
                <a:gd name="T10" fmla="*/ 8 w 18"/>
                <a:gd name="T11" fmla="*/ 13 h 19"/>
                <a:gd name="T12" fmla="*/ 5 w 18"/>
                <a:gd name="T13" fmla="*/ 19 h 19"/>
                <a:gd name="T14" fmla="*/ 0 w 18"/>
                <a:gd name="T15" fmla="*/ 19 h 19"/>
                <a:gd name="T16" fmla="*/ 3 w 18"/>
                <a:gd name="T17" fmla="*/ 11 h 19"/>
                <a:gd name="T18" fmla="*/ 0 w 18"/>
                <a:gd name="T19" fmla="*/ 6 h 19"/>
                <a:gd name="T20" fmla="*/ 2 w 18"/>
                <a:gd name="T21" fmla="*/ 1 h 19"/>
                <a:gd name="T22" fmla="*/ 8 w 18"/>
                <a:gd name="T23" fmla="*/ 0 h 19"/>
                <a:gd name="T24" fmla="*/ 12 w 18"/>
                <a:gd name="T25" fmla="*/ 9 h 19"/>
                <a:gd name="T26" fmla="*/ 12 w 18"/>
                <a:gd name="T27" fmla="*/ 4 h 19"/>
                <a:gd name="T28" fmla="*/ 8 w 18"/>
                <a:gd name="T29" fmla="*/ 4 h 19"/>
                <a:gd name="T30" fmla="*/ 6 w 18"/>
                <a:gd name="T31" fmla="*/ 4 h 19"/>
                <a:gd name="T32" fmla="*/ 5 w 18"/>
                <a:gd name="T33" fmla="*/ 6 h 19"/>
                <a:gd name="T34" fmla="*/ 6 w 18"/>
                <a:gd name="T35" fmla="*/ 8 h 19"/>
                <a:gd name="T36" fmla="*/ 8 w 18"/>
                <a:gd name="T37" fmla="*/ 9 h 19"/>
                <a:gd name="T38" fmla="*/ 12 w 18"/>
                <a:gd name="T3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19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3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lose/>
                  <a:moveTo>
                    <a:pt x="12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8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5" name="Freeform 503">
              <a:extLst>
                <a:ext uri="{FF2B5EF4-FFF2-40B4-BE49-F238E27FC236}">
                  <a16:creationId xmlns:a16="http://schemas.microsoft.com/office/drawing/2014/main" id="{70BCCA5A-C92C-4E03-9AE8-3DEBDA36E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2898775"/>
              <a:ext cx="66675" cy="74613"/>
            </a:xfrm>
            <a:custGeom>
              <a:avLst/>
              <a:gdLst>
                <a:gd name="T0" fmla="*/ 13 w 18"/>
                <a:gd name="T1" fmla="*/ 13 h 20"/>
                <a:gd name="T2" fmla="*/ 18 w 18"/>
                <a:gd name="T3" fmla="*/ 13 h 20"/>
                <a:gd name="T4" fmla="*/ 15 w 18"/>
                <a:gd name="T5" fmla="*/ 18 h 20"/>
                <a:gd name="T6" fmla="*/ 9 w 18"/>
                <a:gd name="T7" fmla="*/ 20 h 20"/>
                <a:gd name="T8" fmla="*/ 2 w 18"/>
                <a:gd name="T9" fmla="*/ 17 h 20"/>
                <a:gd name="T10" fmla="*/ 0 w 18"/>
                <a:gd name="T11" fmla="*/ 10 h 20"/>
                <a:gd name="T12" fmla="*/ 2 w 18"/>
                <a:gd name="T13" fmla="*/ 3 h 20"/>
                <a:gd name="T14" fmla="*/ 9 w 18"/>
                <a:gd name="T15" fmla="*/ 0 h 20"/>
                <a:gd name="T16" fmla="*/ 15 w 18"/>
                <a:gd name="T17" fmla="*/ 2 h 20"/>
                <a:gd name="T18" fmla="*/ 18 w 18"/>
                <a:gd name="T19" fmla="*/ 7 h 20"/>
                <a:gd name="T20" fmla="*/ 13 w 18"/>
                <a:gd name="T21" fmla="*/ 7 h 20"/>
                <a:gd name="T22" fmla="*/ 9 w 18"/>
                <a:gd name="T23" fmla="*/ 4 h 20"/>
                <a:gd name="T24" fmla="*/ 6 w 18"/>
                <a:gd name="T25" fmla="*/ 6 h 20"/>
                <a:gd name="T26" fmla="*/ 5 w 18"/>
                <a:gd name="T27" fmla="*/ 10 h 20"/>
                <a:gd name="T28" fmla="*/ 6 w 18"/>
                <a:gd name="T29" fmla="*/ 14 h 20"/>
                <a:gd name="T30" fmla="*/ 9 w 18"/>
                <a:gd name="T31" fmla="*/ 16 h 20"/>
                <a:gd name="T32" fmla="*/ 13 w 18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0"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5"/>
                    <a:pt x="17" y="17"/>
                    <a:pt x="15" y="18"/>
                  </a:cubicBezTo>
                  <a:cubicBezTo>
                    <a:pt x="14" y="20"/>
                    <a:pt x="12" y="20"/>
                    <a:pt x="9" y="20"/>
                  </a:cubicBezTo>
                  <a:cubicBezTo>
                    <a:pt x="6" y="20"/>
                    <a:pt x="4" y="19"/>
                    <a:pt x="2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2" y="16"/>
                    <a:pt x="13" y="15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6" name="Freeform 504">
              <a:extLst>
                <a:ext uri="{FF2B5EF4-FFF2-40B4-BE49-F238E27FC236}">
                  <a16:creationId xmlns:a16="http://schemas.microsoft.com/office/drawing/2014/main" id="{F7A3DF7F-B01B-4BB6-A01B-39D3D01489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3600" y="2898775"/>
              <a:ext cx="71438" cy="74613"/>
            </a:xfrm>
            <a:custGeom>
              <a:avLst/>
              <a:gdLst>
                <a:gd name="T0" fmla="*/ 15 w 19"/>
                <a:gd name="T1" fmla="*/ 9 h 20"/>
                <a:gd name="T2" fmla="*/ 15 w 19"/>
                <a:gd name="T3" fmla="*/ 10 h 20"/>
                <a:gd name="T4" fmla="*/ 18 w 19"/>
                <a:gd name="T5" fmla="*/ 11 h 20"/>
                <a:gd name="T6" fmla="*/ 19 w 19"/>
                <a:gd name="T7" fmla="*/ 14 h 20"/>
                <a:gd name="T8" fmla="*/ 12 w 19"/>
                <a:gd name="T9" fmla="*/ 20 h 20"/>
                <a:gd name="T10" fmla="*/ 0 w 19"/>
                <a:gd name="T11" fmla="*/ 20 h 20"/>
                <a:gd name="T12" fmla="*/ 0 w 19"/>
                <a:gd name="T13" fmla="*/ 0 h 20"/>
                <a:gd name="T14" fmla="*/ 12 w 19"/>
                <a:gd name="T15" fmla="*/ 0 h 20"/>
                <a:gd name="T16" fmla="*/ 16 w 19"/>
                <a:gd name="T17" fmla="*/ 2 h 20"/>
                <a:gd name="T18" fmla="*/ 18 w 19"/>
                <a:gd name="T19" fmla="*/ 5 h 20"/>
                <a:gd name="T20" fmla="*/ 15 w 19"/>
                <a:gd name="T21" fmla="*/ 9 h 20"/>
                <a:gd name="T22" fmla="*/ 6 w 19"/>
                <a:gd name="T23" fmla="*/ 4 h 20"/>
                <a:gd name="T24" fmla="*/ 6 w 19"/>
                <a:gd name="T25" fmla="*/ 8 h 20"/>
                <a:gd name="T26" fmla="*/ 10 w 19"/>
                <a:gd name="T27" fmla="*/ 8 h 20"/>
                <a:gd name="T28" fmla="*/ 12 w 19"/>
                <a:gd name="T29" fmla="*/ 6 h 20"/>
                <a:gd name="T30" fmla="*/ 10 w 19"/>
                <a:gd name="T31" fmla="*/ 4 h 20"/>
                <a:gd name="T32" fmla="*/ 6 w 19"/>
                <a:gd name="T33" fmla="*/ 4 h 20"/>
                <a:gd name="T34" fmla="*/ 6 w 19"/>
                <a:gd name="T35" fmla="*/ 16 h 20"/>
                <a:gd name="T36" fmla="*/ 11 w 19"/>
                <a:gd name="T37" fmla="*/ 16 h 20"/>
                <a:gd name="T38" fmla="*/ 13 w 19"/>
                <a:gd name="T39" fmla="*/ 14 h 20"/>
                <a:gd name="T40" fmla="*/ 11 w 19"/>
                <a:gd name="T41" fmla="*/ 12 h 20"/>
                <a:gd name="T42" fmla="*/ 6 w 19"/>
                <a:gd name="T43" fmla="*/ 12 h 20"/>
                <a:gd name="T44" fmla="*/ 6 w 19"/>
                <a:gd name="T4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0">
                  <a:moveTo>
                    <a:pt x="15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11"/>
                    <a:pt x="18" y="11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8"/>
                    <a:pt x="16" y="20"/>
                    <a:pt x="1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7" y="3"/>
                    <a:pt x="18" y="4"/>
                    <a:pt x="18" y="5"/>
                  </a:cubicBezTo>
                  <a:cubicBezTo>
                    <a:pt x="18" y="7"/>
                    <a:pt x="17" y="8"/>
                    <a:pt x="15" y="9"/>
                  </a:cubicBezTo>
                  <a:close/>
                  <a:moveTo>
                    <a:pt x="6" y="4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5"/>
                    <a:pt x="12" y="4"/>
                    <a:pt x="10" y="4"/>
                  </a:cubicBezTo>
                  <a:lnTo>
                    <a:pt x="6" y="4"/>
                  </a:lnTo>
                  <a:close/>
                  <a:moveTo>
                    <a:pt x="6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7" name="Freeform 505">
              <a:extLst>
                <a:ext uri="{FF2B5EF4-FFF2-40B4-BE49-F238E27FC236}">
                  <a16:creationId xmlns:a16="http://schemas.microsoft.com/office/drawing/2014/main" id="{62F32699-BF5B-471C-B858-B7B6BF549C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0913" y="2898775"/>
              <a:ext cx="66675" cy="74613"/>
            </a:xfrm>
            <a:custGeom>
              <a:avLst/>
              <a:gdLst>
                <a:gd name="T0" fmla="*/ 8 w 18"/>
                <a:gd name="T1" fmla="*/ 0 h 20"/>
                <a:gd name="T2" fmla="*/ 18 w 18"/>
                <a:gd name="T3" fmla="*/ 0 h 20"/>
                <a:gd name="T4" fmla="*/ 18 w 18"/>
                <a:gd name="T5" fmla="*/ 20 h 20"/>
                <a:gd name="T6" fmla="*/ 13 w 18"/>
                <a:gd name="T7" fmla="*/ 20 h 20"/>
                <a:gd name="T8" fmla="*/ 13 w 18"/>
                <a:gd name="T9" fmla="*/ 13 h 20"/>
                <a:gd name="T10" fmla="*/ 8 w 18"/>
                <a:gd name="T11" fmla="*/ 13 h 20"/>
                <a:gd name="T12" fmla="*/ 5 w 18"/>
                <a:gd name="T13" fmla="*/ 20 h 20"/>
                <a:gd name="T14" fmla="*/ 0 w 18"/>
                <a:gd name="T15" fmla="*/ 20 h 20"/>
                <a:gd name="T16" fmla="*/ 3 w 18"/>
                <a:gd name="T17" fmla="*/ 12 h 20"/>
                <a:gd name="T18" fmla="*/ 0 w 18"/>
                <a:gd name="T19" fmla="*/ 7 h 20"/>
                <a:gd name="T20" fmla="*/ 2 w 18"/>
                <a:gd name="T21" fmla="*/ 2 h 20"/>
                <a:gd name="T22" fmla="*/ 8 w 18"/>
                <a:gd name="T23" fmla="*/ 0 h 20"/>
                <a:gd name="T24" fmla="*/ 13 w 18"/>
                <a:gd name="T25" fmla="*/ 9 h 20"/>
                <a:gd name="T26" fmla="*/ 13 w 18"/>
                <a:gd name="T27" fmla="*/ 5 h 20"/>
                <a:gd name="T28" fmla="*/ 8 w 18"/>
                <a:gd name="T29" fmla="*/ 5 h 20"/>
                <a:gd name="T30" fmla="*/ 6 w 18"/>
                <a:gd name="T31" fmla="*/ 5 h 20"/>
                <a:gd name="T32" fmla="*/ 5 w 18"/>
                <a:gd name="T33" fmla="*/ 7 h 20"/>
                <a:gd name="T34" fmla="*/ 6 w 18"/>
                <a:gd name="T35" fmla="*/ 9 h 20"/>
                <a:gd name="T36" fmla="*/ 8 w 18"/>
                <a:gd name="T37" fmla="*/ 9 h 20"/>
                <a:gd name="T38" fmla="*/ 13 w 18"/>
                <a:gd name="T3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1"/>
                    <a:pt x="5" y="0"/>
                    <a:pt x="8" y="0"/>
                  </a:cubicBezTo>
                  <a:close/>
                  <a:moveTo>
                    <a:pt x="13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lnTo>
                    <a:pt x="1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8" name="Freeform 506">
              <a:extLst>
                <a:ext uri="{FF2B5EF4-FFF2-40B4-BE49-F238E27FC236}">
                  <a16:creationId xmlns:a16="http://schemas.microsoft.com/office/drawing/2014/main" id="{CA41A6AB-905B-430D-B1D0-23385054B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2898775"/>
              <a:ext cx="68263" cy="74613"/>
            </a:xfrm>
            <a:custGeom>
              <a:avLst/>
              <a:gdLst>
                <a:gd name="T0" fmla="*/ 12 w 18"/>
                <a:gd name="T1" fmla="*/ 6 h 20"/>
                <a:gd name="T2" fmla="*/ 9 w 18"/>
                <a:gd name="T3" fmla="*/ 4 h 20"/>
                <a:gd name="T4" fmla="*/ 5 w 18"/>
                <a:gd name="T5" fmla="*/ 6 h 20"/>
                <a:gd name="T6" fmla="*/ 0 w 18"/>
                <a:gd name="T7" fmla="*/ 6 h 20"/>
                <a:gd name="T8" fmla="*/ 3 w 18"/>
                <a:gd name="T9" fmla="*/ 2 h 20"/>
                <a:gd name="T10" fmla="*/ 9 w 18"/>
                <a:gd name="T11" fmla="*/ 0 h 20"/>
                <a:gd name="T12" fmla="*/ 15 w 18"/>
                <a:gd name="T13" fmla="*/ 1 h 20"/>
                <a:gd name="T14" fmla="*/ 17 w 18"/>
                <a:gd name="T15" fmla="*/ 5 h 20"/>
                <a:gd name="T16" fmla="*/ 16 w 18"/>
                <a:gd name="T17" fmla="*/ 9 h 20"/>
                <a:gd name="T18" fmla="*/ 16 w 18"/>
                <a:gd name="T19" fmla="*/ 10 h 20"/>
                <a:gd name="T20" fmla="*/ 18 w 18"/>
                <a:gd name="T21" fmla="*/ 14 h 20"/>
                <a:gd name="T22" fmla="*/ 16 w 18"/>
                <a:gd name="T23" fmla="*/ 19 h 20"/>
                <a:gd name="T24" fmla="*/ 9 w 18"/>
                <a:gd name="T25" fmla="*/ 20 h 20"/>
                <a:gd name="T26" fmla="*/ 3 w 18"/>
                <a:gd name="T27" fmla="*/ 19 h 20"/>
                <a:gd name="T28" fmla="*/ 0 w 18"/>
                <a:gd name="T29" fmla="*/ 14 h 20"/>
                <a:gd name="T30" fmla="*/ 5 w 18"/>
                <a:gd name="T31" fmla="*/ 14 h 20"/>
                <a:gd name="T32" fmla="*/ 9 w 18"/>
                <a:gd name="T33" fmla="*/ 16 h 20"/>
                <a:gd name="T34" fmla="*/ 13 w 18"/>
                <a:gd name="T35" fmla="*/ 14 h 20"/>
                <a:gd name="T36" fmla="*/ 12 w 18"/>
                <a:gd name="T37" fmla="*/ 12 h 20"/>
                <a:gd name="T38" fmla="*/ 10 w 18"/>
                <a:gd name="T39" fmla="*/ 12 h 20"/>
                <a:gd name="T40" fmla="*/ 6 w 18"/>
                <a:gd name="T41" fmla="*/ 12 h 20"/>
                <a:gd name="T42" fmla="*/ 6 w 18"/>
                <a:gd name="T43" fmla="*/ 8 h 20"/>
                <a:gd name="T44" fmla="*/ 9 w 18"/>
                <a:gd name="T45" fmla="*/ 8 h 20"/>
                <a:gd name="T46" fmla="*/ 12 w 18"/>
                <a:gd name="T4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0">
                  <a:moveTo>
                    <a:pt x="12" y="6"/>
                  </a:moveTo>
                  <a:cubicBezTo>
                    <a:pt x="12" y="5"/>
                    <a:pt x="11" y="4"/>
                    <a:pt x="9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7" y="2"/>
                    <a:pt x="17" y="4"/>
                    <a:pt x="17" y="5"/>
                  </a:cubicBezTo>
                  <a:cubicBezTo>
                    <a:pt x="17" y="7"/>
                    <a:pt x="17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8" y="12"/>
                    <a:pt x="18" y="14"/>
                  </a:cubicBezTo>
                  <a:cubicBezTo>
                    <a:pt x="18" y="16"/>
                    <a:pt x="17" y="17"/>
                    <a:pt x="16" y="19"/>
                  </a:cubicBezTo>
                  <a:cubicBezTo>
                    <a:pt x="14" y="20"/>
                    <a:pt x="12" y="20"/>
                    <a:pt x="9" y="20"/>
                  </a:cubicBezTo>
                  <a:cubicBezTo>
                    <a:pt x="6" y="20"/>
                    <a:pt x="4" y="20"/>
                    <a:pt x="3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7" y="16"/>
                    <a:pt x="9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3" y="13"/>
                    <a:pt x="13" y="13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2" y="7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9" name="Freeform 507">
              <a:extLst>
                <a:ext uri="{FF2B5EF4-FFF2-40B4-BE49-F238E27FC236}">
                  <a16:creationId xmlns:a16="http://schemas.microsoft.com/office/drawing/2014/main" id="{7D3B971D-2D6E-4BDC-A040-4518AED1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2898775"/>
              <a:ext cx="66675" cy="74613"/>
            </a:xfrm>
            <a:custGeom>
              <a:avLst/>
              <a:gdLst>
                <a:gd name="T0" fmla="*/ 12 w 42"/>
                <a:gd name="T1" fmla="*/ 47 h 47"/>
                <a:gd name="T2" fmla="*/ 0 w 42"/>
                <a:gd name="T3" fmla="*/ 47 h 47"/>
                <a:gd name="T4" fmla="*/ 0 w 42"/>
                <a:gd name="T5" fmla="*/ 0 h 47"/>
                <a:gd name="T6" fmla="*/ 12 w 42"/>
                <a:gd name="T7" fmla="*/ 0 h 47"/>
                <a:gd name="T8" fmla="*/ 12 w 42"/>
                <a:gd name="T9" fmla="*/ 26 h 47"/>
                <a:gd name="T10" fmla="*/ 14 w 42"/>
                <a:gd name="T11" fmla="*/ 26 h 47"/>
                <a:gd name="T12" fmla="*/ 30 w 42"/>
                <a:gd name="T13" fmla="*/ 0 h 47"/>
                <a:gd name="T14" fmla="*/ 42 w 42"/>
                <a:gd name="T15" fmla="*/ 0 h 47"/>
                <a:gd name="T16" fmla="*/ 42 w 42"/>
                <a:gd name="T17" fmla="*/ 47 h 47"/>
                <a:gd name="T18" fmla="*/ 30 w 42"/>
                <a:gd name="T19" fmla="*/ 47 h 47"/>
                <a:gd name="T20" fmla="*/ 30 w 42"/>
                <a:gd name="T21" fmla="*/ 21 h 47"/>
                <a:gd name="T22" fmla="*/ 28 w 42"/>
                <a:gd name="T23" fmla="*/ 21 h 47"/>
                <a:gd name="T24" fmla="*/ 12 w 42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2" y="47"/>
                  </a:lnTo>
                  <a:lnTo>
                    <a:pt x="30" y="47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0" name="Freeform 508">
              <a:extLst>
                <a:ext uri="{FF2B5EF4-FFF2-40B4-BE49-F238E27FC236}">
                  <a16:creationId xmlns:a16="http://schemas.microsoft.com/office/drawing/2014/main" id="{A6DAAFD3-39E0-4838-BC19-35EEB92D2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913" y="1508125"/>
              <a:ext cx="1100138" cy="1096963"/>
            </a:xfrm>
            <a:custGeom>
              <a:avLst/>
              <a:gdLst>
                <a:gd name="T0" fmla="*/ 234 w 293"/>
                <a:gd name="T1" fmla="*/ 12 h 292"/>
                <a:gd name="T2" fmla="*/ 280 w 293"/>
                <a:gd name="T3" fmla="*/ 59 h 292"/>
                <a:gd name="T4" fmla="*/ 280 w 293"/>
                <a:gd name="T5" fmla="*/ 233 h 292"/>
                <a:gd name="T6" fmla="*/ 234 w 293"/>
                <a:gd name="T7" fmla="*/ 279 h 292"/>
                <a:gd name="T8" fmla="*/ 60 w 293"/>
                <a:gd name="T9" fmla="*/ 279 h 292"/>
                <a:gd name="T10" fmla="*/ 13 w 293"/>
                <a:gd name="T11" fmla="*/ 233 h 292"/>
                <a:gd name="T12" fmla="*/ 13 w 293"/>
                <a:gd name="T13" fmla="*/ 59 h 292"/>
                <a:gd name="T14" fmla="*/ 60 w 293"/>
                <a:gd name="T15" fmla="*/ 12 h 292"/>
                <a:gd name="T16" fmla="*/ 234 w 293"/>
                <a:gd name="T17" fmla="*/ 12 h 292"/>
                <a:gd name="T18" fmla="*/ 234 w 293"/>
                <a:gd name="T19" fmla="*/ 0 h 292"/>
                <a:gd name="T20" fmla="*/ 60 w 293"/>
                <a:gd name="T21" fmla="*/ 0 h 292"/>
                <a:gd name="T22" fmla="*/ 0 w 293"/>
                <a:gd name="T23" fmla="*/ 59 h 292"/>
                <a:gd name="T24" fmla="*/ 0 w 293"/>
                <a:gd name="T25" fmla="*/ 233 h 292"/>
                <a:gd name="T26" fmla="*/ 60 w 293"/>
                <a:gd name="T27" fmla="*/ 292 h 292"/>
                <a:gd name="T28" fmla="*/ 234 w 293"/>
                <a:gd name="T29" fmla="*/ 292 h 292"/>
                <a:gd name="T30" fmla="*/ 293 w 293"/>
                <a:gd name="T31" fmla="*/ 233 h 292"/>
                <a:gd name="T32" fmla="*/ 293 w 293"/>
                <a:gd name="T33" fmla="*/ 59 h 292"/>
                <a:gd name="T34" fmla="*/ 234 w 293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2">
                  <a:moveTo>
                    <a:pt x="234" y="12"/>
                  </a:moveTo>
                  <a:cubicBezTo>
                    <a:pt x="259" y="12"/>
                    <a:pt x="280" y="33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8"/>
                    <a:pt x="259" y="279"/>
                    <a:pt x="234" y="279"/>
                  </a:cubicBezTo>
                  <a:cubicBezTo>
                    <a:pt x="60" y="279"/>
                    <a:pt x="60" y="279"/>
                    <a:pt x="60" y="279"/>
                  </a:cubicBezTo>
                  <a:cubicBezTo>
                    <a:pt x="34" y="279"/>
                    <a:pt x="13" y="258"/>
                    <a:pt x="13" y="23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33"/>
                    <a:pt x="34" y="12"/>
                    <a:pt x="60" y="12"/>
                  </a:cubicBezTo>
                  <a:cubicBezTo>
                    <a:pt x="234" y="12"/>
                    <a:pt x="234" y="12"/>
                    <a:pt x="234" y="12"/>
                  </a:cubicBezTo>
                  <a:moveTo>
                    <a:pt x="234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6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5"/>
                    <a:pt x="27" y="292"/>
                    <a:pt x="60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66" y="292"/>
                    <a:pt x="293" y="265"/>
                    <a:pt x="293" y="233"/>
                  </a:cubicBezTo>
                  <a:cubicBezTo>
                    <a:pt x="293" y="59"/>
                    <a:pt x="293" y="59"/>
                    <a:pt x="293" y="59"/>
                  </a:cubicBezTo>
                  <a:cubicBezTo>
                    <a:pt x="293" y="26"/>
                    <a:pt x="26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1" name="Freeform 509">
              <a:extLst>
                <a:ext uri="{FF2B5EF4-FFF2-40B4-BE49-F238E27FC236}">
                  <a16:creationId xmlns:a16="http://schemas.microsoft.com/office/drawing/2014/main" id="{DF2E8966-8E3E-479C-B908-25A4CC0AB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2325" y="1717675"/>
              <a:ext cx="338138" cy="725488"/>
            </a:xfrm>
            <a:custGeom>
              <a:avLst/>
              <a:gdLst>
                <a:gd name="T0" fmla="*/ 65 w 90"/>
                <a:gd name="T1" fmla="*/ 4 h 193"/>
                <a:gd name="T2" fmla="*/ 69 w 90"/>
                <a:gd name="T3" fmla="*/ 0 h 193"/>
                <a:gd name="T4" fmla="*/ 73 w 90"/>
                <a:gd name="T5" fmla="*/ 4 h 193"/>
                <a:gd name="T6" fmla="*/ 73 w 90"/>
                <a:gd name="T7" fmla="*/ 5 h 193"/>
                <a:gd name="T8" fmla="*/ 73 w 90"/>
                <a:gd name="T9" fmla="*/ 36 h 193"/>
                <a:gd name="T10" fmla="*/ 75 w 90"/>
                <a:gd name="T11" fmla="*/ 38 h 193"/>
                <a:gd name="T12" fmla="*/ 77 w 90"/>
                <a:gd name="T13" fmla="*/ 40 h 193"/>
                <a:gd name="T14" fmla="*/ 77 w 90"/>
                <a:gd name="T15" fmla="*/ 53 h 193"/>
                <a:gd name="T16" fmla="*/ 79 w 90"/>
                <a:gd name="T17" fmla="*/ 54 h 193"/>
                <a:gd name="T18" fmla="*/ 83 w 90"/>
                <a:gd name="T19" fmla="*/ 55 h 193"/>
                <a:gd name="T20" fmla="*/ 90 w 90"/>
                <a:gd name="T21" fmla="*/ 63 h 193"/>
                <a:gd name="T22" fmla="*/ 90 w 90"/>
                <a:gd name="T23" fmla="*/ 109 h 193"/>
                <a:gd name="T24" fmla="*/ 88 w 90"/>
                <a:gd name="T25" fmla="*/ 120 h 193"/>
                <a:gd name="T26" fmla="*/ 86 w 90"/>
                <a:gd name="T27" fmla="*/ 129 h 193"/>
                <a:gd name="T28" fmla="*/ 86 w 90"/>
                <a:gd name="T29" fmla="*/ 185 h 193"/>
                <a:gd name="T30" fmla="*/ 77 w 90"/>
                <a:gd name="T31" fmla="*/ 193 h 193"/>
                <a:gd name="T32" fmla="*/ 12 w 90"/>
                <a:gd name="T33" fmla="*/ 193 h 193"/>
                <a:gd name="T34" fmla="*/ 4 w 90"/>
                <a:gd name="T35" fmla="*/ 185 h 193"/>
                <a:gd name="T36" fmla="*/ 4 w 90"/>
                <a:gd name="T37" fmla="*/ 134 h 193"/>
                <a:gd name="T38" fmla="*/ 2 w 90"/>
                <a:gd name="T39" fmla="*/ 119 h 193"/>
                <a:gd name="T40" fmla="*/ 0 w 90"/>
                <a:gd name="T41" fmla="*/ 108 h 193"/>
                <a:gd name="T42" fmla="*/ 0 w 90"/>
                <a:gd name="T43" fmla="*/ 63 h 193"/>
                <a:gd name="T44" fmla="*/ 8 w 90"/>
                <a:gd name="T45" fmla="*/ 54 h 193"/>
                <a:gd name="T46" fmla="*/ 12 w 90"/>
                <a:gd name="T47" fmla="*/ 51 h 193"/>
                <a:gd name="T48" fmla="*/ 13 w 90"/>
                <a:gd name="T49" fmla="*/ 46 h 193"/>
                <a:gd name="T50" fmla="*/ 18 w 90"/>
                <a:gd name="T51" fmla="*/ 44 h 193"/>
                <a:gd name="T52" fmla="*/ 20 w 90"/>
                <a:gd name="T53" fmla="*/ 48 h 193"/>
                <a:gd name="T54" fmla="*/ 20 w 90"/>
                <a:gd name="T55" fmla="*/ 53 h 193"/>
                <a:gd name="T56" fmla="*/ 21 w 90"/>
                <a:gd name="T57" fmla="*/ 54 h 193"/>
                <a:gd name="T58" fmla="*/ 28 w 90"/>
                <a:gd name="T59" fmla="*/ 54 h 193"/>
                <a:gd name="T60" fmla="*/ 29 w 90"/>
                <a:gd name="T61" fmla="*/ 53 h 193"/>
                <a:gd name="T62" fmla="*/ 29 w 90"/>
                <a:gd name="T63" fmla="*/ 49 h 193"/>
                <a:gd name="T64" fmla="*/ 31 w 90"/>
                <a:gd name="T65" fmla="*/ 44 h 193"/>
                <a:gd name="T66" fmla="*/ 36 w 90"/>
                <a:gd name="T67" fmla="*/ 46 h 193"/>
                <a:gd name="T68" fmla="*/ 37 w 90"/>
                <a:gd name="T69" fmla="*/ 48 h 193"/>
                <a:gd name="T70" fmla="*/ 37 w 90"/>
                <a:gd name="T71" fmla="*/ 53 h 193"/>
                <a:gd name="T72" fmla="*/ 38 w 90"/>
                <a:gd name="T73" fmla="*/ 54 h 193"/>
                <a:gd name="T74" fmla="*/ 60 w 90"/>
                <a:gd name="T75" fmla="*/ 54 h 193"/>
                <a:gd name="T76" fmla="*/ 61 w 90"/>
                <a:gd name="T77" fmla="*/ 53 h 193"/>
                <a:gd name="T78" fmla="*/ 61 w 90"/>
                <a:gd name="T79" fmla="*/ 40 h 193"/>
                <a:gd name="T80" fmla="*/ 63 w 90"/>
                <a:gd name="T81" fmla="*/ 38 h 193"/>
                <a:gd name="T82" fmla="*/ 65 w 90"/>
                <a:gd name="T83" fmla="*/ 35 h 193"/>
                <a:gd name="T84" fmla="*/ 65 w 90"/>
                <a:gd name="T85" fmla="*/ 4 h 193"/>
                <a:gd name="T86" fmla="*/ 45 w 90"/>
                <a:gd name="T87" fmla="*/ 177 h 193"/>
                <a:gd name="T88" fmla="*/ 69 w 90"/>
                <a:gd name="T89" fmla="*/ 152 h 193"/>
                <a:gd name="T90" fmla="*/ 44 w 90"/>
                <a:gd name="T91" fmla="*/ 128 h 193"/>
                <a:gd name="T92" fmla="*/ 21 w 90"/>
                <a:gd name="T93" fmla="*/ 152 h 193"/>
                <a:gd name="T94" fmla="*/ 45 w 90"/>
                <a:gd name="T95" fmla="*/ 177 h 193"/>
                <a:gd name="T96" fmla="*/ 45 w 90"/>
                <a:gd name="T97" fmla="*/ 99 h 193"/>
                <a:gd name="T98" fmla="*/ 45 w 90"/>
                <a:gd name="T99" fmla="*/ 99 h 193"/>
                <a:gd name="T100" fmla="*/ 72 w 90"/>
                <a:gd name="T101" fmla="*/ 99 h 193"/>
                <a:gd name="T102" fmla="*/ 74 w 90"/>
                <a:gd name="T103" fmla="*/ 97 h 193"/>
                <a:gd name="T104" fmla="*/ 74 w 90"/>
                <a:gd name="T105" fmla="*/ 73 h 193"/>
                <a:gd name="T106" fmla="*/ 71 w 90"/>
                <a:gd name="T107" fmla="*/ 71 h 193"/>
                <a:gd name="T108" fmla="*/ 18 w 90"/>
                <a:gd name="T109" fmla="*/ 71 h 193"/>
                <a:gd name="T110" fmla="*/ 16 w 90"/>
                <a:gd name="T111" fmla="*/ 72 h 193"/>
                <a:gd name="T112" fmla="*/ 16 w 90"/>
                <a:gd name="T113" fmla="*/ 97 h 193"/>
                <a:gd name="T114" fmla="*/ 18 w 90"/>
                <a:gd name="T115" fmla="*/ 99 h 193"/>
                <a:gd name="T116" fmla="*/ 45 w 90"/>
                <a:gd name="T117" fmla="*/ 9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93">
                  <a:moveTo>
                    <a:pt x="65" y="4"/>
                  </a:moveTo>
                  <a:cubicBezTo>
                    <a:pt x="65" y="1"/>
                    <a:pt x="67" y="0"/>
                    <a:pt x="69" y="0"/>
                  </a:cubicBezTo>
                  <a:cubicBezTo>
                    <a:pt x="71" y="0"/>
                    <a:pt x="73" y="2"/>
                    <a:pt x="73" y="4"/>
                  </a:cubicBezTo>
                  <a:cubicBezTo>
                    <a:pt x="74" y="4"/>
                    <a:pt x="73" y="4"/>
                    <a:pt x="73" y="5"/>
                  </a:cubicBezTo>
                  <a:cubicBezTo>
                    <a:pt x="73" y="30"/>
                    <a:pt x="74" y="11"/>
                    <a:pt x="73" y="36"/>
                  </a:cubicBezTo>
                  <a:cubicBezTo>
                    <a:pt x="73" y="38"/>
                    <a:pt x="74" y="38"/>
                    <a:pt x="75" y="38"/>
                  </a:cubicBezTo>
                  <a:cubicBezTo>
                    <a:pt x="77" y="38"/>
                    <a:pt x="78" y="38"/>
                    <a:pt x="77" y="40"/>
                  </a:cubicBezTo>
                  <a:cubicBezTo>
                    <a:pt x="77" y="44"/>
                    <a:pt x="77" y="49"/>
                    <a:pt x="77" y="53"/>
                  </a:cubicBezTo>
                  <a:cubicBezTo>
                    <a:pt x="77" y="54"/>
                    <a:pt x="78" y="55"/>
                    <a:pt x="79" y="54"/>
                  </a:cubicBezTo>
                  <a:cubicBezTo>
                    <a:pt x="81" y="54"/>
                    <a:pt x="82" y="54"/>
                    <a:pt x="83" y="55"/>
                  </a:cubicBezTo>
                  <a:cubicBezTo>
                    <a:pt x="87" y="55"/>
                    <a:pt x="90" y="60"/>
                    <a:pt x="90" y="63"/>
                  </a:cubicBezTo>
                  <a:cubicBezTo>
                    <a:pt x="90" y="78"/>
                    <a:pt x="90" y="93"/>
                    <a:pt x="90" y="109"/>
                  </a:cubicBezTo>
                  <a:cubicBezTo>
                    <a:pt x="90" y="113"/>
                    <a:pt x="89" y="116"/>
                    <a:pt x="88" y="120"/>
                  </a:cubicBezTo>
                  <a:cubicBezTo>
                    <a:pt x="87" y="123"/>
                    <a:pt x="86" y="126"/>
                    <a:pt x="86" y="129"/>
                  </a:cubicBezTo>
                  <a:cubicBezTo>
                    <a:pt x="85" y="148"/>
                    <a:pt x="86" y="166"/>
                    <a:pt x="86" y="185"/>
                  </a:cubicBezTo>
                  <a:cubicBezTo>
                    <a:pt x="86" y="189"/>
                    <a:pt x="82" y="193"/>
                    <a:pt x="77" y="193"/>
                  </a:cubicBezTo>
                  <a:cubicBezTo>
                    <a:pt x="56" y="193"/>
                    <a:pt x="34" y="193"/>
                    <a:pt x="12" y="193"/>
                  </a:cubicBezTo>
                  <a:cubicBezTo>
                    <a:pt x="8" y="193"/>
                    <a:pt x="4" y="189"/>
                    <a:pt x="4" y="185"/>
                  </a:cubicBezTo>
                  <a:cubicBezTo>
                    <a:pt x="4" y="168"/>
                    <a:pt x="4" y="151"/>
                    <a:pt x="4" y="134"/>
                  </a:cubicBezTo>
                  <a:cubicBezTo>
                    <a:pt x="4" y="129"/>
                    <a:pt x="3" y="124"/>
                    <a:pt x="2" y="119"/>
                  </a:cubicBezTo>
                  <a:cubicBezTo>
                    <a:pt x="0" y="115"/>
                    <a:pt x="0" y="111"/>
                    <a:pt x="0" y="108"/>
                  </a:cubicBezTo>
                  <a:cubicBezTo>
                    <a:pt x="0" y="93"/>
                    <a:pt x="0" y="78"/>
                    <a:pt x="0" y="63"/>
                  </a:cubicBezTo>
                  <a:cubicBezTo>
                    <a:pt x="0" y="58"/>
                    <a:pt x="4" y="54"/>
                    <a:pt x="8" y="54"/>
                  </a:cubicBezTo>
                  <a:cubicBezTo>
                    <a:pt x="12" y="55"/>
                    <a:pt x="12" y="54"/>
                    <a:pt x="12" y="51"/>
                  </a:cubicBezTo>
                  <a:cubicBezTo>
                    <a:pt x="12" y="49"/>
                    <a:pt x="12" y="47"/>
                    <a:pt x="13" y="46"/>
                  </a:cubicBezTo>
                  <a:cubicBezTo>
                    <a:pt x="14" y="45"/>
                    <a:pt x="16" y="44"/>
                    <a:pt x="18" y="44"/>
                  </a:cubicBezTo>
                  <a:cubicBezTo>
                    <a:pt x="19" y="45"/>
                    <a:pt x="20" y="47"/>
                    <a:pt x="20" y="48"/>
                  </a:cubicBezTo>
                  <a:cubicBezTo>
                    <a:pt x="20" y="50"/>
                    <a:pt x="20" y="51"/>
                    <a:pt x="20" y="53"/>
                  </a:cubicBezTo>
                  <a:cubicBezTo>
                    <a:pt x="20" y="54"/>
                    <a:pt x="20" y="54"/>
                    <a:pt x="21" y="54"/>
                  </a:cubicBezTo>
                  <a:cubicBezTo>
                    <a:pt x="23" y="54"/>
                    <a:pt x="26" y="54"/>
                    <a:pt x="28" y="54"/>
                  </a:cubicBezTo>
                  <a:cubicBezTo>
                    <a:pt x="28" y="54"/>
                    <a:pt x="29" y="54"/>
                    <a:pt x="29" y="53"/>
                  </a:cubicBezTo>
                  <a:cubicBezTo>
                    <a:pt x="29" y="52"/>
                    <a:pt x="29" y="50"/>
                    <a:pt x="29" y="49"/>
                  </a:cubicBezTo>
                  <a:cubicBezTo>
                    <a:pt x="29" y="47"/>
                    <a:pt x="30" y="45"/>
                    <a:pt x="31" y="44"/>
                  </a:cubicBezTo>
                  <a:cubicBezTo>
                    <a:pt x="32" y="44"/>
                    <a:pt x="35" y="45"/>
                    <a:pt x="36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50"/>
                    <a:pt x="37" y="51"/>
                    <a:pt x="37" y="53"/>
                  </a:cubicBezTo>
                  <a:cubicBezTo>
                    <a:pt x="37" y="54"/>
                    <a:pt x="37" y="54"/>
                    <a:pt x="38" y="54"/>
                  </a:cubicBezTo>
                  <a:cubicBezTo>
                    <a:pt x="45" y="54"/>
                    <a:pt x="53" y="54"/>
                    <a:pt x="60" y="54"/>
                  </a:cubicBezTo>
                  <a:cubicBezTo>
                    <a:pt x="61" y="54"/>
                    <a:pt x="61" y="54"/>
                    <a:pt x="61" y="53"/>
                  </a:cubicBezTo>
                  <a:cubicBezTo>
                    <a:pt x="61" y="49"/>
                    <a:pt x="61" y="44"/>
                    <a:pt x="61" y="40"/>
                  </a:cubicBezTo>
                  <a:cubicBezTo>
                    <a:pt x="61" y="38"/>
                    <a:pt x="61" y="38"/>
                    <a:pt x="63" y="38"/>
                  </a:cubicBezTo>
                  <a:cubicBezTo>
                    <a:pt x="65" y="38"/>
                    <a:pt x="65" y="38"/>
                    <a:pt x="65" y="35"/>
                  </a:cubicBezTo>
                  <a:cubicBezTo>
                    <a:pt x="65" y="23"/>
                    <a:pt x="65" y="16"/>
                    <a:pt x="65" y="4"/>
                  </a:cubicBezTo>
                  <a:close/>
                  <a:moveTo>
                    <a:pt x="45" y="177"/>
                  </a:moveTo>
                  <a:cubicBezTo>
                    <a:pt x="58" y="176"/>
                    <a:pt x="69" y="166"/>
                    <a:pt x="69" y="152"/>
                  </a:cubicBezTo>
                  <a:cubicBezTo>
                    <a:pt x="69" y="139"/>
                    <a:pt x="58" y="127"/>
                    <a:pt x="44" y="128"/>
                  </a:cubicBezTo>
                  <a:cubicBezTo>
                    <a:pt x="31" y="128"/>
                    <a:pt x="20" y="138"/>
                    <a:pt x="21" y="152"/>
                  </a:cubicBezTo>
                  <a:cubicBezTo>
                    <a:pt x="21" y="166"/>
                    <a:pt x="31" y="176"/>
                    <a:pt x="45" y="177"/>
                  </a:cubicBezTo>
                  <a:close/>
                  <a:moveTo>
                    <a:pt x="45" y="99"/>
                  </a:moveTo>
                  <a:cubicBezTo>
                    <a:pt x="45" y="99"/>
                    <a:pt x="45" y="99"/>
                    <a:pt x="45" y="99"/>
                  </a:cubicBezTo>
                  <a:cubicBezTo>
                    <a:pt x="54" y="99"/>
                    <a:pt x="63" y="99"/>
                    <a:pt x="72" y="99"/>
                  </a:cubicBezTo>
                  <a:cubicBezTo>
                    <a:pt x="73" y="99"/>
                    <a:pt x="74" y="99"/>
                    <a:pt x="74" y="97"/>
                  </a:cubicBezTo>
                  <a:cubicBezTo>
                    <a:pt x="73" y="89"/>
                    <a:pt x="74" y="81"/>
                    <a:pt x="74" y="73"/>
                  </a:cubicBezTo>
                  <a:cubicBezTo>
                    <a:pt x="73" y="71"/>
                    <a:pt x="73" y="71"/>
                    <a:pt x="71" y="71"/>
                  </a:cubicBezTo>
                  <a:cubicBezTo>
                    <a:pt x="53" y="71"/>
                    <a:pt x="36" y="71"/>
                    <a:pt x="18" y="71"/>
                  </a:cubicBezTo>
                  <a:cubicBezTo>
                    <a:pt x="17" y="71"/>
                    <a:pt x="16" y="71"/>
                    <a:pt x="16" y="72"/>
                  </a:cubicBezTo>
                  <a:cubicBezTo>
                    <a:pt x="16" y="81"/>
                    <a:pt x="16" y="89"/>
                    <a:pt x="16" y="97"/>
                  </a:cubicBezTo>
                  <a:cubicBezTo>
                    <a:pt x="16" y="99"/>
                    <a:pt x="17" y="99"/>
                    <a:pt x="18" y="99"/>
                  </a:cubicBezTo>
                  <a:cubicBezTo>
                    <a:pt x="27" y="99"/>
                    <a:pt x="36" y="99"/>
                    <a:pt x="45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2" name="Freeform 510">
              <a:extLst>
                <a:ext uri="{FF2B5EF4-FFF2-40B4-BE49-F238E27FC236}">
                  <a16:creationId xmlns:a16="http://schemas.microsoft.com/office/drawing/2014/main" id="{A8F82C34-8703-4334-A3B6-5B839D42A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0" y="1646238"/>
              <a:ext cx="65088" cy="173038"/>
            </a:xfrm>
            <a:custGeom>
              <a:avLst/>
              <a:gdLst>
                <a:gd name="T0" fmla="*/ 0 w 17"/>
                <a:gd name="T1" fmla="*/ 23 h 46"/>
                <a:gd name="T2" fmla="*/ 5 w 17"/>
                <a:gd name="T3" fmla="*/ 7 h 46"/>
                <a:gd name="T4" fmla="*/ 10 w 17"/>
                <a:gd name="T5" fmla="*/ 2 h 46"/>
                <a:gd name="T6" fmla="*/ 16 w 17"/>
                <a:gd name="T7" fmla="*/ 2 h 46"/>
                <a:gd name="T8" fmla="*/ 16 w 17"/>
                <a:gd name="T9" fmla="*/ 7 h 46"/>
                <a:gd name="T10" fmla="*/ 10 w 17"/>
                <a:gd name="T11" fmla="*/ 16 h 46"/>
                <a:gd name="T12" fmla="*/ 9 w 17"/>
                <a:gd name="T13" fmla="*/ 27 h 46"/>
                <a:gd name="T14" fmla="*/ 16 w 17"/>
                <a:gd name="T15" fmla="*/ 39 h 46"/>
                <a:gd name="T16" fmla="*/ 16 w 17"/>
                <a:gd name="T17" fmla="*/ 43 h 46"/>
                <a:gd name="T18" fmla="*/ 14 w 17"/>
                <a:gd name="T19" fmla="*/ 45 h 46"/>
                <a:gd name="T20" fmla="*/ 9 w 17"/>
                <a:gd name="T21" fmla="*/ 43 h 46"/>
                <a:gd name="T22" fmla="*/ 2 w 17"/>
                <a:gd name="T23" fmla="*/ 31 h 46"/>
                <a:gd name="T24" fmla="*/ 0 w 17"/>
                <a:gd name="T2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6">
                  <a:moveTo>
                    <a:pt x="0" y="23"/>
                  </a:moveTo>
                  <a:cubicBezTo>
                    <a:pt x="1" y="17"/>
                    <a:pt x="2" y="12"/>
                    <a:pt x="5" y="7"/>
                  </a:cubicBezTo>
                  <a:cubicBezTo>
                    <a:pt x="6" y="5"/>
                    <a:pt x="8" y="3"/>
                    <a:pt x="10" y="2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7" y="6"/>
                    <a:pt x="16" y="7"/>
                  </a:cubicBezTo>
                  <a:cubicBezTo>
                    <a:pt x="13" y="10"/>
                    <a:pt x="11" y="12"/>
                    <a:pt x="10" y="16"/>
                  </a:cubicBezTo>
                  <a:cubicBezTo>
                    <a:pt x="9" y="19"/>
                    <a:pt x="8" y="23"/>
                    <a:pt x="9" y="27"/>
                  </a:cubicBezTo>
                  <a:cubicBezTo>
                    <a:pt x="10" y="31"/>
                    <a:pt x="12" y="35"/>
                    <a:pt x="16" y="39"/>
                  </a:cubicBezTo>
                  <a:cubicBezTo>
                    <a:pt x="17" y="40"/>
                    <a:pt x="17" y="41"/>
                    <a:pt x="16" y="43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1" y="46"/>
                    <a:pt x="10" y="44"/>
                    <a:pt x="9" y="43"/>
                  </a:cubicBezTo>
                  <a:cubicBezTo>
                    <a:pt x="5" y="39"/>
                    <a:pt x="3" y="35"/>
                    <a:pt x="2" y="31"/>
                  </a:cubicBezTo>
                  <a:cubicBezTo>
                    <a:pt x="1" y="28"/>
                    <a:pt x="0" y="2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3" name="Freeform 511">
              <a:extLst>
                <a:ext uri="{FF2B5EF4-FFF2-40B4-BE49-F238E27FC236}">
                  <a16:creationId xmlns:a16="http://schemas.microsoft.com/office/drawing/2014/main" id="{CE95DF20-FECE-4E8E-85CF-EEE4E714B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575" y="1646238"/>
              <a:ext cx="63500" cy="169863"/>
            </a:xfrm>
            <a:custGeom>
              <a:avLst/>
              <a:gdLst>
                <a:gd name="T0" fmla="*/ 17 w 17"/>
                <a:gd name="T1" fmla="*/ 22 h 45"/>
                <a:gd name="T2" fmla="*/ 10 w 17"/>
                <a:gd name="T3" fmla="*/ 42 h 45"/>
                <a:gd name="T4" fmla="*/ 7 w 17"/>
                <a:gd name="T5" fmla="*/ 44 h 45"/>
                <a:gd name="T6" fmla="*/ 3 w 17"/>
                <a:gd name="T7" fmla="*/ 45 h 45"/>
                <a:gd name="T8" fmla="*/ 1 w 17"/>
                <a:gd name="T9" fmla="*/ 40 h 45"/>
                <a:gd name="T10" fmla="*/ 3 w 17"/>
                <a:gd name="T11" fmla="*/ 37 h 45"/>
                <a:gd name="T12" fmla="*/ 8 w 17"/>
                <a:gd name="T13" fmla="*/ 19 h 45"/>
                <a:gd name="T14" fmla="*/ 2 w 17"/>
                <a:gd name="T15" fmla="*/ 7 h 45"/>
                <a:gd name="T16" fmla="*/ 1 w 17"/>
                <a:gd name="T17" fmla="*/ 2 h 45"/>
                <a:gd name="T18" fmla="*/ 5 w 17"/>
                <a:gd name="T19" fmla="*/ 0 h 45"/>
                <a:gd name="T20" fmla="*/ 8 w 17"/>
                <a:gd name="T21" fmla="*/ 2 h 45"/>
                <a:gd name="T22" fmla="*/ 16 w 17"/>
                <a:gd name="T23" fmla="*/ 16 h 45"/>
                <a:gd name="T24" fmla="*/ 17 w 17"/>
                <a:gd name="T25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17" y="22"/>
                  </a:moveTo>
                  <a:cubicBezTo>
                    <a:pt x="17" y="30"/>
                    <a:pt x="15" y="36"/>
                    <a:pt x="10" y="42"/>
                  </a:cubicBezTo>
                  <a:cubicBezTo>
                    <a:pt x="9" y="42"/>
                    <a:pt x="8" y="43"/>
                    <a:pt x="7" y="44"/>
                  </a:cubicBezTo>
                  <a:cubicBezTo>
                    <a:pt x="6" y="45"/>
                    <a:pt x="4" y="45"/>
                    <a:pt x="3" y="45"/>
                  </a:cubicBezTo>
                  <a:cubicBezTo>
                    <a:pt x="1" y="44"/>
                    <a:pt x="0" y="41"/>
                    <a:pt x="1" y="40"/>
                  </a:cubicBezTo>
                  <a:cubicBezTo>
                    <a:pt x="1" y="39"/>
                    <a:pt x="2" y="38"/>
                    <a:pt x="3" y="37"/>
                  </a:cubicBezTo>
                  <a:cubicBezTo>
                    <a:pt x="8" y="32"/>
                    <a:pt x="10" y="26"/>
                    <a:pt x="8" y="19"/>
                  </a:cubicBezTo>
                  <a:cubicBezTo>
                    <a:pt x="7" y="14"/>
                    <a:pt x="5" y="11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2" y="6"/>
                    <a:pt x="15" y="10"/>
                    <a:pt x="16" y="16"/>
                  </a:cubicBezTo>
                  <a:cubicBezTo>
                    <a:pt x="17" y="18"/>
                    <a:pt x="17" y="20"/>
                    <a:pt x="1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4" name="Freeform 512">
              <a:extLst>
                <a:ext uri="{FF2B5EF4-FFF2-40B4-BE49-F238E27FC236}">
                  <a16:creationId xmlns:a16="http://schemas.microsoft.com/office/drawing/2014/main" id="{2439DB4B-9911-4E3D-ABC0-1164C9ED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1684338"/>
              <a:ext cx="47625" cy="93663"/>
            </a:xfrm>
            <a:custGeom>
              <a:avLst/>
              <a:gdLst>
                <a:gd name="T0" fmla="*/ 0 w 13"/>
                <a:gd name="T1" fmla="*/ 12 h 25"/>
                <a:gd name="T2" fmla="*/ 6 w 13"/>
                <a:gd name="T3" fmla="*/ 1 h 25"/>
                <a:gd name="T4" fmla="*/ 11 w 13"/>
                <a:gd name="T5" fmla="*/ 2 h 25"/>
                <a:gd name="T6" fmla="*/ 12 w 13"/>
                <a:gd name="T7" fmla="*/ 7 h 25"/>
                <a:gd name="T8" fmla="*/ 10 w 13"/>
                <a:gd name="T9" fmla="*/ 8 h 25"/>
                <a:gd name="T10" fmla="*/ 10 w 13"/>
                <a:gd name="T11" fmla="*/ 18 h 25"/>
                <a:gd name="T12" fmla="*/ 11 w 13"/>
                <a:gd name="T13" fmla="*/ 24 h 25"/>
                <a:gd name="T14" fmla="*/ 6 w 13"/>
                <a:gd name="T15" fmla="*/ 24 h 25"/>
                <a:gd name="T16" fmla="*/ 0 w 13"/>
                <a:gd name="T1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5">
                  <a:moveTo>
                    <a:pt x="0" y="12"/>
                  </a:moveTo>
                  <a:cubicBezTo>
                    <a:pt x="0" y="8"/>
                    <a:pt x="2" y="4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3"/>
                    <a:pt x="13" y="5"/>
                    <a:pt x="12" y="7"/>
                  </a:cubicBezTo>
                  <a:cubicBezTo>
                    <a:pt x="11" y="7"/>
                    <a:pt x="11" y="8"/>
                    <a:pt x="10" y="8"/>
                  </a:cubicBezTo>
                  <a:cubicBezTo>
                    <a:pt x="7" y="11"/>
                    <a:pt x="8" y="15"/>
                    <a:pt x="10" y="18"/>
                  </a:cubicBezTo>
                  <a:cubicBezTo>
                    <a:pt x="13" y="20"/>
                    <a:pt x="13" y="21"/>
                    <a:pt x="11" y="24"/>
                  </a:cubicBezTo>
                  <a:cubicBezTo>
                    <a:pt x="10" y="25"/>
                    <a:pt x="7" y="25"/>
                    <a:pt x="6" y="24"/>
                  </a:cubicBezTo>
                  <a:cubicBezTo>
                    <a:pt x="2" y="21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5" name="Freeform 513">
              <a:extLst>
                <a:ext uri="{FF2B5EF4-FFF2-40B4-BE49-F238E27FC236}">
                  <a16:creationId xmlns:a16="http://schemas.microsoft.com/office/drawing/2014/main" id="{D609CF7D-E545-487E-B0B3-37C2DE4AB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1684338"/>
              <a:ext cx="47625" cy="93663"/>
            </a:xfrm>
            <a:custGeom>
              <a:avLst/>
              <a:gdLst>
                <a:gd name="T0" fmla="*/ 13 w 13"/>
                <a:gd name="T1" fmla="*/ 13 h 25"/>
                <a:gd name="T2" fmla="*/ 7 w 13"/>
                <a:gd name="T3" fmla="*/ 24 h 25"/>
                <a:gd name="T4" fmla="*/ 2 w 13"/>
                <a:gd name="T5" fmla="*/ 24 h 25"/>
                <a:gd name="T6" fmla="*/ 2 w 13"/>
                <a:gd name="T7" fmla="*/ 18 h 25"/>
                <a:gd name="T8" fmla="*/ 2 w 13"/>
                <a:gd name="T9" fmla="*/ 8 h 25"/>
                <a:gd name="T10" fmla="*/ 2 w 13"/>
                <a:gd name="T11" fmla="*/ 2 h 25"/>
                <a:gd name="T12" fmla="*/ 8 w 13"/>
                <a:gd name="T13" fmla="*/ 2 h 25"/>
                <a:gd name="T14" fmla="*/ 13 w 13"/>
                <a:gd name="T1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5">
                  <a:moveTo>
                    <a:pt x="13" y="13"/>
                  </a:moveTo>
                  <a:cubicBezTo>
                    <a:pt x="13" y="18"/>
                    <a:pt x="11" y="21"/>
                    <a:pt x="7" y="24"/>
                  </a:cubicBezTo>
                  <a:cubicBezTo>
                    <a:pt x="6" y="25"/>
                    <a:pt x="3" y="25"/>
                    <a:pt x="2" y="24"/>
                  </a:cubicBezTo>
                  <a:cubicBezTo>
                    <a:pt x="0" y="22"/>
                    <a:pt x="0" y="19"/>
                    <a:pt x="2" y="18"/>
                  </a:cubicBezTo>
                  <a:cubicBezTo>
                    <a:pt x="5" y="15"/>
                    <a:pt x="6" y="11"/>
                    <a:pt x="2" y="8"/>
                  </a:cubicBezTo>
                  <a:cubicBezTo>
                    <a:pt x="0" y="7"/>
                    <a:pt x="0" y="3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1" y="5"/>
                    <a:pt x="13" y="8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301" name="Группа 235">
            <a:extLst>
              <a:ext uri="{FF2B5EF4-FFF2-40B4-BE49-F238E27FC236}">
                <a16:creationId xmlns:a16="http://schemas.microsoft.com/office/drawing/2014/main" id="{4EB2FA99-998F-4F05-BC82-D175A32AF8DD}"/>
              </a:ext>
            </a:extLst>
          </p:cNvPr>
          <p:cNvGrpSpPr/>
          <p:nvPr/>
        </p:nvGrpSpPr>
        <p:grpSpPr>
          <a:xfrm>
            <a:off x="521058" y="4190247"/>
            <a:ext cx="695149" cy="864492"/>
            <a:chOff x="9742488" y="3849688"/>
            <a:chExt cx="1179513" cy="1466850"/>
          </a:xfrm>
          <a:solidFill>
            <a:schemeClr val="bg1"/>
          </a:solidFill>
        </p:grpSpPr>
        <p:sp>
          <p:nvSpPr>
            <p:cNvPr id="237" name="Freeform 298">
              <a:extLst>
                <a:ext uri="{FF2B5EF4-FFF2-40B4-BE49-F238E27FC236}">
                  <a16:creationId xmlns:a16="http://schemas.microsoft.com/office/drawing/2014/main" id="{87E8D48C-1148-4ADA-87A1-70E04D3B2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5075238"/>
              <a:ext cx="87313" cy="101600"/>
            </a:xfrm>
            <a:custGeom>
              <a:avLst/>
              <a:gdLst>
                <a:gd name="T0" fmla="*/ 0 w 55"/>
                <a:gd name="T1" fmla="*/ 0 h 64"/>
                <a:gd name="T2" fmla="*/ 55 w 55"/>
                <a:gd name="T3" fmla="*/ 0 h 64"/>
                <a:gd name="T4" fmla="*/ 55 w 55"/>
                <a:gd name="T5" fmla="*/ 64 h 64"/>
                <a:gd name="T6" fmla="*/ 41 w 55"/>
                <a:gd name="T7" fmla="*/ 64 h 64"/>
                <a:gd name="T8" fmla="*/ 41 w 55"/>
                <a:gd name="T9" fmla="*/ 12 h 64"/>
                <a:gd name="T10" fmla="*/ 12 w 55"/>
                <a:gd name="T11" fmla="*/ 12 h 64"/>
                <a:gd name="T12" fmla="*/ 12 w 55"/>
                <a:gd name="T13" fmla="*/ 64 h 64"/>
                <a:gd name="T14" fmla="*/ 0 w 55"/>
                <a:gd name="T15" fmla="*/ 64 h 64"/>
                <a:gd name="T16" fmla="*/ 0 w 55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4">
                  <a:moveTo>
                    <a:pt x="0" y="0"/>
                  </a:moveTo>
                  <a:lnTo>
                    <a:pt x="55" y="0"/>
                  </a:lnTo>
                  <a:lnTo>
                    <a:pt x="55" y="64"/>
                  </a:lnTo>
                  <a:lnTo>
                    <a:pt x="41" y="64"/>
                  </a:lnTo>
                  <a:lnTo>
                    <a:pt x="41" y="12"/>
                  </a:lnTo>
                  <a:lnTo>
                    <a:pt x="12" y="12"/>
                  </a:lnTo>
                  <a:lnTo>
                    <a:pt x="12" y="64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8" name="Freeform 299">
              <a:extLst>
                <a:ext uri="{FF2B5EF4-FFF2-40B4-BE49-F238E27FC236}">
                  <a16:creationId xmlns:a16="http://schemas.microsoft.com/office/drawing/2014/main" id="{FB08BA10-6E60-464D-84EE-7AA6D554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025" y="5102225"/>
              <a:ext cx="71438" cy="74613"/>
            </a:xfrm>
            <a:custGeom>
              <a:avLst/>
              <a:gdLst>
                <a:gd name="T0" fmla="*/ 12 w 45"/>
                <a:gd name="T1" fmla="*/ 47 h 47"/>
                <a:gd name="T2" fmla="*/ 0 w 45"/>
                <a:gd name="T3" fmla="*/ 47 h 47"/>
                <a:gd name="T4" fmla="*/ 0 w 45"/>
                <a:gd name="T5" fmla="*/ 0 h 47"/>
                <a:gd name="T6" fmla="*/ 12 w 45"/>
                <a:gd name="T7" fmla="*/ 0 h 47"/>
                <a:gd name="T8" fmla="*/ 12 w 45"/>
                <a:gd name="T9" fmla="*/ 26 h 47"/>
                <a:gd name="T10" fmla="*/ 14 w 45"/>
                <a:gd name="T11" fmla="*/ 26 h 47"/>
                <a:gd name="T12" fmla="*/ 33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  <a:gd name="T18" fmla="*/ 33 w 45"/>
                <a:gd name="T19" fmla="*/ 47 h 47"/>
                <a:gd name="T20" fmla="*/ 33 w 45"/>
                <a:gd name="T21" fmla="*/ 21 h 47"/>
                <a:gd name="T22" fmla="*/ 31 w 45"/>
                <a:gd name="T23" fmla="*/ 21 h 47"/>
                <a:gd name="T24" fmla="*/ 12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7"/>
                  </a:lnTo>
                  <a:lnTo>
                    <a:pt x="33" y="47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9" name="Freeform 300">
              <a:extLst>
                <a:ext uri="{FF2B5EF4-FFF2-40B4-BE49-F238E27FC236}">
                  <a16:creationId xmlns:a16="http://schemas.microsoft.com/office/drawing/2014/main" id="{A63C61EA-1F2B-4542-AE58-40AC65D98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0" y="5102225"/>
              <a:ext cx="79375" cy="74613"/>
            </a:xfrm>
            <a:custGeom>
              <a:avLst/>
              <a:gdLst>
                <a:gd name="T0" fmla="*/ 0 w 21"/>
                <a:gd name="T1" fmla="*/ 20 h 20"/>
                <a:gd name="T2" fmla="*/ 0 w 21"/>
                <a:gd name="T3" fmla="*/ 15 h 20"/>
                <a:gd name="T4" fmla="*/ 1 w 21"/>
                <a:gd name="T5" fmla="*/ 15 h 20"/>
                <a:gd name="T6" fmla="*/ 4 w 21"/>
                <a:gd name="T7" fmla="*/ 13 h 20"/>
                <a:gd name="T8" fmla="*/ 5 w 21"/>
                <a:gd name="T9" fmla="*/ 8 h 20"/>
                <a:gd name="T10" fmla="*/ 5 w 21"/>
                <a:gd name="T11" fmla="*/ 0 h 20"/>
                <a:gd name="T12" fmla="*/ 21 w 21"/>
                <a:gd name="T13" fmla="*/ 0 h 20"/>
                <a:gd name="T14" fmla="*/ 21 w 21"/>
                <a:gd name="T15" fmla="*/ 20 h 20"/>
                <a:gd name="T16" fmla="*/ 16 w 21"/>
                <a:gd name="T17" fmla="*/ 20 h 20"/>
                <a:gd name="T18" fmla="*/ 16 w 21"/>
                <a:gd name="T19" fmla="*/ 5 h 20"/>
                <a:gd name="T20" fmla="*/ 9 w 21"/>
                <a:gd name="T21" fmla="*/ 5 h 20"/>
                <a:gd name="T22" fmla="*/ 9 w 21"/>
                <a:gd name="T23" fmla="*/ 9 h 20"/>
                <a:gd name="T24" fmla="*/ 7 w 21"/>
                <a:gd name="T25" fmla="*/ 17 h 20"/>
                <a:gd name="T26" fmla="*/ 1 w 21"/>
                <a:gd name="T27" fmla="*/ 20 h 20"/>
                <a:gd name="T28" fmla="*/ 0 w 21"/>
                <a:gd name="T2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0"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3" y="14"/>
                    <a:pt x="4" y="13"/>
                  </a:cubicBezTo>
                  <a:cubicBezTo>
                    <a:pt x="4" y="12"/>
                    <a:pt x="5" y="11"/>
                    <a:pt x="5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3"/>
                    <a:pt x="9" y="16"/>
                    <a:pt x="7" y="17"/>
                  </a:cubicBezTo>
                  <a:cubicBezTo>
                    <a:pt x="6" y="19"/>
                    <a:pt x="4" y="20"/>
                    <a:pt x="1" y="20"/>
                  </a:cubicBez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0" name="Freeform 301">
              <a:extLst>
                <a:ext uri="{FF2B5EF4-FFF2-40B4-BE49-F238E27FC236}">
                  <a16:creationId xmlns:a16="http://schemas.microsoft.com/office/drawing/2014/main" id="{B4BE988E-A641-403F-B3B7-B7D233C8C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6175" y="5102225"/>
              <a:ext cx="79375" cy="74613"/>
            </a:xfrm>
            <a:custGeom>
              <a:avLst/>
              <a:gdLst>
                <a:gd name="T0" fmla="*/ 11 w 21"/>
                <a:gd name="T1" fmla="*/ 0 h 20"/>
                <a:gd name="T2" fmla="*/ 18 w 21"/>
                <a:gd name="T3" fmla="*/ 3 h 20"/>
                <a:gd name="T4" fmla="*/ 21 w 21"/>
                <a:gd name="T5" fmla="*/ 10 h 20"/>
                <a:gd name="T6" fmla="*/ 18 w 21"/>
                <a:gd name="T7" fmla="*/ 17 h 20"/>
                <a:gd name="T8" fmla="*/ 11 w 21"/>
                <a:gd name="T9" fmla="*/ 20 h 20"/>
                <a:gd name="T10" fmla="*/ 3 w 21"/>
                <a:gd name="T11" fmla="*/ 17 h 20"/>
                <a:gd name="T12" fmla="*/ 0 w 21"/>
                <a:gd name="T13" fmla="*/ 10 h 20"/>
                <a:gd name="T14" fmla="*/ 3 w 21"/>
                <a:gd name="T15" fmla="*/ 3 h 20"/>
                <a:gd name="T16" fmla="*/ 11 w 21"/>
                <a:gd name="T17" fmla="*/ 0 h 20"/>
                <a:gd name="T18" fmla="*/ 11 w 21"/>
                <a:gd name="T19" fmla="*/ 16 h 20"/>
                <a:gd name="T20" fmla="*/ 14 w 21"/>
                <a:gd name="T21" fmla="*/ 14 h 20"/>
                <a:gd name="T22" fmla="*/ 15 w 21"/>
                <a:gd name="T23" fmla="*/ 10 h 20"/>
                <a:gd name="T24" fmla="*/ 14 w 21"/>
                <a:gd name="T25" fmla="*/ 6 h 20"/>
                <a:gd name="T26" fmla="*/ 11 w 21"/>
                <a:gd name="T27" fmla="*/ 4 h 20"/>
                <a:gd name="T28" fmla="*/ 7 w 21"/>
                <a:gd name="T29" fmla="*/ 6 h 20"/>
                <a:gd name="T30" fmla="*/ 6 w 21"/>
                <a:gd name="T31" fmla="*/ 10 h 20"/>
                <a:gd name="T32" fmla="*/ 7 w 21"/>
                <a:gd name="T33" fmla="*/ 14 h 20"/>
                <a:gd name="T34" fmla="*/ 11 w 21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11" y="0"/>
                  </a:moveTo>
                  <a:cubicBezTo>
                    <a:pt x="14" y="0"/>
                    <a:pt x="16" y="1"/>
                    <a:pt x="18" y="3"/>
                  </a:cubicBezTo>
                  <a:cubicBezTo>
                    <a:pt x="20" y="4"/>
                    <a:pt x="21" y="7"/>
                    <a:pt x="21" y="10"/>
                  </a:cubicBezTo>
                  <a:cubicBezTo>
                    <a:pt x="21" y="13"/>
                    <a:pt x="20" y="16"/>
                    <a:pt x="18" y="17"/>
                  </a:cubicBezTo>
                  <a:cubicBezTo>
                    <a:pt x="16" y="19"/>
                    <a:pt x="14" y="20"/>
                    <a:pt x="11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11" y="0"/>
                  </a:cubicBezTo>
                  <a:close/>
                  <a:moveTo>
                    <a:pt x="11" y="16"/>
                  </a:moveTo>
                  <a:cubicBezTo>
                    <a:pt x="12" y="16"/>
                    <a:pt x="13" y="15"/>
                    <a:pt x="14" y="14"/>
                  </a:cubicBezTo>
                  <a:cubicBezTo>
                    <a:pt x="15" y="13"/>
                    <a:pt x="15" y="12"/>
                    <a:pt x="15" y="10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3" y="5"/>
                    <a:pt x="12" y="4"/>
                    <a:pt x="11" y="4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6" y="7"/>
                    <a:pt x="6" y="8"/>
                    <a:pt x="6" y="10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8" y="15"/>
                    <a:pt x="9" y="16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1" name="Freeform 302">
              <a:extLst>
                <a:ext uri="{FF2B5EF4-FFF2-40B4-BE49-F238E27FC236}">
                  <a16:creationId xmlns:a16="http://schemas.microsoft.com/office/drawing/2014/main" id="{6031729D-11E9-487E-B5C6-16C9F9286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663" y="5102225"/>
              <a:ext cx="66675" cy="74613"/>
            </a:xfrm>
            <a:custGeom>
              <a:avLst/>
              <a:gdLst>
                <a:gd name="T0" fmla="*/ 0 w 42"/>
                <a:gd name="T1" fmla="*/ 12 h 47"/>
                <a:gd name="T2" fmla="*/ 0 w 42"/>
                <a:gd name="T3" fmla="*/ 0 h 47"/>
                <a:gd name="T4" fmla="*/ 42 w 42"/>
                <a:gd name="T5" fmla="*/ 0 h 47"/>
                <a:gd name="T6" fmla="*/ 42 w 42"/>
                <a:gd name="T7" fmla="*/ 12 h 47"/>
                <a:gd name="T8" fmla="*/ 28 w 42"/>
                <a:gd name="T9" fmla="*/ 12 h 47"/>
                <a:gd name="T10" fmla="*/ 28 w 42"/>
                <a:gd name="T11" fmla="*/ 47 h 47"/>
                <a:gd name="T12" fmla="*/ 16 w 42"/>
                <a:gd name="T13" fmla="*/ 47 h 47"/>
                <a:gd name="T14" fmla="*/ 16 w 42"/>
                <a:gd name="T15" fmla="*/ 12 h 47"/>
                <a:gd name="T16" fmla="*/ 0 w 42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7">
                  <a:moveTo>
                    <a:pt x="0" y="12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28" y="12"/>
                  </a:lnTo>
                  <a:lnTo>
                    <a:pt x="28" y="47"/>
                  </a:lnTo>
                  <a:lnTo>
                    <a:pt x="16" y="47"/>
                  </a:lnTo>
                  <a:lnTo>
                    <a:pt x="16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2" name="Freeform 303">
              <a:extLst>
                <a:ext uri="{FF2B5EF4-FFF2-40B4-BE49-F238E27FC236}">
                  <a16:creationId xmlns:a16="http://schemas.microsoft.com/office/drawing/2014/main" id="{2E1B5370-5F8F-4C68-B537-D92CE788F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2388" y="5102225"/>
              <a:ext cx="71438" cy="74613"/>
            </a:xfrm>
            <a:custGeom>
              <a:avLst/>
              <a:gdLst>
                <a:gd name="T0" fmla="*/ 12 w 45"/>
                <a:gd name="T1" fmla="*/ 47 h 47"/>
                <a:gd name="T2" fmla="*/ 0 w 45"/>
                <a:gd name="T3" fmla="*/ 47 h 47"/>
                <a:gd name="T4" fmla="*/ 0 w 45"/>
                <a:gd name="T5" fmla="*/ 0 h 47"/>
                <a:gd name="T6" fmla="*/ 12 w 45"/>
                <a:gd name="T7" fmla="*/ 0 h 47"/>
                <a:gd name="T8" fmla="*/ 12 w 45"/>
                <a:gd name="T9" fmla="*/ 26 h 47"/>
                <a:gd name="T10" fmla="*/ 14 w 45"/>
                <a:gd name="T11" fmla="*/ 26 h 47"/>
                <a:gd name="T12" fmla="*/ 31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  <a:gd name="T18" fmla="*/ 31 w 45"/>
                <a:gd name="T19" fmla="*/ 47 h 47"/>
                <a:gd name="T20" fmla="*/ 31 w 45"/>
                <a:gd name="T21" fmla="*/ 21 h 47"/>
                <a:gd name="T22" fmla="*/ 28 w 45"/>
                <a:gd name="T23" fmla="*/ 21 h 47"/>
                <a:gd name="T24" fmla="*/ 12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47"/>
                  </a:lnTo>
                  <a:lnTo>
                    <a:pt x="31" y="47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3" name="Freeform 304">
              <a:extLst>
                <a:ext uri="{FF2B5EF4-FFF2-40B4-BE49-F238E27FC236}">
                  <a16:creationId xmlns:a16="http://schemas.microsoft.com/office/drawing/2014/main" id="{4420C4B8-C333-4504-99CD-41B296C2A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6050" y="5102225"/>
              <a:ext cx="74613" cy="101600"/>
            </a:xfrm>
            <a:custGeom>
              <a:avLst/>
              <a:gdLst>
                <a:gd name="T0" fmla="*/ 0 w 20"/>
                <a:gd name="T1" fmla="*/ 0 h 27"/>
                <a:gd name="T2" fmla="*/ 5 w 20"/>
                <a:gd name="T3" fmla="*/ 0 h 27"/>
                <a:gd name="T4" fmla="*/ 5 w 20"/>
                <a:gd name="T5" fmla="*/ 2 h 27"/>
                <a:gd name="T6" fmla="*/ 6 w 20"/>
                <a:gd name="T7" fmla="*/ 2 h 27"/>
                <a:gd name="T8" fmla="*/ 11 w 20"/>
                <a:gd name="T9" fmla="*/ 0 h 27"/>
                <a:gd name="T10" fmla="*/ 17 w 20"/>
                <a:gd name="T11" fmla="*/ 3 h 27"/>
                <a:gd name="T12" fmla="*/ 20 w 20"/>
                <a:gd name="T13" fmla="*/ 10 h 27"/>
                <a:gd name="T14" fmla="*/ 17 w 20"/>
                <a:gd name="T15" fmla="*/ 17 h 27"/>
                <a:gd name="T16" fmla="*/ 11 w 20"/>
                <a:gd name="T17" fmla="*/ 20 h 27"/>
                <a:gd name="T18" fmla="*/ 6 w 20"/>
                <a:gd name="T19" fmla="*/ 18 h 27"/>
                <a:gd name="T20" fmla="*/ 5 w 20"/>
                <a:gd name="T21" fmla="*/ 18 h 27"/>
                <a:gd name="T22" fmla="*/ 5 w 20"/>
                <a:gd name="T23" fmla="*/ 27 h 27"/>
                <a:gd name="T24" fmla="*/ 0 w 20"/>
                <a:gd name="T25" fmla="*/ 27 h 27"/>
                <a:gd name="T26" fmla="*/ 0 w 20"/>
                <a:gd name="T27" fmla="*/ 0 h 27"/>
                <a:gd name="T28" fmla="*/ 10 w 20"/>
                <a:gd name="T29" fmla="*/ 4 h 27"/>
                <a:gd name="T30" fmla="*/ 6 w 20"/>
                <a:gd name="T31" fmla="*/ 6 h 27"/>
                <a:gd name="T32" fmla="*/ 5 w 20"/>
                <a:gd name="T33" fmla="*/ 10 h 27"/>
                <a:gd name="T34" fmla="*/ 6 w 20"/>
                <a:gd name="T35" fmla="*/ 14 h 27"/>
                <a:gd name="T36" fmla="*/ 10 w 20"/>
                <a:gd name="T37" fmla="*/ 16 h 27"/>
                <a:gd name="T38" fmla="*/ 13 w 20"/>
                <a:gd name="T39" fmla="*/ 14 h 27"/>
                <a:gd name="T40" fmla="*/ 14 w 20"/>
                <a:gd name="T41" fmla="*/ 10 h 27"/>
                <a:gd name="T42" fmla="*/ 13 w 20"/>
                <a:gd name="T43" fmla="*/ 6 h 27"/>
                <a:gd name="T44" fmla="*/ 10 w 20"/>
                <a:gd name="T4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7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5"/>
                    <a:pt x="17" y="17"/>
                  </a:cubicBezTo>
                  <a:cubicBezTo>
                    <a:pt x="16" y="19"/>
                    <a:pt x="14" y="20"/>
                    <a:pt x="11" y="20"/>
                  </a:cubicBezTo>
                  <a:cubicBezTo>
                    <a:pt x="9" y="20"/>
                    <a:pt x="7" y="19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1" y="16"/>
                    <a:pt x="12" y="15"/>
                    <a:pt x="13" y="14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8"/>
                    <a:pt x="14" y="7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4" name="Freeform 305">
              <a:extLst>
                <a:ext uri="{FF2B5EF4-FFF2-40B4-BE49-F238E27FC236}">
                  <a16:creationId xmlns:a16="http://schemas.microsoft.com/office/drawing/2014/main" id="{BD48F159-4F95-4EEF-B372-0D27B0511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96538" y="5102225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1"/>
                    <a:pt x="17" y="3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5"/>
                    <a:pt x="14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5" name="Freeform 306">
              <a:extLst>
                <a:ext uri="{FF2B5EF4-FFF2-40B4-BE49-F238E27FC236}">
                  <a16:creationId xmlns:a16="http://schemas.microsoft.com/office/drawing/2014/main" id="{839A5527-38EC-4ADE-A284-A06BAEF8D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0200" y="5102225"/>
              <a:ext cx="71438" cy="74613"/>
            </a:xfrm>
            <a:custGeom>
              <a:avLst/>
              <a:gdLst>
                <a:gd name="T0" fmla="*/ 15 w 19"/>
                <a:gd name="T1" fmla="*/ 9 h 20"/>
                <a:gd name="T2" fmla="*/ 15 w 19"/>
                <a:gd name="T3" fmla="*/ 10 h 20"/>
                <a:gd name="T4" fmla="*/ 18 w 19"/>
                <a:gd name="T5" fmla="*/ 11 h 20"/>
                <a:gd name="T6" fmla="*/ 19 w 19"/>
                <a:gd name="T7" fmla="*/ 14 h 20"/>
                <a:gd name="T8" fmla="*/ 12 w 19"/>
                <a:gd name="T9" fmla="*/ 20 h 20"/>
                <a:gd name="T10" fmla="*/ 0 w 19"/>
                <a:gd name="T11" fmla="*/ 20 h 20"/>
                <a:gd name="T12" fmla="*/ 0 w 19"/>
                <a:gd name="T13" fmla="*/ 0 h 20"/>
                <a:gd name="T14" fmla="*/ 11 w 19"/>
                <a:gd name="T15" fmla="*/ 0 h 20"/>
                <a:gd name="T16" fmla="*/ 16 w 19"/>
                <a:gd name="T17" fmla="*/ 2 h 20"/>
                <a:gd name="T18" fmla="*/ 18 w 19"/>
                <a:gd name="T19" fmla="*/ 5 h 20"/>
                <a:gd name="T20" fmla="*/ 15 w 19"/>
                <a:gd name="T21" fmla="*/ 9 h 20"/>
                <a:gd name="T22" fmla="*/ 5 w 19"/>
                <a:gd name="T23" fmla="*/ 4 h 20"/>
                <a:gd name="T24" fmla="*/ 5 w 19"/>
                <a:gd name="T25" fmla="*/ 8 h 20"/>
                <a:gd name="T26" fmla="*/ 10 w 19"/>
                <a:gd name="T27" fmla="*/ 8 h 20"/>
                <a:gd name="T28" fmla="*/ 12 w 19"/>
                <a:gd name="T29" fmla="*/ 6 h 20"/>
                <a:gd name="T30" fmla="*/ 10 w 19"/>
                <a:gd name="T31" fmla="*/ 4 h 20"/>
                <a:gd name="T32" fmla="*/ 5 w 19"/>
                <a:gd name="T33" fmla="*/ 4 h 20"/>
                <a:gd name="T34" fmla="*/ 5 w 19"/>
                <a:gd name="T35" fmla="*/ 16 h 20"/>
                <a:gd name="T36" fmla="*/ 10 w 19"/>
                <a:gd name="T37" fmla="*/ 16 h 20"/>
                <a:gd name="T38" fmla="*/ 13 w 19"/>
                <a:gd name="T39" fmla="*/ 14 h 20"/>
                <a:gd name="T40" fmla="*/ 10 w 19"/>
                <a:gd name="T41" fmla="*/ 12 h 20"/>
                <a:gd name="T42" fmla="*/ 5 w 19"/>
                <a:gd name="T43" fmla="*/ 12 h 20"/>
                <a:gd name="T44" fmla="*/ 5 w 19"/>
                <a:gd name="T4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0">
                  <a:moveTo>
                    <a:pt x="15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11"/>
                    <a:pt x="18" y="11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8"/>
                    <a:pt x="16" y="20"/>
                    <a:pt x="1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7" y="2"/>
                    <a:pt x="18" y="4"/>
                    <a:pt x="18" y="5"/>
                  </a:cubicBezTo>
                  <a:cubicBezTo>
                    <a:pt x="18" y="7"/>
                    <a:pt x="17" y="8"/>
                    <a:pt x="15" y="9"/>
                  </a:cubicBezTo>
                  <a:close/>
                  <a:moveTo>
                    <a:pt x="5" y="4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5"/>
                    <a:pt x="11" y="4"/>
                    <a:pt x="10" y="4"/>
                  </a:cubicBezTo>
                  <a:lnTo>
                    <a:pt x="5" y="4"/>
                  </a:lnTo>
                  <a:close/>
                  <a:moveTo>
                    <a:pt x="5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5" y="12"/>
                    <a:pt x="5" y="12"/>
                    <a:pt x="5" y="12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6" name="Freeform 307">
              <a:extLst>
                <a:ext uri="{FF2B5EF4-FFF2-40B4-BE49-F238E27FC236}">
                  <a16:creationId xmlns:a16="http://schemas.microsoft.com/office/drawing/2014/main" id="{087855E3-0607-4772-B56D-32BC31696C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5925" y="5102225"/>
              <a:ext cx="68263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9 w 18"/>
                <a:gd name="T21" fmla="*/ 4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1 h 20"/>
                <a:gd name="T28" fmla="*/ 9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5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ubicBezTo>
                    <a:pt x="7" y="4"/>
                    <a:pt x="6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5" y="15"/>
                    <a:pt x="6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7" name="Freeform 308">
              <a:extLst>
                <a:ext uri="{FF2B5EF4-FFF2-40B4-BE49-F238E27FC236}">
                  <a16:creationId xmlns:a16="http://schemas.microsoft.com/office/drawing/2014/main" id="{E37CD4E8-DC10-4BA7-9033-C5DA82738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6413" y="5102225"/>
              <a:ext cx="71438" cy="74613"/>
            </a:xfrm>
            <a:custGeom>
              <a:avLst/>
              <a:gdLst>
                <a:gd name="T0" fmla="*/ 45 w 45"/>
                <a:gd name="T1" fmla="*/ 47 h 47"/>
                <a:gd name="T2" fmla="*/ 31 w 45"/>
                <a:gd name="T3" fmla="*/ 47 h 47"/>
                <a:gd name="T4" fmla="*/ 31 w 45"/>
                <a:gd name="T5" fmla="*/ 28 h 47"/>
                <a:gd name="T6" fmla="*/ 12 w 45"/>
                <a:gd name="T7" fmla="*/ 28 h 47"/>
                <a:gd name="T8" fmla="*/ 12 w 45"/>
                <a:gd name="T9" fmla="*/ 47 h 47"/>
                <a:gd name="T10" fmla="*/ 0 w 45"/>
                <a:gd name="T11" fmla="*/ 47 h 47"/>
                <a:gd name="T12" fmla="*/ 0 w 45"/>
                <a:gd name="T13" fmla="*/ 0 h 47"/>
                <a:gd name="T14" fmla="*/ 12 w 45"/>
                <a:gd name="T15" fmla="*/ 0 h 47"/>
                <a:gd name="T16" fmla="*/ 12 w 45"/>
                <a:gd name="T17" fmla="*/ 19 h 47"/>
                <a:gd name="T18" fmla="*/ 31 w 45"/>
                <a:gd name="T19" fmla="*/ 19 h 47"/>
                <a:gd name="T20" fmla="*/ 31 w 45"/>
                <a:gd name="T21" fmla="*/ 0 h 47"/>
                <a:gd name="T22" fmla="*/ 45 w 45"/>
                <a:gd name="T23" fmla="*/ 0 h 47"/>
                <a:gd name="T24" fmla="*/ 45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lnTo>
                    <a:pt x="31" y="47"/>
                  </a:lnTo>
                  <a:lnTo>
                    <a:pt x="3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8" name="Freeform 309">
              <a:extLst>
                <a:ext uri="{FF2B5EF4-FFF2-40B4-BE49-F238E27FC236}">
                  <a16:creationId xmlns:a16="http://schemas.microsoft.com/office/drawing/2014/main" id="{DB58036A-A4FC-481B-8C47-9DC87F4B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5" y="5102225"/>
              <a:ext cx="71438" cy="74613"/>
            </a:xfrm>
            <a:custGeom>
              <a:avLst/>
              <a:gdLst>
                <a:gd name="T0" fmla="*/ 12 w 45"/>
                <a:gd name="T1" fmla="*/ 47 h 47"/>
                <a:gd name="T2" fmla="*/ 0 w 45"/>
                <a:gd name="T3" fmla="*/ 47 h 47"/>
                <a:gd name="T4" fmla="*/ 0 w 45"/>
                <a:gd name="T5" fmla="*/ 0 h 47"/>
                <a:gd name="T6" fmla="*/ 12 w 45"/>
                <a:gd name="T7" fmla="*/ 0 h 47"/>
                <a:gd name="T8" fmla="*/ 12 w 45"/>
                <a:gd name="T9" fmla="*/ 26 h 47"/>
                <a:gd name="T10" fmla="*/ 15 w 45"/>
                <a:gd name="T11" fmla="*/ 26 h 47"/>
                <a:gd name="T12" fmla="*/ 33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  <a:gd name="T18" fmla="*/ 33 w 45"/>
                <a:gd name="T19" fmla="*/ 47 h 47"/>
                <a:gd name="T20" fmla="*/ 33 w 45"/>
                <a:gd name="T21" fmla="*/ 21 h 47"/>
                <a:gd name="T22" fmla="*/ 31 w 45"/>
                <a:gd name="T23" fmla="*/ 21 h 47"/>
                <a:gd name="T24" fmla="*/ 12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7"/>
                  </a:lnTo>
                  <a:lnTo>
                    <a:pt x="33" y="47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9" name="Freeform 310">
              <a:extLst>
                <a:ext uri="{FF2B5EF4-FFF2-40B4-BE49-F238E27FC236}">
                  <a16:creationId xmlns:a16="http://schemas.microsoft.com/office/drawing/2014/main" id="{F29B8C63-F9CF-4C40-A11A-E55876551C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50563" y="510222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4 w 19"/>
                <a:gd name="T9" fmla="*/ 14 h 20"/>
                <a:gd name="T10" fmla="*/ 19 w 19"/>
                <a:gd name="T11" fmla="*/ 14 h 20"/>
                <a:gd name="T12" fmla="*/ 16 w 19"/>
                <a:gd name="T13" fmla="*/ 18 h 20"/>
                <a:gd name="T14" fmla="*/ 10 w 19"/>
                <a:gd name="T15" fmla="*/ 20 h 20"/>
                <a:gd name="T16" fmla="*/ 3 w 19"/>
                <a:gd name="T17" fmla="*/ 17 h 20"/>
                <a:gd name="T18" fmla="*/ 0 w 19"/>
                <a:gd name="T19" fmla="*/ 10 h 20"/>
                <a:gd name="T20" fmla="*/ 3 w 19"/>
                <a:gd name="T21" fmla="*/ 3 h 20"/>
                <a:gd name="T22" fmla="*/ 10 w 19"/>
                <a:gd name="T23" fmla="*/ 0 h 20"/>
                <a:gd name="T24" fmla="*/ 17 w 19"/>
                <a:gd name="T25" fmla="*/ 2 h 20"/>
                <a:gd name="T26" fmla="*/ 19 w 19"/>
                <a:gd name="T27" fmla="*/ 9 h 20"/>
                <a:gd name="T28" fmla="*/ 10 w 19"/>
                <a:gd name="T29" fmla="*/ 4 h 20"/>
                <a:gd name="T30" fmla="*/ 6 w 19"/>
                <a:gd name="T31" fmla="*/ 7 h 20"/>
                <a:gd name="T32" fmla="*/ 14 w 19"/>
                <a:gd name="T33" fmla="*/ 7 h 20"/>
                <a:gd name="T34" fmla="*/ 10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4"/>
                    <a:pt x="7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6" y="18"/>
                  </a:cubicBezTo>
                  <a:cubicBezTo>
                    <a:pt x="15" y="20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10" y="4"/>
                  </a:moveTo>
                  <a:cubicBezTo>
                    <a:pt x="8" y="4"/>
                    <a:pt x="6" y="5"/>
                    <a:pt x="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0" name="Freeform 311">
              <a:extLst>
                <a:ext uri="{FF2B5EF4-FFF2-40B4-BE49-F238E27FC236}">
                  <a16:creationId xmlns:a16="http://schemas.microsoft.com/office/drawing/2014/main" id="{8FAA5471-5383-41A2-A2B5-1D7371229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9838" y="5214938"/>
              <a:ext cx="82550" cy="101600"/>
            </a:xfrm>
            <a:custGeom>
              <a:avLst/>
              <a:gdLst>
                <a:gd name="T0" fmla="*/ 5 w 22"/>
                <a:gd name="T1" fmla="*/ 11 h 27"/>
                <a:gd name="T2" fmla="*/ 12 w 22"/>
                <a:gd name="T3" fmla="*/ 11 h 27"/>
                <a:gd name="T4" fmla="*/ 19 w 22"/>
                <a:gd name="T5" fmla="*/ 13 h 27"/>
                <a:gd name="T6" fmla="*/ 22 w 22"/>
                <a:gd name="T7" fmla="*/ 19 h 27"/>
                <a:gd name="T8" fmla="*/ 19 w 22"/>
                <a:gd name="T9" fmla="*/ 25 h 27"/>
                <a:gd name="T10" fmla="*/ 12 w 22"/>
                <a:gd name="T11" fmla="*/ 27 h 27"/>
                <a:gd name="T12" fmla="*/ 0 w 22"/>
                <a:gd name="T13" fmla="*/ 27 h 27"/>
                <a:gd name="T14" fmla="*/ 0 w 22"/>
                <a:gd name="T15" fmla="*/ 0 h 27"/>
                <a:gd name="T16" fmla="*/ 19 w 22"/>
                <a:gd name="T17" fmla="*/ 0 h 27"/>
                <a:gd name="T18" fmla="*/ 19 w 22"/>
                <a:gd name="T19" fmla="*/ 5 h 27"/>
                <a:gd name="T20" fmla="*/ 5 w 22"/>
                <a:gd name="T21" fmla="*/ 5 h 27"/>
                <a:gd name="T22" fmla="*/ 5 w 22"/>
                <a:gd name="T23" fmla="*/ 11 h 27"/>
                <a:gd name="T24" fmla="*/ 5 w 22"/>
                <a:gd name="T25" fmla="*/ 22 h 27"/>
                <a:gd name="T26" fmla="*/ 11 w 22"/>
                <a:gd name="T27" fmla="*/ 22 h 27"/>
                <a:gd name="T28" fmla="*/ 15 w 22"/>
                <a:gd name="T29" fmla="*/ 22 h 27"/>
                <a:gd name="T30" fmla="*/ 16 w 22"/>
                <a:gd name="T31" fmla="*/ 19 h 27"/>
                <a:gd name="T32" fmla="*/ 15 w 22"/>
                <a:gd name="T33" fmla="*/ 16 h 27"/>
                <a:gd name="T34" fmla="*/ 11 w 22"/>
                <a:gd name="T35" fmla="*/ 15 h 27"/>
                <a:gd name="T36" fmla="*/ 5 w 22"/>
                <a:gd name="T37" fmla="*/ 15 h 27"/>
                <a:gd name="T38" fmla="*/ 5 w 22"/>
                <a:gd name="T3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7">
                  <a:moveTo>
                    <a:pt x="5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5" y="11"/>
                    <a:pt x="18" y="11"/>
                    <a:pt x="19" y="13"/>
                  </a:cubicBezTo>
                  <a:cubicBezTo>
                    <a:pt x="21" y="14"/>
                    <a:pt x="22" y="16"/>
                    <a:pt x="22" y="19"/>
                  </a:cubicBezTo>
                  <a:cubicBezTo>
                    <a:pt x="22" y="22"/>
                    <a:pt x="21" y="24"/>
                    <a:pt x="19" y="25"/>
                  </a:cubicBezTo>
                  <a:cubicBezTo>
                    <a:pt x="18" y="27"/>
                    <a:pt x="15" y="27"/>
                    <a:pt x="12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1"/>
                  </a:lnTo>
                  <a:close/>
                  <a:moveTo>
                    <a:pt x="5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21"/>
                    <a:pt x="16" y="20"/>
                    <a:pt x="16" y="19"/>
                  </a:cubicBezTo>
                  <a:cubicBezTo>
                    <a:pt x="16" y="18"/>
                    <a:pt x="15" y="17"/>
                    <a:pt x="15" y="16"/>
                  </a:cubicBezTo>
                  <a:cubicBezTo>
                    <a:pt x="14" y="16"/>
                    <a:pt x="13" y="15"/>
                    <a:pt x="11" y="15"/>
                  </a:cubicBezTo>
                  <a:cubicBezTo>
                    <a:pt x="5" y="15"/>
                    <a:pt x="5" y="15"/>
                    <a:pt x="5" y="15"/>
                  </a:cubicBezTo>
                  <a:lnTo>
                    <a:pt x="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1" name="Freeform 312">
              <a:extLst>
                <a:ext uri="{FF2B5EF4-FFF2-40B4-BE49-F238E27FC236}">
                  <a16:creationId xmlns:a16="http://schemas.microsoft.com/office/drawing/2014/main" id="{621AD48F-457A-44F7-A32E-D18246AE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1438" y="5214938"/>
              <a:ext cx="85725" cy="101600"/>
            </a:xfrm>
            <a:custGeom>
              <a:avLst/>
              <a:gdLst>
                <a:gd name="T0" fmla="*/ 0 w 54"/>
                <a:gd name="T1" fmla="*/ 0 h 64"/>
                <a:gd name="T2" fmla="*/ 54 w 54"/>
                <a:gd name="T3" fmla="*/ 0 h 64"/>
                <a:gd name="T4" fmla="*/ 54 w 54"/>
                <a:gd name="T5" fmla="*/ 64 h 64"/>
                <a:gd name="T6" fmla="*/ 40 w 54"/>
                <a:gd name="T7" fmla="*/ 64 h 64"/>
                <a:gd name="T8" fmla="*/ 40 w 54"/>
                <a:gd name="T9" fmla="*/ 12 h 64"/>
                <a:gd name="T10" fmla="*/ 12 w 54"/>
                <a:gd name="T11" fmla="*/ 12 h 64"/>
                <a:gd name="T12" fmla="*/ 12 w 54"/>
                <a:gd name="T13" fmla="*/ 64 h 64"/>
                <a:gd name="T14" fmla="*/ 0 w 54"/>
                <a:gd name="T15" fmla="*/ 64 h 64"/>
                <a:gd name="T16" fmla="*/ 0 w 5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4">
                  <a:moveTo>
                    <a:pt x="0" y="0"/>
                  </a:moveTo>
                  <a:lnTo>
                    <a:pt x="54" y="0"/>
                  </a:lnTo>
                  <a:lnTo>
                    <a:pt x="54" y="64"/>
                  </a:lnTo>
                  <a:lnTo>
                    <a:pt x="40" y="64"/>
                  </a:lnTo>
                  <a:lnTo>
                    <a:pt x="40" y="12"/>
                  </a:lnTo>
                  <a:lnTo>
                    <a:pt x="12" y="12"/>
                  </a:lnTo>
                  <a:lnTo>
                    <a:pt x="12" y="64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2" name="Freeform 313">
              <a:extLst>
                <a:ext uri="{FF2B5EF4-FFF2-40B4-BE49-F238E27FC236}">
                  <a16:creationId xmlns:a16="http://schemas.microsoft.com/office/drawing/2014/main" id="{DA8D4FB9-0A11-4180-A95D-A1DCDA3FE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038" y="5214938"/>
              <a:ext cx="93663" cy="101600"/>
            </a:xfrm>
            <a:custGeom>
              <a:avLst/>
              <a:gdLst>
                <a:gd name="T0" fmla="*/ 0 w 25"/>
                <a:gd name="T1" fmla="*/ 22 h 27"/>
                <a:gd name="T2" fmla="*/ 1 w 25"/>
                <a:gd name="T3" fmla="*/ 22 h 27"/>
                <a:gd name="T4" fmla="*/ 4 w 25"/>
                <a:gd name="T5" fmla="*/ 21 h 27"/>
                <a:gd name="T6" fmla="*/ 5 w 25"/>
                <a:gd name="T7" fmla="*/ 19 h 27"/>
                <a:gd name="T8" fmla="*/ 5 w 25"/>
                <a:gd name="T9" fmla="*/ 12 h 27"/>
                <a:gd name="T10" fmla="*/ 5 w 25"/>
                <a:gd name="T11" fmla="*/ 0 h 27"/>
                <a:gd name="T12" fmla="*/ 25 w 25"/>
                <a:gd name="T13" fmla="*/ 0 h 27"/>
                <a:gd name="T14" fmla="*/ 25 w 25"/>
                <a:gd name="T15" fmla="*/ 27 h 27"/>
                <a:gd name="T16" fmla="*/ 19 w 25"/>
                <a:gd name="T17" fmla="*/ 27 h 27"/>
                <a:gd name="T18" fmla="*/ 19 w 25"/>
                <a:gd name="T19" fmla="*/ 5 h 27"/>
                <a:gd name="T20" fmla="*/ 11 w 25"/>
                <a:gd name="T21" fmla="*/ 5 h 27"/>
                <a:gd name="T22" fmla="*/ 11 w 25"/>
                <a:gd name="T23" fmla="*/ 13 h 27"/>
                <a:gd name="T24" fmla="*/ 10 w 25"/>
                <a:gd name="T25" fmla="*/ 19 h 27"/>
                <a:gd name="T26" fmla="*/ 9 w 25"/>
                <a:gd name="T27" fmla="*/ 23 h 27"/>
                <a:gd name="T28" fmla="*/ 7 w 25"/>
                <a:gd name="T29" fmla="*/ 26 h 27"/>
                <a:gd name="T30" fmla="*/ 5 w 25"/>
                <a:gd name="T31" fmla="*/ 27 h 27"/>
                <a:gd name="T32" fmla="*/ 1 w 25"/>
                <a:gd name="T33" fmla="*/ 27 h 27"/>
                <a:gd name="T34" fmla="*/ 0 w 25"/>
                <a:gd name="T35" fmla="*/ 27 h 27"/>
                <a:gd name="T36" fmla="*/ 0 w 25"/>
                <a:gd name="T3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7">
                  <a:moveTo>
                    <a:pt x="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4" y="21"/>
                  </a:cubicBezTo>
                  <a:cubicBezTo>
                    <a:pt x="4" y="21"/>
                    <a:pt x="5" y="20"/>
                    <a:pt x="5" y="19"/>
                  </a:cubicBezTo>
                  <a:cubicBezTo>
                    <a:pt x="5" y="17"/>
                    <a:pt x="5" y="15"/>
                    <a:pt x="5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5"/>
                    <a:pt x="11" y="17"/>
                    <a:pt x="10" y="19"/>
                  </a:cubicBezTo>
                  <a:cubicBezTo>
                    <a:pt x="10" y="21"/>
                    <a:pt x="10" y="22"/>
                    <a:pt x="9" y="23"/>
                  </a:cubicBezTo>
                  <a:cubicBezTo>
                    <a:pt x="9" y="24"/>
                    <a:pt x="8" y="25"/>
                    <a:pt x="7" y="26"/>
                  </a:cubicBezTo>
                  <a:cubicBezTo>
                    <a:pt x="7" y="26"/>
                    <a:pt x="6" y="27"/>
                    <a:pt x="5" y="27"/>
                  </a:cubicBezTo>
                  <a:cubicBezTo>
                    <a:pt x="4" y="27"/>
                    <a:pt x="3" y="27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3" name="Freeform 314">
              <a:extLst>
                <a:ext uri="{FF2B5EF4-FFF2-40B4-BE49-F238E27FC236}">
                  <a16:creationId xmlns:a16="http://schemas.microsoft.com/office/drawing/2014/main" id="{79EFCC54-172D-43D0-8C99-C907E4808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5750" y="5214938"/>
              <a:ext cx="96838" cy="101600"/>
            </a:xfrm>
            <a:custGeom>
              <a:avLst/>
              <a:gdLst>
                <a:gd name="T0" fmla="*/ 47 w 61"/>
                <a:gd name="T1" fmla="*/ 64 h 64"/>
                <a:gd name="T2" fmla="*/ 42 w 61"/>
                <a:gd name="T3" fmla="*/ 47 h 64"/>
                <a:gd name="T4" fmla="*/ 16 w 61"/>
                <a:gd name="T5" fmla="*/ 47 h 64"/>
                <a:gd name="T6" fmla="*/ 12 w 61"/>
                <a:gd name="T7" fmla="*/ 64 h 64"/>
                <a:gd name="T8" fmla="*/ 0 w 61"/>
                <a:gd name="T9" fmla="*/ 64 h 64"/>
                <a:gd name="T10" fmla="*/ 19 w 61"/>
                <a:gd name="T11" fmla="*/ 0 h 64"/>
                <a:gd name="T12" fmla="*/ 40 w 61"/>
                <a:gd name="T13" fmla="*/ 0 h 64"/>
                <a:gd name="T14" fmla="*/ 61 w 61"/>
                <a:gd name="T15" fmla="*/ 64 h 64"/>
                <a:gd name="T16" fmla="*/ 47 w 61"/>
                <a:gd name="T17" fmla="*/ 64 h 64"/>
                <a:gd name="T18" fmla="*/ 28 w 61"/>
                <a:gd name="T19" fmla="*/ 14 h 64"/>
                <a:gd name="T20" fmla="*/ 21 w 61"/>
                <a:gd name="T21" fmla="*/ 36 h 64"/>
                <a:gd name="T22" fmla="*/ 38 w 61"/>
                <a:gd name="T23" fmla="*/ 36 h 64"/>
                <a:gd name="T24" fmla="*/ 30 w 61"/>
                <a:gd name="T25" fmla="*/ 14 h 64"/>
                <a:gd name="T26" fmla="*/ 28 w 61"/>
                <a:gd name="T27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4">
                  <a:moveTo>
                    <a:pt x="47" y="64"/>
                  </a:moveTo>
                  <a:lnTo>
                    <a:pt x="42" y="47"/>
                  </a:lnTo>
                  <a:lnTo>
                    <a:pt x="16" y="47"/>
                  </a:lnTo>
                  <a:lnTo>
                    <a:pt x="12" y="64"/>
                  </a:lnTo>
                  <a:lnTo>
                    <a:pt x="0" y="64"/>
                  </a:lnTo>
                  <a:lnTo>
                    <a:pt x="19" y="0"/>
                  </a:lnTo>
                  <a:lnTo>
                    <a:pt x="40" y="0"/>
                  </a:lnTo>
                  <a:lnTo>
                    <a:pt x="61" y="64"/>
                  </a:lnTo>
                  <a:lnTo>
                    <a:pt x="47" y="64"/>
                  </a:lnTo>
                  <a:close/>
                  <a:moveTo>
                    <a:pt x="28" y="14"/>
                  </a:moveTo>
                  <a:lnTo>
                    <a:pt x="21" y="36"/>
                  </a:lnTo>
                  <a:lnTo>
                    <a:pt x="38" y="36"/>
                  </a:lnTo>
                  <a:lnTo>
                    <a:pt x="30" y="14"/>
                  </a:lnTo>
                  <a:lnTo>
                    <a:pt x="2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4" name="Freeform 315">
              <a:extLst>
                <a:ext uri="{FF2B5EF4-FFF2-40B4-BE49-F238E27FC236}">
                  <a16:creationId xmlns:a16="http://schemas.microsoft.com/office/drawing/2014/main" id="{94351C71-65E8-4511-9168-2943A371D9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83763" y="3849688"/>
              <a:ext cx="1096963" cy="1098550"/>
            </a:xfrm>
            <a:custGeom>
              <a:avLst/>
              <a:gdLst>
                <a:gd name="T0" fmla="*/ 233 w 292"/>
                <a:gd name="T1" fmla="*/ 13 h 292"/>
                <a:gd name="T2" fmla="*/ 280 w 292"/>
                <a:gd name="T3" fmla="*/ 59 h 292"/>
                <a:gd name="T4" fmla="*/ 280 w 292"/>
                <a:gd name="T5" fmla="*/ 233 h 292"/>
                <a:gd name="T6" fmla="*/ 233 w 292"/>
                <a:gd name="T7" fmla="*/ 280 h 292"/>
                <a:gd name="T8" fmla="*/ 59 w 292"/>
                <a:gd name="T9" fmla="*/ 280 h 292"/>
                <a:gd name="T10" fmla="*/ 12 w 292"/>
                <a:gd name="T11" fmla="*/ 233 h 292"/>
                <a:gd name="T12" fmla="*/ 12 w 292"/>
                <a:gd name="T13" fmla="*/ 59 h 292"/>
                <a:gd name="T14" fmla="*/ 59 w 292"/>
                <a:gd name="T15" fmla="*/ 13 h 292"/>
                <a:gd name="T16" fmla="*/ 233 w 292"/>
                <a:gd name="T17" fmla="*/ 13 h 292"/>
                <a:gd name="T18" fmla="*/ 233 w 292"/>
                <a:gd name="T19" fmla="*/ 0 h 292"/>
                <a:gd name="T20" fmla="*/ 59 w 292"/>
                <a:gd name="T21" fmla="*/ 0 h 292"/>
                <a:gd name="T22" fmla="*/ 0 w 292"/>
                <a:gd name="T23" fmla="*/ 59 h 292"/>
                <a:gd name="T24" fmla="*/ 0 w 292"/>
                <a:gd name="T25" fmla="*/ 233 h 292"/>
                <a:gd name="T26" fmla="*/ 59 w 292"/>
                <a:gd name="T27" fmla="*/ 292 h 292"/>
                <a:gd name="T28" fmla="*/ 233 w 292"/>
                <a:gd name="T29" fmla="*/ 292 h 292"/>
                <a:gd name="T30" fmla="*/ 292 w 292"/>
                <a:gd name="T31" fmla="*/ 233 h 292"/>
                <a:gd name="T32" fmla="*/ 292 w 292"/>
                <a:gd name="T33" fmla="*/ 59 h 292"/>
                <a:gd name="T34" fmla="*/ 233 w 292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92">
                  <a:moveTo>
                    <a:pt x="233" y="13"/>
                  </a:moveTo>
                  <a:cubicBezTo>
                    <a:pt x="259" y="13"/>
                    <a:pt x="280" y="34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9"/>
                    <a:pt x="259" y="280"/>
                    <a:pt x="233" y="280"/>
                  </a:cubicBezTo>
                  <a:cubicBezTo>
                    <a:pt x="59" y="280"/>
                    <a:pt x="59" y="280"/>
                    <a:pt x="59" y="280"/>
                  </a:cubicBezTo>
                  <a:cubicBezTo>
                    <a:pt x="33" y="280"/>
                    <a:pt x="12" y="259"/>
                    <a:pt x="12" y="233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34"/>
                    <a:pt x="33" y="13"/>
                    <a:pt x="59" y="13"/>
                  </a:cubicBezTo>
                  <a:cubicBezTo>
                    <a:pt x="233" y="13"/>
                    <a:pt x="233" y="13"/>
                    <a:pt x="233" y="13"/>
                  </a:cubicBezTo>
                  <a:moveTo>
                    <a:pt x="23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6" y="0"/>
                    <a:pt x="0" y="27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6"/>
                    <a:pt x="26" y="292"/>
                    <a:pt x="59" y="292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65" y="292"/>
                    <a:pt x="292" y="266"/>
                    <a:pt x="292" y="233"/>
                  </a:cubicBezTo>
                  <a:cubicBezTo>
                    <a:pt x="292" y="59"/>
                    <a:pt x="292" y="59"/>
                    <a:pt x="292" y="59"/>
                  </a:cubicBezTo>
                  <a:cubicBezTo>
                    <a:pt x="292" y="27"/>
                    <a:pt x="265" y="0"/>
                    <a:pt x="2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5" name="Freeform 316">
              <a:extLst>
                <a:ext uri="{FF2B5EF4-FFF2-40B4-BE49-F238E27FC236}">
                  <a16:creationId xmlns:a16="http://schemas.microsoft.com/office/drawing/2014/main" id="{6CF04E3F-8234-495C-AD1D-A5813AE5D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725" y="4060825"/>
              <a:ext cx="169863" cy="90488"/>
            </a:xfrm>
            <a:custGeom>
              <a:avLst/>
              <a:gdLst>
                <a:gd name="T0" fmla="*/ 32 w 45"/>
                <a:gd name="T1" fmla="*/ 0 h 24"/>
                <a:gd name="T2" fmla="*/ 11 w 45"/>
                <a:gd name="T3" fmla="*/ 0 h 24"/>
                <a:gd name="T4" fmla="*/ 5 w 45"/>
                <a:gd name="T5" fmla="*/ 5 h 24"/>
                <a:gd name="T6" fmla="*/ 0 w 45"/>
                <a:gd name="T7" fmla="*/ 24 h 24"/>
                <a:gd name="T8" fmla="*/ 12 w 45"/>
                <a:gd name="T9" fmla="*/ 24 h 24"/>
                <a:gd name="T10" fmla="*/ 14 w 45"/>
                <a:gd name="T11" fmla="*/ 13 h 24"/>
                <a:gd name="T12" fmla="*/ 19 w 45"/>
                <a:gd name="T13" fmla="*/ 9 h 24"/>
                <a:gd name="T14" fmla="*/ 25 w 45"/>
                <a:gd name="T15" fmla="*/ 9 h 24"/>
                <a:gd name="T16" fmla="*/ 30 w 45"/>
                <a:gd name="T17" fmla="*/ 13 h 24"/>
                <a:gd name="T18" fmla="*/ 32 w 45"/>
                <a:gd name="T19" fmla="*/ 24 h 24"/>
                <a:gd name="T20" fmla="*/ 45 w 45"/>
                <a:gd name="T21" fmla="*/ 24 h 24"/>
                <a:gd name="T22" fmla="*/ 38 w 45"/>
                <a:gd name="T23" fmla="*/ 5 h 24"/>
                <a:gd name="T24" fmla="*/ 32 w 45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4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6" y="2"/>
                    <a:pt x="5" y="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1"/>
                    <a:pt x="17" y="9"/>
                    <a:pt x="1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11"/>
                    <a:pt x="30" y="1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2"/>
                    <a:pt x="3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6" name="Freeform 317">
              <a:extLst>
                <a:ext uri="{FF2B5EF4-FFF2-40B4-BE49-F238E27FC236}">
                  <a16:creationId xmlns:a16="http://schemas.microsoft.com/office/drawing/2014/main" id="{C82009FB-F2A7-46A0-B85E-DEF52840F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4132263"/>
              <a:ext cx="261938" cy="236538"/>
            </a:xfrm>
            <a:custGeom>
              <a:avLst/>
              <a:gdLst>
                <a:gd name="T0" fmla="*/ 0 w 165"/>
                <a:gd name="T1" fmla="*/ 0 h 149"/>
                <a:gd name="T2" fmla="*/ 0 w 165"/>
                <a:gd name="T3" fmla="*/ 59 h 149"/>
                <a:gd name="T4" fmla="*/ 165 w 165"/>
                <a:gd name="T5" fmla="*/ 149 h 149"/>
                <a:gd name="T6" fmla="*/ 158 w 165"/>
                <a:gd name="T7" fmla="*/ 90 h 149"/>
                <a:gd name="T8" fmla="*/ 0 w 165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49">
                  <a:moveTo>
                    <a:pt x="0" y="0"/>
                  </a:moveTo>
                  <a:lnTo>
                    <a:pt x="0" y="59"/>
                  </a:lnTo>
                  <a:lnTo>
                    <a:pt x="165" y="149"/>
                  </a:lnTo>
                  <a:lnTo>
                    <a:pt x="158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7" name="Freeform 318">
              <a:extLst>
                <a:ext uri="{FF2B5EF4-FFF2-40B4-BE49-F238E27FC236}">
                  <a16:creationId xmlns:a16="http://schemas.microsoft.com/office/drawing/2014/main" id="{2B7C6FAB-A971-43BB-8957-C2E69CC1D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450" y="4552950"/>
              <a:ext cx="203200" cy="173038"/>
            </a:xfrm>
            <a:custGeom>
              <a:avLst/>
              <a:gdLst>
                <a:gd name="T0" fmla="*/ 0 w 128"/>
                <a:gd name="T1" fmla="*/ 74 h 109"/>
                <a:gd name="T2" fmla="*/ 0 w 128"/>
                <a:gd name="T3" fmla="*/ 109 h 109"/>
                <a:gd name="T4" fmla="*/ 128 w 128"/>
                <a:gd name="T5" fmla="*/ 38 h 109"/>
                <a:gd name="T6" fmla="*/ 123 w 128"/>
                <a:gd name="T7" fmla="*/ 0 h 109"/>
                <a:gd name="T8" fmla="*/ 0 w 128"/>
                <a:gd name="T9" fmla="*/ 7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09">
                  <a:moveTo>
                    <a:pt x="0" y="74"/>
                  </a:moveTo>
                  <a:lnTo>
                    <a:pt x="0" y="109"/>
                  </a:lnTo>
                  <a:lnTo>
                    <a:pt x="128" y="38"/>
                  </a:lnTo>
                  <a:lnTo>
                    <a:pt x="123" y="0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8" name="Freeform 319">
              <a:extLst>
                <a:ext uri="{FF2B5EF4-FFF2-40B4-BE49-F238E27FC236}">
                  <a16:creationId xmlns:a16="http://schemas.microsoft.com/office/drawing/2014/main" id="{80940E56-EBA4-41D2-9479-0EE1D0666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4371975"/>
              <a:ext cx="280988" cy="230188"/>
            </a:xfrm>
            <a:custGeom>
              <a:avLst/>
              <a:gdLst>
                <a:gd name="T0" fmla="*/ 156 w 177"/>
                <a:gd name="T1" fmla="*/ 60 h 145"/>
                <a:gd name="T2" fmla="*/ 170 w 177"/>
                <a:gd name="T3" fmla="*/ 50 h 145"/>
                <a:gd name="T4" fmla="*/ 165 w 177"/>
                <a:gd name="T5" fmla="*/ 0 h 145"/>
                <a:gd name="T6" fmla="*/ 111 w 177"/>
                <a:gd name="T7" fmla="*/ 34 h 145"/>
                <a:gd name="T8" fmla="*/ 54 w 177"/>
                <a:gd name="T9" fmla="*/ 0 h 145"/>
                <a:gd name="T10" fmla="*/ 54 w 177"/>
                <a:gd name="T11" fmla="*/ 46 h 145"/>
                <a:gd name="T12" fmla="*/ 73 w 177"/>
                <a:gd name="T13" fmla="*/ 55 h 145"/>
                <a:gd name="T14" fmla="*/ 0 w 177"/>
                <a:gd name="T15" fmla="*/ 98 h 145"/>
                <a:gd name="T16" fmla="*/ 0 w 177"/>
                <a:gd name="T17" fmla="*/ 145 h 145"/>
                <a:gd name="T18" fmla="*/ 118 w 177"/>
                <a:gd name="T19" fmla="*/ 81 h 145"/>
                <a:gd name="T20" fmla="*/ 177 w 177"/>
                <a:gd name="T21" fmla="*/ 114 h 145"/>
                <a:gd name="T22" fmla="*/ 172 w 177"/>
                <a:gd name="T23" fmla="*/ 69 h 145"/>
                <a:gd name="T24" fmla="*/ 156 w 177"/>
                <a:gd name="T25" fmla="*/ 6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145">
                  <a:moveTo>
                    <a:pt x="156" y="60"/>
                  </a:moveTo>
                  <a:lnTo>
                    <a:pt x="170" y="50"/>
                  </a:lnTo>
                  <a:lnTo>
                    <a:pt x="165" y="0"/>
                  </a:lnTo>
                  <a:lnTo>
                    <a:pt x="111" y="34"/>
                  </a:lnTo>
                  <a:lnTo>
                    <a:pt x="54" y="0"/>
                  </a:lnTo>
                  <a:lnTo>
                    <a:pt x="54" y="46"/>
                  </a:lnTo>
                  <a:lnTo>
                    <a:pt x="73" y="55"/>
                  </a:lnTo>
                  <a:lnTo>
                    <a:pt x="0" y="98"/>
                  </a:lnTo>
                  <a:lnTo>
                    <a:pt x="0" y="145"/>
                  </a:lnTo>
                  <a:lnTo>
                    <a:pt x="118" y="81"/>
                  </a:lnTo>
                  <a:lnTo>
                    <a:pt x="177" y="114"/>
                  </a:lnTo>
                  <a:lnTo>
                    <a:pt x="172" y="69"/>
                  </a:lnTo>
                  <a:lnTo>
                    <a:pt x="156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9" name="Freeform 320">
              <a:extLst>
                <a:ext uri="{FF2B5EF4-FFF2-40B4-BE49-F238E27FC236}">
                  <a16:creationId xmlns:a16="http://schemas.microsoft.com/office/drawing/2014/main" id="{2151C81B-2CCB-423F-8570-1D48A434D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7650" y="4132263"/>
              <a:ext cx="258763" cy="236538"/>
            </a:xfrm>
            <a:custGeom>
              <a:avLst/>
              <a:gdLst>
                <a:gd name="T0" fmla="*/ 163 w 163"/>
                <a:gd name="T1" fmla="*/ 59 h 149"/>
                <a:gd name="T2" fmla="*/ 163 w 163"/>
                <a:gd name="T3" fmla="*/ 0 h 149"/>
                <a:gd name="T4" fmla="*/ 7 w 163"/>
                <a:gd name="T5" fmla="*/ 90 h 149"/>
                <a:gd name="T6" fmla="*/ 0 w 163"/>
                <a:gd name="T7" fmla="*/ 149 h 149"/>
                <a:gd name="T8" fmla="*/ 163 w 163"/>
                <a:gd name="T9" fmla="*/ 5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49">
                  <a:moveTo>
                    <a:pt x="163" y="59"/>
                  </a:moveTo>
                  <a:lnTo>
                    <a:pt x="163" y="0"/>
                  </a:lnTo>
                  <a:lnTo>
                    <a:pt x="7" y="90"/>
                  </a:lnTo>
                  <a:lnTo>
                    <a:pt x="0" y="149"/>
                  </a:lnTo>
                  <a:lnTo>
                    <a:pt x="16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0" name="Freeform 321">
              <a:extLst>
                <a:ext uri="{FF2B5EF4-FFF2-40B4-BE49-F238E27FC236}">
                  <a16:creationId xmlns:a16="http://schemas.microsoft.com/office/drawing/2014/main" id="{7C13D85B-8973-4157-928F-0BF44E722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8600" y="4371975"/>
              <a:ext cx="277813" cy="230188"/>
            </a:xfrm>
            <a:custGeom>
              <a:avLst/>
              <a:gdLst>
                <a:gd name="T0" fmla="*/ 21 w 175"/>
                <a:gd name="T1" fmla="*/ 60 h 145"/>
                <a:gd name="T2" fmla="*/ 5 w 175"/>
                <a:gd name="T3" fmla="*/ 69 h 145"/>
                <a:gd name="T4" fmla="*/ 0 w 175"/>
                <a:gd name="T5" fmla="*/ 114 h 145"/>
                <a:gd name="T6" fmla="*/ 59 w 175"/>
                <a:gd name="T7" fmla="*/ 81 h 145"/>
                <a:gd name="T8" fmla="*/ 175 w 175"/>
                <a:gd name="T9" fmla="*/ 145 h 145"/>
                <a:gd name="T10" fmla="*/ 175 w 175"/>
                <a:gd name="T11" fmla="*/ 98 h 145"/>
                <a:gd name="T12" fmla="*/ 104 w 175"/>
                <a:gd name="T13" fmla="*/ 55 h 145"/>
                <a:gd name="T14" fmla="*/ 123 w 175"/>
                <a:gd name="T15" fmla="*/ 46 h 145"/>
                <a:gd name="T16" fmla="*/ 123 w 175"/>
                <a:gd name="T17" fmla="*/ 0 h 145"/>
                <a:gd name="T18" fmla="*/ 66 w 175"/>
                <a:gd name="T19" fmla="*/ 34 h 145"/>
                <a:gd name="T20" fmla="*/ 12 w 175"/>
                <a:gd name="T21" fmla="*/ 0 h 145"/>
                <a:gd name="T22" fmla="*/ 7 w 175"/>
                <a:gd name="T23" fmla="*/ 50 h 145"/>
                <a:gd name="T24" fmla="*/ 21 w 175"/>
                <a:gd name="T25" fmla="*/ 6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145">
                  <a:moveTo>
                    <a:pt x="21" y="60"/>
                  </a:moveTo>
                  <a:lnTo>
                    <a:pt x="5" y="69"/>
                  </a:lnTo>
                  <a:lnTo>
                    <a:pt x="0" y="114"/>
                  </a:lnTo>
                  <a:lnTo>
                    <a:pt x="59" y="81"/>
                  </a:lnTo>
                  <a:lnTo>
                    <a:pt x="175" y="145"/>
                  </a:lnTo>
                  <a:lnTo>
                    <a:pt x="175" y="98"/>
                  </a:lnTo>
                  <a:lnTo>
                    <a:pt x="104" y="55"/>
                  </a:lnTo>
                  <a:lnTo>
                    <a:pt x="123" y="46"/>
                  </a:lnTo>
                  <a:lnTo>
                    <a:pt x="123" y="0"/>
                  </a:lnTo>
                  <a:lnTo>
                    <a:pt x="66" y="34"/>
                  </a:lnTo>
                  <a:lnTo>
                    <a:pt x="12" y="0"/>
                  </a:lnTo>
                  <a:lnTo>
                    <a:pt x="7" y="50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1" name="Freeform 322">
              <a:extLst>
                <a:ext uri="{FF2B5EF4-FFF2-40B4-BE49-F238E27FC236}">
                  <a16:creationId xmlns:a16="http://schemas.microsoft.com/office/drawing/2014/main" id="{7C355052-3943-4CD7-BEA0-F0916C2AE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0663" y="4552950"/>
              <a:ext cx="203200" cy="173038"/>
            </a:xfrm>
            <a:custGeom>
              <a:avLst/>
              <a:gdLst>
                <a:gd name="T0" fmla="*/ 128 w 128"/>
                <a:gd name="T1" fmla="*/ 109 h 109"/>
                <a:gd name="T2" fmla="*/ 128 w 128"/>
                <a:gd name="T3" fmla="*/ 74 h 109"/>
                <a:gd name="T4" fmla="*/ 5 w 128"/>
                <a:gd name="T5" fmla="*/ 0 h 109"/>
                <a:gd name="T6" fmla="*/ 0 w 128"/>
                <a:gd name="T7" fmla="*/ 38 h 109"/>
                <a:gd name="T8" fmla="*/ 128 w 128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09">
                  <a:moveTo>
                    <a:pt x="128" y="109"/>
                  </a:moveTo>
                  <a:lnTo>
                    <a:pt x="128" y="74"/>
                  </a:lnTo>
                  <a:lnTo>
                    <a:pt x="5" y="0"/>
                  </a:lnTo>
                  <a:lnTo>
                    <a:pt x="0" y="38"/>
                  </a:lnTo>
                  <a:lnTo>
                    <a:pt x="128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2" name="Oval 323">
              <a:extLst>
                <a:ext uri="{FF2B5EF4-FFF2-40B4-BE49-F238E27FC236}">
                  <a16:creationId xmlns:a16="http://schemas.microsoft.com/office/drawing/2014/main" id="{E524AC54-C69D-4B75-B182-2D6E1B70E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75" y="4129088"/>
              <a:ext cx="55563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3" name="Freeform 324">
              <a:extLst>
                <a:ext uri="{FF2B5EF4-FFF2-40B4-BE49-F238E27FC236}">
                  <a16:creationId xmlns:a16="http://schemas.microsoft.com/office/drawing/2014/main" id="{4BE25DF7-1C2E-4C92-A31D-A67D4A59B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289425"/>
              <a:ext cx="138113" cy="230188"/>
            </a:xfrm>
            <a:custGeom>
              <a:avLst/>
              <a:gdLst>
                <a:gd name="T0" fmla="*/ 31 w 37"/>
                <a:gd name="T1" fmla="*/ 12 h 61"/>
                <a:gd name="T2" fmla="*/ 25 w 37"/>
                <a:gd name="T3" fmla="*/ 16 h 61"/>
                <a:gd name="T4" fmla="*/ 25 w 37"/>
                <a:gd name="T5" fmla="*/ 16 h 61"/>
                <a:gd name="T6" fmla="*/ 11 w 37"/>
                <a:gd name="T7" fmla="*/ 16 h 61"/>
                <a:gd name="T8" fmla="*/ 5 w 37"/>
                <a:gd name="T9" fmla="*/ 12 h 61"/>
                <a:gd name="T10" fmla="*/ 0 w 37"/>
                <a:gd name="T11" fmla="*/ 0 h 61"/>
                <a:gd name="T12" fmla="*/ 5 w 37"/>
                <a:gd name="T13" fmla="*/ 52 h 61"/>
                <a:gd name="T14" fmla="*/ 9 w 37"/>
                <a:gd name="T15" fmla="*/ 59 h 61"/>
                <a:gd name="T16" fmla="*/ 11 w 37"/>
                <a:gd name="T17" fmla="*/ 61 h 61"/>
                <a:gd name="T18" fmla="*/ 25 w 37"/>
                <a:gd name="T19" fmla="*/ 61 h 61"/>
                <a:gd name="T20" fmla="*/ 28 w 37"/>
                <a:gd name="T21" fmla="*/ 59 h 61"/>
                <a:gd name="T22" fmla="*/ 31 w 37"/>
                <a:gd name="T23" fmla="*/ 51 h 61"/>
                <a:gd name="T24" fmla="*/ 37 w 37"/>
                <a:gd name="T25" fmla="*/ 0 h 61"/>
                <a:gd name="T26" fmla="*/ 31 w 37"/>
                <a:gd name="T27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61">
                  <a:moveTo>
                    <a:pt x="31" y="12"/>
                  </a:moveTo>
                  <a:cubicBezTo>
                    <a:pt x="30" y="14"/>
                    <a:pt x="28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6"/>
                    <a:pt x="6" y="14"/>
                    <a:pt x="5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10" y="61"/>
                    <a:pt x="1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61"/>
                    <a:pt x="27" y="60"/>
                    <a:pt x="28" y="59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4" name="Freeform 325">
              <a:extLst>
                <a:ext uri="{FF2B5EF4-FFF2-40B4-BE49-F238E27FC236}">
                  <a16:creationId xmlns:a16="http://schemas.microsoft.com/office/drawing/2014/main" id="{29EEC876-FE17-44A6-9845-CBE603B3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825" y="4522788"/>
              <a:ext cx="90488" cy="147638"/>
            </a:xfrm>
            <a:custGeom>
              <a:avLst/>
              <a:gdLst>
                <a:gd name="T0" fmla="*/ 19 w 24"/>
                <a:gd name="T1" fmla="*/ 3 h 39"/>
                <a:gd name="T2" fmla="*/ 19 w 24"/>
                <a:gd name="T3" fmla="*/ 3 h 39"/>
                <a:gd name="T4" fmla="*/ 5 w 24"/>
                <a:gd name="T5" fmla="*/ 3 h 39"/>
                <a:gd name="T6" fmla="*/ 0 w 24"/>
                <a:gd name="T7" fmla="*/ 1 h 39"/>
                <a:gd name="T8" fmla="*/ 3 w 24"/>
                <a:gd name="T9" fmla="*/ 28 h 39"/>
                <a:gd name="T10" fmla="*/ 5 w 24"/>
                <a:gd name="T11" fmla="*/ 33 h 39"/>
                <a:gd name="T12" fmla="*/ 8 w 24"/>
                <a:gd name="T13" fmla="*/ 38 h 39"/>
                <a:gd name="T14" fmla="*/ 10 w 24"/>
                <a:gd name="T15" fmla="*/ 39 h 39"/>
                <a:gd name="T16" fmla="*/ 15 w 24"/>
                <a:gd name="T17" fmla="*/ 39 h 39"/>
                <a:gd name="T18" fmla="*/ 16 w 24"/>
                <a:gd name="T19" fmla="*/ 38 h 39"/>
                <a:gd name="T20" fmla="*/ 19 w 24"/>
                <a:gd name="T21" fmla="*/ 33 h 39"/>
                <a:gd name="T22" fmla="*/ 21 w 24"/>
                <a:gd name="T23" fmla="*/ 28 h 39"/>
                <a:gd name="T24" fmla="*/ 24 w 24"/>
                <a:gd name="T25" fmla="*/ 0 h 39"/>
                <a:gd name="T26" fmla="*/ 19 w 24"/>
                <a:gd name="T2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9"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9"/>
                    <a:pt x="9" y="39"/>
                    <a:pt x="10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6" y="39"/>
                    <a:pt x="16" y="38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2"/>
                    <a:pt x="21" y="3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5" name="Freeform 326">
              <a:extLst>
                <a:ext uri="{FF2B5EF4-FFF2-40B4-BE49-F238E27FC236}">
                  <a16:creationId xmlns:a16="http://schemas.microsoft.com/office/drawing/2014/main" id="{974F487B-EE88-4F97-9CC0-E0D8D853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725" y="4165600"/>
              <a:ext cx="169863" cy="169863"/>
            </a:xfrm>
            <a:custGeom>
              <a:avLst/>
              <a:gdLst>
                <a:gd name="T0" fmla="*/ 13 w 45"/>
                <a:gd name="T1" fmla="*/ 43 h 45"/>
                <a:gd name="T2" fmla="*/ 15 w 45"/>
                <a:gd name="T3" fmla="*/ 45 h 45"/>
                <a:gd name="T4" fmla="*/ 29 w 45"/>
                <a:gd name="T5" fmla="*/ 45 h 45"/>
                <a:gd name="T6" fmla="*/ 32 w 45"/>
                <a:gd name="T7" fmla="*/ 43 h 45"/>
                <a:gd name="T8" fmla="*/ 42 w 45"/>
                <a:gd name="T9" fmla="*/ 21 h 45"/>
                <a:gd name="T10" fmla="*/ 45 w 45"/>
                <a:gd name="T11" fmla="*/ 0 h 45"/>
                <a:gd name="T12" fmla="*/ 32 w 45"/>
                <a:gd name="T13" fmla="*/ 0 h 45"/>
                <a:gd name="T14" fmla="*/ 30 w 45"/>
                <a:gd name="T15" fmla="*/ 13 h 45"/>
                <a:gd name="T16" fmla="*/ 25 w 45"/>
                <a:gd name="T17" fmla="*/ 17 h 45"/>
                <a:gd name="T18" fmla="*/ 20 w 45"/>
                <a:gd name="T19" fmla="*/ 17 h 45"/>
                <a:gd name="T20" fmla="*/ 15 w 45"/>
                <a:gd name="T21" fmla="*/ 13 h 45"/>
                <a:gd name="T22" fmla="*/ 12 w 45"/>
                <a:gd name="T23" fmla="*/ 0 h 45"/>
                <a:gd name="T24" fmla="*/ 0 w 45"/>
                <a:gd name="T25" fmla="*/ 0 h 45"/>
                <a:gd name="T26" fmla="*/ 2 w 45"/>
                <a:gd name="T27" fmla="*/ 21 h 45"/>
                <a:gd name="T28" fmla="*/ 13 w 45"/>
                <a:gd name="T2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5">
                  <a:moveTo>
                    <a:pt x="13" y="43"/>
                  </a:moveTo>
                  <a:cubicBezTo>
                    <a:pt x="13" y="44"/>
                    <a:pt x="14" y="45"/>
                    <a:pt x="1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5"/>
                    <a:pt x="31" y="44"/>
                    <a:pt x="32" y="43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5"/>
                    <a:pt x="27" y="17"/>
                    <a:pt x="25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17"/>
                    <a:pt x="16" y="15"/>
                    <a:pt x="15" y="1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1"/>
                    <a:pt x="2" y="21"/>
                    <a:pt x="2" y="21"/>
                  </a:cubicBezTo>
                  <a:lnTo>
                    <a:pt x="1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303" name="Группа 265">
            <a:extLst>
              <a:ext uri="{FF2B5EF4-FFF2-40B4-BE49-F238E27FC236}">
                <a16:creationId xmlns:a16="http://schemas.microsoft.com/office/drawing/2014/main" id="{2058A644-A3D2-4DF0-BA25-68695AEFBFEE}"/>
              </a:ext>
            </a:extLst>
          </p:cNvPr>
          <p:cNvGrpSpPr/>
          <p:nvPr/>
        </p:nvGrpSpPr>
        <p:grpSpPr>
          <a:xfrm>
            <a:off x="1988085" y="4175278"/>
            <a:ext cx="648370" cy="963665"/>
            <a:chOff x="9780588" y="1508125"/>
            <a:chExt cx="1100138" cy="1635125"/>
          </a:xfrm>
          <a:solidFill>
            <a:schemeClr val="bg1"/>
          </a:solidFill>
        </p:grpSpPr>
        <p:sp>
          <p:nvSpPr>
            <p:cNvPr id="267" name="Freeform 418">
              <a:extLst>
                <a:ext uri="{FF2B5EF4-FFF2-40B4-BE49-F238E27FC236}">
                  <a16:creationId xmlns:a16="http://schemas.microsoft.com/office/drawing/2014/main" id="{C181EA32-555F-4674-BD77-2BD5D419A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013" y="1793875"/>
              <a:ext cx="115888" cy="107950"/>
            </a:xfrm>
            <a:custGeom>
              <a:avLst/>
              <a:gdLst>
                <a:gd name="T0" fmla="*/ 8 w 31"/>
                <a:gd name="T1" fmla="*/ 19 h 29"/>
                <a:gd name="T2" fmla="*/ 6 w 31"/>
                <a:gd name="T3" fmla="*/ 29 h 29"/>
                <a:gd name="T4" fmla="*/ 14 w 31"/>
                <a:gd name="T5" fmla="*/ 24 h 29"/>
                <a:gd name="T6" fmla="*/ 16 w 31"/>
                <a:gd name="T7" fmla="*/ 24 h 29"/>
                <a:gd name="T8" fmla="*/ 17 w 31"/>
                <a:gd name="T9" fmla="*/ 24 h 29"/>
                <a:gd name="T10" fmla="*/ 25 w 31"/>
                <a:gd name="T11" fmla="*/ 29 h 29"/>
                <a:gd name="T12" fmla="*/ 23 w 31"/>
                <a:gd name="T13" fmla="*/ 19 h 29"/>
                <a:gd name="T14" fmla="*/ 24 w 31"/>
                <a:gd name="T15" fmla="*/ 17 h 29"/>
                <a:gd name="T16" fmla="*/ 31 w 31"/>
                <a:gd name="T17" fmla="*/ 11 h 29"/>
                <a:gd name="T18" fmla="*/ 21 w 31"/>
                <a:gd name="T19" fmla="*/ 10 h 29"/>
                <a:gd name="T20" fmla="*/ 19 w 31"/>
                <a:gd name="T21" fmla="*/ 9 h 29"/>
                <a:gd name="T22" fmla="*/ 16 w 31"/>
                <a:gd name="T23" fmla="*/ 0 h 29"/>
                <a:gd name="T24" fmla="*/ 12 w 31"/>
                <a:gd name="T25" fmla="*/ 9 h 29"/>
                <a:gd name="T26" fmla="*/ 10 w 31"/>
                <a:gd name="T27" fmla="*/ 10 h 29"/>
                <a:gd name="T28" fmla="*/ 0 w 31"/>
                <a:gd name="T29" fmla="*/ 11 h 29"/>
                <a:gd name="T30" fmla="*/ 7 w 31"/>
                <a:gd name="T31" fmla="*/ 17 h 29"/>
                <a:gd name="T32" fmla="*/ 8 w 31"/>
                <a:gd name="T33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8" y="1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5" y="24"/>
                    <a:pt x="16" y="24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8"/>
                    <a:pt x="24" y="17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9"/>
                    <a:pt x="19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10"/>
                    <a:pt x="1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9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8" name="Freeform 419">
              <a:extLst>
                <a:ext uri="{FF2B5EF4-FFF2-40B4-BE49-F238E27FC236}">
                  <a16:creationId xmlns:a16="http://schemas.microsoft.com/office/drawing/2014/main" id="{57159380-2425-46BF-A997-27FF83604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687513"/>
              <a:ext cx="296863" cy="463550"/>
            </a:xfrm>
            <a:custGeom>
              <a:avLst/>
              <a:gdLst>
                <a:gd name="T0" fmla="*/ 8 w 79"/>
                <a:gd name="T1" fmla="*/ 123 h 123"/>
                <a:gd name="T2" fmla="*/ 10 w 79"/>
                <a:gd name="T3" fmla="*/ 122 h 123"/>
                <a:gd name="T4" fmla="*/ 10 w 79"/>
                <a:gd name="T5" fmla="*/ 122 h 123"/>
                <a:gd name="T6" fmla="*/ 13 w 79"/>
                <a:gd name="T7" fmla="*/ 120 h 123"/>
                <a:gd name="T8" fmla="*/ 17 w 79"/>
                <a:gd name="T9" fmla="*/ 119 h 123"/>
                <a:gd name="T10" fmla="*/ 23 w 79"/>
                <a:gd name="T11" fmla="*/ 121 h 123"/>
                <a:gd name="T12" fmla="*/ 26 w 79"/>
                <a:gd name="T13" fmla="*/ 123 h 123"/>
                <a:gd name="T14" fmla="*/ 29 w 79"/>
                <a:gd name="T15" fmla="*/ 121 h 123"/>
                <a:gd name="T16" fmla="*/ 34 w 79"/>
                <a:gd name="T17" fmla="*/ 115 h 123"/>
                <a:gd name="T18" fmla="*/ 16 w 79"/>
                <a:gd name="T19" fmla="*/ 85 h 123"/>
                <a:gd name="T20" fmla="*/ 16 w 79"/>
                <a:gd name="T21" fmla="*/ 46 h 123"/>
                <a:gd name="T22" fmla="*/ 76 w 79"/>
                <a:gd name="T23" fmla="*/ 46 h 123"/>
                <a:gd name="T24" fmla="*/ 79 w 79"/>
                <a:gd name="T25" fmla="*/ 44 h 123"/>
                <a:gd name="T26" fmla="*/ 79 w 79"/>
                <a:gd name="T27" fmla="*/ 2 h 123"/>
                <a:gd name="T28" fmla="*/ 76 w 79"/>
                <a:gd name="T29" fmla="*/ 0 h 123"/>
                <a:gd name="T30" fmla="*/ 14 w 79"/>
                <a:gd name="T31" fmla="*/ 0 h 123"/>
                <a:gd name="T32" fmla="*/ 12 w 79"/>
                <a:gd name="T33" fmla="*/ 2 h 123"/>
                <a:gd name="T34" fmla="*/ 12 w 79"/>
                <a:gd name="T35" fmla="*/ 44 h 123"/>
                <a:gd name="T36" fmla="*/ 12 w 79"/>
                <a:gd name="T37" fmla="*/ 44 h 123"/>
                <a:gd name="T38" fmla="*/ 12 w 79"/>
                <a:gd name="T39" fmla="*/ 45 h 123"/>
                <a:gd name="T40" fmla="*/ 12 w 79"/>
                <a:gd name="T41" fmla="*/ 86 h 123"/>
                <a:gd name="T42" fmla="*/ 0 w 79"/>
                <a:gd name="T43" fmla="*/ 110 h 123"/>
                <a:gd name="T44" fmla="*/ 4 w 79"/>
                <a:gd name="T45" fmla="*/ 120 h 123"/>
                <a:gd name="T46" fmla="*/ 8 w 79"/>
                <a:gd name="T4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23">
                  <a:moveTo>
                    <a:pt x="8" y="123"/>
                  </a:moveTo>
                  <a:cubicBezTo>
                    <a:pt x="9" y="123"/>
                    <a:pt x="9" y="122"/>
                    <a:pt x="10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4" y="120"/>
                    <a:pt x="15" y="119"/>
                    <a:pt x="17" y="119"/>
                  </a:cubicBezTo>
                  <a:cubicBezTo>
                    <a:pt x="19" y="119"/>
                    <a:pt x="21" y="120"/>
                    <a:pt x="23" y="121"/>
                  </a:cubicBezTo>
                  <a:cubicBezTo>
                    <a:pt x="24" y="122"/>
                    <a:pt x="25" y="123"/>
                    <a:pt x="26" y="123"/>
                  </a:cubicBezTo>
                  <a:cubicBezTo>
                    <a:pt x="27" y="123"/>
                    <a:pt x="28" y="122"/>
                    <a:pt x="29" y="121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8" y="46"/>
                    <a:pt x="79" y="45"/>
                    <a:pt x="79" y="44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1"/>
                    <a:pt x="78" y="0"/>
                    <a:pt x="7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5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5" y="122"/>
                    <a:pt x="7" y="123"/>
                    <a:pt x="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9" name="Freeform 420">
              <a:extLst>
                <a:ext uri="{FF2B5EF4-FFF2-40B4-BE49-F238E27FC236}">
                  <a16:creationId xmlns:a16="http://schemas.microsoft.com/office/drawing/2014/main" id="{C7806047-BDD8-41DF-B5CF-E7809D4A7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9025" y="2055813"/>
              <a:ext cx="244475" cy="357188"/>
            </a:xfrm>
            <a:custGeom>
              <a:avLst/>
              <a:gdLst>
                <a:gd name="T0" fmla="*/ 154 w 154"/>
                <a:gd name="T1" fmla="*/ 53 h 225"/>
                <a:gd name="T2" fmla="*/ 112 w 154"/>
                <a:gd name="T3" fmla="*/ 0 h 225"/>
                <a:gd name="T4" fmla="*/ 0 w 154"/>
                <a:gd name="T5" fmla="*/ 225 h 225"/>
                <a:gd name="T6" fmla="*/ 60 w 154"/>
                <a:gd name="T7" fmla="*/ 225 h 225"/>
                <a:gd name="T8" fmla="*/ 109 w 154"/>
                <a:gd name="T9" fmla="*/ 133 h 225"/>
                <a:gd name="T10" fmla="*/ 154 w 154"/>
                <a:gd name="T11" fmla="*/ 5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25">
                  <a:moveTo>
                    <a:pt x="154" y="53"/>
                  </a:moveTo>
                  <a:lnTo>
                    <a:pt x="112" y="0"/>
                  </a:lnTo>
                  <a:lnTo>
                    <a:pt x="0" y="225"/>
                  </a:lnTo>
                  <a:lnTo>
                    <a:pt x="60" y="225"/>
                  </a:lnTo>
                  <a:lnTo>
                    <a:pt x="109" y="133"/>
                  </a:lnTo>
                  <a:lnTo>
                    <a:pt x="15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0" name="Freeform 421">
              <a:extLst>
                <a:ext uri="{FF2B5EF4-FFF2-40B4-BE49-F238E27FC236}">
                  <a16:creationId xmlns:a16="http://schemas.microsoft.com/office/drawing/2014/main" id="{7672542B-246E-4B50-8A03-B5BAD1FEC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8563" y="2116138"/>
              <a:ext cx="461963" cy="296863"/>
            </a:xfrm>
            <a:custGeom>
              <a:avLst/>
              <a:gdLst>
                <a:gd name="T0" fmla="*/ 85 w 123"/>
                <a:gd name="T1" fmla="*/ 10 h 79"/>
                <a:gd name="T2" fmla="*/ 82 w 123"/>
                <a:gd name="T3" fmla="*/ 4 h 79"/>
                <a:gd name="T4" fmla="*/ 78 w 123"/>
                <a:gd name="T5" fmla="*/ 10 h 79"/>
                <a:gd name="T6" fmla="*/ 78 w 123"/>
                <a:gd name="T7" fmla="*/ 10 h 79"/>
                <a:gd name="T8" fmla="*/ 72 w 123"/>
                <a:gd name="T9" fmla="*/ 13 h 79"/>
                <a:gd name="T10" fmla="*/ 72 w 123"/>
                <a:gd name="T11" fmla="*/ 13 h 79"/>
                <a:gd name="T12" fmla="*/ 72 w 123"/>
                <a:gd name="T13" fmla="*/ 13 h 79"/>
                <a:gd name="T14" fmla="*/ 70 w 123"/>
                <a:gd name="T15" fmla="*/ 13 h 79"/>
                <a:gd name="T16" fmla="*/ 70 w 123"/>
                <a:gd name="T17" fmla="*/ 13 h 79"/>
                <a:gd name="T18" fmla="*/ 69 w 123"/>
                <a:gd name="T19" fmla="*/ 12 h 79"/>
                <a:gd name="T20" fmla="*/ 69 w 123"/>
                <a:gd name="T21" fmla="*/ 12 h 79"/>
                <a:gd name="T22" fmla="*/ 69 w 123"/>
                <a:gd name="T23" fmla="*/ 12 h 79"/>
                <a:gd name="T24" fmla="*/ 69 w 123"/>
                <a:gd name="T25" fmla="*/ 12 h 79"/>
                <a:gd name="T26" fmla="*/ 68 w 123"/>
                <a:gd name="T27" fmla="*/ 12 h 79"/>
                <a:gd name="T28" fmla="*/ 68 w 123"/>
                <a:gd name="T29" fmla="*/ 12 h 79"/>
                <a:gd name="T30" fmla="*/ 68 w 123"/>
                <a:gd name="T31" fmla="*/ 12 h 79"/>
                <a:gd name="T32" fmla="*/ 66 w 123"/>
                <a:gd name="T33" fmla="*/ 10 h 79"/>
                <a:gd name="T34" fmla="*/ 66 w 123"/>
                <a:gd name="T35" fmla="*/ 10 h 79"/>
                <a:gd name="T36" fmla="*/ 63 w 123"/>
                <a:gd name="T37" fmla="*/ 9 h 79"/>
                <a:gd name="T38" fmla="*/ 61 w 123"/>
                <a:gd name="T39" fmla="*/ 10 h 79"/>
                <a:gd name="T40" fmla="*/ 59 w 123"/>
                <a:gd name="T41" fmla="*/ 11 h 79"/>
                <a:gd name="T42" fmla="*/ 54 w 123"/>
                <a:gd name="T43" fmla="*/ 13 h 79"/>
                <a:gd name="T44" fmla="*/ 54 w 123"/>
                <a:gd name="T45" fmla="*/ 13 h 79"/>
                <a:gd name="T46" fmla="*/ 51 w 123"/>
                <a:gd name="T47" fmla="*/ 12 h 79"/>
                <a:gd name="T48" fmla="*/ 51 w 123"/>
                <a:gd name="T49" fmla="*/ 12 h 79"/>
                <a:gd name="T50" fmla="*/ 49 w 123"/>
                <a:gd name="T51" fmla="*/ 11 h 79"/>
                <a:gd name="T52" fmla="*/ 49 w 123"/>
                <a:gd name="T53" fmla="*/ 11 h 79"/>
                <a:gd name="T54" fmla="*/ 49 w 123"/>
                <a:gd name="T55" fmla="*/ 11 h 79"/>
                <a:gd name="T56" fmla="*/ 49 w 123"/>
                <a:gd name="T57" fmla="*/ 11 h 79"/>
                <a:gd name="T58" fmla="*/ 48 w 123"/>
                <a:gd name="T59" fmla="*/ 10 h 79"/>
                <a:gd name="T60" fmla="*/ 48 w 123"/>
                <a:gd name="T61" fmla="*/ 10 h 79"/>
                <a:gd name="T62" fmla="*/ 48 w 123"/>
                <a:gd name="T63" fmla="*/ 9 h 79"/>
                <a:gd name="T64" fmla="*/ 47 w 123"/>
                <a:gd name="T65" fmla="*/ 9 h 79"/>
                <a:gd name="T66" fmla="*/ 47 w 123"/>
                <a:gd name="T67" fmla="*/ 9 h 79"/>
                <a:gd name="T68" fmla="*/ 47 w 123"/>
                <a:gd name="T69" fmla="*/ 9 h 79"/>
                <a:gd name="T70" fmla="*/ 47 w 123"/>
                <a:gd name="T71" fmla="*/ 9 h 79"/>
                <a:gd name="T72" fmla="*/ 47 w 123"/>
                <a:gd name="T73" fmla="*/ 8 h 79"/>
                <a:gd name="T74" fmla="*/ 44 w 123"/>
                <a:gd name="T75" fmla="*/ 0 h 79"/>
                <a:gd name="T76" fmla="*/ 22 w 123"/>
                <a:gd name="T77" fmla="*/ 40 h 79"/>
                <a:gd name="T78" fmla="*/ 0 w 123"/>
                <a:gd name="T79" fmla="*/ 79 h 79"/>
                <a:gd name="T80" fmla="*/ 123 w 123"/>
                <a:gd name="T81" fmla="*/ 79 h 79"/>
                <a:gd name="T82" fmla="*/ 85 w 123"/>
                <a:gd name="T83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" h="79">
                  <a:moveTo>
                    <a:pt x="85" y="10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2"/>
                    <a:pt x="74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3"/>
                    <a:pt x="70" y="13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1"/>
                    <a:pt x="66" y="11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5" y="10"/>
                    <a:pt x="64" y="9"/>
                    <a:pt x="63" y="9"/>
                  </a:cubicBezTo>
                  <a:cubicBezTo>
                    <a:pt x="62" y="9"/>
                    <a:pt x="62" y="9"/>
                    <a:pt x="61" y="1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7" y="12"/>
                    <a:pt x="56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3"/>
                    <a:pt x="52" y="13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2"/>
                    <a:pt x="50" y="12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85" y="10"/>
                    <a:pt x="85" y="10"/>
                    <a:pt x="8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1" name="Freeform 422">
              <a:extLst>
                <a:ext uri="{FF2B5EF4-FFF2-40B4-BE49-F238E27FC236}">
                  <a16:creationId xmlns:a16="http://schemas.microsoft.com/office/drawing/2014/main" id="{7FC9670E-A66E-4202-B6EB-005B8E92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0" y="2055813"/>
              <a:ext cx="250825" cy="357188"/>
            </a:xfrm>
            <a:custGeom>
              <a:avLst/>
              <a:gdLst>
                <a:gd name="T0" fmla="*/ 47 w 158"/>
                <a:gd name="T1" fmla="*/ 0 h 225"/>
                <a:gd name="T2" fmla="*/ 0 w 158"/>
                <a:gd name="T3" fmla="*/ 60 h 225"/>
                <a:gd name="T4" fmla="*/ 71 w 158"/>
                <a:gd name="T5" fmla="*/ 190 h 225"/>
                <a:gd name="T6" fmla="*/ 90 w 158"/>
                <a:gd name="T7" fmla="*/ 225 h 225"/>
                <a:gd name="T8" fmla="*/ 158 w 158"/>
                <a:gd name="T9" fmla="*/ 225 h 225"/>
                <a:gd name="T10" fmla="*/ 47 w 158"/>
                <a:gd name="T1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25">
                  <a:moveTo>
                    <a:pt x="47" y="0"/>
                  </a:moveTo>
                  <a:lnTo>
                    <a:pt x="0" y="60"/>
                  </a:lnTo>
                  <a:lnTo>
                    <a:pt x="71" y="190"/>
                  </a:lnTo>
                  <a:lnTo>
                    <a:pt x="90" y="225"/>
                  </a:lnTo>
                  <a:lnTo>
                    <a:pt x="158" y="225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2" name="Freeform 423">
              <a:extLst>
                <a:ext uri="{FF2B5EF4-FFF2-40B4-BE49-F238E27FC236}">
                  <a16:creationId xmlns:a16="http://schemas.microsoft.com/office/drawing/2014/main" id="{ACC037C3-FC0A-455C-9E66-5ACFD439C1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8238" y="2728913"/>
              <a:ext cx="82550" cy="101600"/>
            </a:xfrm>
            <a:custGeom>
              <a:avLst/>
              <a:gdLst>
                <a:gd name="T0" fmla="*/ 18 w 22"/>
                <a:gd name="T1" fmla="*/ 13 h 27"/>
                <a:gd name="T2" fmla="*/ 18 w 22"/>
                <a:gd name="T3" fmla="*/ 14 h 27"/>
                <a:gd name="T4" fmla="*/ 21 w 22"/>
                <a:gd name="T5" fmla="*/ 16 h 27"/>
                <a:gd name="T6" fmla="*/ 22 w 22"/>
                <a:gd name="T7" fmla="*/ 19 h 27"/>
                <a:gd name="T8" fmla="*/ 20 w 22"/>
                <a:gd name="T9" fmla="*/ 25 h 27"/>
                <a:gd name="T10" fmla="*/ 13 w 22"/>
                <a:gd name="T11" fmla="*/ 27 h 27"/>
                <a:gd name="T12" fmla="*/ 0 w 22"/>
                <a:gd name="T13" fmla="*/ 27 h 27"/>
                <a:gd name="T14" fmla="*/ 0 w 22"/>
                <a:gd name="T15" fmla="*/ 0 h 27"/>
                <a:gd name="T16" fmla="*/ 12 w 22"/>
                <a:gd name="T17" fmla="*/ 0 h 27"/>
                <a:gd name="T18" fmla="*/ 19 w 22"/>
                <a:gd name="T19" fmla="*/ 2 h 27"/>
                <a:gd name="T20" fmla="*/ 21 w 22"/>
                <a:gd name="T21" fmla="*/ 7 h 27"/>
                <a:gd name="T22" fmla="*/ 20 w 22"/>
                <a:gd name="T23" fmla="*/ 10 h 27"/>
                <a:gd name="T24" fmla="*/ 18 w 22"/>
                <a:gd name="T25" fmla="*/ 13 h 27"/>
                <a:gd name="T26" fmla="*/ 5 w 22"/>
                <a:gd name="T27" fmla="*/ 11 h 27"/>
                <a:gd name="T28" fmla="*/ 12 w 22"/>
                <a:gd name="T29" fmla="*/ 11 h 27"/>
                <a:gd name="T30" fmla="*/ 15 w 22"/>
                <a:gd name="T31" fmla="*/ 8 h 27"/>
                <a:gd name="T32" fmla="*/ 12 w 22"/>
                <a:gd name="T33" fmla="*/ 5 h 27"/>
                <a:gd name="T34" fmla="*/ 5 w 22"/>
                <a:gd name="T35" fmla="*/ 5 h 27"/>
                <a:gd name="T36" fmla="*/ 5 w 22"/>
                <a:gd name="T37" fmla="*/ 11 h 27"/>
                <a:gd name="T38" fmla="*/ 5 w 22"/>
                <a:gd name="T39" fmla="*/ 22 h 27"/>
                <a:gd name="T40" fmla="*/ 12 w 22"/>
                <a:gd name="T41" fmla="*/ 22 h 27"/>
                <a:gd name="T42" fmla="*/ 16 w 22"/>
                <a:gd name="T43" fmla="*/ 19 h 27"/>
                <a:gd name="T44" fmla="*/ 12 w 22"/>
                <a:gd name="T45" fmla="*/ 16 h 27"/>
                <a:gd name="T46" fmla="*/ 5 w 22"/>
                <a:gd name="T47" fmla="*/ 16 h 27"/>
                <a:gd name="T48" fmla="*/ 5 w 22"/>
                <a:gd name="T4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7">
                  <a:moveTo>
                    <a:pt x="18" y="13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20" y="15"/>
                    <a:pt x="21" y="16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2" y="22"/>
                    <a:pt x="21" y="23"/>
                    <a:pt x="20" y="25"/>
                  </a:cubicBezTo>
                  <a:cubicBezTo>
                    <a:pt x="18" y="26"/>
                    <a:pt x="16" y="27"/>
                    <a:pt x="1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8"/>
                    <a:pt x="21" y="10"/>
                    <a:pt x="20" y="10"/>
                  </a:cubicBezTo>
                  <a:cubicBezTo>
                    <a:pt x="20" y="11"/>
                    <a:pt x="19" y="12"/>
                    <a:pt x="18" y="13"/>
                  </a:cubicBezTo>
                  <a:close/>
                  <a:moveTo>
                    <a:pt x="5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1"/>
                    <a:pt x="15" y="10"/>
                    <a:pt x="15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1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5" y="22"/>
                    <a:pt x="16" y="21"/>
                    <a:pt x="16" y="19"/>
                  </a:cubicBezTo>
                  <a:cubicBezTo>
                    <a:pt x="16" y="17"/>
                    <a:pt x="15" y="16"/>
                    <a:pt x="12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3" name="Freeform 424">
              <a:extLst>
                <a:ext uri="{FF2B5EF4-FFF2-40B4-BE49-F238E27FC236}">
                  <a16:creationId xmlns:a16="http://schemas.microsoft.com/office/drawing/2014/main" id="{29DACA41-F43A-4AAD-87FF-D7A34D5AD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6663" y="2755900"/>
              <a:ext cx="74613" cy="79375"/>
            </a:xfrm>
            <a:custGeom>
              <a:avLst/>
              <a:gdLst>
                <a:gd name="T0" fmla="*/ 10 w 20"/>
                <a:gd name="T1" fmla="*/ 0 h 21"/>
                <a:gd name="T2" fmla="*/ 18 w 20"/>
                <a:gd name="T3" fmla="*/ 3 h 21"/>
                <a:gd name="T4" fmla="*/ 20 w 20"/>
                <a:gd name="T5" fmla="*/ 10 h 21"/>
                <a:gd name="T6" fmla="*/ 18 w 20"/>
                <a:gd name="T7" fmla="*/ 18 h 21"/>
                <a:gd name="T8" fmla="*/ 10 w 20"/>
                <a:gd name="T9" fmla="*/ 21 h 21"/>
                <a:gd name="T10" fmla="*/ 3 w 20"/>
                <a:gd name="T11" fmla="*/ 18 h 21"/>
                <a:gd name="T12" fmla="*/ 0 w 20"/>
                <a:gd name="T13" fmla="*/ 10 h 21"/>
                <a:gd name="T14" fmla="*/ 3 w 20"/>
                <a:gd name="T15" fmla="*/ 3 h 21"/>
                <a:gd name="T16" fmla="*/ 10 w 20"/>
                <a:gd name="T17" fmla="*/ 0 h 21"/>
                <a:gd name="T18" fmla="*/ 10 w 20"/>
                <a:gd name="T19" fmla="*/ 16 h 21"/>
                <a:gd name="T20" fmla="*/ 14 w 20"/>
                <a:gd name="T21" fmla="*/ 15 h 21"/>
                <a:gd name="T22" fmla="*/ 15 w 20"/>
                <a:gd name="T23" fmla="*/ 10 h 21"/>
                <a:gd name="T24" fmla="*/ 14 w 20"/>
                <a:gd name="T25" fmla="*/ 6 h 21"/>
                <a:gd name="T26" fmla="*/ 10 w 20"/>
                <a:gd name="T27" fmla="*/ 5 h 21"/>
                <a:gd name="T28" fmla="*/ 7 w 20"/>
                <a:gd name="T29" fmla="*/ 6 h 21"/>
                <a:gd name="T30" fmla="*/ 6 w 20"/>
                <a:gd name="T31" fmla="*/ 10 h 21"/>
                <a:gd name="T32" fmla="*/ 7 w 20"/>
                <a:gd name="T33" fmla="*/ 15 h 21"/>
                <a:gd name="T34" fmla="*/ 10 w 20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6"/>
                    <a:pt x="14" y="15"/>
                  </a:cubicBezTo>
                  <a:cubicBezTo>
                    <a:pt x="15" y="13"/>
                    <a:pt x="15" y="12"/>
                    <a:pt x="15" y="10"/>
                  </a:cubicBezTo>
                  <a:cubicBezTo>
                    <a:pt x="15" y="9"/>
                    <a:pt x="15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6" y="7"/>
                    <a:pt x="6" y="9"/>
                    <a:pt x="6" y="10"/>
                  </a:cubicBezTo>
                  <a:cubicBezTo>
                    <a:pt x="6" y="12"/>
                    <a:pt x="6" y="13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4" name="Freeform 425">
              <a:extLst>
                <a:ext uri="{FF2B5EF4-FFF2-40B4-BE49-F238E27FC236}">
                  <a16:creationId xmlns:a16="http://schemas.microsoft.com/office/drawing/2014/main" id="{12E74BAE-6DC9-4B5D-9874-7F86BA19D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0325" y="2755900"/>
              <a:ext cx="71438" cy="79375"/>
            </a:xfrm>
            <a:custGeom>
              <a:avLst/>
              <a:gdLst>
                <a:gd name="T0" fmla="*/ 19 w 19"/>
                <a:gd name="T1" fmla="*/ 9 h 21"/>
                <a:gd name="T2" fmla="*/ 19 w 19"/>
                <a:gd name="T3" fmla="*/ 11 h 21"/>
                <a:gd name="T4" fmla="*/ 5 w 19"/>
                <a:gd name="T5" fmla="*/ 11 h 21"/>
                <a:gd name="T6" fmla="*/ 10 w 19"/>
                <a:gd name="T7" fmla="*/ 16 h 21"/>
                <a:gd name="T8" fmla="*/ 13 w 19"/>
                <a:gd name="T9" fmla="*/ 14 h 21"/>
                <a:gd name="T10" fmla="*/ 19 w 19"/>
                <a:gd name="T11" fmla="*/ 14 h 21"/>
                <a:gd name="T12" fmla="*/ 16 w 19"/>
                <a:gd name="T13" fmla="*/ 19 h 21"/>
                <a:gd name="T14" fmla="*/ 10 w 19"/>
                <a:gd name="T15" fmla="*/ 21 h 21"/>
                <a:gd name="T16" fmla="*/ 2 w 19"/>
                <a:gd name="T17" fmla="*/ 18 h 21"/>
                <a:gd name="T18" fmla="*/ 0 w 19"/>
                <a:gd name="T19" fmla="*/ 10 h 21"/>
                <a:gd name="T20" fmla="*/ 2 w 19"/>
                <a:gd name="T21" fmla="*/ 3 h 21"/>
                <a:gd name="T22" fmla="*/ 9 w 19"/>
                <a:gd name="T23" fmla="*/ 0 h 21"/>
                <a:gd name="T24" fmla="*/ 16 w 19"/>
                <a:gd name="T25" fmla="*/ 3 h 21"/>
                <a:gd name="T26" fmla="*/ 19 w 19"/>
                <a:gd name="T27" fmla="*/ 9 h 21"/>
                <a:gd name="T28" fmla="*/ 9 w 19"/>
                <a:gd name="T29" fmla="*/ 4 h 21"/>
                <a:gd name="T30" fmla="*/ 5 w 19"/>
                <a:gd name="T31" fmla="*/ 7 h 21"/>
                <a:gd name="T32" fmla="*/ 13 w 19"/>
                <a:gd name="T33" fmla="*/ 7 h 21"/>
                <a:gd name="T34" fmla="*/ 9 w 19"/>
                <a:gd name="T3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1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6"/>
                    <a:pt x="17" y="18"/>
                    <a:pt x="16" y="19"/>
                  </a:cubicBezTo>
                  <a:cubicBezTo>
                    <a:pt x="14" y="20"/>
                    <a:pt x="12" y="21"/>
                    <a:pt x="10" y="21"/>
                  </a:cubicBezTo>
                  <a:cubicBezTo>
                    <a:pt x="7" y="21"/>
                    <a:pt x="4" y="20"/>
                    <a:pt x="2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6" y="3"/>
                  </a:cubicBezTo>
                  <a:cubicBezTo>
                    <a:pt x="18" y="4"/>
                    <a:pt x="19" y="7"/>
                    <a:pt x="19" y="9"/>
                  </a:cubicBezTo>
                  <a:close/>
                  <a:moveTo>
                    <a:pt x="9" y="4"/>
                  </a:moveTo>
                  <a:cubicBezTo>
                    <a:pt x="7" y="4"/>
                    <a:pt x="6" y="5"/>
                    <a:pt x="5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5" name="Freeform 426">
              <a:extLst>
                <a:ext uri="{FF2B5EF4-FFF2-40B4-BE49-F238E27FC236}">
                  <a16:creationId xmlns:a16="http://schemas.microsoft.com/office/drawing/2014/main" id="{14D274DD-0D34-486C-80FE-1D691D09D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2759075"/>
              <a:ext cx="69850" cy="71438"/>
            </a:xfrm>
            <a:custGeom>
              <a:avLst/>
              <a:gdLst>
                <a:gd name="T0" fmla="*/ 44 w 44"/>
                <a:gd name="T1" fmla="*/ 45 h 45"/>
                <a:gd name="T2" fmla="*/ 33 w 44"/>
                <a:gd name="T3" fmla="*/ 45 h 45"/>
                <a:gd name="T4" fmla="*/ 33 w 44"/>
                <a:gd name="T5" fmla="*/ 26 h 45"/>
                <a:gd name="T6" fmla="*/ 11 w 44"/>
                <a:gd name="T7" fmla="*/ 26 h 45"/>
                <a:gd name="T8" fmla="*/ 11 w 44"/>
                <a:gd name="T9" fmla="*/ 45 h 45"/>
                <a:gd name="T10" fmla="*/ 0 w 44"/>
                <a:gd name="T11" fmla="*/ 45 h 45"/>
                <a:gd name="T12" fmla="*/ 0 w 44"/>
                <a:gd name="T13" fmla="*/ 0 h 45"/>
                <a:gd name="T14" fmla="*/ 11 w 44"/>
                <a:gd name="T15" fmla="*/ 0 h 45"/>
                <a:gd name="T16" fmla="*/ 11 w 44"/>
                <a:gd name="T17" fmla="*/ 17 h 45"/>
                <a:gd name="T18" fmla="*/ 33 w 44"/>
                <a:gd name="T19" fmla="*/ 17 h 45"/>
                <a:gd name="T20" fmla="*/ 33 w 44"/>
                <a:gd name="T21" fmla="*/ 0 h 45"/>
                <a:gd name="T22" fmla="*/ 44 w 44"/>
                <a:gd name="T23" fmla="*/ 0 h 45"/>
                <a:gd name="T24" fmla="*/ 44 w 44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5">
                  <a:moveTo>
                    <a:pt x="44" y="45"/>
                  </a:moveTo>
                  <a:lnTo>
                    <a:pt x="33" y="45"/>
                  </a:lnTo>
                  <a:lnTo>
                    <a:pt x="33" y="26"/>
                  </a:lnTo>
                  <a:lnTo>
                    <a:pt x="11" y="26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7"/>
                  </a:lnTo>
                  <a:lnTo>
                    <a:pt x="33" y="17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6" name="Freeform 427">
              <a:extLst>
                <a:ext uri="{FF2B5EF4-FFF2-40B4-BE49-F238E27FC236}">
                  <a16:creationId xmlns:a16="http://schemas.microsoft.com/office/drawing/2014/main" id="{EE70149E-5781-44DB-930A-BC50460E9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4475" y="275907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0 w 45"/>
                <a:gd name="T3" fmla="*/ 45 h 45"/>
                <a:gd name="T4" fmla="*/ 30 w 45"/>
                <a:gd name="T5" fmla="*/ 26 h 45"/>
                <a:gd name="T6" fmla="*/ 11 w 45"/>
                <a:gd name="T7" fmla="*/ 26 h 45"/>
                <a:gd name="T8" fmla="*/ 11 w 45"/>
                <a:gd name="T9" fmla="*/ 45 h 45"/>
                <a:gd name="T10" fmla="*/ 0 w 45"/>
                <a:gd name="T11" fmla="*/ 45 h 45"/>
                <a:gd name="T12" fmla="*/ 0 w 45"/>
                <a:gd name="T13" fmla="*/ 0 h 45"/>
                <a:gd name="T14" fmla="*/ 11 w 45"/>
                <a:gd name="T15" fmla="*/ 0 h 45"/>
                <a:gd name="T16" fmla="*/ 11 w 45"/>
                <a:gd name="T17" fmla="*/ 17 h 45"/>
                <a:gd name="T18" fmla="*/ 30 w 45"/>
                <a:gd name="T19" fmla="*/ 17 h 45"/>
                <a:gd name="T20" fmla="*/ 30 w 45"/>
                <a:gd name="T21" fmla="*/ 0 h 45"/>
                <a:gd name="T22" fmla="*/ 45 w 45"/>
                <a:gd name="T23" fmla="*/ 0 h 45"/>
                <a:gd name="T24" fmla="*/ 45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0" y="45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7"/>
                  </a:lnTo>
                  <a:lnTo>
                    <a:pt x="30" y="17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7" name="Freeform 428">
              <a:extLst>
                <a:ext uri="{FF2B5EF4-FFF2-40B4-BE49-F238E27FC236}">
                  <a16:creationId xmlns:a16="http://schemas.microsoft.com/office/drawing/2014/main" id="{734A3AA9-1E61-47C2-AE1E-701DAD14D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75" y="2755900"/>
              <a:ext cx="76200" cy="79375"/>
            </a:xfrm>
            <a:custGeom>
              <a:avLst/>
              <a:gdLst>
                <a:gd name="T0" fmla="*/ 10 w 20"/>
                <a:gd name="T1" fmla="*/ 0 h 21"/>
                <a:gd name="T2" fmla="*/ 17 w 20"/>
                <a:gd name="T3" fmla="*/ 3 h 21"/>
                <a:gd name="T4" fmla="*/ 20 w 20"/>
                <a:gd name="T5" fmla="*/ 10 h 21"/>
                <a:gd name="T6" fmla="*/ 17 w 20"/>
                <a:gd name="T7" fmla="*/ 18 h 21"/>
                <a:gd name="T8" fmla="*/ 10 w 20"/>
                <a:gd name="T9" fmla="*/ 21 h 21"/>
                <a:gd name="T10" fmla="*/ 3 w 20"/>
                <a:gd name="T11" fmla="*/ 18 h 21"/>
                <a:gd name="T12" fmla="*/ 0 w 20"/>
                <a:gd name="T13" fmla="*/ 10 h 21"/>
                <a:gd name="T14" fmla="*/ 3 w 20"/>
                <a:gd name="T15" fmla="*/ 3 h 21"/>
                <a:gd name="T16" fmla="*/ 10 w 20"/>
                <a:gd name="T17" fmla="*/ 0 h 21"/>
                <a:gd name="T18" fmla="*/ 10 w 20"/>
                <a:gd name="T19" fmla="*/ 16 h 21"/>
                <a:gd name="T20" fmla="*/ 14 w 20"/>
                <a:gd name="T21" fmla="*/ 15 h 21"/>
                <a:gd name="T22" fmla="*/ 15 w 20"/>
                <a:gd name="T23" fmla="*/ 10 h 21"/>
                <a:gd name="T24" fmla="*/ 14 w 20"/>
                <a:gd name="T25" fmla="*/ 6 h 21"/>
                <a:gd name="T26" fmla="*/ 10 w 20"/>
                <a:gd name="T27" fmla="*/ 5 h 21"/>
                <a:gd name="T28" fmla="*/ 7 w 20"/>
                <a:gd name="T29" fmla="*/ 6 h 21"/>
                <a:gd name="T30" fmla="*/ 5 w 20"/>
                <a:gd name="T31" fmla="*/ 10 h 21"/>
                <a:gd name="T32" fmla="*/ 7 w 20"/>
                <a:gd name="T33" fmla="*/ 15 h 21"/>
                <a:gd name="T34" fmla="*/ 10 w 20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cubicBezTo>
                    <a:pt x="13" y="0"/>
                    <a:pt x="16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6"/>
                    <a:pt x="14" y="15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9"/>
                    <a:pt x="14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cubicBezTo>
                    <a:pt x="9" y="5"/>
                    <a:pt x="7" y="5"/>
                    <a:pt x="7" y="6"/>
                  </a:cubicBezTo>
                  <a:cubicBezTo>
                    <a:pt x="6" y="7"/>
                    <a:pt x="5" y="9"/>
                    <a:pt x="5" y="10"/>
                  </a:cubicBezTo>
                  <a:cubicBezTo>
                    <a:pt x="5" y="12"/>
                    <a:pt x="6" y="13"/>
                    <a:pt x="7" y="15"/>
                  </a:cubicBezTo>
                  <a:cubicBezTo>
                    <a:pt x="7" y="16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8" name="Rectangle 429">
              <a:extLst>
                <a:ext uri="{FF2B5EF4-FFF2-40B4-BE49-F238E27FC236}">
                  <a16:creationId xmlns:a16="http://schemas.microsoft.com/office/drawing/2014/main" id="{49BAFF43-2974-4EE2-A16F-38155223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625" y="2782888"/>
              <a:ext cx="44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9" name="Freeform 430">
              <a:extLst>
                <a:ext uri="{FF2B5EF4-FFF2-40B4-BE49-F238E27FC236}">
                  <a16:creationId xmlns:a16="http://schemas.microsoft.com/office/drawing/2014/main" id="{97BD8100-2166-484B-8340-4DEFCDA27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5" y="2898775"/>
              <a:ext cx="71438" cy="74613"/>
            </a:xfrm>
            <a:custGeom>
              <a:avLst/>
              <a:gdLst>
                <a:gd name="T0" fmla="*/ 14 w 19"/>
                <a:gd name="T1" fmla="*/ 13 h 20"/>
                <a:gd name="T2" fmla="*/ 19 w 19"/>
                <a:gd name="T3" fmla="*/ 13 h 20"/>
                <a:gd name="T4" fmla="*/ 16 w 19"/>
                <a:gd name="T5" fmla="*/ 18 h 20"/>
                <a:gd name="T6" fmla="*/ 10 w 19"/>
                <a:gd name="T7" fmla="*/ 20 h 20"/>
                <a:gd name="T8" fmla="*/ 3 w 19"/>
                <a:gd name="T9" fmla="*/ 17 h 20"/>
                <a:gd name="T10" fmla="*/ 0 w 19"/>
                <a:gd name="T11" fmla="*/ 10 h 20"/>
                <a:gd name="T12" fmla="*/ 3 w 19"/>
                <a:gd name="T13" fmla="*/ 3 h 20"/>
                <a:gd name="T14" fmla="*/ 10 w 19"/>
                <a:gd name="T15" fmla="*/ 0 h 20"/>
                <a:gd name="T16" fmla="*/ 16 w 19"/>
                <a:gd name="T17" fmla="*/ 2 h 20"/>
                <a:gd name="T18" fmla="*/ 19 w 19"/>
                <a:gd name="T19" fmla="*/ 7 h 20"/>
                <a:gd name="T20" fmla="*/ 13 w 19"/>
                <a:gd name="T21" fmla="*/ 7 h 20"/>
                <a:gd name="T22" fmla="*/ 10 w 19"/>
                <a:gd name="T23" fmla="*/ 4 h 20"/>
                <a:gd name="T24" fmla="*/ 6 w 19"/>
                <a:gd name="T25" fmla="*/ 6 h 20"/>
                <a:gd name="T26" fmla="*/ 5 w 19"/>
                <a:gd name="T27" fmla="*/ 10 h 20"/>
                <a:gd name="T28" fmla="*/ 6 w 19"/>
                <a:gd name="T29" fmla="*/ 14 h 20"/>
                <a:gd name="T30" fmla="*/ 10 w 19"/>
                <a:gd name="T31" fmla="*/ 16 h 20"/>
                <a:gd name="T32" fmla="*/ 14 w 19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0">
                  <a:moveTo>
                    <a:pt x="14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5"/>
                    <a:pt x="18" y="17"/>
                    <a:pt x="16" y="18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9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2" y="16"/>
                    <a:pt x="13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0" name="Freeform 431">
              <a:extLst>
                <a:ext uri="{FF2B5EF4-FFF2-40B4-BE49-F238E27FC236}">
                  <a16:creationId xmlns:a16="http://schemas.microsoft.com/office/drawing/2014/main" id="{F756FBCF-25B9-4845-94AE-9D485D2F6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1563" y="2898775"/>
              <a:ext cx="66675" cy="74613"/>
            </a:xfrm>
            <a:custGeom>
              <a:avLst/>
              <a:gdLst>
                <a:gd name="T0" fmla="*/ 42 w 42"/>
                <a:gd name="T1" fmla="*/ 47 h 47"/>
                <a:gd name="T2" fmla="*/ 30 w 42"/>
                <a:gd name="T3" fmla="*/ 47 h 47"/>
                <a:gd name="T4" fmla="*/ 30 w 42"/>
                <a:gd name="T5" fmla="*/ 12 h 47"/>
                <a:gd name="T6" fmla="*/ 11 w 42"/>
                <a:gd name="T7" fmla="*/ 12 h 47"/>
                <a:gd name="T8" fmla="*/ 11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42 w 42"/>
                <a:gd name="T15" fmla="*/ 0 h 47"/>
                <a:gd name="T16" fmla="*/ 42 w 42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lnTo>
                    <a:pt x="30" y="47"/>
                  </a:lnTo>
                  <a:lnTo>
                    <a:pt x="30" y="12"/>
                  </a:lnTo>
                  <a:lnTo>
                    <a:pt x="11" y="12"/>
                  </a:lnTo>
                  <a:lnTo>
                    <a:pt x="11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1" name="Freeform 432">
              <a:extLst>
                <a:ext uri="{FF2B5EF4-FFF2-40B4-BE49-F238E27FC236}">
                  <a16:creationId xmlns:a16="http://schemas.microsoft.com/office/drawing/2014/main" id="{C34EAE87-3CEB-4FA2-AC01-7232DE4E02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0463" y="2898775"/>
              <a:ext cx="76200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2 w 20"/>
                <a:gd name="T11" fmla="*/ 17 h 20"/>
                <a:gd name="T12" fmla="*/ 0 w 20"/>
                <a:gd name="T13" fmla="*/ 10 h 20"/>
                <a:gd name="T14" fmla="*/ 2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3 w 20"/>
                <a:gd name="T21" fmla="*/ 14 h 20"/>
                <a:gd name="T22" fmla="*/ 14 w 20"/>
                <a:gd name="T23" fmla="*/ 10 h 20"/>
                <a:gd name="T24" fmla="*/ 13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2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1" y="16"/>
                    <a:pt x="12" y="15"/>
                    <a:pt x="13" y="14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8"/>
                    <a:pt x="14" y="7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2" name="Freeform 433">
              <a:extLst>
                <a:ext uri="{FF2B5EF4-FFF2-40B4-BE49-F238E27FC236}">
                  <a16:creationId xmlns:a16="http://schemas.microsoft.com/office/drawing/2014/main" id="{1B9C7FAD-EDEE-47ED-B957-EC2690340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44125" y="2898775"/>
              <a:ext cx="76200" cy="101600"/>
            </a:xfrm>
            <a:custGeom>
              <a:avLst/>
              <a:gdLst>
                <a:gd name="T0" fmla="*/ 0 w 20"/>
                <a:gd name="T1" fmla="*/ 0 h 27"/>
                <a:gd name="T2" fmla="*/ 5 w 20"/>
                <a:gd name="T3" fmla="*/ 0 h 27"/>
                <a:gd name="T4" fmla="*/ 5 w 20"/>
                <a:gd name="T5" fmla="*/ 2 h 27"/>
                <a:gd name="T6" fmla="*/ 6 w 20"/>
                <a:gd name="T7" fmla="*/ 2 h 27"/>
                <a:gd name="T8" fmla="*/ 11 w 20"/>
                <a:gd name="T9" fmla="*/ 0 h 27"/>
                <a:gd name="T10" fmla="*/ 17 w 20"/>
                <a:gd name="T11" fmla="*/ 3 h 27"/>
                <a:gd name="T12" fmla="*/ 20 w 20"/>
                <a:gd name="T13" fmla="*/ 10 h 27"/>
                <a:gd name="T14" fmla="*/ 17 w 20"/>
                <a:gd name="T15" fmla="*/ 17 h 27"/>
                <a:gd name="T16" fmla="*/ 11 w 20"/>
                <a:gd name="T17" fmla="*/ 20 h 27"/>
                <a:gd name="T18" fmla="*/ 6 w 20"/>
                <a:gd name="T19" fmla="*/ 18 h 27"/>
                <a:gd name="T20" fmla="*/ 5 w 20"/>
                <a:gd name="T21" fmla="*/ 18 h 27"/>
                <a:gd name="T22" fmla="*/ 5 w 20"/>
                <a:gd name="T23" fmla="*/ 27 h 27"/>
                <a:gd name="T24" fmla="*/ 0 w 20"/>
                <a:gd name="T25" fmla="*/ 27 h 27"/>
                <a:gd name="T26" fmla="*/ 0 w 20"/>
                <a:gd name="T27" fmla="*/ 0 h 27"/>
                <a:gd name="T28" fmla="*/ 10 w 20"/>
                <a:gd name="T29" fmla="*/ 4 h 27"/>
                <a:gd name="T30" fmla="*/ 6 w 20"/>
                <a:gd name="T31" fmla="*/ 6 h 27"/>
                <a:gd name="T32" fmla="*/ 5 w 20"/>
                <a:gd name="T33" fmla="*/ 10 h 27"/>
                <a:gd name="T34" fmla="*/ 6 w 20"/>
                <a:gd name="T35" fmla="*/ 14 h 27"/>
                <a:gd name="T36" fmla="*/ 10 w 20"/>
                <a:gd name="T37" fmla="*/ 16 h 27"/>
                <a:gd name="T38" fmla="*/ 13 w 20"/>
                <a:gd name="T39" fmla="*/ 14 h 27"/>
                <a:gd name="T40" fmla="*/ 14 w 20"/>
                <a:gd name="T41" fmla="*/ 10 h 27"/>
                <a:gd name="T42" fmla="*/ 13 w 20"/>
                <a:gd name="T43" fmla="*/ 6 h 27"/>
                <a:gd name="T44" fmla="*/ 10 w 20"/>
                <a:gd name="T4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7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6" y="19"/>
                    <a:pt x="14" y="20"/>
                    <a:pt x="11" y="20"/>
                  </a:cubicBezTo>
                  <a:cubicBezTo>
                    <a:pt x="9" y="20"/>
                    <a:pt x="7" y="19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1" y="16"/>
                    <a:pt x="12" y="15"/>
                    <a:pt x="13" y="14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8"/>
                    <a:pt x="14" y="7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3" name="Freeform 434">
              <a:extLst>
                <a:ext uri="{FF2B5EF4-FFF2-40B4-BE49-F238E27FC236}">
                  <a16:creationId xmlns:a16="http://schemas.microsoft.com/office/drawing/2014/main" id="{E483E464-E637-4618-9983-471104827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1438" y="2898775"/>
              <a:ext cx="66675" cy="74613"/>
            </a:xfrm>
            <a:custGeom>
              <a:avLst/>
              <a:gdLst>
                <a:gd name="T0" fmla="*/ 0 w 42"/>
                <a:gd name="T1" fmla="*/ 12 h 47"/>
                <a:gd name="T2" fmla="*/ 0 w 42"/>
                <a:gd name="T3" fmla="*/ 0 h 47"/>
                <a:gd name="T4" fmla="*/ 42 w 42"/>
                <a:gd name="T5" fmla="*/ 0 h 47"/>
                <a:gd name="T6" fmla="*/ 42 w 42"/>
                <a:gd name="T7" fmla="*/ 12 h 47"/>
                <a:gd name="T8" fmla="*/ 28 w 42"/>
                <a:gd name="T9" fmla="*/ 12 h 47"/>
                <a:gd name="T10" fmla="*/ 28 w 42"/>
                <a:gd name="T11" fmla="*/ 47 h 47"/>
                <a:gd name="T12" fmla="*/ 16 w 42"/>
                <a:gd name="T13" fmla="*/ 47 h 47"/>
                <a:gd name="T14" fmla="*/ 16 w 42"/>
                <a:gd name="T15" fmla="*/ 12 h 47"/>
                <a:gd name="T16" fmla="*/ 0 w 42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7">
                  <a:moveTo>
                    <a:pt x="0" y="12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28" y="12"/>
                  </a:lnTo>
                  <a:lnTo>
                    <a:pt x="28" y="47"/>
                  </a:lnTo>
                  <a:lnTo>
                    <a:pt x="16" y="47"/>
                  </a:lnTo>
                  <a:lnTo>
                    <a:pt x="16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4" name="Freeform 435">
              <a:extLst>
                <a:ext uri="{FF2B5EF4-FFF2-40B4-BE49-F238E27FC236}">
                  <a16:creationId xmlns:a16="http://schemas.microsoft.com/office/drawing/2014/main" id="{CFCACED2-E24F-4745-8A33-AC4EE8CD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163" y="2898775"/>
              <a:ext cx="71438" cy="74613"/>
            </a:xfrm>
            <a:custGeom>
              <a:avLst/>
              <a:gdLst>
                <a:gd name="T0" fmla="*/ 12 w 45"/>
                <a:gd name="T1" fmla="*/ 47 h 47"/>
                <a:gd name="T2" fmla="*/ 0 w 45"/>
                <a:gd name="T3" fmla="*/ 47 h 47"/>
                <a:gd name="T4" fmla="*/ 0 w 45"/>
                <a:gd name="T5" fmla="*/ 0 h 47"/>
                <a:gd name="T6" fmla="*/ 12 w 45"/>
                <a:gd name="T7" fmla="*/ 0 h 47"/>
                <a:gd name="T8" fmla="*/ 12 w 45"/>
                <a:gd name="T9" fmla="*/ 26 h 47"/>
                <a:gd name="T10" fmla="*/ 14 w 45"/>
                <a:gd name="T11" fmla="*/ 26 h 47"/>
                <a:gd name="T12" fmla="*/ 33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  <a:gd name="T18" fmla="*/ 33 w 45"/>
                <a:gd name="T19" fmla="*/ 47 h 47"/>
                <a:gd name="T20" fmla="*/ 33 w 45"/>
                <a:gd name="T21" fmla="*/ 21 h 47"/>
                <a:gd name="T22" fmla="*/ 31 w 45"/>
                <a:gd name="T23" fmla="*/ 21 h 47"/>
                <a:gd name="T24" fmla="*/ 12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7"/>
                  </a:lnTo>
                  <a:lnTo>
                    <a:pt x="33" y="47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5" name="Freeform 436">
              <a:extLst>
                <a:ext uri="{FF2B5EF4-FFF2-40B4-BE49-F238E27FC236}">
                  <a16:creationId xmlns:a16="http://schemas.microsoft.com/office/drawing/2014/main" id="{D19353A6-AC8B-4E79-A102-FA578C480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5" y="2898775"/>
              <a:ext cx="68263" cy="74613"/>
            </a:xfrm>
            <a:custGeom>
              <a:avLst/>
              <a:gdLst>
                <a:gd name="T0" fmla="*/ 15 w 18"/>
                <a:gd name="T1" fmla="*/ 9 h 20"/>
                <a:gd name="T2" fmla="*/ 15 w 18"/>
                <a:gd name="T3" fmla="*/ 10 h 20"/>
                <a:gd name="T4" fmla="*/ 17 w 18"/>
                <a:gd name="T5" fmla="*/ 11 h 20"/>
                <a:gd name="T6" fmla="*/ 18 w 18"/>
                <a:gd name="T7" fmla="*/ 14 h 20"/>
                <a:gd name="T8" fmla="*/ 12 w 18"/>
                <a:gd name="T9" fmla="*/ 20 h 20"/>
                <a:gd name="T10" fmla="*/ 0 w 18"/>
                <a:gd name="T11" fmla="*/ 20 h 20"/>
                <a:gd name="T12" fmla="*/ 0 w 18"/>
                <a:gd name="T13" fmla="*/ 0 h 20"/>
                <a:gd name="T14" fmla="*/ 11 w 18"/>
                <a:gd name="T15" fmla="*/ 0 h 20"/>
                <a:gd name="T16" fmla="*/ 16 w 18"/>
                <a:gd name="T17" fmla="*/ 2 h 20"/>
                <a:gd name="T18" fmla="*/ 17 w 18"/>
                <a:gd name="T19" fmla="*/ 5 h 20"/>
                <a:gd name="T20" fmla="*/ 15 w 18"/>
                <a:gd name="T21" fmla="*/ 9 h 20"/>
                <a:gd name="T22" fmla="*/ 5 w 18"/>
                <a:gd name="T23" fmla="*/ 4 h 20"/>
                <a:gd name="T24" fmla="*/ 5 w 18"/>
                <a:gd name="T25" fmla="*/ 8 h 20"/>
                <a:gd name="T26" fmla="*/ 10 w 18"/>
                <a:gd name="T27" fmla="*/ 8 h 20"/>
                <a:gd name="T28" fmla="*/ 12 w 18"/>
                <a:gd name="T29" fmla="*/ 6 h 20"/>
                <a:gd name="T30" fmla="*/ 10 w 18"/>
                <a:gd name="T31" fmla="*/ 4 h 20"/>
                <a:gd name="T32" fmla="*/ 5 w 18"/>
                <a:gd name="T33" fmla="*/ 4 h 20"/>
                <a:gd name="T34" fmla="*/ 5 w 18"/>
                <a:gd name="T35" fmla="*/ 16 h 20"/>
                <a:gd name="T36" fmla="*/ 10 w 18"/>
                <a:gd name="T37" fmla="*/ 16 h 20"/>
                <a:gd name="T38" fmla="*/ 13 w 18"/>
                <a:gd name="T39" fmla="*/ 14 h 20"/>
                <a:gd name="T40" fmla="*/ 10 w 18"/>
                <a:gd name="T41" fmla="*/ 12 h 20"/>
                <a:gd name="T42" fmla="*/ 5 w 18"/>
                <a:gd name="T43" fmla="*/ 12 h 20"/>
                <a:gd name="T44" fmla="*/ 5 w 18"/>
                <a:gd name="T4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8" y="18"/>
                    <a:pt x="16" y="20"/>
                    <a:pt x="1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7" y="3"/>
                    <a:pt x="17" y="4"/>
                    <a:pt x="17" y="5"/>
                  </a:cubicBezTo>
                  <a:cubicBezTo>
                    <a:pt x="17" y="7"/>
                    <a:pt x="17" y="8"/>
                    <a:pt x="15" y="9"/>
                  </a:cubicBezTo>
                  <a:close/>
                  <a:moveTo>
                    <a:pt x="5" y="4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5"/>
                    <a:pt x="11" y="4"/>
                    <a:pt x="10" y="4"/>
                  </a:cubicBezTo>
                  <a:lnTo>
                    <a:pt x="5" y="4"/>
                  </a:lnTo>
                  <a:close/>
                  <a:moveTo>
                    <a:pt x="5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5" y="12"/>
                    <a:pt x="5" y="12"/>
                    <a:pt x="5" y="12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6" name="Freeform 437">
              <a:extLst>
                <a:ext uri="{FF2B5EF4-FFF2-40B4-BE49-F238E27FC236}">
                  <a16:creationId xmlns:a16="http://schemas.microsoft.com/office/drawing/2014/main" id="{8142DA54-87B6-4D98-952D-AC61F8665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1313" y="2898775"/>
              <a:ext cx="68263" cy="74613"/>
            </a:xfrm>
            <a:custGeom>
              <a:avLst/>
              <a:gdLst>
                <a:gd name="T0" fmla="*/ 43 w 43"/>
                <a:gd name="T1" fmla="*/ 47 h 47"/>
                <a:gd name="T2" fmla="*/ 31 w 43"/>
                <a:gd name="T3" fmla="*/ 47 h 47"/>
                <a:gd name="T4" fmla="*/ 31 w 43"/>
                <a:gd name="T5" fmla="*/ 28 h 47"/>
                <a:gd name="T6" fmla="*/ 12 w 43"/>
                <a:gd name="T7" fmla="*/ 28 h 47"/>
                <a:gd name="T8" fmla="*/ 12 w 43"/>
                <a:gd name="T9" fmla="*/ 47 h 47"/>
                <a:gd name="T10" fmla="*/ 0 w 43"/>
                <a:gd name="T11" fmla="*/ 47 h 47"/>
                <a:gd name="T12" fmla="*/ 0 w 43"/>
                <a:gd name="T13" fmla="*/ 0 h 47"/>
                <a:gd name="T14" fmla="*/ 12 w 43"/>
                <a:gd name="T15" fmla="*/ 0 h 47"/>
                <a:gd name="T16" fmla="*/ 12 w 43"/>
                <a:gd name="T17" fmla="*/ 19 h 47"/>
                <a:gd name="T18" fmla="*/ 31 w 43"/>
                <a:gd name="T19" fmla="*/ 19 h 47"/>
                <a:gd name="T20" fmla="*/ 31 w 43"/>
                <a:gd name="T21" fmla="*/ 0 h 47"/>
                <a:gd name="T22" fmla="*/ 43 w 43"/>
                <a:gd name="T23" fmla="*/ 0 h 47"/>
                <a:gd name="T24" fmla="*/ 43 w 43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47"/>
                  </a:moveTo>
                  <a:lnTo>
                    <a:pt x="31" y="47"/>
                  </a:lnTo>
                  <a:lnTo>
                    <a:pt x="3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7" name="Freeform 438">
              <a:extLst>
                <a:ext uri="{FF2B5EF4-FFF2-40B4-BE49-F238E27FC236}">
                  <a16:creationId xmlns:a16="http://schemas.microsoft.com/office/drawing/2014/main" id="{16EE58D5-4F37-4160-BD19-5F82DDBE4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4975" y="2898775"/>
              <a:ext cx="93663" cy="74613"/>
            </a:xfrm>
            <a:custGeom>
              <a:avLst/>
              <a:gdLst>
                <a:gd name="T0" fmla="*/ 0 w 25"/>
                <a:gd name="T1" fmla="*/ 0 h 20"/>
                <a:gd name="T2" fmla="*/ 5 w 25"/>
                <a:gd name="T3" fmla="*/ 0 h 20"/>
                <a:gd name="T4" fmla="*/ 5 w 25"/>
                <a:gd name="T5" fmla="*/ 6 h 20"/>
                <a:gd name="T6" fmla="*/ 9 w 25"/>
                <a:gd name="T7" fmla="*/ 6 h 20"/>
                <a:gd name="T8" fmla="*/ 15 w 25"/>
                <a:gd name="T9" fmla="*/ 8 h 20"/>
                <a:gd name="T10" fmla="*/ 17 w 25"/>
                <a:gd name="T11" fmla="*/ 13 h 20"/>
                <a:gd name="T12" fmla="*/ 15 w 25"/>
                <a:gd name="T13" fmla="*/ 18 h 20"/>
                <a:gd name="T14" fmla="*/ 9 w 25"/>
                <a:gd name="T15" fmla="*/ 20 h 20"/>
                <a:gd name="T16" fmla="*/ 0 w 25"/>
                <a:gd name="T17" fmla="*/ 20 h 20"/>
                <a:gd name="T18" fmla="*/ 0 w 25"/>
                <a:gd name="T19" fmla="*/ 0 h 20"/>
                <a:gd name="T20" fmla="*/ 5 w 25"/>
                <a:gd name="T21" fmla="*/ 10 h 20"/>
                <a:gd name="T22" fmla="*/ 5 w 25"/>
                <a:gd name="T23" fmla="*/ 15 h 20"/>
                <a:gd name="T24" fmla="*/ 9 w 25"/>
                <a:gd name="T25" fmla="*/ 15 h 20"/>
                <a:gd name="T26" fmla="*/ 11 w 25"/>
                <a:gd name="T27" fmla="*/ 15 h 20"/>
                <a:gd name="T28" fmla="*/ 12 w 25"/>
                <a:gd name="T29" fmla="*/ 13 h 20"/>
                <a:gd name="T30" fmla="*/ 11 w 25"/>
                <a:gd name="T31" fmla="*/ 11 h 20"/>
                <a:gd name="T32" fmla="*/ 9 w 25"/>
                <a:gd name="T33" fmla="*/ 10 h 20"/>
                <a:gd name="T34" fmla="*/ 5 w 25"/>
                <a:gd name="T35" fmla="*/ 10 h 20"/>
                <a:gd name="T36" fmla="*/ 20 w 25"/>
                <a:gd name="T37" fmla="*/ 0 h 20"/>
                <a:gd name="T38" fmla="*/ 25 w 25"/>
                <a:gd name="T39" fmla="*/ 0 h 20"/>
                <a:gd name="T40" fmla="*/ 25 w 25"/>
                <a:gd name="T41" fmla="*/ 20 h 20"/>
                <a:gd name="T42" fmla="*/ 20 w 25"/>
                <a:gd name="T43" fmla="*/ 20 h 20"/>
                <a:gd name="T44" fmla="*/ 20 w 25"/>
                <a:gd name="T4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0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6"/>
                    <a:pt x="14" y="7"/>
                    <a:pt x="15" y="8"/>
                  </a:cubicBezTo>
                  <a:cubicBezTo>
                    <a:pt x="16" y="9"/>
                    <a:pt x="17" y="11"/>
                    <a:pt x="17" y="13"/>
                  </a:cubicBezTo>
                  <a:cubicBezTo>
                    <a:pt x="17" y="15"/>
                    <a:pt x="16" y="17"/>
                    <a:pt x="15" y="18"/>
                  </a:cubicBezTo>
                  <a:cubicBezTo>
                    <a:pt x="14" y="19"/>
                    <a:pt x="12" y="20"/>
                    <a:pt x="9" y="2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0" y="0"/>
                  </a:lnTo>
                  <a:close/>
                  <a:moveTo>
                    <a:pt x="5" y="10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2" y="14"/>
                    <a:pt x="12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1" y="10"/>
                    <a:pt x="10" y="10"/>
                    <a:pt x="9" y="10"/>
                  </a:cubicBezTo>
                  <a:lnTo>
                    <a:pt x="5" y="10"/>
                  </a:lnTo>
                  <a:close/>
                  <a:moveTo>
                    <a:pt x="2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8" name="Freeform 439">
              <a:extLst>
                <a:ext uri="{FF2B5EF4-FFF2-40B4-BE49-F238E27FC236}">
                  <a16:creationId xmlns:a16="http://schemas.microsoft.com/office/drawing/2014/main" id="{A19B7973-12C9-4158-91E5-13CA189773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2450" y="289877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3 w 19"/>
                <a:gd name="T9" fmla="*/ 14 h 20"/>
                <a:gd name="T10" fmla="*/ 19 w 19"/>
                <a:gd name="T11" fmla="*/ 14 h 20"/>
                <a:gd name="T12" fmla="*/ 16 w 19"/>
                <a:gd name="T13" fmla="*/ 19 h 20"/>
                <a:gd name="T14" fmla="*/ 10 w 19"/>
                <a:gd name="T15" fmla="*/ 20 h 20"/>
                <a:gd name="T16" fmla="*/ 2 w 19"/>
                <a:gd name="T17" fmla="*/ 17 h 20"/>
                <a:gd name="T18" fmla="*/ 0 w 19"/>
                <a:gd name="T19" fmla="*/ 10 h 20"/>
                <a:gd name="T20" fmla="*/ 2 w 19"/>
                <a:gd name="T21" fmla="*/ 3 h 20"/>
                <a:gd name="T22" fmla="*/ 9 w 19"/>
                <a:gd name="T23" fmla="*/ 0 h 20"/>
                <a:gd name="T24" fmla="*/ 16 w 19"/>
                <a:gd name="T25" fmla="*/ 2 h 20"/>
                <a:gd name="T26" fmla="*/ 19 w 19"/>
                <a:gd name="T27" fmla="*/ 9 h 20"/>
                <a:gd name="T28" fmla="*/ 9 w 19"/>
                <a:gd name="T29" fmla="*/ 4 h 20"/>
                <a:gd name="T30" fmla="*/ 5 w 19"/>
                <a:gd name="T31" fmla="*/ 7 h 20"/>
                <a:gd name="T32" fmla="*/ 13 w 19"/>
                <a:gd name="T33" fmla="*/ 7 h 20"/>
                <a:gd name="T34" fmla="*/ 9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1" y="16"/>
                    <a:pt x="13" y="15"/>
                    <a:pt x="1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6"/>
                    <a:pt x="17" y="17"/>
                    <a:pt x="16" y="19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6" y="20"/>
                    <a:pt x="4" y="19"/>
                    <a:pt x="2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9" y="4"/>
                  </a:moveTo>
                  <a:cubicBezTo>
                    <a:pt x="7" y="4"/>
                    <a:pt x="6" y="5"/>
                    <a:pt x="5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9" name="Freeform 440">
              <a:extLst>
                <a:ext uri="{FF2B5EF4-FFF2-40B4-BE49-F238E27FC236}">
                  <a16:creationId xmlns:a16="http://schemas.microsoft.com/office/drawing/2014/main" id="{A2BCF1D7-89A0-40BB-A3F6-8C657601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125" y="3041650"/>
              <a:ext cx="71438" cy="71438"/>
            </a:xfrm>
            <a:custGeom>
              <a:avLst/>
              <a:gdLst>
                <a:gd name="T0" fmla="*/ 15 w 45"/>
                <a:gd name="T1" fmla="*/ 45 h 45"/>
                <a:gd name="T2" fmla="*/ 0 w 45"/>
                <a:gd name="T3" fmla="*/ 45 h 45"/>
                <a:gd name="T4" fmla="*/ 0 w 45"/>
                <a:gd name="T5" fmla="*/ 0 h 45"/>
                <a:gd name="T6" fmla="*/ 15 w 45"/>
                <a:gd name="T7" fmla="*/ 0 h 45"/>
                <a:gd name="T8" fmla="*/ 15 w 45"/>
                <a:gd name="T9" fmla="*/ 26 h 45"/>
                <a:gd name="T10" fmla="*/ 15 w 45"/>
                <a:gd name="T11" fmla="*/ 26 h 45"/>
                <a:gd name="T12" fmla="*/ 34 w 45"/>
                <a:gd name="T13" fmla="*/ 0 h 45"/>
                <a:gd name="T14" fmla="*/ 45 w 45"/>
                <a:gd name="T15" fmla="*/ 0 h 45"/>
                <a:gd name="T16" fmla="*/ 45 w 45"/>
                <a:gd name="T17" fmla="*/ 45 h 45"/>
                <a:gd name="T18" fmla="*/ 34 w 45"/>
                <a:gd name="T19" fmla="*/ 45 h 45"/>
                <a:gd name="T20" fmla="*/ 34 w 45"/>
                <a:gd name="T21" fmla="*/ 21 h 45"/>
                <a:gd name="T22" fmla="*/ 31 w 45"/>
                <a:gd name="T23" fmla="*/ 21 h 45"/>
                <a:gd name="T24" fmla="*/ 15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15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34" y="45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15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90" name="Freeform 441">
              <a:extLst>
                <a:ext uri="{FF2B5EF4-FFF2-40B4-BE49-F238E27FC236}">
                  <a16:creationId xmlns:a16="http://schemas.microsoft.com/office/drawing/2014/main" id="{B83E4FE4-B225-41A5-8376-9680E75B0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75" y="3041650"/>
              <a:ext cx="58738" cy="71438"/>
            </a:xfrm>
            <a:custGeom>
              <a:avLst/>
              <a:gdLst>
                <a:gd name="T0" fmla="*/ 0 w 37"/>
                <a:gd name="T1" fmla="*/ 45 h 45"/>
                <a:gd name="T2" fmla="*/ 0 w 37"/>
                <a:gd name="T3" fmla="*/ 0 h 45"/>
                <a:gd name="T4" fmla="*/ 37 w 37"/>
                <a:gd name="T5" fmla="*/ 0 h 45"/>
                <a:gd name="T6" fmla="*/ 37 w 37"/>
                <a:gd name="T7" fmla="*/ 9 h 45"/>
                <a:gd name="T8" fmla="*/ 14 w 37"/>
                <a:gd name="T9" fmla="*/ 9 h 45"/>
                <a:gd name="T10" fmla="*/ 14 w 37"/>
                <a:gd name="T11" fmla="*/ 45 h 45"/>
                <a:gd name="T12" fmla="*/ 0 w 37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5">
                  <a:moveTo>
                    <a:pt x="0" y="4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9"/>
                  </a:lnTo>
                  <a:lnTo>
                    <a:pt x="14" y="9"/>
                  </a:lnTo>
                  <a:lnTo>
                    <a:pt x="14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91" name="Freeform 442">
              <a:extLst>
                <a:ext uri="{FF2B5EF4-FFF2-40B4-BE49-F238E27FC236}">
                  <a16:creationId xmlns:a16="http://schemas.microsoft.com/office/drawing/2014/main" id="{91A0882C-7B10-4F5E-B27C-ADC9C5178A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7163" y="3041650"/>
              <a:ext cx="71438" cy="101600"/>
            </a:xfrm>
            <a:custGeom>
              <a:avLst/>
              <a:gdLst>
                <a:gd name="T0" fmla="*/ 0 w 19"/>
                <a:gd name="T1" fmla="*/ 0 h 27"/>
                <a:gd name="T2" fmla="*/ 5 w 19"/>
                <a:gd name="T3" fmla="*/ 0 h 27"/>
                <a:gd name="T4" fmla="*/ 5 w 19"/>
                <a:gd name="T5" fmla="*/ 2 h 27"/>
                <a:gd name="T6" fmla="*/ 6 w 19"/>
                <a:gd name="T7" fmla="*/ 2 h 27"/>
                <a:gd name="T8" fmla="*/ 11 w 19"/>
                <a:gd name="T9" fmla="*/ 0 h 27"/>
                <a:gd name="T10" fmla="*/ 17 w 19"/>
                <a:gd name="T11" fmla="*/ 2 h 27"/>
                <a:gd name="T12" fmla="*/ 19 w 19"/>
                <a:gd name="T13" fmla="*/ 10 h 27"/>
                <a:gd name="T14" fmla="*/ 17 w 19"/>
                <a:gd name="T15" fmla="*/ 17 h 27"/>
                <a:gd name="T16" fmla="*/ 11 w 19"/>
                <a:gd name="T17" fmla="*/ 20 h 27"/>
                <a:gd name="T18" fmla="*/ 6 w 19"/>
                <a:gd name="T19" fmla="*/ 18 h 27"/>
                <a:gd name="T20" fmla="*/ 5 w 19"/>
                <a:gd name="T21" fmla="*/ 18 h 27"/>
                <a:gd name="T22" fmla="*/ 5 w 19"/>
                <a:gd name="T23" fmla="*/ 27 h 27"/>
                <a:gd name="T24" fmla="*/ 0 w 19"/>
                <a:gd name="T25" fmla="*/ 27 h 27"/>
                <a:gd name="T26" fmla="*/ 0 w 19"/>
                <a:gd name="T27" fmla="*/ 0 h 27"/>
                <a:gd name="T28" fmla="*/ 10 w 19"/>
                <a:gd name="T29" fmla="*/ 4 h 27"/>
                <a:gd name="T30" fmla="*/ 6 w 19"/>
                <a:gd name="T31" fmla="*/ 6 h 27"/>
                <a:gd name="T32" fmla="*/ 5 w 19"/>
                <a:gd name="T33" fmla="*/ 10 h 27"/>
                <a:gd name="T34" fmla="*/ 6 w 19"/>
                <a:gd name="T35" fmla="*/ 14 h 27"/>
                <a:gd name="T36" fmla="*/ 10 w 19"/>
                <a:gd name="T37" fmla="*/ 16 h 27"/>
                <a:gd name="T38" fmla="*/ 13 w 19"/>
                <a:gd name="T39" fmla="*/ 14 h 27"/>
                <a:gd name="T40" fmla="*/ 14 w 19"/>
                <a:gd name="T41" fmla="*/ 10 h 27"/>
                <a:gd name="T42" fmla="*/ 13 w 19"/>
                <a:gd name="T43" fmla="*/ 6 h 27"/>
                <a:gd name="T44" fmla="*/ 10 w 19"/>
                <a:gd name="T4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7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9" y="4"/>
                    <a:pt x="19" y="7"/>
                    <a:pt x="19" y="10"/>
                  </a:cubicBezTo>
                  <a:cubicBezTo>
                    <a:pt x="19" y="13"/>
                    <a:pt x="19" y="15"/>
                    <a:pt x="17" y="17"/>
                  </a:cubicBezTo>
                  <a:cubicBezTo>
                    <a:pt x="16" y="19"/>
                    <a:pt x="14" y="20"/>
                    <a:pt x="11" y="20"/>
                  </a:cubicBezTo>
                  <a:cubicBezTo>
                    <a:pt x="9" y="20"/>
                    <a:pt x="7" y="19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1" y="16"/>
                    <a:pt x="12" y="15"/>
                    <a:pt x="13" y="14"/>
                  </a:cubicBezTo>
                  <a:cubicBezTo>
                    <a:pt x="14" y="13"/>
                    <a:pt x="14" y="11"/>
                    <a:pt x="14" y="10"/>
                  </a:cubicBezTo>
                  <a:cubicBezTo>
                    <a:pt x="14" y="8"/>
                    <a:pt x="14" y="7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92" name="Freeform 443">
              <a:extLst>
                <a:ext uri="{FF2B5EF4-FFF2-40B4-BE49-F238E27FC236}">
                  <a16:creationId xmlns:a16="http://schemas.microsoft.com/office/drawing/2014/main" id="{79381E60-0433-408C-A186-7970C4D16A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5" y="3041650"/>
              <a:ext cx="95250" cy="71438"/>
            </a:xfrm>
            <a:custGeom>
              <a:avLst/>
              <a:gdLst>
                <a:gd name="T0" fmla="*/ 0 w 25"/>
                <a:gd name="T1" fmla="*/ 0 h 19"/>
                <a:gd name="T2" fmla="*/ 5 w 25"/>
                <a:gd name="T3" fmla="*/ 0 h 19"/>
                <a:gd name="T4" fmla="*/ 5 w 25"/>
                <a:gd name="T5" fmla="*/ 6 h 19"/>
                <a:gd name="T6" fmla="*/ 9 w 25"/>
                <a:gd name="T7" fmla="*/ 6 h 19"/>
                <a:gd name="T8" fmla="*/ 15 w 25"/>
                <a:gd name="T9" fmla="*/ 8 h 19"/>
                <a:gd name="T10" fmla="*/ 17 w 25"/>
                <a:gd name="T11" fmla="*/ 13 h 19"/>
                <a:gd name="T12" fmla="*/ 15 w 25"/>
                <a:gd name="T13" fmla="*/ 18 h 19"/>
                <a:gd name="T14" fmla="*/ 9 w 25"/>
                <a:gd name="T15" fmla="*/ 19 h 19"/>
                <a:gd name="T16" fmla="*/ 0 w 25"/>
                <a:gd name="T17" fmla="*/ 19 h 19"/>
                <a:gd name="T18" fmla="*/ 0 w 25"/>
                <a:gd name="T19" fmla="*/ 0 h 19"/>
                <a:gd name="T20" fmla="*/ 5 w 25"/>
                <a:gd name="T21" fmla="*/ 10 h 19"/>
                <a:gd name="T22" fmla="*/ 5 w 25"/>
                <a:gd name="T23" fmla="*/ 15 h 19"/>
                <a:gd name="T24" fmla="*/ 9 w 25"/>
                <a:gd name="T25" fmla="*/ 15 h 19"/>
                <a:gd name="T26" fmla="*/ 11 w 25"/>
                <a:gd name="T27" fmla="*/ 14 h 19"/>
                <a:gd name="T28" fmla="*/ 12 w 25"/>
                <a:gd name="T29" fmla="*/ 12 h 19"/>
                <a:gd name="T30" fmla="*/ 11 w 25"/>
                <a:gd name="T31" fmla="*/ 11 h 19"/>
                <a:gd name="T32" fmla="*/ 9 w 25"/>
                <a:gd name="T33" fmla="*/ 10 h 19"/>
                <a:gd name="T34" fmla="*/ 5 w 25"/>
                <a:gd name="T35" fmla="*/ 10 h 19"/>
                <a:gd name="T36" fmla="*/ 20 w 25"/>
                <a:gd name="T37" fmla="*/ 0 h 19"/>
                <a:gd name="T38" fmla="*/ 25 w 25"/>
                <a:gd name="T39" fmla="*/ 0 h 19"/>
                <a:gd name="T40" fmla="*/ 25 w 25"/>
                <a:gd name="T41" fmla="*/ 19 h 19"/>
                <a:gd name="T42" fmla="*/ 20 w 25"/>
                <a:gd name="T43" fmla="*/ 19 h 19"/>
                <a:gd name="T44" fmla="*/ 20 w 25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6"/>
                    <a:pt x="14" y="6"/>
                    <a:pt x="15" y="8"/>
                  </a:cubicBezTo>
                  <a:cubicBezTo>
                    <a:pt x="17" y="9"/>
                    <a:pt x="17" y="10"/>
                    <a:pt x="17" y="13"/>
                  </a:cubicBezTo>
                  <a:cubicBezTo>
                    <a:pt x="17" y="15"/>
                    <a:pt x="17" y="16"/>
                    <a:pt x="15" y="18"/>
                  </a:cubicBezTo>
                  <a:cubicBezTo>
                    <a:pt x="14" y="19"/>
                    <a:pt x="12" y="19"/>
                    <a:pt x="9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5" y="10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2" y="14"/>
                    <a:pt x="12" y="13"/>
                    <a:pt x="12" y="12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1" y="10"/>
                    <a:pt x="10" y="10"/>
                    <a:pt x="9" y="10"/>
                  </a:cubicBezTo>
                  <a:lnTo>
                    <a:pt x="5" y="10"/>
                  </a:lnTo>
                  <a:close/>
                  <a:moveTo>
                    <a:pt x="2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0" y="19"/>
                    <a:pt x="20" y="19"/>
                    <a:pt x="20" y="19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93" name="Freeform 444">
              <a:extLst>
                <a:ext uri="{FF2B5EF4-FFF2-40B4-BE49-F238E27FC236}">
                  <a16:creationId xmlns:a16="http://schemas.microsoft.com/office/drawing/2014/main" id="{3ADAA24A-A5B3-4916-9E9F-76FF12B58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80588" y="1508125"/>
              <a:ext cx="1100138" cy="1096963"/>
            </a:xfrm>
            <a:custGeom>
              <a:avLst/>
              <a:gdLst>
                <a:gd name="T0" fmla="*/ 234 w 293"/>
                <a:gd name="T1" fmla="*/ 12 h 292"/>
                <a:gd name="T2" fmla="*/ 280 w 293"/>
                <a:gd name="T3" fmla="*/ 59 h 292"/>
                <a:gd name="T4" fmla="*/ 280 w 293"/>
                <a:gd name="T5" fmla="*/ 233 h 292"/>
                <a:gd name="T6" fmla="*/ 234 w 293"/>
                <a:gd name="T7" fmla="*/ 279 h 292"/>
                <a:gd name="T8" fmla="*/ 59 w 293"/>
                <a:gd name="T9" fmla="*/ 279 h 292"/>
                <a:gd name="T10" fmla="*/ 13 w 293"/>
                <a:gd name="T11" fmla="*/ 233 h 292"/>
                <a:gd name="T12" fmla="*/ 13 w 293"/>
                <a:gd name="T13" fmla="*/ 59 h 292"/>
                <a:gd name="T14" fmla="*/ 59 w 293"/>
                <a:gd name="T15" fmla="*/ 12 h 292"/>
                <a:gd name="T16" fmla="*/ 234 w 293"/>
                <a:gd name="T17" fmla="*/ 12 h 292"/>
                <a:gd name="T18" fmla="*/ 234 w 293"/>
                <a:gd name="T19" fmla="*/ 0 h 292"/>
                <a:gd name="T20" fmla="*/ 59 w 293"/>
                <a:gd name="T21" fmla="*/ 0 h 292"/>
                <a:gd name="T22" fmla="*/ 0 w 293"/>
                <a:gd name="T23" fmla="*/ 59 h 292"/>
                <a:gd name="T24" fmla="*/ 0 w 293"/>
                <a:gd name="T25" fmla="*/ 233 h 292"/>
                <a:gd name="T26" fmla="*/ 59 w 293"/>
                <a:gd name="T27" fmla="*/ 292 h 292"/>
                <a:gd name="T28" fmla="*/ 234 w 293"/>
                <a:gd name="T29" fmla="*/ 292 h 292"/>
                <a:gd name="T30" fmla="*/ 293 w 293"/>
                <a:gd name="T31" fmla="*/ 233 h 292"/>
                <a:gd name="T32" fmla="*/ 293 w 293"/>
                <a:gd name="T33" fmla="*/ 59 h 292"/>
                <a:gd name="T34" fmla="*/ 234 w 293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2">
                  <a:moveTo>
                    <a:pt x="234" y="12"/>
                  </a:moveTo>
                  <a:cubicBezTo>
                    <a:pt x="259" y="12"/>
                    <a:pt x="280" y="33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8"/>
                    <a:pt x="259" y="279"/>
                    <a:pt x="234" y="279"/>
                  </a:cubicBezTo>
                  <a:cubicBezTo>
                    <a:pt x="59" y="279"/>
                    <a:pt x="59" y="279"/>
                    <a:pt x="59" y="279"/>
                  </a:cubicBezTo>
                  <a:cubicBezTo>
                    <a:pt x="34" y="279"/>
                    <a:pt x="13" y="258"/>
                    <a:pt x="13" y="23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33"/>
                    <a:pt x="34" y="12"/>
                    <a:pt x="59" y="12"/>
                  </a:cubicBezTo>
                  <a:cubicBezTo>
                    <a:pt x="234" y="12"/>
                    <a:pt x="234" y="12"/>
                    <a:pt x="234" y="12"/>
                  </a:cubicBezTo>
                  <a:moveTo>
                    <a:pt x="234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7" y="0"/>
                    <a:pt x="0" y="26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5"/>
                    <a:pt x="27" y="292"/>
                    <a:pt x="59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66" y="292"/>
                    <a:pt x="293" y="265"/>
                    <a:pt x="293" y="233"/>
                  </a:cubicBezTo>
                  <a:cubicBezTo>
                    <a:pt x="293" y="59"/>
                    <a:pt x="293" y="59"/>
                    <a:pt x="293" y="59"/>
                  </a:cubicBezTo>
                  <a:cubicBezTo>
                    <a:pt x="293" y="26"/>
                    <a:pt x="26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sp>
        <p:nvSpPr>
          <p:cNvPr id="299" name="object 14">
            <a:extLst>
              <a:ext uri="{FF2B5EF4-FFF2-40B4-BE49-F238E27FC236}">
                <a16:creationId xmlns:a16="http://schemas.microsoft.com/office/drawing/2014/main" id="{9E610B7E-9196-48A4-9B77-2BC82B793B8A}"/>
              </a:ext>
            </a:extLst>
          </p:cNvPr>
          <p:cNvSpPr txBox="1">
            <a:spLocks/>
          </p:cNvSpPr>
          <p:nvPr/>
        </p:nvSpPr>
        <p:spPr>
          <a:xfrm>
            <a:off x="3608602" y="297010"/>
            <a:ext cx="8417560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Рекомендуемая литература:</a:t>
            </a:r>
          </a:p>
        </p:txBody>
      </p:sp>
      <p:sp>
        <p:nvSpPr>
          <p:cNvPr id="304" name="Прямоугольник 303"/>
          <p:cNvSpPr/>
          <p:nvPr/>
        </p:nvSpPr>
        <p:spPr>
          <a:xfrm>
            <a:off x="3418114" y="1338943"/>
            <a:ext cx="381000" cy="3907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3651385" y="1177713"/>
            <a:ext cx="81356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«Урок + игра. Современные игровые технологии для школьников». Юрий Гурин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«Вовлекай и властвуй. Игровое мышление на службе бизнеса». Дэн Хантер, Кевин Вербах.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«Погодите, как вы сказали?». Джеймс Райан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«Спираль обучения». </a:t>
            </a:r>
            <a:r>
              <a:rPr lang="ru-RU" dirty="0" err="1">
                <a:latin typeface="Formular" panose="02000000000000000000" pitchFamily="2" charset="-52"/>
              </a:rPr>
              <a:t>Митчел</a:t>
            </a:r>
            <a:r>
              <a:rPr lang="ru-RU" dirty="0">
                <a:latin typeface="Formular" panose="02000000000000000000" pitchFamily="2" charset="-52"/>
              </a:rPr>
              <a:t> Резник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«Инновационные модели обучения». Михаил Кларин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«Технология развития критического мышления на уроке и в системе подготовки учителя». Ирина </a:t>
            </a:r>
            <a:r>
              <a:rPr lang="ru-RU" dirty="0" err="1">
                <a:latin typeface="Formular" panose="02000000000000000000" pitchFamily="2" charset="-52"/>
              </a:rPr>
              <a:t>Муштавинская</a:t>
            </a:r>
            <a:r>
              <a:rPr lang="ru-RU" dirty="0">
                <a:latin typeface="Formular" panose="02000000000000000000" pitchFamily="2" charset="-52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«Формирование инженерной и технологической культуры учащихся». С.Н. Бабина. – Челябинск: Изд-во </a:t>
            </a:r>
            <a:r>
              <a:rPr lang="ru-RU" dirty="0" err="1">
                <a:latin typeface="Formular" panose="02000000000000000000" pitchFamily="2" charset="-52"/>
              </a:rPr>
              <a:t>Челяб</a:t>
            </a:r>
            <a:r>
              <a:rPr lang="ru-RU" dirty="0">
                <a:latin typeface="Formular" panose="02000000000000000000" pitchFamily="2" charset="-52"/>
              </a:rPr>
              <a:t>. гос. пед. ун-та, 2014. – 168 с. 2.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«Педагогические проблемы формирования познавательных интересов учащихся». Г.И. Щукина. – М.: Педагогика, 1988.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«Финская система обучения: Как устроены лучшие школы в </a:t>
            </a:r>
            <a:r>
              <a:rPr lang="ru-RU" dirty="0" err="1">
                <a:latin typeface="Formular" panose="02000000000000000000" pitchFamily="2" charset="-52"/>
              </a:rPr>
              <a:t>мире».Тимоти</a:t>
            </a:r>
            <a:r>
              <a:rPr lang="ru-RU" dirty="0">
                <a:latin typeface="Formular" panose="02000000000000000000" pitchFamily="2" charset="-52"/>
              </a:rPr>
              <a:t> Уокер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«Гибкое сознание». Кэрол </a:t>
            </a:r>
            <a:r>
              <a:rPr lang="ru-RU" dirty="0" err="1">
                <a:latin typeface="Formular" panose="02000000000000000000" pitchFamily="2" charset="-52"/>
              </a:rPr>
              <a:t>Дуэк</a:t>
            </a:r>
            <a:endParaRPr lang="ru-RU" dirty="0">
              <a:latin typeface="Formular" panose="02000000000000000000" pitchFamily="2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310" y="-1"/>
            <a:ext cx="341879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704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>
                <a:latin typeface="Formular" panose="02000000000000000000" pitchFamily="2" charset="-52"/>
              </a:rPr>
              <a:t>2</a:t>
            </a:fld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91851" y="1565440"/>
            <a:ext cx="83179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Formular" panose="02000000000000000000" pitchFamily="2" charset="-52"/>
              </a:rPr>
              <a:t>«Типичными проявлениями формализма в воспитании можно считать:</a:t>
            </a:r>
            <a:endParaRPr dirty="0">
              <a:latin typeface="Formular" panose="02000000000000000000" pitchFamily="2" charset="-52"/>
            </a:endParaRPr>
          </a:p>
          <a:p>
            <a:pPr>
              <a:defRPr/>
            </a:pPr>
            <a:endParaRPr lang="ru-RU" dirty="0">
              <a:latin typeface="Formular" panose="02000000000000000000" pitchFamily="2" charset="-52"/>
            </a:endParaRPr>
          </a:p>
          <a:p>
            <a:pPr>
              <a:defRPr/>
            </a:pPr>
            <a:r>
              <a:rPr lang="ru-RU" dirty="0">
                <a:latin typeface="Formular" panose="02000000000000000000" pitchFamily="2" charset="-52"/>
              </a:rPr>
              <a:t>…дробление воспитательного процесса, воспитательная работа планируется как сумма обособленных разделов и мероприятий;</a:t>
            </a:r>
            <a:endParaRPr dirty="0">
              <a:latin typeface="Formular" panose="02000000000000000000" pitchFamily="2" charset="-52"/>
            </a:endParaRPr>
          </a:p>
          <a:p>
            <a:pPr>
              <a:defRPr/>
            </a:pPr>
            <a:endParaRPr lang="ru-RU" dirty="0">
              <a:latin typeface="Formular" panose="02000000000000000000" pitchFamily="2" charset="-52"/>
            </a:endParaRPr>
          </a:p>
          <a:p>
            <a:pPr>
              <a:defRPr/>
            </a:pPr>
            <a:r>
              <a:rPr lang="ru-RU" dirty="0">
                <a:latin typeface="Formular" panose="02000000000000000000" pitchFamily="2" charset="-52"/>
              </a:rPr>
              <a:t>…дробление воспитательного процесса, воспитательная работа планируется как сумма обособленных разделов и мероприятий;</a:t>
            </a:r>
            <a:endParaRPr dirty="0">
              <a:latin typeface="Formular" panose="02000000000000000000" pitchFamily="2" charset="-52"/>
            </a:endParaRPr>
          </a:p>
          <a:p>
            <a:pPr>
              <a:defRPr/>
            </a:pPr>
            <a:endParaRPr lang="ru-RU" dirty="0">
              <a:latin typeface="Formular" panose="02000000000000000000" pitchFamily="2" charset="-52"/>
            </a:endParaRPr>
          </a:p>
          <a:p>
            <a:pPr>
              <a:defRPr/>
            </a:pPr>
            <a:r>
              <a:rPr lang="ru-RU" dirty="0">
                <a:latin typeface="Formular" panose="02000000000000000000" pitchFamily="2" charset="-52"/>
              </a:rPr>
              <a:t>…погоня за количеством воспитательных воздействий по принципу: </a:t>
            </a:r>
            <a:endParaRPr dirty="0">
              <a:latin typeface="Formular" panose="02000000000000000000" pitchFamily="2" charset="-52"/>
            </a:endParaRPr>
          </a:p>
          <a:p>
            <a:pPr>
              <a:defRPr/>
            </a:pPr>
            <a:r>
              <a:rPr lang="ru-RU" dirty="0">
                <a:latin typeface="Formular" panose="02000000000000000000" pitchFamily="2" charset="-52"/>
              </a:rPr>
              <a:t>чем больше разделов и мероприятий, тем лучше;</a:t>
            </a:r>
            <a:endParaRPr dirty="0">
              <a:latin typeface="Formular" panose="02000000000000000000" pitchFamily="2" charset="-52"/>
            </a:endParaRPr>
          </a:p>
          <a:p>
            <a:pPr>
              <a:defRPr/>
            </a:pPr>
            <a:endParaRPr lang="ru-RU" dirty="0">
              <a:latin typeface="Formular" panose="02000000000000000000" pitchFamily="2" charset="-52"/>
            </a:endParaRPr>
          </a:p>
          <a:p>
            <a:pPr>
              <a:defRPr/>
            </a:pPr>
            <a:r>
              <a:rPr lang="ru-RU" dirty="0">
                <a:latin typeface="Formular" panose="02000000000000000000" pitchFamily="2" charset="-52"/>
              </a:rPr>
              <a:t>…показной характер воспитательной работы;</a:t>
            </a:r>
            <a:endParaRPr dirty="0">
              <a:latin typeface="Formular" panose="02000000000000000000" pitchFamily="2" charset="-52"/>
            </a:endParaRPr>
          </a:p>
          <a:p>
            <a:pPr>
              <a:defRPr/>
            </a:pPr>
            <a:endParaRPr lang="ru-RU" dirty="0">
              <a:latin typeface="Formular" panose="02000000000000000000" pitchFamily="2" charset="-52"/>
            </a:endParaRPr>
          </a:p>
          <a:p>
            <a:pPr>
              <a:defRPr/>
            </a:pPr>
            <a:r>
              <a:rPr lang="ru-RU" dirty="0">
                <a:latin typeface="Formular" panose="02000000000000000000" pitchFamily="2" charset="-52"/>
              </a:rPr>
              <a:t>… сведение воспитательной работы к мероприятиям для воспитанников…»</a:t>
            </a:r>
            <a:endParaRPr dirty="0">
              <a:latin typeface="Formular" panose="02000000000000000000" pitchFamily="2" charset="-52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23008" y="216485"/>
            <a:ext cx="102584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Formular" panose="02000000000000000000" pitchFamily="2" charset="-52"/>
              </a:rPr>
              <a:t>ТРАДИЦИОННОЕ ПРОТИВОСТОЯНИЕ </a:t>
            </a:r>
            <a:br>
              <a:rPr lang="en-US" sz="2800" b="1" dirty="0">
                <a:solidFill>
                  <a:srgbClr val="FF0000"/>
                </a:solidFill>
                <a:latin typeface="Formular" panose="02000000000000000000" pitchFamily="2" charset="-52"/>
              </a:rPr>
            </a:br>
            <a:r>
              <a:rPr lang="ru-RU" sz="2800" b="1" dirty="0">
                <a:solidFill>
                  <a:srgbClr val="FF0000"/>
                </a:solidFill>
                <a:latin typeface="Formular" panose="02000000000000000000" pitchFamily="2" charset="-52"/>
              </a:rPr>
              <a:t>В ВОСПИТАНИИ:</a:t>
            </a:r>
            <a:r>
              <a:rPr lang="en-US" sz="2800" b="1" dirty="0">
                <a:solidFill>
                  <a:srgbClr val="FF0000"/>
                </a:solidFill>
                <a:latin typeface="Formular" panose="02000000000000000000" pitchFamily="2" charset="-52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Formular" panose="02000000000000000000" pitchFamily="2" charset="-52"/>
              </a:rPr>
              <a:t>«ДЕЛО ИЛИ ФОРМАЛИЗМ»</a:t>
            </a:r>
            <a:endParaRPr lang="ru-RU" dirty="0">
              <a:solidFill>
                <a:srgbClr val="FF0000"/>
              </a:solidFill>
              <a:latin typeface="Formular" panose="02000000000000000000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8693" y="1461994"/>
            <a:ext cx="2703715" cy="3785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0053436" y="5337227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dirty="0">
                <a:latin typeface="Formular" panose="02000000000000000000" pitchFamily="2" charset="-52"/>
              </a:rPr>
              <a:t>И. П. Иванов</a:t>
            </a:r>
            <a:endParaRPr dirty="0">
              <a:latin typeface="Formular" panose="02000000000000000000" pitchFamily="2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5FF3A7-BB94-4016-81FB-32DFAFF0F20C}"/>
              </a:ext>
            </a:extLst>
          </p:cNvPr>
          <p:cNvSpPr/>
          <p:nvPr/>
        </p:nvSpPr>
        <p:spPr>
          <a:xfrm>
            <a:off x="6250075" y="4079631"/>
            <a:ext cx="231112" cy="14384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480325" y="1649579"/>
            <a:ext cx="5883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Formular"/>
              </a:rPr>
              <a:t>• </a:t>
            </a:r>
            <a:r>
              <a:rPr lang="ru-RU" sz="2400" b="1" dirty="0">
                <a:latin typeface="Formular"/>
              </a:rPr>
              <a:t>Когда работа педагога становится воспитательной?</a:t>
            </a:r>
            <a:endParaRPr sz="2400" dirty="0"/>
          </a:p>
          <a:p>
            <a:pPr>
              <a:defRPr/>
            </a:pPr>
            <a:endParaRPr lang="ru-RU" sz="2400" b="1" dirty="0">
              <a:latin typeface="Formular"/>
            </a:endParaRPr>
          </a:p>
          <a:p>
            <a:pPr>
              <a:defRPr/>
            </a:pPr>
            <a:r>
              <a:rPr lang="en-US" sz="2400" b="1" dirty="0">
                <a:latin typeface="Formular"/>
              </a:rPr>
              <a:t>• </a:t>
            </a:r>
            <a:r>
              <a:rPr lang="ru-RU" sz="2400" b="1" dirty="0">
                <a:latin typeface="Formular"/>
              </a:rPr>
              <a:t>Когда ценностно-ориентированное общение педагогов и школьников становится результативным?</a:t>
            </a:r>
            <a:endParaRPr sz="2400" dirty="0"/>
          </a:p>
          <a:p>
            <a:pPr>
              <a:defRPr/>
            </a:pPr>
            <a:endParaRPr lang="ru-RU" sz="2400" b="1" dirty="0">
              <a:latin typeface="Formular"/>
            </a:endParaRPr>
          </a:p>
          <a:p>
            <a:pPr>
              <a:defRPr/>
            </a:pPr>
            <a:r>
              <a:rPr lang="en-US" sz="2400" b="1" dirty="0">
                <a:latin typeface="Formular"/>
              </a:rPr>
              <a:t>• </a:t>
            </a:r>
            <a:r>
              <a:rPr lang="ru-RU" sz="2400" b="1" dirty="0">
                <a:latin typeface="Formular"/>
              </a:rPr>
              <a:t>Когда человек становится для ребёнка значимым взрослым?</a:t>
            </a:r>
            <a:endParaRPr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64053" y="1339964"/>
            <a:ext cx="5570763" cy="4178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500744" y="440290"/>
            <a:ext cx="4225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Formular"/>
              </a:rPr>
              <a:t>ЕСТЬ ВОПРОСИКИ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3A9FEA-0D31-4AC0-BFA8-10B90F4803C3}"/>
              </a:ext>
            </a:extLst>
          </p:cNvPr>
          <p:cNvSpPr/>
          <p:nvPr/>
        </p:nvSpPr>
        <p:spPr bwMode="auto">
          <a:xfrm>
            <a:off x="5019897" y="4268430"/>
            <a:ext cx="231112" cy="14384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509592" y="439511"/>
            <a:ext cx="779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Formular"/>
              </a:rPr>
              <a:t>ЛИЧНОСТЬ СОВРЕМЕННОГО ПЕДАГОГА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09592" y="1129740"/>
            <a:ext cx="4381328" cy="4896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rgbClr val="FF0000"/>
                </a:solidFill>
                <a:latin typeface="Formular"/>
              </a:rPr>
              <a:t>• </a:t>
            </a:r>
            <a:r>
              <a:rPr lang="ru-RU" sz="2400" dirty="0">
                <a:latin typeface="Formular"/>
              </a:rPr>
              <a:t>Образованный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rgbClr val="FF0000"/>
                </a:solidFill>
                <a:latin typeface="Formular"/>
              </a:rPr>
              <a:t>• </a:t>
            </a:r>
            <a:r>
              <a:rPr lang="ru-RU" sz="2400" dirty="0">
                <a:latin typeface="Formular"/>
              </a:rPr>
              <a:t>Общительный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rgbClr val="FF0000"/>
                </a:solidFill>
                <a:latin typeface="Formular"/>
              </a:rPr>
              <a:t>• </a:t>
            </a:r>
            <a:r>
              <a:rPr lang="ru-RU" sz="2400" dirty="0">
                <a:latin typeface="Formular"/>
              </a:rPr>
              <a:t>Позитивный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rgbClr val="FF0000"/>
                </a:solidFill>
                <a:latin typeface="Formular"/>
              </a:rPr>
              <a:t>• </a:t>
            </a:r>
            <a:r>
              <a:rPr lang="ru-RU" sz="2400" dirty="0">
                <a:latin typeface="Formular"/>
              </a:rPr>
              <a:t>Успешный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rgbClr val="FF0000"/>
                </a:solidFill>
                <a:latin typeface="Formular"/>
              </a:rPr>
              <a:t>• </a:t>
            </a:r>
            <a:r>
              <a:rPr lang="ru-RU" sz="2400" dirty="0">
                <a:latin typeface="Formular"/>
              </a:rPr>
              <a:t>Целеустремленный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rgbClr val="FF0000"/>
                </a:solidFill>
                <a:latin typeface="Formular"/>
              </a:rPr>
              <a:t>• </a:t>
            </a:r>
            <a:r>
              <a:rPr lang="ru-RU" sz="2400" dirty="0">
                <a:latin typeface="Formular"/>
              </a:rPr>
              <a:t>Обладает чувством юмора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rgbClr val="FF0000"/>
                </a:solidFill>
                <a:latin typeface="Formular"/>
              </a:rPr>
              <a:t>• </a:t>
            </a:r>
            <a:r>
              <a:rPr lang="ru-RU" sz="2400" dirty="0">
                <a:latin typeface="Formular"/>
              </a:rPr>
              <a:t>Эмпатичный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rgbClr val="FF0000"/>
                </a:solidFill>
                <a:latin typeface="Formular"/>
              </a:rPr>
              <a:t>• </a:t>
            </a:r>
            <a:r>
              <a:rPr lang="ru-RU" sz="2400" dirty="0">
                <a:latin typeface="Formular"/>
              </a:rPr>
              <a:t>Ответственный</a:t>
            </a:r>
            <a:endParaRPr dirty="0"/>
          </a:p>
          <a:p>
            <a:pPr>
              <a:lnSpc>
                <a:spcPct val="150000"/>
              </a:lnSpc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23080" y="1449500"/>
            <a:ext cx="6811736" cy="42573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376889" y="331446"/>
            <a:ext cx="985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Formular"/>
              </a:rPr>
              <a:t>КЛЮЧЕВЫЕ ПОДХОДЫ, ЛЕЖАЩИЕ В ОСНОВЕ ПЕДАГОГИЧЕСКИХ ИННОВАЦИЙ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74212" y="1359897"/>
            <a:ext cx="504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latin typeface="Formular"/>
              </a:rPr>
              <a:t>ЛИЧНОСТНО-ОРИЕНТИРОВАННЫЙ ПОДХОД: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947" y="1480515"/>
            <a:ext cx="115834" cy="1493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661336" y="1958738"/>
            <a:ext cx="5107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Formular"/>
              </a:rPr>
              <a:t>подразумевает ориентирование образовательного процесса на личность каждого ученика/студента. Современная педагогика должна учитывать уникальный опыт и характер каждого учащегося, развивать его индивидуальность и таланты. Реализация этого подхода включает в себя опору на </a:t>
            </a:r>
            <a:r>
              <a:rPr lang="ru-RU" dirty="0">
                <a:solidFill>
                  <a:srgbClr val="C00000"/>
                </a:solidFill>
                <a:latin typeface="Formular"/>
              </a:rPr>
              <a:t>принципы выбора </a:t>
            </a:r>
            <a:r>
              <a:rPr lang="ru-RU" dirty="0">
                <a:latin typeface="Formular"/>
              </a:rPr>
              <a:t>(учащиеся могут выбирать направления, которыми они хотят заниматься), доверия (отсутствие авторитарного давления со стороны преподавателей), творчества и успеха, субъективности, индивидуальности.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907794" y="1347394"/>
            <a:ext cx="3982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Formular"/>
              </a:rPr>
              <a:t>КОМПЕТЕНТНОСТНЫЙ ПОДХОД: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6907794" y="1958047"/>
            <a:ext cx="4622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Formular"/>
              </a:rPr>
              <a:t>акцентирует внимание на результате обучения, при этом результат – это не совокупность знаний, а комплекс умений, способность учащегося решать проблемы, конфликты, действовать в разных ситуациях.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39860" y="1478301"/>
            <a:ext cx="115834" cy="14936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>
                <a:latin typeface="Formular" panose="02000000000000000000" pitchFamily="2" charset="-52"/>
              </a:rPr>
              <a:t>6</a:t>
            </a:fld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03504" y="251732"/>
            <a:ext cx="5410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latin typeface="Formular" panose="02000000000000000000" pitchFamily="2" charset="-52"/>
              </a:rPr>
              <a:t>ИГРОПЕДАГОГИКА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013521" y="958446"/>
            <a:ext cx="5774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111125" indent="457200" algn="r">
              <a:spcAft>
                <a:spcPts val="0"/>
              </a:spcAft>
              <a:defRPr/>
            </a:pPr>
            <a:r>
              <a:rPr lang="ru-RU" sz="1800" b="0" i="1" dirty="0">
                <a:latin typeface="Formular" panose="02000000000000000000" pitchFamily="2" charset="-52"/>
                <a:ea typeface="Times New Roman"/>
              </a:rPr>
              <a:t>Игра ребенка - это жизненная лаборатория</a:t>
            </a:r>
            <a:endParaRPr lang="ru-RU" sz="1800" b="1" i="1" dirty="0">
              <a:latin typeface="Formular" panose="02000000000000000000" pitchFamily="2" charset="-52"/>
              <a:ea typeface="Times New Roman"/>
            </a:endParaRPr>
          </a:p>
          <a:p>
            <a:pPr marR="111125" indent="457200" algn="r">
              <a:spcAft>
                <a:spcPts val="0"/>
              </a:spcAft>
              <a:defRPr/>
            </a:pPr>
            <a:r>
              <a:rPr lang="ru-RU" sz="1800" i="1" dirty="0">
                <a:latin typeface="Formular" panose="02000000000000000000" pitchFamily="2" charset="-52"/>
                <a:ea typeface="Times New Roman"/>
              </a:rPr>
              <a:t>(С.Т. Шацкий)</a:t>
            </a:r>
            <a:endParaRPr i="1" dirty="0">
              <a:latin typeface="Formular" panose="02000000000000000000" pitchFamily="2" charset="-52"/>
            </a:endParaRPr>
          </a:p>
          <a:p>
            <a:pPr>
              <a:defRPr/>
            </a:pPr>
            <a:endParaRPr lang="ru-RU" i="1" dirty="0">
              <a:latin typeface="Formular" panose="02000000000000000000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20284" y="1746529"/>
            <a:ext cx="4429597" cy="4261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257184" y="1881776"/>
            <a:ext cx="60946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1125" indent="457200">
              <a:spcAft>
                <a:spcPts val="0"/>
              </a:spcAft>
              <a:defRPr/>
            </a:pPr>
            <a:r>
              <a:rPr lang="ru-RU" sz="2000" dirty="0">
                <a:latin typeface="Formular" panose="02000000000000000000" pitchFamily="2" charset="-52"/>
                <a:ea typeface="Times New Roman"/>
              </a:rPr>
              <a:t>Игровой принцип предполагает организацию обозначенной деятельности в игровых формах, что, наряду с соблюдением других принципов, позволяет в значительной степени </a:t>
            </a:r>
            <a:r>
              <a:rPr lang="ru-RU" sz="2000" dirty="0">
                <a:solidFill>
                  <a:srgbClr val="C00000"/>
                </a:solidFill>
                <a:latin typeface="Formular" panose="02000000000000000000" pitchFamily="2" charset="-52"/>
                <a:ea typeface="Times New Roman"/>
              </a:rPr>
              <a:t>повысить эффективность педагогического процесса.</a:t>
            </a:r>
            <a:endParaRPr sz="2000" dirty="0">
              <a:latin typeface="Formular" panose="02000000000000000000" pitchFamily="2" charset="-52"/>
            </a:endParaRPr>
          </a:p>
          <a:p>
            <a:pPr marR="111125" indent="457200">
              <a:spcAft>
                <a:spcPts val="0"/>
              </a:spcAft>
              <a:defRPr/>
            </a:pPr>
            <a:endParaRPr lang="ru-RU" sz="2000" dirty="0">
              <a:solidFill>
                <a:srgbClr val="C00000"/>
              </a:solidFill>
              <a:latin typeface="Formular" panose="02000000000000000000" pitchFamily="2" charset="-52"/>
              <a:ea typeface="Times New Roman"/>
            </a:endParaRPr>
          </a:p>
          <a:p>
            <a:pPr marR="111125" indent="457200">
              <a:spcAft>
                <a:spcPts val="0"/>
              </a:spcAft>
              <a:defRPr/>
            </a:pPr>
            <a:r>
              <a:rPr lang="ru-RU" sz="2000" dirty="0">
                <a:latin typeface="Formular" panose="02000000000000000000" pitchFamily="2" charset="-52"/>
                <a:ea typeface="Times New Roman"/>
              </a:rPr>
              <a:t>Американский психолог и психиатр Э. Берн, автор теории трансакций, делает вывод о том, что «весь процесс воспитания ребенка – это обучение тому, в какие игры следует играть и как в них следует играть».</a:t>
            </a:r>
            <a:endParaRPr lang="ru-RU" sz="2000" dirty="0">
              <a:solidFill>
                <a:srgbClr val="C00000"/>
              </a:solidFill>
              <a:latin typeface="Formular" panose="02000000000000000000" pitchFamily="2" charset="-52"/>
              <a:ea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r="11054"/>
          <a:stretch/>
        </p:blipFill>
        <p:spPr bwMode="auto">
          <a:xfrm>
            <a:off x="6686098" y="2849336"/>
            <a:ext cx="5505902" cy="34768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382014" y="1554673"/>
            <a:ext cx="94136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1125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Formular"/>
                <a:ea typeface="Times New Roman"/>
              </a:rPr>
              <a:t>• </a:t>
            </a:r>
            <a:r>
              <a:rPr lang="ru-RU" dirty="0">
                <a:latin typeface="Formular"/>
                <a:ea typeface="Times New Roman"/>
              </a:rPr>
              <a:t>С</a:t>
            </a:r>
            <a:r>
              <a:rPr lang="ru-RU" sz="1800" dirty="0">
                <a:latin typeface="Formular"/>
                <a:ea typeface="Times New Roman"/>
              </a:rPr>
              <a:t>вободная развивающая деятельность, предпринимаемая лишь по желанию ребенка, ради удовольствия от самого процесса деятельности, а не только от результата (процедурное удовольствие).</a:t>
            </a:r>
            <a:endParaRPr dirty="0"/>
          </a:p>
          <a:p>
            <a:pPr marL="342900" marR="111125" indent="-342900"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Formular"/>
              <a:ea typeface="Times New Roman"/>
            </a:endParaRPr>
          </a:p>
          <a:p>
            <a:pPr marR="111125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Formular"/>
                <a:ea typeface="Times New Roman"/>
              </a:rPr>
              <a:t>• </a:t>
            </a:r>
            <a:r>
              <a:rPr lang="ru-RU" dirty="0">
                <a:latin typeface="Formular"/>
                <a:ea typeface="Times New Roman"/>
              </a:rPr>
              <a:t>Т</a:t>
            </a:r>
            <a:r>
              <a:rPr lang="ru-RU" sz="1800" dirty="0">
                <a:latin typeface="Formular"/>
                <a:ea typeface="Times New Roman"/>
              </a:rPr>
              <a:t>ворческий, в значительной мере импровизационный, очень активный характер этой деятельности («поле творчества»).</a:t>
            </a:r>
            <a:endParaRPr dirty="0"/>
          </a:p>
          <a:p>
            <a:pPr marL="342900" marR="111125" indent="-342900"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Formular"/>
              <a:ea typeface="Times New Roman"/>
            </a:endParaRPr>
          </a:p>
          <a:p>
            <a:pPr marR="111125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Formular"/>
                <a:ea typeface="Times New Roman"/>
              </a:rPr>
              <a:t>• </a:t>
            </a:r>
            <a:r>
              <a:rPr lang="ru-RU" dirty="0">
                <a:latin typeface="Formular"/>
                <a:ea typeface="Times New Roman"/>
              </a:rPr>
              <a:t>Э</a:t>
            </a:r>
            <a:r>
              <a:rPr lang="ru-RU" sz="1800" dirty="0">
                <a:latin typeface="Formular"/>
                <a:ea typeface="Times New Roman"/>
              </a:rPr>
              <a:t>моциональная приподнятость деятельности, соперничество, </a:t>
            </a:r>
            <a:endParaRPr dirty="0"/>
          </a:p>
          <a:p>
            <a:pPr marR="111125">
              <a:spcAft>
                <a:spcPts val="0"/>
              </a:spcAft>
              <a:defRPr/>
            </a:pPr>
            <a:r>
              <a:rPr lang="ru-RU" sz="1800" dirty="0">
                <a:latin typeface="Formular"/>
                <a:ea typeface="Times New Roman"/>
              </a:rPr>
              <a:t>состязательность, конкуренция и т.п. (чувственная природа игры, </a:t>
            </a:r>
            <a:endParaRPr dirty="0"/>
          </a:p>
          <a:p>
            <a:pPr marR="111125">
              <a:spcAft>
                <a:spcPts val="0"/>
              </a:spcAft>
              <a:defRPr/>
            </a:pPr>
            <a:r>
              <a:rPr lang="ru-RU" sz="1800" dirty="0">
                <a:latin typeface="Formular"/>
                <a:ea typeface="Times New Roman"/>
              </a:rPr>
              <a:t>«эмоциональное напряжение»).</a:t>
            </a:r>
            <a:endParaRPr dirty="0"/>
          </a:p>
          <a:p>
            <a:pPr marR="111125">
              <a:spcAft>
                <a:spcPts val="0"/>
              </a:spcAft>
              <a:defRPr/>
            </a:pPr>
            <a:endParaRPr lang="ru-RU" sz="1800" dirty="0">
              <a:latin typeface="Formular"/>
              <a:ea typeface="Times New Roman"/>
            </a:endParaRPr>
          </a:p>
          <a:p>
            <a:pPr marR="111125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Formular"/>
                <a:ea typeface="Times New Roman"/>
              </a:rPr>
              <a:t>• </a:t>
            </a:r>
            <a:r>
              <a:rPr lang="ru-RU" dirty="0">
                <a:latin typeface="Formular"/>
                <a:ea typeface="Times New Roman"/>
              </a:rPr>
              <a:t>Н</a:t>
            </a:r>
            <a:r>
              <a:rPr lang="ru-RU" sz="1800" dirty="0">
                <a:latin typeface="Formular"/>
                <a:ea typeface="Times New Roman"/>
              </a:rPr>
              <a:t>аличие прямых или косвенных правил, </a:t>
            </a:r>
            <a:endParaRPr dirty="0"/>
          </a:p>
          <a:p>
            <a:pPr marR="111125">
              <a:spcAft>
                <a:spcPts val="0"/>
              </a:spcAft>
              <a:defRPr/>
            </a:pPr>
            <a:r>
              <a:rPr lang="ru-RU" sz="1800" dirty="0">
                <a:latin typeface="Formular"/>
                <a:ea typeface="Times New Roman"/>
              </a:rPr>
              <a:t>отражающих содержание игры, логическую и временную </a:t>
            </a:r>
            <a:endParaRPr dirty="0"/>
          </a:p>
          <a:p>
            <a:pPr marR="111125">
              <a:spcAft>
                <a:spcPts val="0"/>
              </a:spcAft>
              <a:defRPr/>
            </a:pPr>
            <a:r>
              <a:rPr lang="ru-RU" sz="1800" dirty="0">
                <a:latin typeface="Formular"/>
                <a:ea typeface="Times New Roman"/>
              </a:rPr>
              <a:t>последовательность ее развития.</a:t>
            </a:r>
            <a:endParaRPr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B342F-EABE-4DFD-B8DE-3E251290FE29}"/>
              </a:ext>
            </a:extLst>
          </p:cNvPr>
          <p:cNvSpPr txBox="1"/>
          <p:nvPr/>
        </p:nvSpPr>
        <p:spPr bwMode="auto">
          <a:xfrm>
            <a:off x="403504" y="251732"/>
            <a:ext cx="102579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Formular" panose="02000000000000000000" pitchFamily="2" charset="-52"/>
              </a:rPr>
              <a:t>С.А. ШМАКОВ ВЫДЕЛЯЕТ ЧЕТЫРЕ ГЛАВНЫЕ ЧЕРТЫ, </a:t>
            </a:r>
            <a:endParaRPr lang="en-US" sz="2800" b="1" dirty="0">
              <a:solidFill>
                <a:srgbClr val="FF0000"/>
              </a:solidFill>
              <a:latin typeface="Formular" panose="02000000000000000000" pitchFamily="2" charset="-52"/>
            </a:endParaRP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Formular" panose="02000000000000000000" pitchFamily="2" charset="-52"/>
              </a:rPr>
              <a:t>ХАРАКТЕРНЫЕ ДЛЯ БОЛЬШИНСТВА ИГР: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456433" y="160651"/>
            <a:ext cx="7189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Formular"/>
              </a:rPr>
              <a:t>КАК МЫ ИГРАЕМ, ТАК И ЖИВЁМ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09177" y="1107130"/>
            <a:ext cx="3841159" cy="25597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l="3023"/>
          <a:stretch/>
        </p:blipFill>
        <p:spPr bwMode="auto">
          <a:xfrm>
            <a:off x="7009177" y="3805536"/>
            <a:ext cx="3841159" cy="26395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549080" y="1066643"/>
            <a:ext cx="6367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>
                <a:latin typeface="Formular"/>
              </a:rPr>
              <a:t>Игра </a:t>
            </a:r>
            <a:r>
              <a:rPr lang="en-US" sz="2400" b="1" dirty="0">
                <a:latin typeface="Formular"/>
              </a:rPr>
              <a:t>–</a:t>
            </a:r>
            <a:r>
              <a:rPr lang="ru-RU" sz="2400" b="1" dirty="0">
                <a:latin typeface="Formular"/>
              </a:rPr>
              <a:t> </a:t>
            </a:r>
            <a:r>
              <a:rPr lang="ru-RU" sz="2400" b="1" dirty="0">
                <a:latin typeface="Formular"/>
                <a:ea typeface="Times New Roman"/>
              </a:rPr>
              <a:t>полигон для социальных проб </a:t>
            </a:r>
            <a:endParaRPr lang="ru-RU" sz="2400" b="1" dirty="0">
              <a:latin typeface="Formular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56433" y="1890012"/>
            <a:ext cx="6460096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Formular"/>
                <a:ea typeface="Times New Roman"/>
              </a:rPr>
              <a:t>Игра</a:t>
            </a:r>
            <a:r>
              <a:rPr lang="ru-RU" sz="1600" dirty="0">
                <a:latin typeface="Formular"/>
                <a:ea typeface="Times New Roman"/>
              </a:rPr>
              <a:t> – один из тех видов деятельности, который должен педагогически целесообразно использоваться взрослыми в целях социализации детей и молодёжи, обучения их конструктивным действиям в разнообразных и разнонаправленных ситуациях, способам и средствам общения. В игре ребенок, подросток и молодой человек развивается как личность, у него формируются те стороны личности, от которых впоследствии будет зависеть успешность его социальной практики.</a:t>
            </a:r>
            <a:endParaRPr dirty="0"/>
          </a:p>
          <a:p>
            <a:pPr>
              <a:defRPr/>
            </a:pPr>
            <a:endParaRPr lang="ru-RU" sz="1600" dirty="0">
              <a:latin typeface="Formular"/>
              <a:ea typeface="Times New Roman"/>
            </a:endParaRPr>
          </a:p>
          <a:p>
            <a:pPr>
              <a:defRPr/>
            </a:pPr>
            <a:r>
              <a:rPr lang="ru-RU" sz="1600" b="1" dirty="0">
                <a:latin typeface="Formular"/>
                <a:ea typeface="Times New Roman"/>
              </a:rPr>
              <a:t>Игра</a:t>
            </a:r>
            <a:r>
              <a:rPr lang="ru-RU" sz="1600" dirty="0">
                <a:latin typeface="Formular"/>
                <a:ea typeface="Times New Roman"/>
              </a:rPr>
              <a:t>, как важнейший компонент технологии воспитания детей и молодёжи, является полигоном для их социальных проб, т.е. тех испытаний, которые выбираются детьми и молодыми людьми для самопроверки и в процессе которых ими осваиваются способы решения возникающих в процессе игры проблем отношений с собой и с окружающим миром.</a:t>
            </a:r>
            <a:endParaRPr dirty="0"/>
          </a:p>
          <a:p>
            <a:pPr marR="111125" indent="457200" algn="just">
              <a:spcAft>
                <a:spcPts val="0"/>
              </a:spcAft>
              <a:defRPr/>
            </a:pPr>
            <a:r>
              <a:rPr lang="ru-RU" sz="1800" dirty="0">
                <a:latin typeface="Times New Roman"/>
                <a:ea typeface="Times New Roman"/>
              </a:rPr>
              <a:t> </a:t>
            </a:r>
            <a:endParaRPr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CEB0B8-1CE9-4720-99B0-0F8AA941F2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3752"/>
          <a:stretch/>
        </p:blipFill>
        <p:spPr bwMode="auto">
          <a:xfrm>
            <a:off x="473947" y="1027371"/>
            <a:ext cx="115834" cy="541424"/>
          </a:xfrm>
          <a:custGeom>
            <a:avLst/>
            <a:gdLst>
              <a:gd name="connsiteX0" fmla="*/ 0 w 115834"/>
              <a:gd name="connsiteY0" fmla="*/ 0 h 541424"/>
              <a:gd name="connsiteX1" fmla="*/ 115834 w 115834"/>
              <a:gd name="connsiteY1" fmla="*/ 0 h 541424"/>
              <a:gd name="connsiteX2" fmla="*/ 115834 w 115834"/>
              <a:gd name="connsiteY2" fmla="*/ 541424 h 541424"/>
              <a:gd name="connsiteX3" fmla="*/ 0 w 115834"/>
              <a:gd name="connsiteY3" fmla="*/ 541424 h 54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34" h="541424">
                <a:moveTo>
                  <a:pt x="0" y="0"/>
                </a:moveTo>
                <a:lnTo>
                  <a:pt x="115834" y="0"/>
                </a:lnTo>
                <a:lnTo>
                  <a:pt x="115834" y="541424"/>
                </a:lnTo>
                <a:lnTo>
                  <a:pt x="0" y="541424"/>
                </a:lnTo>
                <a:close/>
              </a:path>
            </a:pathLst>
          </a:cu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F62797-1F46-4C67-8B0B-358D10E95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51260" y="2173253"/>
            <a:ext cx="115834" cy="14936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3E1608-344A-4FF3-8B9B-4C2256099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46527" y="4951456"/>
            <a:ext cx="115834" cy="14936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124460">
              <a:spcBef>
                <a:spcPts val="5"/>
              </a:spcBef>
              <a:defRPr/>
            </a:pPr>
            <a:fld id="{81D60167-4931-47E6-BA6A-407CBD079E47}" type="slidenum">
              <a:rPr lang="ru-RU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676156" y="66133"/>
            <a:ext cx="1258660" cy="1453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547009" y="787769"/>
            <a:ext cx="60334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FF0000"/>
                </a:solidFill>
                <a:latin typeface="Formular"/>
              </a:rPr>
              <a:t>Игропедагог</a:t>
            </a:r>
            <a:r>
              <a:rPr lang="ru-RU" dirty="0">
                <a:latin typeface="Formular"/>
              </a:rPr>
              <a:t> - с</a:t>
            </a:r>
            <a:r>
              <a:rPr lang="ru-RU" b="0" i="0" dirty="0">
                <a:latin typeface="Formular"/>
              </a:rPr>
              <a:t>пециалист, который создает образовательные программы на основе игровых методик, выступает игровым персонажем. В школах будет замещать традиционного учителя. В России традиционно существуют развитые традиции </a:t>
            </a:r>
            <a:r>
              <a:rPr lang="ru-RU" b="0" i="0" dirty="0" err="1">
                <a:latin typeface="Formular"/>
              </a:rPr>
              <a:t>игропедагогики</a:t>
            </a:r>
            <a:r>
              <a:rPr lang="ru-RU" b="0" i="0" dirty="0">
                <a:latin typeface="Formular"/>
              </a:rPr>
              <a:t> в школах. И проникновение игр в школы сейчас в основном ограничено нормативно-правовой базой.</a:t>
            </a:r>
            <a:endParaRPr dirty="0"/>
          </a:p>
          <a:p>
            <a:pPr>
              <a:defRPr/>
            </a:pPr>
            <a:endParaRPr lang="ru-RU" dirty="0">
              <a:latin typeface="Formular"/>
            </a:endParaRPr>
          </a:p>
          <a:p>
            <a:pPr>
              <a:defRPr/>
            </a:pPr>
            <a:r>
              <a:rPr lang="ru-RU" b="1" dirty="0" err="1">
                <a:solidFill>
                  <a:srgbClr val="FF0000"/>
                </a:solidFill>
                <a:latin typeface="Formular"/>
              </a:rPr>
              <a:t>Игропрактик</a:t>
            </a:r>
            <a:r>
              <a:rPr lang="ru-RU" b="1" dirty="0">
                <a:solidFill>
                  <a:srgbClr val="C00000"/>
                </a:solidFill>
                <a:latin typeface="Formular"/>
              </a:rPr>
              <a:t> </a:t>
            </a:r>
            <a:r>
              <a:rPr lang="ru-RU" dirty="0">
                <a:latin typeface="Formular"/>
              </a:rPr>
              <a:t>- </a:t>
            </a:r>
            <a:r>
              <a:rPr lang="ru-RU" dirty="0">
                <a:solidFill>
                  <a:srgbClr val="000000"/>
                </a:solidFill>
                <a:latin typeface="Formular"/>
              </a:rPr>
              <a:t>о</a:t>
            </a:r>
            <a:r>
              <a:rPr lang="ru-RU" b="0" i="0" dirty="0">
                <a:solidFill>
                  <a:srgbClr val="000000"/>
                </a:solidFill>
                <a:latin typeface="Formular"/>
              </a:rPr>
              <a:t>рганизатор, создатель, проводник в развлекательных игровых вселенных в реальном и виртуальном пространствах. Сейчас популярны городские квесты – от «Бегущего города» до игр типа «Клаустрофобии», разработанных для замкнутых пространств. Также есть направление ARG – игр в альтернативной реальности, где очень размыта грань между реальным миром и игровым. В дальнейшем такие игры будут только развиваться.</a:t>
            </a:r>
            <a:endParaRPr lang="ru-RU" dirty="0">
              <a:latin typeface="Formular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14769" t="-808" r="17470" b="808"/>
          <a:stretch/>
        </p:blipFill>
        <p:spPr bwMode="auto">
          <a:xfrm>
            <a:off x="7722586" y="1730235"/>
            <a:ext cx="4180524" cy="34703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3AB1F5-6AE7-4733-A4EB-60FA3DD51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64669" y="3706963"/>
            <a:ext cx="115834" cy="14936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1411</Words>
  <Application>Microsoft Office PowerPoint</Application>
  <DocSecurity>0</DocSecurity>
  <PresentationFormat>Широкоэкранный</PresentationFormat>
  <Paragraphs>139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Formular</vt:lpstr>
      <vt:lpstr>Times New Roman</vt:lpstr>
      <vt:lpstr>Calibri</vt:lpstr>
      <vt:lpstr>Arial Black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Фото</dc:creator>
  <cp:keywords/>
  <dc:description/>
  <cp:lastModifiedBy>Анастасия Ланько</cp:lastModifiedBy>
  <cp:revision>94</cp:revision>
  <dcterms:created xsi:type="dcterms:W3CDTF">2023-07-27T06:48:12Z</dcterms:created>
  <dcterms:modified xsi:type="dcterms:W3CDTF">2024-06-18T07:28:26Z</dcterms:modified>
  <cp:category/>
  <dc:identifier/>
  <cp:contentStatus/>
  <dc:language/>
  <cp:version/>
</cp:coreProperties>
</file>