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eded30dca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2eded30dca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7D5D3"/>
            </a:gs>
            <a:gs pos="38000">
              <a:srgbClr val="D7D5D3"/>
            </a:gs>
            <a:gs pos="48000">
              <a:schemeClr val="lt1"/>
            </a:gs>
            <a:gs pos="57000">
              <a:srgbClr val="D7D5D3"/>
            </a:gs>
            <a:gs pos="100000">
              <a:srgbClr val="D7D5D3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34775" y="832700"/>
            <a:ext cx="84750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F27300"/>
                </a:solidFill>
              </a:rPr>
              <a:t>ПРАВОВАЯ БАЗА </a:t>
            </a:r>
            <a:br>
              <a:rPr lang="ru" sz="4300" b="1" dirty="0">
                <a:solidFill>
                  <a:srgbClr val="520575"/>
                </a:solidFill>
              </a:rPr>
            </a:br>
            <a:r>
              <a:rPr lang="ru" sz="4300" b="1" dirty="0">
                <a:solidFill>
                  <a:srgbClr val="520575"/>
                </a:solidFill>
              </a:rPr>
              <a:t>И НОРМАТИВНЫЕ АКТЫ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F27300"/>
                </a:solidFill>
              </a:rPr>
              <a:t>УРОК </a:t>
            </a:r>
            <a:r>
              <a:rPr lang="ru" sz="1500" b="1">
                <a:solidFill>
                  <a:srgbClr val="F27300"/>
                </a:solidFill>
              </a:rPr>
              <a:t>2</a:t>
            </a:r>
            <a:endParaRPr sz="1300" b="1" i="0" u="none" strike="noStrike" cap="none">
              <a:solidFill>
                <a:srgbClr val="F27300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E842A51-6486-D1D7-3059-287CB0A6C7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9826" y="439591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3905450" y="0"/>
            <a:ext cx="52518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728570" y="213700"/>
            <a:ext cx="4388700" cy="4733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dirty="0">
                <a:solidFill>
                  <a:srgbClr val="7030A0"/>
                </a:solidFill>
              </a:rPr>
              <a:t>Конституция Российской Федерации </a:t>
            </a:r>
            <a:br>
              <a:rPr lang="ru" sz="1800" dirty="0">
                <a:solidFill>
                  <a:srgbClr val="7030A0"/>
                </a:solidFill>
              </a:rPr>
            </a:br>
            <a:r>
              <a:rPr lang="ru" sz="1800" dirty="0">
                <a:solidFill>
                  <a:srgbClr val="7030A0"/>
                </a:solidFill>
              </a:rPr>
              <a:t>в статье №114 </a:t>
            </a:r>
            <a:r>
              <a:rPr lang="ru" sz="1800" dirty="0">
                <a:solidFill>
                  <a:schemeClr val="tx1"/>
                </a:solidFill>
              </a:rPr>
              <a:t>закрепляет обязательства Правительства РФ </a:t>
            </a:r>
            <a:br>
              <a:rPr lang="ru" sz="1800" dirty="0">
                <a:solidFill>
                  <a:schemeClr val="tx1"/>
                </a:solidFill>
              </a:rPr>
            </a:br>
            <a:r>
              <a:rPr lang="ru" sz="1800" dirty="0">
                <a:solidFill>
                  <a:schemeClr val="tx1"/>
                </a:solidFill>
              </a:rPr>
              <a:t>по поддержке добровольческой деятельности и НКО.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ru"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dirty="0">
                <a:solidFill>
                  <a:srgbClr val="7030A0"/>
                </a:solidFill>
              </a:rPr>
              <a:t>Федеральный закон №135 </a:t>
            </a:r>
            <a:br>
              <a:rPr lang="ru" sz="1800" dirty="0">
                <a:solidFill>
                  <a:srgbClr val="7030A0"/>
                </a:solidFill>
              </a:rPr>
            </a:br>
            <a:r>
              <a:rPr lang="ru" sz="1800" dirty="0">
                <a:solidFill>
                  <a:srgbClr val="7030A0"/>
                </a:solidFill>
              </a:rPr>
              <a:t>«О благотворительной деятельности </a:t>
            </a:r>
            <a:br>
              <a:rPr lang="ru" sz="1800" dirty="0">
                <a:solidFill>
                  <a:srgbClr val="7030A0"/>
                </a:solidFill>
              </a:rPr>
            </a:br>
            <a:r>
              <a:rPr lang="ru" sz="1800" dirty="0">
                <a:solidFill>
                  <a:srgbClr val="7030A0"/>
                </a:solidFill>
              </a:rPr>
              <a:t>и добровольчестве (волонтерстве)» </a:t>
            </a:r>
            <a:r>
              <a:rPr lang="ru" sz="1800" dirty="0">
                <a:solidFill>
                  <a:schemeClr val="tx1"/>
                </a:solidFill>
              </a:rPr>
              <a:t>определяет добровольческую деятельность, основных участников, цели, а также полномочия федеральных, региональных </a:t>
            </a:r>
            <a:br>
              <a:rPr lang="ru" sz="1800" dirty="0">
                <a:solidFill>
                  <a:schemeClr val="tx1"/>
                </a:solidFill>
              </a:rPr>
            </a:br>
            <a:r>
              <a:rPr lang="ru" sz="1800" dirty="0">
                <a:solidFill>
                  <a:schemeClr val="tx1"/>
                </a:solidFill>
              </a:rPr>
              <a:t>и местных властей </a:t>
            </a:r>
            <a:br>
              <a:rPr lang="ru" sz="1800" dirty="0">
                <a:solidFill>
                  <a:schemeClr val="tx1"/>
                </a:solidFill>
              </a:rPr>
            </a:br>
            <a:r>
              <a:rPr lang="ru" sz="1800" dirty="0">
                <a:solidFill>
                  <a:schemeClr val="tx1"/>
                </a:solidFill>
              </a:rPr>
              <a:t>в поддержке и популяризации добровольчества.</a:t>
            </a:r>
            <a:endParaRPr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904450" y="1932009"/>
            <a:ext cx="3235500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КАКОВА ОСНОВА БАЗОВОГО НОРМАТИВНОГО РЕГУЛИРОВАНИЯ ВОЛОНТЕРСТВА?</a:t>
            </a:r>
            <a:endParaRPr lang="ru-RU" sz="2000" b="1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9864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1427584" y="-172673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8804A380-C1D3-6C5C-96D3-1D433D497935}"/>
              </a:ext>
            </a:extLst>
          </p:cNvPr>
          <p:cNvSpPr/>
          <p:nvPr/>
        </p:nvSpPr>
        <p:spPr>
          <a:xfrm>
            <a:off x="546263" y="2054843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1</a:t>
            </a:r>
          </a:p>
        </p:txBody>
      </p:sp>
      <p:pic>
        <p:nvPicPr>
          <p:cNvPr id="5" name="Рисунок 4" descr="Документ со сплошной заливкой">
            <a:extLst>
              <a:ext uri="{FF2B5EF4-FFF2-40B4-BE49-F238E27FC236}">
                <a16:creationId xmlns:a16="http://schemas.microsoft.com/office/drawing/2014/main" id="{DCFD15F5-A356-CD65-9732-E3361783F6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92284" y="302951"/>
            <a:ext cx="593073" cy="593073"/>
          </a:xfrm>
          <a:prstGeom prst="rect">
            <a:avLst/>
          </a:prstGeom>
        </p:spPr>
      </p:pic>
      <p:pic>
        <p:nvPicPr>
          <p:cNvPr id="6" name="Рисунок 5" descr="Документ со сплошной заливкой">
            <a:extLst>
              <a:ext uri="{FF2B5EF4-FFF2-40B4-BE49-F238E27FC236}">
                <a16:creationId xmlns:a16="http://schemas.microsoft.com/office/drawing/2014/main" id="{4C0D16E9-E45E-DF50-84AA-27B168494E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92284" y="1991214"/>
            <a:ext cx="593073" cy="59307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7F1B680-9554-6645-5A6A-38FA64C64F5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85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 flipH="1">
            <a:off x="175" y="0"/>
            <a:ext cx="5320762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5"/>
          <p:cNvSpPr txBox="1"/>
          <p:nvPr/>
        </p:nvSpPr>
        <p:spPr>
          <a:xfrm flipH="1">
            <a:off x="467360" y="564749"/>
            <a:ext cx="4537396" cy="406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rgbClr val="7030A0"/>
                </a:solidFill>
              </a:rPr>
              <a:t>Подзаконный акт - Постановление Правительства №1425 </a:t>
            </a:r>
            <a:r>
              <a:rPr lang="ru" sz="1800" dirty="0">
                <a:solidFill>
                  <a:schemeClr val="tx1"/>
                </a:solidFill>
              </a:rPr>
              <a:t>описывает взаимодействие власти, государственных и муниципальных учреждений с волонтерами.</a:t>
            </a: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800" dirty="0">
              <a:solidFill>
                <a:srgbClr val="F273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tx1"/>
                </a:solidFill>
              </a:rPr>
              <a:t>Концепция развития волонтерства </a:t>
            </a:r>
            <a:br>
              <a:rPr lang="ru" sz="1800" dirty="0">
                <a:solidFill>
                  <a:schemeClr val="tx1"/>
                </a:solidFill>
              </a:rPr>
            </a:br>
            <a:r>
              <a:rPr lang="ru" sz="1800" dirty="0">
                <a:solidFill>
                  <a:schemeClr val="tx1"/>
                </a:solidFill>
              </a:rPr>
              <a:t>в России до 2025 года рассматривает основные направления деятельности и меры, необходимые для развития волонтерства, действует с 2019 года и влияет на развитие отношения к добровольчеству.</a:t>
            </a:r>
            <a:endParaRPr sz="1800" dirty="0">
              <a:solidFill>
                <a:schemeClr val="tx1"/>
              </a:solidFill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7178128" y="-453234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 txBox="1"/>
          <p:nvPr/>
        </p:nvSpPr>
        <p:spPr>
          <a:xfrm>
            <a:off x="5904769" y="1176125"/>
            <a:ext cx="3185656" cy="2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 РЕГУЛИРУЕТСЯ ВЗАИМОДЕЙСТВИЕ ВЛАСТИ И ДОБРОВОЛЬЦЕВ,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И В ЧЕМ ЗАКЛЮЧАЕТСЯ РОЛЬ КОНЦЕПЦИИ РАЗВИТИЯ ВОЛОНТЕРСТВА?</a:t>
            </a:r>
            <a:endParaRPr lang="ru-RU" sz="2000" dirty="0">
              <a:solidFill>
                <a:srgbClr val="F27300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DC8B3CF2-DCEE-D9C3-F6F1-C598693EDA52}"/>
              </a:ext>
            </a:extLst>
          </p:cNvPr>
          <p:cNvSpPr/>
          <p:nvPr/>
        </p:nvSpPr>
        <p:spPr>
          <a:xfrm>
            <a:off x="5528289" y="1276803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2</a:t>
            </a:r>
          </a:p>
        </p:txBody>
      </p:sp>
      <p:pic>
        <p:nvPicPr>
          <p:cNvPr id="4" name="Рисунок 3" descr="Документ со сплошной заливкой">
            <a:extLst>
              <a:ext uri="{FF2B5EF4-FFF2-40B4-BE49-F238E27FC236}">
                <a16:creationId xmlns:a16="http://schemas.microsoft.com/office/drawing/2014/main" id="{D4DD3E47-4CCD-92E0-8229-3DEABDAE55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92087" y="677153"/>
            <a:ext cx="593073" cy="59307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2D6B39D-41E3-4D98-5E1E-BBA594E6AA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8642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3995900" y="0"/>
            <a:ext cx="51483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887907" y="1915735"/>
            <a:ext cx="2874196" cy="1723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ФОРМЫ ГОСУДАРСТВЕННОЙ ПОДДЕРЖКИ ПРЕДУСМОТРЕНЫ ДЛЯ НКО?</a:t>
            </a:r>
            <a:endParaRPr lang="ru-RU" sz="2000" b="1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">
            <a:off x="1759692" y="-271677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0824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6"/>
          <p:cNvSpPr txBox="1"/>
          <p:nvPr/>
        </p:nvSpPr>
        <p:spPr>
          <a:xfrm>
            <a:off x="4986498" y="1040600"/>
            <a:ext cx="3964461" cy="323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rgbClr val="520575"/>
                </a:solidFill>
              </a:rPr>
              <a:t>Федеральный закон №7 </a:t>
            </a:r>
            <a:br>
              <a:rPr lang="ru" sz="1800" dirty="0">
                <a:solidFill>
                  <a:srgbClr val="520575"/>
                </a:solidFill>
              </a:rPr>
            </a:br>
            <a:r>
              <a:rPr lang="ru" sz="1800" dirty="0">
                <a:solidFill>
                  <a:srgbClr val="520575"/>
                </a:solidFill>
              </a:rPr>
              <a:t>«О некоммерческих организациях» </a:t>
            </a:r>
            <a:r>
              <a:rPr lang="ru" sz="1800" dirty="0">
                <a:solidFill>
                  <a:schemeClr val="tx1"/>
                </a:solidFill>
              </a:rPr>
              <a:t>устанавливает правовой статус НКО и возможные формы государственной поддержки, включая размещение государственных и муниципальных социальных заказов, налоговые льготы, материальную и имущественную поддержку, а также другие льготы для НКО.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D0E1F0C8-B033-693E-CA7F-355503F53082}"/>
              </a:ext>
            </a:extLst>
          </p:cNvPr>
          <p:cNvSpPr/>
          <p:nvPr/>
        </p:nvSpPr>
        <p:spPr>
          <a:xfrm>
            <a:off x="546263" y="2024363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3</a:t>
            </a:r>
          </a:p>
        </p:txBody>
      </p:sp>
      <p:pic>
        <p:nvPicPr>
          <p:cNvPr id="4" name="Рисунок 3" descr="Документ со сплошной заливкой">
            <a:extLst>
              <a:ext uri="{FF2B5EF4-FFF2-40B4-BE49-F238E27FC236}">
                <a16:creationId xmlns:a16="http://schemas.microsoft.com/office/drawing/2014/main" id="{01873AFC-01C0-67B1-2256-A3E16A497C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393425" y="1146231"/>
            <a:ext cx="593073" cy="59307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38708F8-B3D5-42FD-DC15-3E05C5FFF6E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881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5974079" y="1398165"/>
            <a:ext cx="3178629" cy="2339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 РЕГУЛИРУЕТСЯ ДЕЯТЕЛЬНОСТЬ ОБЩЕСТВЕННЫХ ОБЪЕДИНЕНИЙ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И МОЛОДЕЖНЫХ ОРГАНИЗАЦИЙ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В РОССИИ?</a:t>
            </a:r>
            <a:endParaRPr lang="ru-RU" sz="2000" b="0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0" y="0"/>
            <a:ext cx="5377132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1178559" y="1378405"/>
            <a:ext cx="3930832" cy="3954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rgbClr val="7030A0"/>
                </a:solidFill>
              </a:rPr>
              <a:t>Федеральный закон №82 «Об общественных объединениях» </a:t>
            </a:r>
            <a:r>
              <a:rPr lang="ru" sz="1800" dirty="0">
                <a:solidFill>
                  <a:schemeClr val="tx1"/>
                </a:solidFill>
              </a:rPr>
              <a:t>устанавливает порядок создания, реорганизации, ликвидации общественных объединений, их права и обязанности, вопросы собственности и управления имуществом.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dk2"/>
              </a:solidFill>
            </a:endParaRPr>
          </a:p>
        </p:txBody>
      </p:sp>
      <p:pic>
        <p:nvPicPr>
          <p:cNvPr id="93" name="Google Shape;9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7065854" y="2290172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113AC92C-9F54-3CBC-06E2-7EDD6CAC9312}"/>
              </a:ext>
            </a:extLst>
          </p:cNvPr>
          <p:cNvSpPr/>
          <p:nvPr/>
        </p:nvSpPr>
        <p:spPr>
          <a:xfrm>
            <a:off x="5555222" y="1520645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4</a:t>
            </a:r>
          </a:p>
        </p:txBody>
      </p:sp>
      <p:pic>
        <p:nvPicPr>
          <p:cNvPr id="4" name="Рисунок 3" descr="Документ со сплошной заливкой">
            <a:extLst>
              <a:ext uri="{FF2B5EF4-FFF2-40B4-BE49-F238E27FC236}">
                <a16:creationId xmlns:a16="http://schemas.microsoft.com/office/drawing/2014/main" id="{6911AC35-BA26-8C8C-7AB6-4842E7A452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5486" y="1443832"/>
            <a:ext cx="593073" cy="59307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F7A196E-3D66-82A1-C9B3-842F59D0864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8642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/>
          <p:nvPr/>
        </p:nvSpPr>
        <p:spPr>
          <a:xfrm>
            <a:off x="3995700" y="4737"/>
            <a:ext cx="51483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 flipH="1">
            <a:off x="643456" y="1920592"/>
            <a:ext cx="3261139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1800" b="1" dirty="0">
                <a:solidFill>
                  <a:srgbClr val="F27300"/>
                </a:solidFill>
              </a:rPr>
              <a:t>КАК ЗАКОНОДАТЕЛЬСТВО РЕГУЛИРУЕТ ФИНАНСИРОВАНИЕ </a:t>
            </a:r>
            <a:br>
              <a:rPr lang="ru-RU" sz="1800" b="1" dirty="0">
                <a:solidFill>
                  <a:srgbClr val="F27300"/>
                </a:solidFill>
              </a:rPr>
            </a:br>
            <a:r>
              <a:rPr lang="ru-RU" sz="1800" b="1" dirty="0">
                <a:solidFill>
                  <a:srgbClr val="F27300"/>
                </a:solidFill>
              </a:rPr>
              <a:t>И ПОДДЕРЖКУ НКО?</a:t>
            </a:r>
            <a:endParaRPr lang="ru-RU" sz="1800" b="1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990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8"/>
          <p:cNvSpPr txBox="1"/>
          <p:nvPr/>
        </p:nvSpPr>
        <p:spPr>
          <a:xfrm>
            <a:off x="4815130" y="360337"/>
            <a:ext cx="4246573" cy="46166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rgbClr val="520575"/>
                </a:solidFill>
              </a:rPr>
              <a:t>Федеральный закон №275 </a:t>
            </a:r>
            <a:r>
              <a:rPr lang="ru" sz="1800" dirty="0">
                <a:solidFill>
                  <a:schemeClr val="tx1"/>
                </a:solidFill>
              </a:rPr>
              <a:t>устанавливает порядок использования целевого капитала НКО для финансирования уставной деятельности.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8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tx1"/>
                </a:solidFill>
              </a:rPr>
              <a:t>Другие нормативные акты касаются грантовой поддержки, ведения реестра социально ориентированных НКО и НКО - исполнителей общественно-полезных услуг.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tx1"/>
                </a:solidFill>
              </a:rPr>
              <a:t>Условия предоставления субсидий </a:t>
            </a:r>
            <a:br>
              <a:rPr lang="ru" sz="1800" dirty="0">
                <a:solidFill>
                  <a:schemeClr val="tx1"/>
                </a:solidFill>
              </a:rPr>
            </a:br>
            <a:r>
              <a:rPr lang="ru" sz="1800" dirty="0">
                <a:solidFill>
                  <a:schemeClr val="tx1"/>
                </a:solidFill>
              </a:rPr>
              <a:t>и грантов НКО регулируются Бюджетным кодексом и подзаконными актами, а налоговые льготы – Налоговым кодексом.</a:t>
            </a: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982930CC-302A-8D63-0FC5-2F0574BF65ED}"/>
              </a:ext>
            </a:extLst>
          </p:cNvPr>
          <p:cNvSpPr/>
          <p:nvPr/>
        </p:nvSpPr>
        <p:spPr>
          <a:xfrm>
            <a:off x="296870" y="2055684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5</a:t>
            </a:r>
          </a:p>
        </p:txBody>
      </p:sp>
      <p:pic>
        <p:nvPicPr>
          <p:cNvPr id="101" name="Google Shape;101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1738301" y="2527906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Документ со сплошной заливкой">
            <a:extLst>
              <a:ext uri="{FF2B5EF4-FFF2-40B4-BE49-F238E27FC236}">
                <a16:creationId xmlns:a16="http://schemas.microsoft.com/office/drawing/2014/main" id="{86431BCE-5F21-B03D-E013-577089403E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22057" y="496464"/>
            <a:ext cx="593073" cy="59307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7FBFE63-1321-0F01-707B-69B5E78069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3979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306</Words>
  <Application>Microsoft Office PowerPoint</Application>
  <PresentationFormat>Экран (16:9)</PresentationFormat>
  <Paragraphs>27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ПРАВОВАЯ БАЗА  И НОРМАТИВНЫЕ АКТЫ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ПРАВОВАЯ БАЗА И НОРМАТИВНЫЕ АКТЫ.</dc:title>
  <cp:lastModifiedBy>Кирилл</cp:lastModifiedBy>
  <cp:revision>3</cp:revision>
  <dcterms:modified xsi:type="dcterms:W3CDTF">2024-08-19T10:04:43Z</dcterms:modified>
</cp:coreProperties>
</file>