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95" r:id="rId2"/>
    <p:sldId id="265" r:id="rId3"/>
    <p:sldId id="267" r:id="rId4"/>
    <p:sldId id="268" r:id="rId5"/>
    <p:sldId id="293" r:id="rId6"/>
    <p:sldId id="263" r:id="rId7"/>
    <p:sldId id="272" r:id="rId8"/>
    <p:sldId id="277" r:id="rId9"/>
    <p:sldId id="274" r:id="rId10"/>
    <p:sldId id="275" r:id="rId11"/>
    <p:sldId id="283" r:id="rId12"/>
    <p:sldId id="278" r:id="rId13"/>
    <p:sldId id="279" r:id="rId14"/>
    <p:sldId id="276" r:id="rId15"/>
    <p:sldId id="280" r:id="rId16"/>
    <p:sldId id="281" r:id="rId17"/>
    <p:sldId id="296" r:id="rId18"/>
  </p:sldIdLst>
  <p:sldSz cx="13436600" cy="7562850"/>
  <p:notesSz cx="13436600" cy="7562850"/>
  <p:embeddedFontLst>
    <p:embeddedFont>
      <p:font typeface="Halvar Breit Rg" panose="00000505000000000000" charset="0"/>
      <p:regular r:id="rId20"/>
    </p:embeddedFont>
    <p:embeddedFont>
      <p:font typeface="Montserrat Medium" panose="00000600000000000000" pitchFamily="2" charset="-52"/>
      <p:regular r:id="rId21"/>
      <p:italic r:id="rId22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363"/>
    <a:srgbClr val="FF6B6B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54" y="58"/>
      </p:cViewPr>
      <p:guideLst>
        <p:guide orient="horz" pos="2382"/>
        <p:guide pos="4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BAAE-3A19-4FAF-9F12-33471A1740E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66865-333C-4119-8073-E3E002FD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7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33D99-644B-41C7-BC7F-5563321A97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6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33D99-644B-41C7-BC7F-5563321A977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6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42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156" y="0"/>
                </a:moveTo>
                <a:lnTo>
                  <a:pt x="0" y="0"/>
                </a:lnTo>
                <a:lnTo>
                  <a:pt x="0" y="7559992"/>
                </a:lnTo>
                <a:lnTo>
                  <a:pt x="13440156" y="7559992"/>
                </a:lnTo>
                <a:lnTo>
                  <a:pt x="13440156" y="0"/>
                </a:lnTo>
                <a:close/>
              </a:path>
            </a:pathLst>
          </a:custGeom>
          <a:solidFill>
            <a:srgbClr val="FF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2" userDrawn="1">
          <p15:clr>
            <a:srgbClr val="F26B43"/>
          </p15:clr>
        </p15:guide>
        <p15:guide id="2" pos="4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1155700" y="6113538"/>
            <a:ext cx="6807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Урок 2. Основы волонтерства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solidFill>
                  <a:schemeClr val="bg1"/>
                </a:solidFill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95376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E8D493-5F33-47A0-B7D6-4AB5C3E6A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10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1972292" cy="4583947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Встреча и сопровождение представителей СМИ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Навигация по территории проведения форума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Помощь в решении возникающих трудностей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Ответы на вопросы по программе мероприятия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Помощь в организации съёмок и пресс-подходов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Работа с текстами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Помощь в организации работы пресс-центров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86525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Взаимодействие со СМИ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A3BB91-513D-E45C-A769-156138B26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98" y="6537241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1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99E87-2375-6688-EFF9-661525405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1972292" cy="3083536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Помощь в решении трудностей, возникающих</a:t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 участников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по программе форума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дополнительных командных активностей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Оперативная коммуникация со всеми участниками форума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78905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Работа с участниками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70F23-CEA1-39E4-6282-C523E1C77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21" y="6464245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2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9018EB-49D5-3166-4E47-B56A91A1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12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1972292" cy="2621872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залов к программе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Рассадка участников и гостей программы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Помощь спикеру/модератору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Работа с микрофонами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70523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Деловая программа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D4DB96-5AB8-FC45-B53A-801ACDF36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69" y="6464245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0F4DE0-4C53-E76F-C87A-6818B8A94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3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1972292" cy="1967846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Помощь в организации и проведении досуговых мероприятий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Помощь артистам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и вынос наградной атрибутики, призов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78905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Досуговая программа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872C4F-1AD4-A991-A352-09869466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6488116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4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42B402-4E86-18A2-44D8-89AEA0235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14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613408" y="1419225"/>
            <a:ext cx="11972292" cy="1583126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pPr marL="1270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Волонтёры, готовые к оперативному решению разноплановых задач, возникающих на форуме,</a:t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или для временного усиления какой-либо функции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79667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Быстрое реагирование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EF68E1D-620A-244C-A503-A18C15751ABE}"/>
              </a:ext>
            </a:extLst>
          </p:cNvPr>
          <p:cNvSpPr txBox="1">
            <a:spLocks/>
          </p:cNvSpPr>
          <p:nvPr/>
        </p:nvSpPr>
        <p:spPr>
          <a:xfrm>
            <a:off x="613408" y="4255699"/>
            <a:ext cx="11972292" cy="1121461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pPr marL="1270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Волонтёры, помогающие организовать комфортные условия для волонтёрского корпуса и реализовать мотивационную программу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A7C16A6-324B-F0AD-5977-7221DB5D4A75}"/>
              </a:ext>
            </a:extLst>
          </p:cNvPr>
          <p:cNvSpPr/>
          <p:nvPr/>
        </p:nvSpPr>
        <p:spPr>
          <a:xfrm>
            <a:off x="580388" y="3381207"/>
            <a:ext cx="68999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Волонтёрский штаб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BBA08D-7D29-107D-24CC-BB83676CE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00" y="6380273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4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4DF19CB-1E6A-8237-C2D5-3AF6C9A17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2"/>
          <a:stretch/>
        </p:blipFill>
        <p:spPr>
          <a:xfrm>
            <a:off x="0" y="574"/>
            <a:ext cx="13436600" cy="756227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2585700" y="6820243"/>
            <a:ext cx="276460" cy="2571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r>
              <a:rPr lang="ru-RU"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5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F13F0355-00DF-C272-6FE4-16306845E656}"/>
              </a:ext>
            </a:extLst>
          </p:cNvPr>
          <p:cNvSpPr txBox="1">
            <a:spLocks/>
          </p:cNvSpPr>
          <p:nvPr/>
        </p:nvSpPr>
        <p:spPr>
          <a:xfrm>
            <a:off x="621836" y="428625"/>
            <a:ext cx="11010900" cy="72090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 algn="l">
              <a:lnSpc>
                <a:spcPct val="72900"/>
              </a:lnSpc>
              <a:spcBef>
                <a:spcPts val="1545"/>
              </a:spcBef>
            </a:pPr>
            <a:r>
              <a:rPr lang="ru-RU" sz="4450" dirty="0">
                <a:solidFill>
                  <a:srgbClr val="EB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другие функции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9D8808D-3E3B-A262-8FD9-A39C1C58EFC0}"/>
              </a:ext>
            </a:extLst>
          </p:cNvPr>
          <p:cNvSpPr/>
          <p:nvPr/>
        </p:nvSpPr>
        <p:spPr>
          <a:xfrm>
            <a:off x="621836" y="1876425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Служба размещения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7425D7E-A140-9C72-9510-BAEFE3EE4A3F}"/>
              </a:ext>
            </a:extLst>
          </p:cNvPr>
          <p:cNvSpPr/>
          <p:nvPr/>
        </p:nvSpPr>
        <p:spPr>
          <a:xfrm>
            <a:off x="4893424" y="3444280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Медицинская служба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F2C4136-194D-DC22-E45D-423D670D3EED}"/>
              </a:ext>
            </a:extLst>
          </p:cNvPr>
          <p:cNvSpPr/>
          <p:nvPr/>
        </p:nvSpPr>
        <p:spPr>
          <a:xfrm>
            <a:off x="9165012" y="1876425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Работа</a:t>
            </a:r>
            <a:b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партнёрами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DFCD626-1581-3697-3217-CFFC4E941D89}"/>
              </a:ext>
            </a:extLst>
          </p:cNvPr>
          <p:cNvSpPr/>
          <p:nvPr/>
        </p:nvSpPr>
        <p:spPr>
          <a:xfrm>
            <a:off x="621836" y="3444280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Медиаволонтёры</a:t>
            </a:r>
            <a:endParaRPr lang="ru-RU" sz="2500" spc="-25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278F685-BFD4-B266-B00F-5BC3682391AE}"/>
              </a:ext>
            </a:extLst>
          </p:cNvPr>
          <p:cNvSpPr/>
          <p:nvPr/>
        </p:nvSpPr>
        <p:spPr>
          <a:xfrm>
            <a:off x="4893424" y="1878970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Служба питания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4012622-A352-CC6F-931E-BB9BD305313A}"/>
              </a:ext>
            </a:extLst>
          </p:cNvPr>
          <p:cNvSpPr/>
          <p:nvPr/>
        </p:nvSpPr>
        <p:spPr>
          <a:xfrm>
            <a:off x="9165012" y="3444280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Лингвистические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95058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дежда, ткань, шаблон, оберточная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3D304055-AF9F-9053-20B4-B6B12F978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5"/>
          <a:stretch/>
        </p:blipFill>
        <p:spPr>
          <a:xfrm>
            <a:off x="0" y="286"/>
            <a:ext cx="13436600" cy="75625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759290" y="6820243"/>
            <a:ext cx="102870" cy="27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endParaRPr sz="1600">
              <a:latin typeface="Montserrat Medium"/>
              <a:cs typeface="Montserrat Medium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9EDA0228-6BC1-4D10-B67B-D3AB45BD7E75}"/>
              </a:ext>
            </a:extLst>
          </p:cNvPr>
          <p:cNvSpPr txBox="1"/>
          <p:nvPr/>
        </p:nvSpPr>
        <p:spPr>
          <a:xfrm>
            <a:off x="12759290" y="6972643"/>
            <a:ext cx="255270" cy="2571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ru-RU" sz="1600" spc="10" dirty="0">
                <a:solidFill>
                  <a:schemeClr val="bg1"/>
                </a:solidFill>
                <a:latin typeface="Montserrat Medium"/>
                <a:cs typeface="Montserrat Medium"/>
              </a:rPr>
              <a:t>16</a:t>
            </a:r>
            <a:endParaRPr sz="1600" dirty="0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117CCDF-7A0C-8AAC-36ED-09A9831899D9}"/>
              </a:ext>
            </a:extLst>
          </p:cNvPr>
          <p:cNvSpPr txBox="1">
            <a:spLocks/>
          </p:cNvSpPr>
          <p:nvPr/>
        </p:nvSpPr>
        <p:spPr>
          <a:xfrm>
            <a:off x="613408" y="352425"/>
            <a:ext cx="11010900" cy="122078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 algn="l">
              <a:lnSpc>
                <a:spcPct val="72900"/>
              </a:lnSpc>
              <a:spcBef>
                <a:spcPts val="1545"/>
              </a:spcBef>
            </a:pPr>
            <a:r>
              <a:rPr lang="ru-RU" sz="4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Задачи, которые нельзя поручать волонтёрам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6BE39A4-513D-72DD-AE3E-C34F8FE8ABE3}"/>
              </a:ext>
            </a:extLst>
          </p:cNvPr>
          <p:cNvSpPr txBox="1">
            <a:spLocks/>
          </p:cNvSpPr>
          <p:nvPr/>
        </p:nvSpPr>
        <p:spPr>
          <a:xfrm>
            <a:off x="613408" y="2143477"/>
            <a:ext cx="11353800" cy="3275897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pPr marL="1270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залов</a:t>
            </a:r>
          </a:p>
          <a:p>
            <a:pPr marL="1270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Переноска грузов</a:t>
            </a:r>
          </a:p>
          <a:p>
            <a:pPr marL="1270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Уборка помещений</a:t>
            </a:r>
          </a:p>
          <a:p>
            <a:pPr marL="1270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территории и общественного порядка</a:t>
            </a:r>
          </a:p>
          <a:p>
            <a:pPr marL="1270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других функций платного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47342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1155700" y="6113538"/>
            <a:ext cx="6807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Урок 2. Основы волонтерства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solidFill>
                  <a:schemeClr val="bg1"/>
                </a:solidFill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346141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8E1C92-1BBA-A291-038A-FD6BF768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759234" y="6813589"/>
            <a:ext cx="10287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2</a:t>
            </a:r>
            <a:endParaRPr sz="1600" dirty="0">
              <a:latin typeface="Montserrat Medium"/>
              <a:cs typeface="Montserrat Medium"/>
            </a:endParaRPr>
          </a:p>
        </p:txBody>
      </p:sp>
      <p:pic>
        <p:nvPicPr>
          <p:cNvPr id="7" name="Рисунок 6" descr="Изображение выглядит как одежда, человек, рукав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758AB168-8CAB-84B5-4520-C6CCC90291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5836" r="10526" b="42812"/>
          <a:stretch/>
        </p:blipFill>
        <p:spPr>
          <a:xfrm>
            <a:off x="1384300" y="1937747"/>
            <a:ext cx="3352800" cy="3352800"/>
          </a:xfrm>
          <a:prstGeom prst="ellipse">
            <a:avLst/>
          </a:prstGeom>
          <a:ln w="76200">
            <a:solidFill>
              <a:srgbClr val="FF6D6D"/>
            </a:solidFill>
          </a:ln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A0CFEFD1-0D71-E3D7-A36D-D712B1FD85A7}"/>
              </a:ext>
            </a:extLst>
          </p:cNvPr>
          <p:cNvSpPr txBox="1">
            <a:spLocks/>
          </p:cNvSpPr>
          <p:nvPr/>
        </p:nvSpPr>
        <p:spPr>
          <a:xfrm>
            <a:off x="5346700" y="1216844"/>
            <a:ext cx="6400800" cy="72090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>
              <a:lnSpc>
                <a:spcPct val="72900"/>
              </a:lnSpc>
              <a:spcBef>
                <a:spcPts val="1545"/>
              </a:spcBef>
            </a:pPr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 Крайнов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5346700" y="2166347"/>
            <a:ext cx="7412534" cy="2952731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</a:pPr>
            <a:r>
              <a:rPr lang="ru-RU" sz="2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тренер Ассоциации тренеров Российского Союза Молодёжи</a:t>
            </a:r>
          </a:p>
          <a:p>
            <a: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</a:pPr>
            <a:r>
              <a:rPr lang="ru-RU" sz="2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отдела развития компетенций Ресурсного центра «</a:t>
            </a:r>
            <a:r>
              <a:rPr lang="ru-RU" sz="2200" spc="-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Мосволонтёр</a:t>
            </a:r>
            <a:r>
              <a:rPr lang="ru-RU" sz="2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</a:pPr>
            <a:r>
              <a:rPr lang="ru-RU" sz="2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волонтёрского корпуса Всероссийского молодёжного образовательного форума «Территория смыслов» в 2023 году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8118CC-E0E9-7523-73EC-501440521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" y="6382873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EBE309-6D6E-C5CD-67F1-600E1C01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759290" y="6820243"/>
            <a:ext cx="102870" cy="2571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3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0063B4E-BB26-BE11-FC8B-72F56C8A8B41}"/>
              </a:ext>
            </a:extLst>
          </p:cNvPr>
          <p:cNvSpPr txBox="1">
            <a:spLocks/>
          </p:cNvSpPr>
          <p:nvPr/>
        </p:nvSpPr>
        <p:spPr>
          <a:xfrm>
            <a:off x="1155700" y="1866188"/>
            <a:ext cx="10439400" cy="2167901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>
              <a:spcBef>
                <a:spcPts val="1545"/>
              </a:spcBef>
            </a:pPr>
            <a:r>
              <a:rPr lang="ru-RU" sz="3200" spc="-25" dirty="0">
                <a:solidFill>
                  <a:srgbClr val="FF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Волонтёр – </a:t>
            </a:r>
            <a:r>
              <a:rPr lang="ru-RU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человек, который</a:t>
            </a:r>
            <a:br>
              <a:rPr lang="ru-RU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свободное от учёбы или работы время добровольно и безвозмездно осуществляет общественно полезную и социально значимую деятельность.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AF8F7D-1E1A-1615-F3CC-29B50B0B0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6491564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4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4033F7-F452-EA68-FE17-EC51BC69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759234" y="6813589"/>
            <a:ext cx="10287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4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0CFEFD1-0D71-E3D7-A36D-D712B1FD85A7}"/>
              </a:ext>
            </a:extLst>
          </p:cNvPr>
          <p:cNvSpPr txBox="1">
            <a:spLocks/>
          </p:cNvSpPr>
          <p:nvPr/>
        </p:nvSpPr>
        <p:spPr>
          <a:xfrm>
            <a:off x="546100" y="657225"/>
            <a:ext cx="10591800" cy="702949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>
              <a:lnSpc>
                <a:spcPct val="72900"/>
              </a:lnSpc>
              <a:spcBef>
                <a:spcPts val="1545"/>
              </a:spcBef>
            </a:pPr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волонтёрской деятельности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613408" y="2532045"/>
            <a:ext cx="11353800" cy="225254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польза для общества за пределами круга семьи,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добровольность,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безвозмездность,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организованная деятельность.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AA55F8-8FD6-6D3D-7650-AB7C83317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6517863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777FDA-1D05-81D1-9136-AB3481775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759234" y="6813589"/>
            <a:ext cx="10287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5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0CFEFD1-0D71-E3D7-A36D-D712B1FD85A7}"/>
              </a:ext>
            </a:extLst>
          </p:cNvPr>
          <p:cNvSpPr txBox="1">
            <a:spLocks/>
          </p:cNvSpPr>
          <p:nvPr/>
        </p:nvSpPr>
        <p:spPr>
          <a:xfrm>
            <a:off x="546100" y="657225"/>
            <a:ext cx="10591800" cy="72090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>
              <a:lnSpc>
                <a:spcPct val="72900"/>
              </a:lnSpc>
              <a:spcBef>
                <a:spcPts val="1545"/>
              </a:spcBef>
            </a:pPr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движет волонтёрами?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72EBC72-EA37-EE0F-7B37-052C0975BA1E}"/>
              </a:ext>
            </a:extLst>
          </p:cNvPr>
          <p:cNvSpPr/>
          <p:nvPr/>
        </p:nvSpPr>
        <p:spPr>
          <a:xfrm>
            <a:off x="9160917" y="2421335"/>
            <a:ext cx="3649752" cy="1360090"/>
          </a:xfrm>
          <a:prstGeom prst="roundRect">
            <a:avLst/>
          </a:prstGeom>
          <a:noFill/>
          <a:ln w="38100">
            <a:solidFill>
              <a:srgbClr val="FF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Новый опыт, смена деятельности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932283-999A-D364-E6C8-BDB1992DED7B}"/>
              </a:ext>
            </a:extLst>
          </p:cNvPr>
          <p:cNvSpPr/>
          <p:nvPr/>
        </p:nvSpPr>
        <p:spPr>
          <a:xfrm>
            <a:off x="4893424" y="2445328"/>
            <a:ext cx="3649752" cy="1360090"/>
          </a:xfrm>
          <a:prstGeom prst="roundRect">
            <a:avLst/>
          </a:prstGeom>
          <a:noFill/>
          <a:ln w="38100">
            <a:solidFill>
              <a:srgbClr val="FF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Профессиональное</a:t>
            </a:r>
            <a:b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личностное развитие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87F916C-EFF2-8DBF-5D6D-F9A84D31C7E7}"/>
              </a:ext>
            </a:extLst>
          </p:cNvPr>
          <p:cNvSpPr/>
          <p:nvPr/>
        </p:nvSpPr>
        <p:spPr>
          <a:xfrm>
            <a:off x="621836" y="2445328"/>
            <a:ext cx="3649752" cy="1360090"/>
          </a:xfrm>
          <a:prstGeom prst="roundRect">
            <a:avLst/>
          </a:prstGeom>
          <a:noFill/>
          <a:ln w="38100">
            <a:solidFill>
              <a:srgbClr val="FF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Общение и новые знакомства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2D066B9-4F61-F8C9-B750-E8F1D8E30E0F}"/>
              </a:ext>
            </a:extLst>
          </p:cNvPr>
          <p:cNvSpPr/>
          <p:nvPr/>
        </p:nvSpPr>
        <p:spPr>
          <a:xfrm>
            <a:off x="4893424" y="4175463"/>
            <a:ext cx="3649752" cy="1360090"/>
          </a:xfrm>
          <a:prstGeom prst="roundRect">
            <a:avLst/>
          </a:prstGeom>
          <a:noFill/>
          <a:ln w="38100">
            <a:solidFill>
              <a:srgbClr val="FF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Причастность</a:t>
            </a:r>
            <a:b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 событию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A88B793-0042-700C-44A7-EBFC95B100CC}"/>
              </a:ext>
            </a:extLst>
          </p:cNvPr>
          <p:cNvSpPr/>
          <p:nvPr/>
        </p:nvSpPr>
        <p:spPr>
          <a:xfrm>
            <a:off x="621836" y="4175463"/>
            <a:ext cx="3649752" cy="1360090"/>
          </a:xfrm>
          <a:prstGeom prst="roundRect">
            <a:avLst/>
          </a:prstGeom>
          <a:noFill/>
          <a:ln w="38100">
            <a:solidFill>
              <a:srgbClr val="FF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Реализация себя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5ED6D31-2F0C-1C84-FD1D-8E45C61D9827}"/>
              </a:ext>
            </a:extLst>
          </p:cNvPr>
          <p:cNvSpPr/>
          <p:nvPr/>
        </p:nvSpPr>
        <p:spPr>
          <a:xfrm>
            <a:off x="9165012" y="4175463"/>
            <a:ext cx="3649752" cy="1360090"/>
          </a:xfrm>
          <a:prstGeom prst="roundRect">
            <a:avLst/>
          </a:prstGeom>
          <a:noFill/>
          <a:ln w="38100">
            <a:solidFill>
              <a:srgbClr val="FF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Уникальные возможности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91E3B1-A5F4-E105-ECB5-E94F6962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" y="6448385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1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одежда, ткань, шаблон, оберточная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57CE103E-EA9C-E361-07E0-01E604AE4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b="11714"/>
          <a:stretch/>
        </p:blipFill>
        <p:spPr>
          <a:xfrm>
            <a:off x="0" y="574"/>
            <a:ext cx="13436600" cy="756227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759290" y="6820243"/>
            <a:ext cx="102870" cy="27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endParaRPr sz="1600">
              <a:latin typeface="Montserrat Medium"/>
              <a:cs typeface="Montserrat Medium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9EDA0228-6BC1-4D10-B67B-D3AB45BD7E75}"/>
              </a:ext>
            </a:extLst>
          </p:cNvPr>
          <p:cNvSpPr txBox="1"/>
          <p:nvPr/>
        </p:nvSpPr>
        <p:spPr>
          <a:xfrm>
            <a:off x="12911690" y="6972643"/>
            <a:ext cx="102870" cy="2571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ru-RU" sz="1600" dirty="0">
                <a:solidFill>
                  <a:schemeClr val="bg1"/>
                </a:solidFill>
                <a:latin typeface="Montserrat Medium"/>
                <a:cs typeface="Montserrat Medium"/>
              </a:rPr>
              <a:t>6</a:t>
            </a:r>
            <a:endParaRPr sz="1600" dirty="0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117CCDF-7A0C-8AAC-36ED-09A9831899D9}"/>
              </a:ext>
            </a:extLst>
          </p:cNvPr>
          <p:cNvSpPr txBox="1">
            <a:spLocks/>
          </p:cNvSpPr>
          <p:nvPr/>
        </p:nvSpPr>
        <p:spPr>
          <a:xfrm>
            <a:off x="621836" y="326692"/>
            <a:ext cx="11010900" cy="122078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 algn="l">
              <a:lnSpc>
                <a:spcPct val="72900"/>
              </a:lnSpc>
              <a:spcBef>
                <a:spcPts val="1545"/>
              </a:spcBef>
            </a:pPr>
            <a:r>
              <a:rPr lang="ru-RU" sz="4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Функциональные направления волонтёров на форумах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F31EE47-D145-7AB2-4024-D2DCC7BE8A60}"/>
              </a:ext>
            </a:extLst>
          </p:cNvPr>
          <p:cNvSpPr/>
          <p:nvPr/>
        </p:nvSpPr>
        <p:spPr>
          <a:xfrm>
            <a:off x="621836" y="1876425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Логистика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3B9686F-69C2-3D22-E0EE-E209A99BCABA}"/>
              </a:ext>
            </a:extLst>
          </p:cNvPr>
          <p:cNvSpPr/>
          <p:nvPr/>
        </p:nvSpPr>
        <p:spPr>
          <a:xfrm>
            <a:off x="4893424" y="3444280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Работа</a:t>
            </a:r>
            <a:b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участниками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9B04E14-F910-6DC5-DDE3-4181DB364B0B}"/>
              </a:ext>
            </a:extLst>
          </p:cNvPr>
          <p:cNvSpPr/>
          <p:nvPr/>
        </p:nvSpPr>
        <p:spPr>
          <a:xfrm>
            <a:off x="9165012" y="1876425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Протокол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EB4277A-796B-09D5-5D6A-8D777345C38E}"/>
              </a:ext>
            </a:extLst>
          </p:cNvPr>
          <p:cNvSpPr/>
          <p:nvPr/>
        </p:nvSpPr>
        <p:spPr>
          <a:xfrm>
            <a:off x="621836" y="3444280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Взаимодействие</a:t>
            </a:r>
            <a:b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 СМИ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F0FEFAB-62A8-C0DD-04AE-518CC89524D6}"/>
              </a:ext>
            </a:extLst>
          </p:cNvPr>
          <p:cNvSpPr/>
          <p:nvPr/>
        </p:nvSpPr>
        <p:spPr>
          <a:xfrm>
            <a:off x="4893424" y="1878970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Аккредитация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189B74-ED93-BD40-AB0D-BAB2C36A99BE}"/>
              </a:ext>
            </a:extLst>
          </p:cNvPr>
          <p:cNvSpPr/>
          <p:nvPr/>
        </p:nvSpPr>
        <p:spPr>
          <a:xfrm>
            <a:off x="9165012" y="3444280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Деловая программа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3589E06-753B-6F4A-1E84-AECD9ADC8FD3}"/>
              </a:ext>
            </a:extLst>
          </p:cNvPr>
          <p:cNvSpPr/>
          <p:nvPr/>
        </p:nvSpPr>
        <p:spPr>
          <a:xfrm>
            <a:off x="621836" y="5012135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Досуговая программа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7B35C7F-4710-FE73-2F6A-71D81D295F19}"/>
              </a:ext>
            </a:extLst>
          </p:cNvPr>
          <p:cNvSpPr/>
          <p:nvPr/>
        </p:nvSpPr>
        <p:spPr>
          <a:xfrm>
            <a:off x="4893424" y="5012135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Быстрое реагирование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3C0246C-0C60-E5F1-B686-863C8E501201}"/>
              </a:ext>
            </a:extLst>
          </p:cNvPr>
          <p:cNvSpPr/>
          <p:nvPr/>
        </p:nvSpPr>
        <p:spPr>
          <a:xfrm>
            <a:off x="9165012" y="5012135"/>
            <a:ext cx="3649752" cy="13600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spc="-25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Волонтёрский штаб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34FB65-32C5-2EB2-9A51-E88D88420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759234" y="6813589"/>
            <a:ext cx="10287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dirty="0">
                <a:latin typeface="Montserrat Medium"/>
                <a:cs typeface="Montserrat Medium"/>
              </a:rPr>
              <a:t>7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1353800" cy="4660891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Встреча участников и гостей в логистических точках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Помощь водителям в ориентировании на местности и следовании маршруту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до мест размещения/проведения программы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Помощь в мониторинге и управлении транспортной системой мероприятия</a:t>
            </a:r>
          </a:p>
          <a:p>
            <a:endParaRPr lang="ru-RU" sz="30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36995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Логистика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92A4EB-8AB6-7B7A-AF97-A3DB04813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00" y="6570330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D50822-B33C-6C3F-45E4-851E330B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8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1353800" cy="3275897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Встреча участников и гостей на стойке регистрации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участников, гостей и персонала мероприятия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Выпуск и выдача карт аккредитации/бейджей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Работа с базами данных</a:t>
            </a:r>
          </a:p>
          <a:p>
            <a:endParaRPr lang="ru-RU" sz="30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50711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Аккредитация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F43C5B-996E-6C33-B4AE-5610F317E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41" y="6356349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3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1C3A4A-083E-B4D9-A5A3-091880217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9</a:t>
            </a:r>
            <a:endParaRPr sz="1600" dirty="0">
              <a:latin typeface="Montserrat Medium"/>
              <a:cs typeface="Montserrat Medium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1972292" cy="2621872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Встреча и сопровождение почётных гостей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Навигация по территории проведения форума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Помощь в решении возникающих трудностей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Ответы на вопросы по программе мероприятия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33947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50" spc="-25" dirty="0">
                <a:solidFill>
                  <a:srgbClr val="FF6D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Протокол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B34682-B1BC-667A-4240-198B93FDC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62" y="6464245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12427</TotalTime>
  <Words>427</Words>
  <Application>Microsoft Office PowerPoint</Application>
  <PresentationFormat>Произвольный</PresentationFormat>
  <Paragraphs>104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Halvar Breit Rg</vt:lpstr>
      <vt:lpstr>Montserrat Medium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Добрино шаблон презентации</dc:title>
  <dc:creator>katana66</dc:creator>
  <cp:lastModifiedBy>katana66</cp:lastModifiedBy>
  <cp:revision>19</cp:revision>
  <dcterms:created xsi:type="dcterms:W3CDTF">2024-05-27T08:32:33Z</dcterms:created>
  <dcterms:modified xsi:type="dcterms:W3CDTF">2024-10-08T05:22:56Z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2024-05-27T00:00:00Z</vt:filetime>
  </property>
  <property fmtid="{D5CDD505-2E9C-101B-9397-08002B2CF9AE}" pid="5" name="Producer">
    <vt:lpwstr>Adobe PDF library 15.00</vt:lpwstr>
  </property>
</Properties>
</file>