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60" d="100"/>
          <a:sy n="60" d="100"/>
        </p:scale>
        <p:origin x="78" y="1056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 /><Relationship Id="rId10" Type="http://schemas.openxmlformats.org/officeDocument/2006/relationships/tableStyles" Target="tableStyles.xml" /><Relationship Id="rId11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proverki.gov.ru/portal/public-search" TargetMode="Externa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47187450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03062336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1093775771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6792574" cy="94583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445168" y="0"/>
            <a:ext cx="11301664" cy="5181600"/>
          </a:xfrm>
        </p:spPr>
        <p:txBody>
          <a:bodyPr>
            <a:noAutofit/>
          </a:bodyPr>
          <a:lstStyle/>
          <a:p>
            <a:pPr algn="l">
              <a:lnSpc>
                <a:spcPct val="107000"/>
              </a:lnSpc>
              <a:spcAft>
                <a:spcPts val="800"/>
              </a:spcAft>
              <a:defRPr/>
            </a:pPr>
            <a:r>
              <a:rPr lang="ru-RU" sz="3200">
                <a:latin typeface="Times New Roman"/>
                <a:ea typeface="Times New Roman"/>
                <a:cs typeface="Times New Roman"/>
              </a:rPr>
              <a:t>Правое поле: </a:t>
            </a:r>
            <a:br>
              <a:rPr lang="ru-RU" sz="3200">
                <a:latin typeface="Times New Roman"/>
                <a:ea typeface="Times New Roman"/>
                <a:cs typeface="Times New Roman"/>
              </a:rPr>
            </a:br>
            <a:br>
              <a:rPr lang="ru-RU" sz="3200">
                <a:latin typeface="Times New Roman"/>
                <a:ea typeface="Times New Roman"/>
                <a:cs typeface="Times New Roman"/>
              </a:rPr>
            </a:br>
            <a:r>
              <a:rPr lang="ru-RU" sz="3200">
                <a:latin typeface="Times New Roman"/>
                <a:ea typeface="Times New Roman"/>
                <a:cs typeface="Times New Roman"/>
              </a:rPr>
              <a:t>Федеральный закон от 26.12.2008 № 294-ФЗ </a:t>
            </a:r>
            <a:r>
              <a:rPr lang="ru-RU" sz="3200">
                <a:latin typeface="Times New Roman"/>
                <a:ea typeface="Calibri"/>
                <a:cs typeface="Times New Roman"/>
              </a:rPr>
              <a:t>«О защите прав юридических лиц и индивидуальных предпринимателей при осуществлении государственного контроля (надзора) и муниципального контроля»</a:t>
            </a:r>
            <a:endParaRPr lang="ru-RU" sz="32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497306" y="-1229227"/>
            <a:ext cx="11694694" cy="5643563"/>
          </a:xfrm>
        </p:spPr>
        <p:txBody>
          <a:bodyPr>
            <a:normAutofit/>
          </a:bodyPr>
          <a:lstStyle/>
          <a:p>
            <a:pPr algn="l">
              <a:lnSpc>
                <a:spcPct val="107000"/>
              </a:lnSpc>
              <a:spcAft>
                <a:spcPts val="800"/>
              </a:spcAft>
              <a:defRPr/>
            </a:pPr>
            <a:br>
              <a:rPr lang="ru-RU" sz="3600" b="1" i="0">
                <a:latin typeface="Times New Roman"/>
                <a:cs typeface="Times New Roman"/>
              </a:rPr>
            </a:br>
            <a:r>
              <a:rPr lang="ru-RU" sz="3600">
                <a:latin typeface="Times New Roman"/>
                <a:ea typeface="Times New Roman"/>
                <a:cs typeface="Times New Roman"/>
              </a:rPr>
              <a:t>Узнать о плановой проверке: </a:t>
            </a:r>
            <a:br>
              <a:rPr lang="ru-RU" sz="3600">
                <a:latin typeface="Times New Roman"/>
                <a:ea typeface="Times New Roman"/>
                <a:cs typeface="Times New Roman"/>
              </a:rPr>
            </a:br>
            <a:r>
              <a:rPr lang="ru-RU" sz="3600">
                <a:latin typeface="Times New Roman"/>
                <a:ea typeface="Times New Roman"/>
                <a:cs typeface="Times New Roman"/>
              </a:rPr>
              <a:t>сайт Генеральной прокуратуры Российской Федерации </a:t>
            </a:r>
            <a:r>
              <a:rPr lang="ru-RU" sz="3600" u="sng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2" tooltip="https://proverki.gov.ru/portal/public-search"/>
              </a:rPr>
              <a:t>Поиск проверок</a:t>
            </a:r>
            <a:endParaRPr lang="ru-RU" sz="36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 bwMode="auto">
          <a:xfrm>
            <a:off x="292767" y="2766218"/>
            <a:ext cx="11145253" cy="1325563"/>
          </a:xfrm>
        </p:spPr>
        <p:txBody>
          <a:bodyPr>
            <a:noAutofit/>
          </a:bodyPr>
          <a:lstStyle/>
          <a:p>
            <a:pPr algn="l">
              <a:lnSpc>
                <a:spcPct val="107000"/>
              </a:lnSpc>
              <a:spcAft>
                <a:spcPts val="800"/>
              </a:spcAft>
              <a:defRPr/>
            </a:pPr>
            <a:r>
              <a:rPr lang="ru-RU" sz="3200">
                <a:latin typeface="Times New Roman"/>
                <a:ea typeface="Times New Roman"/>
                <a:cs typeface="Times New Roman"/>
              </a:rPr>
              <a:t>Распространенные нарушения, выявленные при проверке НКО:</a:t>
            </a:r>
            <a:br>
              <a:rPr lang="ru-RU" sz="3200">
                <a:latin typeface="Times New Roman"/>
                <a:ea typeface="Times New Roman"/>
                <a:cs typeface="Times New Roman"/>
              </a:rPr>
            </a:br>
            <a:r>
              <a:rPr lang="ru-RU" sz="3200">
                <a:latin typeface="Times New Roman"/>
                <a:ea typeface="Times New Roman"/>
                <a:cs typeface="Times New Roman"/>
              </a:rPr>
              <a:t> </a:t>
            </a:r>
            <a:br>
              <a:rPr lang="ru-RU" sz="3200">
                <a:latin typeface="Times New Roman"/>
                <a:ea typeface="Calibri"/>
                <a:cs typeface="Times New Roman"/>
              </a:rPr>
            </a:br>
            <a:r>
              <a:rPr lang="ru-RU" sz="3200">
                <a:latin typeface="Times New Roman"/>
                <a:ea typeface="Calibri"/>
                <a:cs typeface="Times New Roman"/>
              </a:rPr>
              <a:t>- </a:t>
            </a:r>
            <a:r>
              <a:rPr lang="ru-RU" sz="3200">
                <a:latin typeface="Times New Roman"/>
                <a:ea typeface="Times New Roman"/>
                <a:cs typeface="Times New Roman"/>
              </a:rPr>
              <a:t>Неисполнение требований устава организации;</a:t>
            </a:r>
            <a:br>
              <a:rPr lang="ru-RU" sz="3200">
                <a:latin typeface="Times New Roman"/>
                <a:ea typeface="Calibri"/>
                <a:cs typeface="Times New Roman"/>
              </a:rPr>
            </a:br>
            <a:r>
              <a:rPr lang="ru-RU" sz="3200">
                <a:latin typeface="Times New Roman"/>
                <a:ea typeface="Calibri"/>
                <a:cs typeface="Times New Roman"/>
              </a:rPr>
              <a:t>- </a:t>
            </a:r>
            <a:r>
              <a:rPr lang="ru-RU" sz="3200">
                <a:latin typeface="Times New Roman"/>
                <a:ea typeface="Times New Roman"/>
                <a:cs typeface="Times New Roman"/>
              </a:rPr>
              <a:t>Непредоставление отчетности в срок и информации о иных изменениях.</a:t>
            </a:r>
            <a:endParaRPr lang="ru-RU" sz="3200">
              <a:latin typeface="Times New Roman"/>
              <a:ea typeface="Calibri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308810" y="1119772"/>
            <a:ext cx="10515600" cy="4351338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ru-RU">
                <a:latin typeface="Times New Roman"/>
                <a:cs typeface="Times New Roman"/>
              </a:rPr>
              <a:t>Основная обязательная отчетность некоммерческой организации: </a:t>
            </a:r>
            <a:endParaRPr/>
          </a:p>
          <a:p>
            <a:pPr marL="0" indent="0">
              <a:buNone/>
              <a:defRPr/>
            </a:pPr>
            <a:endParaRPr lang="ru-RU">
              <a:latin typeface="Times New Roman"/>
              <a:cs typeface="Times New Roman"/>
            </a:endParaRPr>
          </a:p>
          <a:p>
            <a:pPr>
              <a:buFontTx/>
              <a:buChar char="-"/>
              <a:defRPr/>
            </a:pPr>
            <a:r>
              <a:rPr lang="ru-RU">
                <a:latin typeface="Times New Roman"/>
                <a:cs typeface="Times New Roman"/>
              </a:rPr>
              <a:t>Бухгалтерская отчетность;</a:t>
            </a:r>
            <a:endParaRPr/>
          </a:p>
          <a:p>
            <a:pPr>
              <a:buFontTx/>
              <a:buChar char="-"/>
              <a:defRPr/>
            </a:pPr>
            <a:r>
              <a:rPr lang="ru-RU">
                <a:latin typeface="Times New Roman"/>
                <a:cs typeface="Times New Roman"/>
              </a:rPr>
              <a:t>Налоговая отчетность;</a:t>
            </a:r>
            <a:endParaRPr/>
          </a:p>
          <a:p>
            <a:pPr>
              <a:buFontTx/>
              <a:buChar char="-"/>
              <a:defRPr/>
            </a:pPr>
            <a:r>
              <a:rPr lang="ru-RU">
                <a:latin typeface="Times New Roman"/>
                <a:cs typeface="Times New Roman"/>
              </a:rPr>
              <a:t>Отчетность в Минюст;</a:t>
            </a:r>
            <a:endParaRPr/>
          </a:p>
          <a:p>
            <a:pPr>
              <a:buFontTx/>
              <a:buChar char="-"/>
              <a:defRPr/>
            </a:pPr>
            <a:r>
              <a:rPr lang="ru-RU">
                <a:latin typeface="Times New Roman"/>
                <a:cs typeface="Times New Roman"/>
              </a:rPr>
              <a:t>Отчетность в Росстат;</a:t>
            </a:r>
            <a:endParaRPr/>
          </a:p>
          <a:p>
            <a:pPr>
              <a:buFontTx/>
              <a:buChar char="-"/>
              <a:defRPr/>
            </a:pPr>
            <a:r>
              <a:rPr lang="ru-RU">
                <a:latin typeface="Times New Roman"/>
                <a:cs typeface="Times New Roman"/>
              </a:rPr>
              <a:t>Отчетность в Социальный фонд России.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00368566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108884639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219119333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6792574" cy="94583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R7-Office/2024.1.1.375</Application>
  <DocSecurity>0</DocSecurity>
  <PresentationFormat>Широкоэкранный</PresentationFormat>
  <Paragraphs>0</Paragraphs>
  <Slides>6</Slides>
  <Notes>6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Theme 1</vt:lpstr>
      <vt:lpstr>Slide 1</vt:lpstr>
      <vt:lpstr>Slide 2</vt:lpstr>
      <vt:lpstr>Slide 3</vt:lpstr>
      <vt:lpstr>Slide 4</vt:lpstr>
      <vt:lpstr>Slide 5</vt:lpstr>
      <vt:lpstr>Slide 6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Модуль 3. Рабочие процессы некоммерческой организации Урок 1. Организация и проведение событий</dc:title>
  <dc:subject/>
  <dc:creator>User</dc:creator>
  <cp:keywords/>
  <dc:description/>
  <dc:identifier/>
  <dc:language/>
  <cp:lastModifiedBy>Анастасия Чупрова</cp:lastModifiedBy>
  <cp:revision>6</cp:revision>
  <dcterms:created xsi:type="dcterms:W3CDTF">2024-11-24T09:03:57Z</dcterms:created>
  <dcterms:modified xsi:type="dcterms:W3CDTF">2025-01-13T08:16:46Z</dcterms:modified>
  <cp:category/>
  <cp:contentStatus/>
  <cp:version/>
</cp:coreProperties>
</file>