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300"/>
    <a:srgbClr val="520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707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ded30dc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eded30dc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D9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7D5D3"/>
            </a:gs>
            <a:gs pos="38000">
              <a:srgbClr val="D7D5D3"/>
            </a:gs>
            <a:gs pos="48000">
              <a:schemeClr val="lt1"/>
            </a:gs>
            <a:gs pos="57000">
              <a:srgbClr val="D7D5D3"/>
            </a:gs>
            <a:gs pos="100000">
              <a:srgbClr val="D7D5D3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5300" y="956525"/>
            <a:ext cx="79938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300" b="1" dirty="0">
                <a:solidFill>
                  <a:srgbClr val="F27300"/>
                </a:solidFill>
              </a:rPr>
              <a:t>ПРИНЦИПЫ ПАРТНЁРСТВА </a:t>
            </a:r>
            <a:r>
              <a:rPr lang="ru" sz="4300" b="1" dirty="0">
                <a:solidFill>
                  <a:srgbClr val="520575"/>
                </a:solidFill>
              </a:rPr>
              <a:t>И ВЗАИМОДЕЙСТВИЯ</a:t>
            </a:r>
            <a:endParaRPr sz="4300" b="1" dirty="0">
              <a:solidFill>
                <a:srgbClr val="520575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10973" y="418625"/>
            <a:ext cx="1240500" cy="46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43761" y="441725"/>
            <a:ext cx="102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F27300"/>
                </a:solidFill>
              </a:rPr>
              <a:t>УРОК </a:t>
            </a:r>
            <a:r>
              <a:rPr lang="ru" sz="1500" b="1">
                <a:solidFill>
                  <a:srgbClr val="F27300"/>
                </a:solidFill>
              </a:rPr>
              <a:t>3</a:t>
            </a:r>
            <a:endParaRPr sz="1300" b="1" i="0" u="none" strike="noStrike" cap="none">
              <a:solidFill>
                <a:srgbClr val="F273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125" y="3957350"/>
            <a:ext cx="3580877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FD134-F8F5-110D-89BE-EF8C64D64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51" y="4395913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5D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3735350" y="0"/>
            <a:ext cx="5421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035130" y="254074"/>
            <a:ext cx="4978269" cy="474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 dirty="0">
                <a:solidFill>
                  <a:srgbClr val="520574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органов государственной власти должно осуществляться на закрепленных законом принципах.</a:t>
            </a:r>
            <a:endParaRPr sz="1900" b="1" dirty="0">
              <a:solidFill>
                <a:srgbClr val="52057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b="1" dirty="0">
                <a:solidFill>
                  <a:srgbClr val="520575"/>
                </a:solidFill>
                <a:latin typeface="Calibri"/>
                <a:ea typeface="Calibri"/>
                <a:cs typeface="Calibri"/>
                <a:sym typeface="Calibri"/>
              </a:rPr>
              <a:t>ПРИНЦИПЫ:</a:t>
            </a:r>
          </a:p>
          <a:p>
            <a:pPr marL="360000" lvl="0" indent="-349250" algn="l" rtl="0">
              <a:spcBef>
                <a:spcPts val="150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партнерское взаимодействие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гласность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 субъектов, за осуществляемую ими деятельность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целевое выделение денежных средств органами власти для НКО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самостоятельность субъектов в осуществляемой ими деятельности, за исключением случаев предусмотренных действующим законодательством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5205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5205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52057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520575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45683" y="1835585"/>
            <a:ext cx="3235500" cy="17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000" b="1" dirty="0">
                <a:solidFill>
                  <a:srgbClr val="F27300"/>
                </a:solidFill>
              </a:rPr>
              <a:t>КАКИЕ ПРИНЦИПЫ ВЗАИМОДЕЙСТВИЕ НКО И ОРГАНОВ ГОСУДАРСТВЕННОЙ ВЛАСТИ СУЩЕСТВУЮТ?</a:t>
            </a:r>
            <a:endParaRPr lang="ru-RU" sz="2000" b="1" i="0" u="none" strike="noStrike" cap="none" dirty="0">
              <a:solidFill>
                <a:srgbClr val="F27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" y="3957350"/>
            <a:ext cx="3580877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">
            <a:off x="1467566" y="-181226"/>
            <a:ext cx="2628000" cy="25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E4E0855-3BEE-FC77-884A-A4FC3D73ADFA}"/>
              </a:ext>
            </a:extLst>
          </p:cNvPr>
          <p:cNvSpPr/>
          <p:nvPr/>
        </p:nvSpPr>
        <p:spPr>
          <a:xfrm>
            <a:off x="275808" y="1983763"/>
            <a:ext cx="341644" cy="341644"/>
          </a:xfrm>
          <a:prstGeom prst="ellipse">
            <a:avLst/>
          </a:prstGeom>
          <a:noFill/>
          <a:ln w="28575">
            <a:solidFill>
              <a:srgbClr val="F2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27300"/>
                </a:solidFill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126C62-1C4B-84BB-9E22-CC2FA1A3E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83" y="250633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5D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 flipH="1">
            <a:off x="0" y="3807"/>
            <a:ext cx="530352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 flipH="1">
            <a:off x="124299" y="784620"/>
            <a:ext cx="5074717" cy="3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Ведение бухгалтерского учета и статистической отчетности НКО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Предоставление информации о расходовании бюджета и использовании имущества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Ежегодное опубликование данных о деятельности НКО в сети Интернет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Проведение внеплановых проверок НКО</a:t>
            </a: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F27300"/>
              </a:buClr>
              <a:buSzPts val="1900"/>
            </a:pPr>
            <a:endParaRPr sz="1900" dirty="0">
              <a:solidFill>
                <a:srgbClr val="F27300"/>
              </a:solidFill>
            </a:endParaRPr>
          </a:p>
          <a:p>
            <a:pPr marL="630238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520574"/>
                </a:solidFill>
              </a:rPr>
              <a:t>Федеральный закон от 26 декабря 2008 года N 294-ФЗ "О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" sz="1600" dirty="0">
                <a:solidFill>
                  <a:schemeClr val="tx1"/>
                </a:solidFill>
              </a:rPr>
              <a:t>" защищает права НКО.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125" y="3957350"/>
            <a:ext cx="3580877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">
            <a:off x="7065856" y="2418269"/>
            <a:ext cx="2628000" cy="25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016769" y="1311470"/>
            <a:ext cx="3127231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000" b="1" dirty="0">
                <a:solidFill>
                  <a:srgbClr val="F27300"/>
                </a:solidFill>
              </a:rPr>
              <a:t>КАКИЕ ВИДЫ КОНТРОЛЯ ГОСУДАРСТВО ОСУЩЕСТВЛЯЕТ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000" b="1" dirty="0">
                <a:solidFill>
                  <a:srgbClr val="F27300"/>
                </a:solidFill>
              </a:rPr>
              <a:t>ЗА ДЕЯТЕЛЬНОСТЬЮ НКО?</a:t>
            </a:r>
            <a:endParaRPr lang="ru-RU" sz="2000" dirty="0">
              <a:solidFill>
                <a:srgbClr val="F2730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FED8221-42E0-2FEB-5CFB-184E7791233E}"/>
              </a:ext>
            </a:extLst>
          </p:cNvPr>
          <p:cNvSpPr/>
          <p:nvPr/>
        </p:nvSpPr>
        <p:spPr>
          <a:xfrm>
            <a:off x="5528289" y="1416142"/>
            <a:ext cx="341644" cy="341644"/>
          </a:xfrm>
          <a:prstGeom prst="ellipse">
            <a:avLst/>
          </a:prstGeom>
          <a:noFill/>
          <a:ln w="28575">
            <a:solidFill>
              <a:srgbClr val="F2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27300"/>
                </a:solidFill>
              </a:rPr>
              <a:t>2</a:t>
            </a:r>
          </a:p>
        </p:txBody>
      </p:sp>
      <p:pic>
        <p:nvPicPr>
          <p:cNvPr id="4" name="Рисунок 3" descr="Документ со сплошной заливкой">
            <a:extLst>
              <a:ext uri="{FF2B5EF4-FFF2-40B4-BE49-F238E27FC236}">
                <a16:creationId xmlns:a16="http://schemas.microsoft.com/office/drawing/2014/main" id="{2194A051-BF0B-1B4D-438E-A8A2138EC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790" y="2858689"/>
            <a:ext cx="593073" cy="593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2DDEAB-12D0-43AB-61EB-83E4BDBA6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642" y="250633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5D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 flipH="1">
            <a:off x="655879" y="1857475"/>
            <a:ext cx="3487134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000" b="1" dirty="0">
                <a:solidFill>
                  <a:srgbClr val="F27300"/>
                </a:solidFill>
              </a:rPr>
              <a:t>КАКИЕ ВИДЫ ПАРТНЕРСКИХ ОТНОШЕНИЙ СУЩЕСТВУЮТ МЕЖДУ ГОСУДАРСТВОМ И НКО?</a:t>
            </a: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350" t="8820" r="-1349" b="-8819"/>
          <a:stretch/>
        </p:blipFill>
        <p:spPr>
          <a:xfrm rot="540000">
            <a:off x="2058399" y="17053"/>
            <a:ext cx="2628000" cy="25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46" y="3957350"/>
            <a:ext cx="3580877" cy="11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704623" y="630216"/>
            <a:ext cx="3974100" cy="41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rgbClr val="520574"/>
                </a:solidFill>
              </a:rPr>
              <a:t>Экономическая поддержка НКО </a:t>
            </a:r>
            <a:r>
              <a:rPr lang="ru" sz="1900" dirty="0">
                <a:solidFill>
                  <a:schemeClr val="tx1"/>
                </a:solidFill>
              </a:rPr>
              <a:t>(выделение грантов, льготы на аренду помещений и коммунальные платежи)</a:t>
            </a:r>
            <a:endParaRPr sz="1900" dirty="0">
              <a:solidFill>
                <a:schemeClr val="tx1"/>
              </a:solidFill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9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rgbClr val="520574"/>
                </a:solidFill>
              </a:rPr>
              <a:t>Информационная поддержка НКО </a:t>
            </a:r>
            <a:r>
              <a:rPr lang="ru" sz="1900" dirty="0">
                <a:solidFill>
                  <a:schemeClr val="tx1"/>
                </a:solidFill>
              </a:rPr>
              <a:t>(размещение информации о деятельности НКО, их реализованных проектах и достигнутых целях</a:t>
            </a:r>
            <a:endParaRPr sz="2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520575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6296923-B26A-8E1A-393D-8E0A9E2D22A2}"/>
              </a:ext>
            </a:extLst>
          </p:cNvPr>
          <p:cNvSpPr/>
          <p:nvPr/>
        </p:nvSpPr>
        <p:spPr>
          <a:xfrm>
            <a:off x="275808" y="1983763"/>
            <a:ext cx="341644" cy="341644"/>
          </a:xfrm>
          <a:prstGeom prst="ellipse">
            <a:avLst/>
          </a:prstGeom>
          <a:noFill/>
          <a:ln w="28575">
            <a:solidFill>
              <a:srgbClr val="F2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27300"/>
                </a:solidFill>
              </a:rPr>
              <a:t>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BC098-8E2C-E422-6EFE-7686AA61F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004" y="250633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5D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 flipH="1">
            <a:off x="4740625" y="1232700"/>
            <a:ext cx="404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0" y="0"/>
            <a:ext cx="495011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 flipH="1">
            <a:off x="286200" y="1053778"/>
            <a:ext cx="4208314" cy="3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chemeClr val="tx1"/>
                </a:solidFill>
              </a:rPr>
              <a:t>Получают дополнительную поддержку от государства согласно ФЗ «О НКО»</a:t>
            </a:r>
            <a:endParaRPr sz="1900" dirty="0">
              <a:solidFill>
                <a:schemeClr val="tx1"/>
              </a:solidFill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endParaRPr sz="19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chemeClr val="tx1"/>
                </a:solidFill>
              </a:rPr>
              <a:t>Имеют статус общественно полезных организаций на федеральном уровне</a:t>
            </a:r>
            <a:endParaRPr sz="1900" dirty="0">
              <a:solidFill>
                <a:schemeClr val="tx1"/>
              </a:solidFill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endParaRPr sz="1900" dirty="0">
              <a:solidFill>
                <a:schemeClr val="tx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chemeClr val="tx1"/>
                </a:solidFill>
              </a:rPr>
              <a:t>Помогают в решении общественно значимых задач</a:t>
            </a:r>
            <a:endParaRPr sz="1900" dirty="0">
              <a:solidFill>
                <a:schemeClr val="tx1"/>
              </a:solidFill>
            </a:endParaRPr>
          </a:p>
          <a:p>
            <a:pPr marL="8001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endParaRPr sz="19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endParaRPr sz="1900" dirty="0">
              <a:solidFill>
                <a:schemeClr val="tx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786" y="3957350"/>
            <a:ext cx="3580877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">
            <a:off x="6823916" y="2297101"/>
            <a:ext cx="2628000" cy="25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669634" y="1549061"/>
            <a:ext cx="3338692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27300"/>
                </a:solidFill>
              </a:rPr>
              <a:t>КАКИЕ ОСОБЕННОСТИ ИМЕЮТ СОЦИАЛЬНО ОРИЕНТИРОВАННЫЕ НКО?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9805C0E-95A4-41B3-0107-BBA640B19B20}"/>
              </a:ext>
            </a:extLst>
          </p:cNvPr>
          <p:cNvSpPr/>
          <p:nvPr/>
        </p:nvSpPr>
        <p:spPr>
          <a:xfrm>
            <a:off x="5242034" y="1655672"/>
            <a:ext cx="341644" cy="341644"/>
          </a:xfrm>
          <a:prstGeom prst="ellipse">
            <a:avLst/>
          </a:prstGeom>
          <a:noFill/>
          <a:ln w="28575">
            <a:solidFill>
              <a:srgbClr val="F2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27300"/>
                </a:solidFill>
              </a:rPr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9DEA2E-AF8C-C3E3-A8E4-A58A8EB90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303" y="250633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5D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4498136" y="0"/>
            <a:ext cx="4646113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 flipH="1">
            <a:off x="675764" y="1864121"/>
            <a:ext cx="3822373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>
                <a:solidFill>
                  <a:srgbClr val="F27300"/>
                </a:solidFill>
              </a:rPr>
              <a:t>КАКИЕ ПОКАЗАТЕЛИ ЭФФЕКТИВНОСТИ РАБОТЫ ГУБЕРНАТОРОВ СВЯЗАНЫ С ДЕЯТЕЛЬНОСТЬЮ НКО?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F273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dirty="0">
              <a:solidFill>
                <a:srgbClr val="F273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2304651" y="-330338"/>
            <a:ext cx="2628000" cy="25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794" y="3957350"/>
            <a:ext cx="3580877" cy="11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4529679" y="1243452"/>
            <a:ext cx="43566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Ожидаемая продолжительность жизни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Уровень образования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Здравоохранение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Развитие волонтерской деятельности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Спорт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tx1"/>
                </a:solidFill>
              </a:rPr>
              <a:t>Экологическое благополучие региона</a:t>
            </a: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0575"/>
              </a:buClr>
              <a:buSzPts val="1900"/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ru" sz="1600" dirty="0">
                <a:solidFill>
                  <a:schemeClr val="tx1"/>
                </a:solidFill>
              </a:rPr>
              <a:t> другие!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CAB6AA8-ED5E-D551-88A9-8D2CA1B97E15}"/>
              </a:ext>
            </a:extLst>
          </p:cNvPr>
          <p:cNvSpPr/>
          <p:nvPr/>
        </p:nvSpPr>
        <p:spPr>
          <a:xfrm>
            <a:off x="275808" y="1983763"/>
            <a:ext cx="341644" cy="341644"/>
          </a:xfrm>
          <a:prstGeom prst="ellipse">
            <a:avLst/>
          </a:prstGeom>
          <a:noFill/>
          <a:ln w="28575">
            <a:solidFill>
              <a:srgbClr val="F2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27300"/>
                </a:solidFill>
              </a:rPr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23135A-B744-5094-2BBD-7C99A8A98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52" y="250633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234</Words>
  <Application>Microsoft Office PowerPoint</Application>
  <PresentationFormat>Экран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Courier New</vt:lpstr>
      <vt:lpstr>Calibri</vt:lpstr>
      <vt:lpstr>Arial</vt:lpstr>
      <vt:lpstr>Roboto</vt:lpstr>
      <vt:lpstr>Simple Light</vt:lpstr>
      <vt:lpstr>ПРИНЦИПЫ ПАРТНЁРСТВА И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ПАРТНЁРСТВА И ВЗАИМОДЕЙСТВИЯ.</dc:title>
  <cp:lastModifiedBy>Кирилл</cp:lastModifiedBy>
  <cp:revision>3</cp:revision>
  <dcterms:modified xsi:type="dcterms:W3CDTF">2024-08-19T10:04:18Z</dcterms:modified>
</cp:coreProperties>
</file>