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61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94707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4D9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4D9FF"/>
            </a:gs>
            <a:gs pos="38000">
              <a:srgbClr val="E4D9FF"/>
            </a:gs>
            <a:gs pos="48000">
              <a:schemeClr val="lt1"/>
            </a:gs>
            <a:gs pos="58000">
              <a:srgbClr val="E4D9FF"/>
            </a:gs>
            <a:gs pos="100000">
              <a:srgbClr val="E4D9FF"/>
            </a:gs>
          </a:gsLst>
          <a:lin ang="0" scaled="0"/>
        </a:gra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18825" y="1185125"/>
            <a:ext cx="8371800" cy="17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4300" b="1" dirty="0">
                <a:solidFill>
                  <a:srgbClr val="520575"/>
                </a:solidFill>
              </a:rPr>
              <a:t>РАБОТА С МЕСТНЫМИ ВЛАСТЯМИ И </a:t>
            </a:r>
            <a:endParaRPr sz="4300" b="1" dirty="0">
              <a:solidFill>
                <a:srgbClr val="520575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4300" b="1" dirty="0">
                <a:solidFill>
                  <a:srgbClr val="520575"/>
                </a:solidFill>
              </a:rPr>
              <a:t>ОРГАНИЗАЦИЯМИ</a:t>
            </a:r>
            <a:endParaRPr sz="4300" b="1" dirty="0">
              <a:solidFill>
                <a:srgbClr val="520575"/>
              </a:solidFill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36823" y="277800"/>
            <a:ext cx="1240500" cy="461700"/>
          </a:xfrm>
          <a:prstGeom prst="roundRect">
            <a:avLst>
              <a:gd name="adj" fmla="val 16667"/>
            </a:avLst>
          </a:prstGeom>
          <a:solidFill>
            <a:srgbClr val="F27300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chemeClr val="accen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69611" y="300900"/>
            <a:ext cx="10260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УРОК </a:t>
            </a:r>
            <a:r>
              <a:rPr lang="ru" sz="1500" b="1">
                <a:solidFill>
                  <a:schemeClr val="lt1"/>
                </a:solidFill>
              </a:rPr>
              <a:t>5</a:t>
            </a:r>
            <a:endParaRPr sz="13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 rotWithShape="1">
          <a:blip r:embed="rId3">
            <a:alphaModFix/>
          </a:blip>
          <a:srcRect l="14638"/>
          <a:stretch/>
        </p:blipFill>
        <p:spPr>
          <a:xfrm>
            <a:off x="6087291" y="3957325"/>
            <a:ext cx="3056711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431743" y="3047462"/>
            <a:ext cx="7392300" cy="1359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ru" sz="2232" dirty="0">
                <a:solidFill>
                  <a:srgbClr val="F27300"/>
                </a:solidFill>
              </a:rPr>
              <a:t>Специфика работы на локальном и муниципальном уровне. Территориальное общественное самоуправление и другие форматы.</a:t>
            </a:r>
            <a:endParaRPr sz="1800" dirty="0">
              <a:solidFill>
                <a:srgbClr val="F27300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3A0197F-0E9E-3663-7459-AEC322311F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551" y="4364067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3858450" y="0"/>
            <a:ext cx="52986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284888" y="416425"/>
            <a:ext cx="4694520" cy="331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b="1" dirty="0">
                <a:solidFill>
                  <a:srgbClr val="7030A0"/>
                </a:solidFill>
              </a:rPr>
              <a:t>ДОБРОСОСЕДСТВО </a:t>
            </a:r>
            <a:r>
              <a:rPr lang="ru" sz="1900" dirty="0">
                <a:solidFill>
                  <a:schemeClr val="tx1"/>
                </a:solidFill>
              </a:rPr>
              <a:t>— это взаимоотношения жителей и локальных организаций, влияющих на развитие территории.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ru" sz="1900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dirty="0">
                <a:solidFill>
                  <a:srgbClr val="7030A0"/>
                </a:solidFill>
              </a:rPr>
              <a:t>Это важная сторона межнациональных и межэтнических отношений, </a:t>
            </a:r>
            <a:r>
              <a:rPr lang="ru" sz="1900" dirty="0">
                <a:solidFill>
                  <a:schemeClr val="tx1"/>
                </a:solidFill>
              </a:rPr>
              <a:t>влияющая на социальное, финансовое и эстетическое состояние наших домов и муниципалитетов.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ru" sz="1900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dirty="0">
                <a:solidFill>
                  <a:schemeClr val="tx1"/>
                </a:solidFill>
              </a:rPr>
              <a:t>Вопросы добрососедства становятся задачами локального, муниципального и государственного уровня.</a:t>
            </a:r>
            <a:endParaRPr sz="19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832079" y="1573878"/>
            <a:ext cx="2848729" cy="17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ЧТО ТАКОЕ ДОБРОСОСЕДСТВО И ПОЧЕМУ ОНО ВАЖНО</a:t>
            </a:r>
            <a:r>
              <a:rPr lang="ru-RU" sz="2000" b="1" i="0" u="none" strike="noStrike" cap="none" dirty="0">
                <a:solidFill>
                  <a:srgbClr val="520575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</a:p>
        </p:txBody>
      </p:sp>
      <p:pic>
        <p:nvPicPr>
          <p:cNvPr id="66" name="Google Shape;66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17">
            <a:off x="1601189" y="2446820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D6E3BE18-80D6-2E83-2034-D2F34C1A15BA}"/>
              </a:ext>
            </a:extLst>
          </p:cNvPr>
          <p:cNvSpPr/>
          <p:nvPr/>
        </p:nvSpPr>
        <p:spPr>
          <a:xfrm>
            <a:off x="416004" y="1693155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1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2E9D376-4782-9BD0-6E30-41F80D5E02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7648" y="203959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/>
        </p:nvSpPr>
        <p:spPr>
          <a:xfrm flipH="1">
            <a:off x="5855268" y="2040023"/>
            <a:ext cx="3453600" cy="183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КАКИЕ НАПРАВЛЕНИЯ РАЗВИТИЯ ДОБРОСОСЕДСТВА СУЩЕСТВУЮТ?</a:t>
            </a:r>
            <a:endParaRPr lang="ru-RU" sz="20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27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5"/>
          <p:cNvSpPr/>
          <p:nvPr/>
        </p:nvSpPr>
        <p:spPr>
          <a:xfrm flipH="1">
            <a:off x="0" y="-22600"/>
            <a:ext cx="52986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5"/>
          <p:cNvSpPr txBox="1"/>
          <p:nvPr/>
        </p:nvSpPr>
        <p:spPr>
          <a:xfrm flipH="1">
            <a:off x="225300" y="321600"/>
            <a:ext cx="4817400" cy="45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Формирование позитивного общественного мнения о добрососедстве</a:t>
            </a: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Поддержка гражданских инициатив и распространение опыта</a:t>
            </a: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Создание базы данных организаций, занимающихся добрососедством</a:t>
            </a: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Повышение знаний жителей и представителей бизнеса</a:t>
            </a: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Методическая и информационная поддержка</a:t>
            </a: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Организация поездок и встреч по обмену опытом</a:t>
            </a: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Привлечение участников и экспертов для обмена опытом</a:t>
            </a:r>
            <a:endParaRPr sz="1900" dirty="0">
              <a:solidFill>
                <a:schemeClr val="tx1"/>
              </a:solidFill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40017">
            <a:off x="6259164" y="-328775"/>
            <a:ext cx="2626800" cy="2563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6260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8A408605-07D3-C470-7303-592B85D3C1C4}"/>
              </a:ext>
            </a:extLst>
          </p:cNvPr>
          <p:cNvSpPr/>
          <p:nvPr/>
        </p:nvSpPr>
        <p:spPr>
          <a:xfrm>
            <a:off x="5515875" y="2231121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2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C9354AD-2EC6-F080-2B92-7CD9087D481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43892" y="203959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/>
        </p:nvSpPr>
        <p:spPr>
          <a:xfrm flipH="1">
            <a:off x="6182183" y="1657080"/>
            <a:ext cx="3000000" cy="1107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ЧТО ТАКОЕ ТОС </a:t>
            </a:r>
            <a:br>
              <a:rPr lang="ru-RU" sz="2000" b="1" dirty="0">
                <a:solidFill>
                  <a:srgbClr val="520575"/>
                </a:solidFill>
              </a:rPr>
            </a:br>
            <a:r>
              <a:rPr lang="ru-RU" sz="2000" b="1" dirty="0">
                <a:solidFill>
                  <a:srgbClr val="520575"/>
                </a:solidFill>
              </a:rPr>
              <a:t>И КАКОВЫ ЕГО ОСОБЕННОСТИ?</a:t>
            </a:r>
            <a:endParaRPr lang="ru-RU"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7"/>
          <p:cNvSpPr/>
          <p:nvPr/>
        </p:nvSpPr>
        <p:spPr>
          <a:xfrm>
            <a:off x="0" y="0"/>
            <a:ext cx="5460274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7"/>
          <p:cNvSpPr txBox="1"/>
          <p:nvPr/>
        </p:nvSpPr>
        <p:spPr>
          <a:xfrm flipH="1">
            <a:off x="570073" y="345928"/>
            <a:ext cx="4673351" cy="4477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ru" sz="1900" b="1" dirty="0">
                <a:solidFill>
                  <a:srgbClr val="7030A0"/>
                </a:solidFill>
              </a:rPr>
              <a:t>ТОС</a:t>
            </a:r>
            <a:r>
              <a:rPr lang="ru" sz="1900" dirty="0">
                <a:solidFill>
                  <a:srgbClr val="7030A0"/>
                </a:solidFill>
              </a:rPr>
              <a:t> </a:t>
            </a:r>
            <a:r>
              <a:rPr lang="ru" sz="1900" dirty="0">
                <a:solidFill>
                  <a:schemeClr val="bg1">
                    <a:lumMod val="50000"/>
                  </a:schemeClr>
                </a:solidFill>
              </a:rPr>
              <a:t>(территориальное общественное самоуправление) </a:t>
            </a:r>
            <a:r>
              <a:rPr lang="ru" sz="1900" dirty="0">
                <a:solidFill>
                  <a:schemeClr val="tx1"/>
                </a:solidFill>
              </a:rPr>
              <a:t>— публичный институт, предоставляющий возможность самоорганизации для активных граждан.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lang="ru" sz="1900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ru" sz="1900" dirty="0">
                <a:solidFill>
                  <a:srgbClr val="7030A0"/>
                </a:solidFill>
              </a:rPr>
              <a:t>ТОС представляет интересы жителей-соседей и включает различные формы, </a:t>
            </a:r>
            <a:r>
              <a:rPr lang="ru" sz="1900" dirty="0">
                <a:solidFill>
                  <a:schemeClr val="tx1"/>
                </a:solidFill>
              </a:rPr>
              <a:t>такие как уличные и домовые комитеты, советы дворов и многоквартирных домов.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lang="ru" sz="1900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ru" sz="1900" dirty="0">
                <a:solidFill>
                  <a:schemeClr val="tx1"/>
                </a:solidFill>
              </a:rPr>
              <a:t>Примеры успешных ТОСов включают культурные центры, музеи и спортивные команды.</a:t>
            </a:r>
            <a:endParaRPr sz="19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3" name="Google Shape;9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6260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20">
            <a:off x="6717113" y="2237245"/>
            <a:ext cx="2543136" cy="248215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ED98125F-27FF-3890-CB95-961F5CD83622}"/>
              </a:ext>
            </a:extLst>
          </p:cNvPr>
          <p:cNvSpPr/>
          <p:nvPr/>
        </p:nvSpPr>
        <p:spPr>
          <a:xfrm>
            <a:off x="5829385" y="1769565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3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A58069D-9A58-70CF-0E14-0C6C3F2A85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5814" y="203959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/>
          <p:nvPr/>
        </p:nvSpPr>
        <p:spPr>
          <a:xfrm flipH="1">
            <a:off x="845400" y="1886510"/>
            <a:ext cx="3000000" cy="1723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ЧТО ТАКОЕ ФОНД МЕСТНОГО СООБЩЕСТВА </a:t>
            </a:r>
            <a:br>
              <a:rPr lang="ru-RU" sz="2000" b="1" dirty="0">
                <a:solidFill>
                  <a:srgbClr val="520575"/>
                </a:solidFill>
              </a:rPr>
            </a:br>
            <a:r>
              <a:rPr lang="ru-RU" sz="2000" b="1" dirty="0">
                <a:solidFill>
                  <a:srgbClr val="520575"/>
                </a:solidFill>
              </a:rPr>
              <a:t>И ФОНД ЦЕЛЕВОГО КАПИТАЛА?</a:t>
            </a:r>
            <a:endParaRPr lang="ru-RU" sz="20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8"/>
          <p:cNvSpPr/>
          <p:nvPr/>
        </p:nvSpPr>
        <p:spPr>
          <a:xfrm flipH="1">
            <a:off x="3845400" y="0"/>
            <a:ext cx="52986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8"/>
          <p:cNvSpPr txBox="1"/>
          <p:nvPr/>
        </p:nvSpPr>
        <p:spPr>
          <a:xfrm flipH="1">
            <a:off x="4167255" y="140483"/>
            <a:ext cx="4824000" cy="47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ru" sz="1900" b="1" dirty="0">
                <a:solidFill>
                  <a:srgbClr val="7030A0"/>
                </a:solidFill>
              </a:rPr>
              <a:t>Фонд местного сообщества </a:t>
            </a:r>
            <a:r>
              <a:rPr lang="ru" sz="1900" dirty="0">
                <a:solidFill>
                  <a:srgbClr val="7030A0"/>
                </a:solidFill>
              </a:rPr>
              <a:t>(ФМС) — </a:t>
            </a:r>
            <a:r>
              <a:rPr lang="ru" sz="1900" dirty="0">
                <a:solidFill>
                  <a:schemeClr val="tx1"/>
                </a:solidFill>
              </a:rPr>
              <a:t>некоммерческая организация, направленная на улучшение жизни сообщества через решение актуальных проблем. ФМС финансирует проекты через открытые грантовые конкурсы и объединяет заинтересованные стороны, включая бизнес и местные власти.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lang="ru" sz="1900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ru" sz="1900" b="1" dirty="0">
                <a:solidFill>
                  <a:srgbClr val="7030A0"/>
                </a:solidFill>
              </a:rPr>
              <a:t>Фонд целевого капитала </a:t>
            </a:r>
            <a:r>
              <a:rPr lang="ru" sz="1900" dirty="0">
                <a:solidFill>
                  <a:srgbClr val="7030A0"/>
                </a:solidFill>
              </a:rPr>
              <a:t>(ФЦК) — </a:t>
            </a:r>
            <a:r>
              <a:rPr lang="ru" sz="1900" dirty="0">
                <a:solidFill>
                  <a:schemeClr val="tx1"/>
                </a:solidFill>
              </a:rPr>
              <a:t>совокупность средств, инвестируемых для получения дохода в благотворительных целях. ФЦК позволяет решать долгосрочные задачи и поддерживать развитие сообщества, регистрируясь как юридическое лицо.</a:t>
            </a:r>
            <a:endParaRPr sz="19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" name="Google Shape;102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17">
            <a:off x="1034231" y="-198341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6B8287C7-CE29-709B-13CF-979B29E24C20}"/>
              </a:ext>
            </a:extLst>
          </p:cNvPr>
          <p:cNvSpPr/>
          <p:nvPr/>
        </p:nvSpPr>
        <p:spPr>
          <a:xfrm>
            <a:off x="410930" y="2009789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4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B583FD5-5181-EA98-7F3F-E3589881B2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7648" y="203959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272</Words>
  <Application>Microsoft Office PowerPoint</Application>
  <PresentationFormat>Экран (16:9)</PresentationFormat>
  <Paragraphs>32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Courier New</vt:lpstr>
      <vt:lpstr>Simple Light</vt:lpstr>
      <vt:lpstr>РАБОТА С МЕСТНЫМИ ВЛАСТЯМИ И  ОРГАНИЗАЦИЯМИ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МЕСТНЫМИ ВЛАСТЯМИ И  ОРГАНИЗАЦИЯМИ.</dc:title>
  <cp:lastModifiedBy>Кирилл</cp:lastModifiedBy>
  <cp:revision>6</cp:revision>
  <dcterms:modified xsi:type="dcterms:W3CDTF">2024-08-19T09:33:17Z</dcterms:modified>
</cp:coreProperties>
</file>