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62" r:id="rId4"/>
    <p:sldMasterId id="214748367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0" roundtripDataSignature="AMtx7mgIBeXt8+hEVTRD5vQ5/OrfWtHO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customschemas.google.com/relationships/presentationmetadata" Target="meta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0ddda02c59_0_19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7" name="Google Shape;377;g20ddda02c59_0_1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0ddda02c59_0_2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3" name="Google Shape;393;g20ddda02c59_0_2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0ddda02c59_0_2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7" name="Google Shape;437;g20ddda02c59_0_2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cd5fa62d8a_0_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0" name="Google Shape;450;g2cd5fa62d8a_0_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0ddda02c59_0_4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3" name="Google Shape;463;g20ddda02c59_0_4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0ddda02c59_0_4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6" name="Google Shape;476;g20ddda02c59_0_4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02e62e9487_0_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5" name="Google Shape;515;g202e62e9487_0_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0ddda02c59_0_49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2" name="Google Shape;532;g20ddda02c59_0_4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02e62e9487_0_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0" name="Google Shape;560;g202e62e9487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0ddda02c59_0_5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9" name="Google Shape;579;g20ddda02c59_0_5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0ddda02c5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20ddda02c5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0ddda02c59_0_57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6" name="Google Shape;596;g20ddda02c59_0_5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0ddda02c59_0_55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3" name="Google Shape;613;g20ddda02c59_0_5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0ddda02c59_0_6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g20ddda02c59_0_6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2c90ac76a32_0_589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1" name="Google Shape;651;g2c90ac76a32_0_58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c90ac76a32_0_2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g2c90ac76a32_0_2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g2c90ac76a32_0_2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c90ac76a32_0_5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1" name="Google Shape;281;g2c90ac76a32_0_5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0ddda02c59_0_10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8" name="Google Shape;298;g20ddda02c59_0_1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0ddda02c59_0_1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4" name="Google Shape;314;g20ddda02c59_0_1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0ddda02c59_0_1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8" name="Google Shape;328;g20ddda02c59_0_1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0ddda02c59_0_17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5" name="Google Shape;345;g20ddda02c59_0_1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0ddda02c59_0_1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1" name="Google Shape;361;g20ddda02c59_0_1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_WITH_CAPTION_TEXT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_TEXT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_TITLE_AND_VERTICAL_TEXT" type="vertTitleAndTx">
  <p:cSld name="VERTICAL_TITLE_AND_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OBJECT 1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90" name="Google Shape;90;p23"/>
          <p:cNvSpPr txBox="1"/>
          <p:nvPr>
            <p:ph idx="1" type="body"/>
          </p:nvPr>
        </p:nvSpPr>
        <p:spPr>
          <a:xfrm>
            <a:off x="838200" y="1825626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1pPr>
            <a:lvl2pPr indent="-40005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2pPr>
            <a:lvl3pPr indent="-40005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3pPr>
            <a:lvl4pPr indent="-40005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4pPr>
            <a:lvl5pPr indent="-40005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5pPr>
            <a:lvl6pPr indent="-40005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6pPr>
            <a:lvl7pPr indent="-40005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7pPr>
            <a:lvl8pPr indent="-40005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8pPr>
            <a:lvl9pPr indent="-40005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9pPr>
          </a:lstStyle>
          <a:p/>
        </p:txBody>
      </p:sp>
      <p:sp>
        <p:nvSpPr>
          <p:cNvPr id="91" name="Google Shape;91;p23"/>
          <p:cNvSpPr txBox="1"/>
          <p:nvPr>
            <p:ph idx="12" type="sldNum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tx">
  <p:cSld name="TITLE_AND_BOD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c90ac76a32_0_32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98" name="Google Shape;98;g2c90ac76a32_0_322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g2c90ac76a32_0_3223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TITLE_AND_BODY_1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90ac76a32_0_3227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c90ac76a32_0_3229"/>
          <p:cNvSpPr txBox="1"/>
          <p:nvPr>
            <p:ph type="title"/>
          </p:nvPr>
        </p:nvSpPr>
        <p:spPr>
          <a:xfrm>
            <a:off x="415624" y="593320"/>
            <a:ext cx="113613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9675" lIns="119675" spcFirstLastPara="1" rIns="119675" wrap="square" tIns="1196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04" name="Google Shape;104;g2c90ac76a32_0_3229"/>
          <p:cNvSpPr txBox="1"/>
          <p:nvPr>
            <p:ph idx="1" type="body"/>
          </p:nvPr>
        </p:nvSpPr>
        <p:spPr>
          <a:xfrm>
            <a:off x="415624" y="1536512"/>
            <a:ext cx="11361300" cy="45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19675" lIns="119675" spcFirstLastPara="1" rIns="119675" wrap="square" tIns="1196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05" name="Google Shape;105;g2c90ac76a32_0_3229"/>
          <p:cNvSpPr txBox="1"/>
          <p:nvPr>
            <p:ph idx="12" type="sldNum"/>
          </p:nvPr>
        </p:nvSpPr>
        <p:spPr>
          <a:xfrm>
            <a:off x="11579846" y="6267685"/>
            <a:ext cx="449100" cy="4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9675" lIns="119675" spcFirstLastPara="1" rIns="119675" wrap="square" tIns="119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c90ac76a32_0_3233"/>
          <p:cNvSpPr txBox="1"/>
          <p:nvPr>
            <p:ph type="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8" name="Google Shape;108;g2c90ac76a32_0_3233"/>
          <p:cNvSpPr txBox="1"/>
          <p:nvPr>
            <p:ph idx="1" type="body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indent="-228600" lvl="1" marL="9144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2pPr>
            <a:lvl3pPr indent="-228600" lvl="2" marL="1371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3pPr>
            <a:lvl4pPr indent="-228600" lvl="3" marL="1828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4pPr>
            <a:lvl5pPr indent="-228600" lvl="4" marL="22860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g2c90ac76a32_0_3233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obj">
  <p:cSld name="OBJEC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c90ac76a32_0_323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112" name="Google Shape;112;g2c90ac76a32_0_323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34250" spcFirstLastPara="1" rIns="34250" wrap="square" tIns="34250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1pPr>
            <a:lvl2pPr indent="-361950" lvl="1" marL="9144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2pPr>
            <a:lvl3pPr indent="-361950" lvl="2" marL="1371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3pPr>
            <a:lvl4pPr indent="-361950" lvl="3" marL="18288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4pPr>
            <a:lvl5pPr indent="-361950" lvl="4" marL="22860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5pPr>
            <a:lvl6pPr indent="-361950" lvl="5" marL="27432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6pPr>
            <a:lvl7pPr indent="-361950" lvl="6" marL="32004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7pPr>
            <a:lvl8pPr indent="-361950" lvl="7" marL="3657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8pPr>
            <a:lvl9pPr indent="-361950" lvl="8" marL="41148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9pPr>
          </a:lstStyle>
          <a:p/>
        </p:txBody>
      </p:sp>
      <p:sp>
        <p:nvSpPr>
          <p:cNvPr id="113" name="Google Shape;113;g2c90ac76a32_0_3237"/>
          <p:cNvSpPr txBox="1"/>
          <p:nvPr>
            <p:ph idx="12" type="sldNum"/>
          </p:nvPr>
        </p:nvSpPr>
        <p:spPr>
          <a:xfrm>
            <a:off x="11089857" y="6415796"/>
            <a:ext cx="2640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OBJECT 1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c90ac76a32_0_324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9pPr>
          </a:lstStyle>
          <a:p/>
        </p:txBody>
      </p:sp>
      <p:sp>
        <p:nvSpPr>
          <p:cNvPr id="116" name="Google Shape;116;g2c90ac76a32_0_324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1pPr>
            <a:lvl2pPr indent="-406400" lvl="1" marL="914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117" name="Google Shape;117;g2c90ac76a32_0_3241"/>
          <p:cNvSpPr txBox="1"/>
          <p:nvPr>
            <p:ph idx="12" type="sldNum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1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12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>
  <p:cSld name="Заголовок раздела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c90ac76a32_0_3245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0" name="Google Shape;120;g2c90ac76a32_0_3245"/>
          <p:cNvSpPr txBox="1"/>
          <p:nvPr>
            <p:ph idx="1" type="body"/>
          </p:nvPr>
        </p:nvSpPr>
        <p:spPr>
          <a:xfrm>
            <a:off x="831850" y="4589462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g2c90ac76a32_0_3245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>
  <p:cSld name="Два объекта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c90ac76a32_0_324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4" name="Google Shape;124;g2c90ac76a32_0_3249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g2c90ac76a32_0_3249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>
  <p:cSld name="Сравнение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c90ac76a32_0_3253"/>
          <p:cNvSpPr txBox="1"/>
          <p:nvPr>
            <p:ph type="title"/>
          </p:nvPr>
        </p:nvSpPr>
        <p:spPr>
          <a:xfrm>
            <a:off x="839787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8" name="Google Shape;128;g2c90ac76a32_0_3253"/>
          <p:cNvSpPr txBox="1"/>
          <p:nvPr>
            <p:ph idx="1" type="body"/>
          </p:nvPr>
        </p:nvSpPr>
        <p:spPr>
          <a:xfrm>
            <a:off x="839787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g2c90ac76a32_0_3253"/>
          <p:cNvSpPr txBox="1"/>
          <p:nvPr>
            <p:ph idx="2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g2c90ac76a32_0_3253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>
  <p:cSld name="Только заголовок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c90ac76a32_0_325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3" name="Google Shape;133;g2c90ac76a32_0_3258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>
  <p:cSld name="Объект с подписью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c90ac76a32_0_3261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6" name="Google Shape;136;g2c90ac76a32_0_3261"/>
          <p:cNvSpPr txBox="1"/>
          <p:nvPr>
            <p:ph idx="1" type="body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indent="-4318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indent="-4318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indent="-4318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indent="-4318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g2c90ac76a32_0_3261"/>
          <p:cNvSpPr txBox="1"/>
          <p:nvPr>
            <p:ph idx="2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g2c90ac76a32_0_3261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>
  <p:cSld name="Рисунок с подписью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c90ac76a32_0_3266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41" name="Google Shape;141;g2c90ac76a32_0_3266"/>
          <p:cNvSpPr/>
          <p:nvPr>
            <p:ph idx="2" type="pic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g2c90ac76a32_0_3266"/>
          <p:cNvSpPr txBox="1"/>
          <p:nvPr>
            <p:ph idx="1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g2c90ac76a32_0_3266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>
  <p:cSld name="Заголовок и вертикальный текст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c90ac76a32_0_327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46" name="Google Shape;146;g2c90ac76a32_0_327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g2c90ac76a32_0_3271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>
  <p:cSld name="Вертикальный заголовок и текст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c90ac76a32_0_3275"/>
          <p:cNvSpPr txBox="1"/>
          <p:nvPr>
            <p:ph type="title"/>
          </p:nvPr>
        </p:nvSpPr>
        <p:spPr>
          <a:xfrm>
            <a:off x="8724900" y="365125"/>
            <a:ext cx="2628900" cy="58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50" name="Google Shape;150;g2c90ac76a32_0_3275"/>
          <p:cNvSpPr txBox="1"/>
          <p:nvPr>
            <p:ph idx="1" type="body"/>
          </p:nvPr>
        </p:nvSpPr>
        <p:spPr>
          <a:xfrm>
            <a:off x="838200" y="365125"/>
            <a:ext cx="7734300" cy="58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g2c90ac76a32_0_3275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TITLE_AND_BODY_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c90ac76a32_0_593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9pPr>
          </a:lstStyle>
          <a:p/>
        </p:txBody>
      </p:sp>
      <p:sp>
        <p:nvSpPr>
          <p:cNvPr id="158" name="Google Shape;158;g2c90ac76a32_0_593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1pPr>
            <a:lvl2pPr indent="-406400" lvl="1" marL="914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159" name="Google Shape;159;g2c90ac76a32_0_5931"/>
          <p:cNvSpPr txBox="1"/>
          <p:nvPr>
            <p:ph idx="12" type="sldNum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c90ac76a32_0_5935"/>
          <p:cNvSpPr txBox="1"/>
          <p:nvPr>
            <p:ph type="title"/>
          </p:nvPr>
        </p:nvSpPr>
        <p:spPr>
          <a:xfrm>
            <a:off x="415611" y="992765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62" name="Google Shape;162;g2c90ac76a32_0_5935"/>
          <p:cNvSpPr txBox="1"/>
          <p:nvPr>
            <p:ph idx="1" type="body"/>
          </p:nvPr>
        </p:nvSpPr>
        <p:spPr>
          <a:xfrm>
            <a:off x="415599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63" name="Google Shape;163;g2c90ac76a32_0_5935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c90ac76a32_0_5939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c90ac76a32_0_5941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9pPr>
          </a:lstStyle>
          <a:p/>
        </p:txBody>
      </p:sp>
      <p:sp>
        <p:nvSpPr>
          <p:cNvPr id="168" name="Google Shape;168;g2c90ac76a32_0_5941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69" name="Google Shape;169;g2c90ac76a32_0_5941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0" name="Google Shape;170;g2c90ac76a32_0_5941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1" name="Google Shape;171;g2c90ac76a32_0_5941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c90ac76a32_0_5947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74" name="Google Shape;174;g2c90ac76a32_0_5947"/>
          <p:cNvSpPr txBox="1"/>
          <p:nvPr>
            <p:ph idx="1" type="body"/>
          </p:nvPr>
        </p:nvSpPr>
        <p:spPr>
          <a:xfrm>
            <a:off x="415599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75" name="Google Shape;175;g2c90ac76a32_0_5947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90ac76a32_0_5951"/>
          <p:cNvSpPr txBox="1"/>
          <p:nvPr>
            <p:ph type="title"/>
          </p:nvPr>
        </p:nvSpPr>
        <p:spPr>
          <a:xfrm>
            <a:off x="609600" y="274639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9pPr>
          </a:lstStyle>
          <a:p/>
        </p:txBody>
      </p:sp>
      <p:sp>
        <p:nvSpPr>
          <p:cNvPr id="178" name="Google Shape;178;g2c90ac76a32_0_5951"/>
          <p:cNvSpPr txBox="1"/>
          <p:nvPr>
            <p:ph idx="1" type="body"/>
          </p:nvPr>
        </p:nvSpPr>
        <p:spPr>
          <a:xfrm>
            <a:off x="609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6355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indent="-431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0005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79" name="Google Shape;179;g2c90ac76a32_0_5951"/>
          <p:cNvSpPr txBox="1"/>
          <p:nvPr>
            <p:ph idx="2" type="body"/>
          </p:nvPr>
        </p:nvSpPr>
        <p:spPr>
          <a:xfrm>
            <a:off x="6197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6355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indent="-431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0005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80" name="Google Shape;180;g2c90ac76a32_0_5951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1" name="Google Shape;181;g2c90ac76a32_0_5951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2" name="Google Shape;182;g2c90ac76a32_0_5951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c90ac76a32_0_5958"/>
          <p:cNvSpPr txBox="1"/>
          <p:nvPr>
            <p:ph type="title"/>
          </p:nvPr>
        </p:nvSpPr>
        <p:spPr>
          <a:xfrm>
            <a:off x="415599" y="2867799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85" name="Google Shape;185;g2c90ac76a32_0_5958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type="twoColTx">
  <p:cSld name="TITLE_AND_TWO_COLUMNS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c90ac76a32_0_5961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88" name="Google Shape;188;g2c90ac76a32_0_5961"/>
          <p:cNvSpPr txBox="1"/>
          <p:nvPr>
            <p:ph idx="1" type="body"/>
          </p:nvPr>
        </p:nvSpPr>
        <p:spPr>
          <a:xfrm>
            <a:off x="415599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89" name="Google Shape;189;g2c90ac76a32_0_5961"/>
          <p:cNvSpPr txBox="1"/>
          <p:nvPr>
            <p:ph idx="2" type="body"/>
          </p:nvPr>
        </p:nvSpPr>
        <p:spPr>
          <a:xfrm>
            <a:off x="6443198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90" name="Google Shape;190;g2c90ac76a32_0_5961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c90ac76a32_0_5966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93" name="Google Shape;193;g2c90ac76a32_0_5966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">
  <p:cSld name="ONE_COLUMN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c90ac76a32_0_5969"/>
          <p:cNvSpPr txBox="1"/>
          <p:nvPr>
            <p:ph type="title"/>
          </p:nvPr>
        </p:nvSpPr>
        <p:spPr>
          <a:xfrm>
            <a:off x="415599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96" name="Google Shape;196;g2c90ac76a32_0_5969"/>
          <p:cNvSpPr txBox="1"/>
          <p:nvPr>
            <p:ph idx="1" type="body"/>
          </p:nvPr>
        </p:nvSpPr>
        <p:spPr>
          <a:xfrm>
            <a:off x="415599" y="1852799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97" name="Google Shape;197;g2c90ac76a32_0_5969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_POINT">
  <p:cSld name="MAIN_POINT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c90ac76a32_0_5973"/>
          <p:cNvSpPr txBox="1"/>
          <p:nvPr>
            <p:ph type="title"/>
          </p:nvPr>
        </p:nvSpPr>
        <p:spPr>
          <a:xfrm>
            <a:off x="653667" y="600199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00" name="Google Shape;200;g2c90ac76a32_0_5973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TITLE_AND_DESCRIPTION">
  <p:cSld name="SECTION_TITLE_AND_DESCRIPTION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c90ac76a32_0_597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60925" lIns="60925" spcFirstLastPara="1" rIns="60925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2c90ac76a32_0_5976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04" name="Google Shape;204;g2c90ac76a32_0_5976"/>
          <p:cNvSpPr txBox="1"/>
          <p:nvPr>
            <p:ph idx="1" type="body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05" name="Google Shape;205;g2c90ac76a32_0_5976"/>
          <p:cNvSpPr txBox="1"/>
          <p:nvPr>
            <p:ph idx="2" type="body"/>
          </p:nvPr>
        </p:nvSpPr>
        <p:spPr>
          <a:xfrm>
            <a:off x="6586000" y="965432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06" name="Google Shape;206;g2c90ac76a32_0_5976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_ONLY">
  <p:cSld name="CAPTION_ONLY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c90ac76a32_0_5982"/>
          <p:cNvSpPr txBox="1"/>
          <p:nvPr>
            <p:ph idx="1" type="body"/>
          </p:nvPr>
        </p:nvSpPr>
        <p:spPr>
          <a:xfrm>
            <a:off x="415599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None/>
              <a:defRPr/>
            </a:lvl1pPr>
          </a:lstStyle>
          <a:p/>
        </p:txBody>
      </p:sp>
      <p:sp>
        <p:nvSpPr>
          <p:cNvPr id="209" name="Google Shape;209;g2c90ac76a32_0_5982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_NUMBER">
  <p:cSld name="BIG_NUMBER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c90ac76a32_0_5985"/>
          <p:cNvSpPr txBox="1"/>
          <p:nvPr>
            <p:ph type="title"/>
          </p:nvPr>
        </p:nvSpPr>
        <p:spPr>
          <a:xfrm>
            <a:off x="415599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None/>
              <a:defRPr sz="1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12" name="Google Shape;212;g2c90ac76a32_0_5985"/>
          <p:cNvSpPr txBox="1"/>
          <p:nvPr>
            <p:ph idx="1" type="body"/>
          </p:nvPr>
        </p:nvSpPr>
        <p:spPr>
          <a:xfrm>
            <a:off x="415599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13" name="Google Shape;213;g2c90ac76a32_0_5985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>
  <p:cSld name="OBJECT 2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c90ac76a32_0_5989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16" name="Google Shape;216;g2c90ac76a32_0_5989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–"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–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»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17" name="Google Shape;217;g2c90ac76a32_0_5989"/>
          <p:cNvSpPr txBox="1"/>
          <p:nvPr>
            <p:ph idx="12" type="sldNum"/>
          </p:nvPr>
        </p:nvSpPr>
        <p:spPr>
          <a:xfrm>
            <a:off x="11230477" y="6359484"/>
            <a:ext cx="35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">
  <p:cSld name="TWO_OBJECTS 2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c90ac76a32_0_5993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20" name="Google Shape;220;g2c90ac76a32_0_5993"/>
          <p:cNvSpPr txBox="1"/>
          <p:nvPr>
            <p:ph idx="1" type="body"/>
          </p:nvPr>
        </p:nvSpPr>
        <p:spPr>
          <a:xfrm>
            <a:off x="609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46355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•"/>
              <a:defRPr sz="3700"/>
            </a:lvl1pPr>
            <a:lvl2pPr indent="-46355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–"/>
              <a:defRPr sz="3700"/>
            </a:lvl2pPr>
            <a:lvl3pPr indent="-46355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•"/>
              <a:defRPr sz="3700"/>
            </a:lvl3pPr>
            <a:lvl4pPr indent="-46355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–"/>
              <a:defRPr sz="3700"/>
            </a:lvl4pPr>
            <a:lvl5pPr indent="-46355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»"/>
              <a:defRPr sz="37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21" name="Google Shape;221;g2c90ac76a32_0_5993"/>
          <p:cNvSpPr txBox="1"/>
          <p:nvPr>
            <p:ph idx="2" type="body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22" name="Google Shape;222;g2c90ac76a32_0_5993"/>
          <p:cNvSpPr txBox="1"/>
          <p:nvPr>
            <p:ph idx="12" type="sldNum"/>
          </p:nvPr>
        </p:nvSpPr>
        <p:spPr>
          <a:xfrm>
            <a:off x="11230477" y="6359484"/>
            <a:ext cx="35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_WITH_TEXT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1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1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_WITH_CAPTION_TEXT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5" name="Google Shape;65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6" name="Google Shape;66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1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c90ac76a32_0_321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g2c90ac76a32_0_321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g2c90ac76a32_0_3219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ransition spd="med"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c90ac76a32_0_5927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4" name="Google Shape;154;g2c90ac76a32_0_5927"/>
          <p:cNvSpPr txBox="1"/>
          <p:nvPr>
            <p:ph idx="1" type="body"/>
          </p:nvPr>
        </p:nvSpPr>
        <p:spPr>
          <a:xfrm>
            <a:off x="415599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810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810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810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810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" name="Google Shape;155;g2c90ac76a32_0_5927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3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9.png"/><Relationship Id="rId5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png"/><Relationship Id="rId4" Type="http://schemas.openxmlformats.org/officeDocument/2006/relationships/image" Target="../media/image21.png"/><Relationship Id="rId5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png"/><Relationship Id="rId4" Type="http://schemas.openxmlformats.org/officeDocument/2006/relationships/image" Target="../media/image9.png"/><Relationship Id="rId5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Relationship Id="rId4" Type="http://schemas.openxmlformats.org/officeDocument/2006/relationships/image" Target="../media/image21.png"/><Relationship Id="rId5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9.png"/><Relationship Id="rId5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hyperlink" Target="http://ecobest.pro/" TargetMode="External"/><Relationship Id="rId10" Type="http://schemas.openxmlformats.org/officeDocument/2006/relationships/hyperlink" Target="https://greeneurasia.asi.ru/?utm_source=eaeunion&amp;utm_medium=banner&amp;utm_campaign=start" TargetMode="External"/><Relationship Id="rId13" Type="http://schemas.openxmlformats.org/officeDocument/2006/relationships/hyperlink" Target="https://award.plus-one.ru/?utm_source=email&amp;utm_medium=emailpartner&amp;utm_campaign=ecofriendlyfest" TargetMode="External"/><Relationship Id="rId12" Type="http://schemas.openxmlformats.org/officeDocument/2006/relationships/hyperlink" Target="https://awards.rehub.cc/" TargetMode="Externa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hyperlink" Target="http://platforma-konkurs.ru/contests/zelenyy-i-zdorovyy-ofis-2022/" TargetMode="External"/><Relationship Id="rId15" Type="http://schemas.openxmlformats.org/officeDocument/2006/relationships/hyperlink" Target="https://eco-volonter.ru/" TargetMode="External"/><Relationship Id="rId14" Type="http://schemas.openxmlformats.org/officeDocument/2006/relationships/hyperlink" Target="https://award.reo.ru/" TargetMode="External"/><Relationship Id="rId17" Type="http://schemas.openxmlformats.org/officeDocument/2006/relationships/image" Target="../media/image25.png"/><Relationship Id="rId16" Type="http://schemas.openxmlformats.org/officeDocument/2006/relationships/hyperlink" Target="https://ecowiki.ru/experts/" TargetMode="External"/><Relationship Id="rId5" Type="http://schemas.openxmlformats.org/officeDocument/2006/relationships/image" Target="../media/image43.png"/><Relationship Id="rId6" Type="http://schemas.openxmlformats.org/officeDocument/2006/relationships/hyperlink" Target="https://xn--80afcdbalict6afooklqi5o.xn--p1ai/public/application/cards?SearchString=&amp;Statuses%5B0%5D.Name=%D0%BF%D0%BE%D0%B1%D0%B5%D0%B4%D0%B8%D1%82%D0%B5%D0%BB%D1%8C+%D0%BA%D0%BE%D0%BD%D0%BA%D1%83%D1%80%D1%81%D0%B0&amp;Statuses%5B1%5D.Name=%D0%BD%D0%B0+%D0%BD%D0%B5%D0%B7%D0%B0%D0%B2%D0%B8%D1%81%D0%B8%D0%BC%D0%BE%D0%B9+%D1%8D%D0%BA%D1%81%D0%BF%D0%B5%D1%80%D1%82%D0%B8%D0%B7%D0%B5&amp;Statuses%5B2%5D.Name=%D0%BF%D1%80%D0%BE%D0%B5%D0%BA%D1%82+%D0%BD%D0%B5+%D0%BF%D0%BE%D0%BB%D1%83%D1%87%D0%B8%D0%BB+%D0%BF%D0%BE%D0%B4%D0%B4%D0%B5%D1%80%D0%B6%D0%BA%D1%83&amp;RegionId=&amp;AreaCityId=&amp;ContestDirectionTenantId=dc64fdcc-d296-4f11-bf72-785fa7a0ff22&amp;IsNormalTermProjects=true&amp;IsLongTermProjects=true&amp;CompetitionId=&amp;DateFrom=&amp;DateTo=&amp;Statuses%5B0%5D.Selected=false&amp;Statuses%5B1%5D.Selected=false&amp;Statuses%5B2%5D.Selected=false&amp;IsNormalTermProjects=false&amp;IsLongTermProjects=false" TargetMode="External"/><Relationship Id="rId7" Type="http://schemas.openxmlformats.org/officeDocument/2006/relationships/hyperlink" Target="https://rus-compass.ru/about/" TargetMode="External"/><Relationship Id="rId8" Type="http://schemas.openxmlformats.org/officeDocument/2006/relationships/hyperlink" Target="https://esgglobal.ru/awards/" TargetMode="External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hyperlink" Target="https://t.me/esgworld" TargetMode="External"/><Relationship Id="rId10" Type="http://schemas.openxmlformats.org/officeDocument/2006/relationships/hyperlink" Target="https://t.me/ecoeventru" TargetMode="External"/><Relationship Id="rId13" Type="http://schemas.openxmlformats.org/officeDocument/2006/relationships/hyperlink" Target="https://t.me/energyfromwaste" TargetMode="External"/><Relationship Id="rId12" Type="http://schemas.openxmlformats.org/officeDocument/2006/relationships/hyperlink" Target="https://t.me/earthtouches_me" TargetMode="Externa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hyperlink" Target="https://t.me/etosher" TargetMode="External"/><Relationship Id="rId15" Type="http://schemas.openxmlformats.org/officeDocument/2006/relationships/hyperlink" Target="https://www.youtube.com/@sobirator_msk" TargetMode="External"/><Relationship Id="rId14" Type="http://schemas.openxmlformats.org/officeDocument/2006/relationships/hyperlink" Target="https://sobirator.ru/" TargetMode="External"/><Relationship Id="rId17" Type="http://schemas.openxmlformats.org/officeDocument/2006/relationships/hyperlink" Target="https://vk.com/sobirator" TargetMode="External"/><Relationship Id="rId16" Type="http://schemas.openxmlformats.org/officeDocument/2006/relationships/hyperlink" Target="https://t.me/sobirator_ru/" TargetMode="External"/><Relationship Id="rId5" Type="http://schemas.openxmlformats.org/officeDocument/2006/relationships/hyperlink" Target="https://stepik.org/course/130317/info" TargetMode="External"/><Relationship Id="rId6" Type="http://schemas.openxmlformats.org/officeDocument/2006/relationships/hyperlink" Target="https://ecowiki.ru/courses/" TargetMode="External"/><Relationship Id="rId7" Type="http://schemas.openxmlformats.org/officeDocument/2006/relationships/hyperlink" Target="https://www.youtube.com/@ecrcommunityrussia2092" TargetMode="External"/><Relationship Id="rId8" Type="http://schemas.openxmlformats.org/officeDocument/2006/relationships/hyperlink" Target="https://openedu.ru/course/?group=172&amp;status=active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Relationship Id="rId4" Type="http://schemas.openxmlformats.org/officeDocument/2006/relationships/image" Target="../media/image9.png"/><Relationship Id="rId5" Type="http://schemas.openxmlformats.org/officeDocument/2006/relationships/image" Target="../media/image23.png"/><Relationship Id="rId6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Relationship Id="rId4" Type="http://schemas.openxmlformats.org/officeDocument/2006/relationships/image" Target="../media/image9.png"/><Relationship Id="rId5" Type="http://schemas.openxmlformats.org/officeDocument/2006/relationships/image" Target="../media/image23.png"/><Relationship Id="rId6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hyperlink" Target="https://dvizhenie-razdelnyy-event.timepad.ru/event/2899823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Relationship Id="rId4" Type="http://schemas.openxmlformats.org/officeDocument/2006/relationships/image" Target="../media/image5.png"/><Relationship Id="rId9" Type="http://schemas.openxmlformats.org/officeDocument/2006/relationships/image" Target="../media/image1.png"/><Relationship Id="rId5" Type="http://schemas.openxmlformats.org/officeDocument/2006/relationships/image" Target="../media/image9.png"/><Relationship Id="rId6" Type="http://schemas.openxmlformats.org/officeDocument/2006/relationships/image" Target="../media/image2.png"/><Relationship Id="rId7" Type="http://schemas.openxmlformats.org/officeDocument/2006/relationships/hyperlink" Target="https://dvizhenie-razdelnyy-event.timepad.ru/event/2856964/" TargetMode="External"/><Relationship Id="rId8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Relationship Id="rId4" Type="http://schemas.openxmlformats.org/officeDocument/2006/relationships/image" Target="../media/image9.png"/><Relationship Id="rId5" Type="http://schemas.openxmlformats.org/officeDocument/2006/relationships/image" Target="../media/image31.png"/><Relationship Id="rId6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Relationship Id="rId4" Type="http://schemas.openxmlformats.org/officeDocument/2006/relationships/image" Target="../media/image9.png"/><Relationship Id="rId5" Type="http://schemas.openxmlformats.org/officeDocument/2006/relationships/image" Target="../media/image35.png"/><Relationship Id="rId6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0" Type="http://schemas.openxmlformats.org/officeDocument/2006/relationships/hyperlink" Target="https://dvizhenie-razdelnyy-event.timepad.ru/event/2899823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jpg"/><Relationship Id="rId4" Type="http://schemas.openxmlformats.org/officeDocument/2006/relationships/image" Target="../media/image5.png"/><Relationship Id="rId9" Type="http://schemas.openxmlformats.org/officeDocument/2006/relationships/image" Target="../media/image1.png"/><Relationship Id="rId5" Type="http://schemas.openxmlformats.org/officeDocument/2006/relationships/image" Target="../media/image9.png"/><Relationship Id="rId6" Type="http://schemas.openxmlformats.org/officeDocument/2006/relationships/image" Target="../media/image2.png"/><Relationship Id="rId7" Type="http://schemas.openxmlformats.org/officeDocument/2006/relationships/hyperlink" Target="https://dvizhenie-razdelnyy-event.timepad.ru/event/2856964/" TargetMode="External"/><Relationship Id="rId8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5" Type="http://schemas.openxmlformats.org/officeDocument/2006/relationships/image" Target="../media/image36.png"/><Relationship Id="rId6" Type="http://schemas.openxmlformats.org/officeDocument/2006/relationships/image" Target="../media/image30.png"/><Relationship Id="rId7" Type="http://schemas.openxmlformats.org/officeDocument/2006/relationships/image" Target="../media/image34.png"/><Relationship Id="rId8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9.png"/><Relationship Id="rId5" Type="http://schemas.openxmlformats.org/officeDocument/2006/relationships/image" Target="../media/image43.png"/><Relationship Id="rId6" Type="http://schemas.openxmlformats.org/officeDocument/2006/relationships/image" Target="../media/image14.png"/><Relationship Id="rId7" Type="http://schemas.openxmlformats.org/officeDocument/2006/relationships/image" Target="../media/image6.png"/><Relationship Id="rId8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9.png"/><Relationship Id="rId5" Type="http://schemas.openxmlformats.org/officeDocument/2006/relationships/image" Target="../media/image4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9.png"/><Relationship Id="rId5" Type="http://schemas.openxmlformats.org/officeDocument/2006/relationships/image" Target="../media/image4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9.png"/><Relationship Id="rId5" Type="http://schemas.openxmlformats.org/officeDocument/2006/relationships/image" Target="../media/image17.jpg"/><Relationship Id="rId6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9.png"/><Relationship Id="rId5" Type="http://schemas.openxmlformats.org/officeDocument/2006/relationships/image" Target="../media/image4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9.png"/><Relationship Id="rId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Google Shape;228;p1"/>
          <p:cNvCxnSpPr/>
          <p:nvPr/>
        </p:nvCxnSpPr>
        <p:spPr>
          <a:xfrm flipH="1" rot="10800000">
            <a:off x="7202900" y="375800"/>
            <a:ext cx="4658700" cy="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9" name="Google Shape;229;p1"/>
          <p:cNvCxnSpPr/>
          <p:nvPr/>
        </p:nvCxnSpPr>
        <p:spPr>
          <a:xfrm>
            <a:off x="375559" y="6517283"/>
            <a:ext cx="11476696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0" name="Google Shape;230;p1"/>
          <p:cNvCxnSpPr/>
          <p:nvPr/>
        </p:nvCxnSpPr>
        <p:spPr>
          <a:xfrm>
            <a:off x="11852255" y="375741"/>
            <a:ext cx="0" cy="6151067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1" name="Google Shape;231;p1"/>
          <p:cNvCxnSpPr/>
          <p:nvPr/>
        </p:nvCxnSpPr>
        <p:spPr>
          <a:xfrm>
            <a:off x="375559" y="961503"/>
            <a:ext cx="0" cy="5565305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2" name="Google Shape;232;p1"/>
          <p:cNvCxnSpPr/>
          <p:nvPr/>
        </p:nvCxnSpPr>
        <p:spPr>
          <a:xfrm>
            <a:off x="876600" y="4735338"/>
            <a:ext cx="7224868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3" name="Google Shape;23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559" y="325056"/>
            <a:ext cx="3810000" cy="50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" name="Google Shape;234;p1"/>
          <p:cNvCxnSpPr/>
          <p:nvPr/>
        </p:nvCxnSpPr>
        <p:spPr>
          <a:xfrm>
            <a:off x="375559" y="4735338"/>
            <a:ext cx="6006452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lg" w="lg" type="stealth"/>
          </a:ln>
        </p:spPr>
      </p:cxnSp>
      <p:sp>
        <p:nvSpPr>
          <p:cNvPr id="235" name="Google Shape;235;p1"/>
          <p:cNvSpPr txBox="1"/>
          <p:nvPr/>
        </p:nvSpPr>
        <p:spPr>
          <a:xfrm>
            <a:off x="604150" y="4859700"/>
            <a:ext cx="5428800" cy="14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7272"/>
              <a:buFont typeface="Arial"/>
              <a:buNone/>
            </a:pPr>
            <a:r>
              <a:rPr b="0" i="0" lang="ru-RU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Программа экологического просвещения для государственных, некоммерческих и благотворительных организаций в различных регионах России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"/>
          <p:cNvSpPr txBox="1"/>
          <p:nvPr/>
        </p:nvSpPr>
        <p:spPr>
          <a:xfrm>
            <a:off x="604150" y="1789300"/>
            <a:ext cx="6060600" cy="363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ru-RU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«Добрая экология»</a:t>
            </a:r>
            <a:r>
              <a:rPr b="0" i="0" lang="ru-RU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237" name="Google Shape;23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38562" y="-83074"/>
            <a:ext cx="2792751" cy="1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"/>
          <p:cNvPicPr preferRelativeResize="0"/>
          <p:nvPr/>
        </p:nvPicPr>
        <p:blipFill rotWithShape="1">
          <a:blip r:embed="rId6">
            <a:alphaModFix/>
          </a:blip>
          <a:srcRect b="0" l="0" r="3305" t="0"/>
          <a:stretch/>
        </p:blipFill>
        <p:spPr>
          <a:xfrm>
            <a:off x="5766150" y="-205700"/>
            <a:ext cx="6959252" cy="7063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0ddda02c59_0_199"/>
          <p:cNvSpPr/>
          <p:nvPr/>
        </p:nvSpPr>
        <p:spPr>
          <a:xfrm>
            <a:off x="0" y="1858650"/>
            <a:ext cx="7174500" cy="2975400"/>
          </a:xfrm>
          <a:prstGeom prst="rect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0" name="Google Shape;380;g20ddda02c59_0_199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381" name="Google Shape;381;g20ddda02c59_0_1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2" name="Google Shape;382;g20ddda02c59_0_199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383" name="Google Shape;383;g20ddda02c59_0_1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g20ddda02c59_0_199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Мировое кафе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g20ddda02c59_0_199"/>
          <p:cNvSpPr/>
          <p:nvPr/>
        </p:nvSpPr>
        <p:spPr>
          <a:xfrm>
            <a:off x="553925" y="2444525"/>
            <a:ext cx="63276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Цель - вдохновить и побудить к действию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Ключевое - собрать несколько требующих решения вопросов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Аудитория работает в группах и представляет результаты работы, требуется сообразный инвентарь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Сложность - определить "хозяина стола</a:t>
            </a:r>
            <a:r>
              <a:rPr lang="ru-RU" sz="1600">
                <a:solidFill>
                  <a:schemeClr val="dk1"/>
                </a:solidFill>
              </a:rPr>
              <a:t>"</a:t>
            </a:r>
            <a:r>
              <a:rPr lang="ru-RU" sz="1600">
                <a:solidFill>
                  <a:schemeClr val="dk1"/>
                </a:solidFill>
              </a:rPr>
              <a:t> и количество переходов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386" name="Google Shape;386;g20ddda02c59_0_199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sp>
        <p:nvSpPr>
          <p:cNvPr id="387" name="Google Shape;387;g20ddda02c59_0_199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тренингов, дискуссий, общения с экспертами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g20ddda02c59_0_199"/>
          <p:cNvSpPr/>
          <p:nvPr/>
        </p:nvSpPr>
        <p:spPr>
          <a:xfrm rot="-2219819">
            <a:off x="172134" y="4438450"/>
            <a:ext cx="3091090" cy="2553187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g20ddda02c59_0_199"/>
          <p:cNvSpPr txBox="1"/>
          <p:nvPr/>
        </p:nvSpPr>
        <p:spPr>
          <a:xfrm>
            <a:off x="-532600" y="5456625"/>
            <a:ext cx="32580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Подключайте музыкальное сопровождение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0" name="Google Shape;390;g20ddda02c59_0_199"/>
          <p:cNvPicPr preferRelativeResize="0"/>
          <p:nvPr/>
        </p:nvPicPr>
        <p:blipFill rotWithShape="1">
          <a:blip r:embed="rId5">
            <a:alphaModFix/>
          </a:blip>
          <a:srcRect b="0" l="0" r="0" t="11024"/>
          <a:stretch/>
        </p:blipFill>
        <p:spPr>
          <a:xfrm>
            <a:off x="7174525" y="1858662"/>
            <a:ext cx="5017475" cy="297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0ddda02c59_0_218"/>
          <p:cNvSpPr/>
          <p:nvPr/>
        </p:nvSpPr>
        <p:spPr>
          <a:xfrm>
            <a:off x="0" y="862000"/>
            <a:ext cx="12192000" cy="6017100"/>
          </a:xfrm>
          <a:prstGeom prst="rect">
            <a:avLst/>
          </a:prstGeom>
          <a:solidFill>
            <a:srgbClr val="0070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6" name="Google Shape;396;g20ddda02c59_0_21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397" name="Google Shape;397;g20ddda02c59_0_2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8" name="Google Shape;398;g20ddda02c59_0_21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399" name="Google Shape;399;g20ddda02c59_0_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g20ddda02c59_0_218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sp>
        <p:nvSpPr>
          <p:cNvPr id="401" name="Google Shape;401;g20ddda02c59_0_218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тренингов, дискуссий, общения с экспертами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g20ddda02c59_0_218"/>
          <p:cNvSpPr/>
          <p:nvPr/>
        </p:nvSpPr>
        <p:spPr>
          <a:xfrm>
            <a:off x="9143050" y="1995825"/>
            <a:ext cx="2785200" cy="4677600"/>
          </a:xfrm>
          <a:prstGeom prst="roundRect">
            <a:avLst>
              <a:gd fmla="val 559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g20ddda02c59_0_218"/>
          <p:cNvSpPr/>
          <p:nvPr/>
        </p:nvSpPr>
        <p:spPr>
          <a:xfrm>
            <a:off x="9143050" y="2000875"/>
            <a:ext cx="2785200" cy="769500"/>
          </a:xfrm>
          <a:prstGeom prst="roundRect">
            <a:avLst>
              <a:gd fmla="val 16667" name="adj"/>
            </a:avLst>
          </a:prstGeom>
          <a:solidFill>
            <a:srgbClr val="FDCC0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g20ddda02c59_0_218"/>
          <p:cNvSpPr/>
          <p:nvPr/>
        </p:nvSpPr>
        <p:spPr>
          <a:xfrm>
            <a:off x="6209475" y="1995825"/>
            <a:ext cx="2785200" cy="4677600"/>
          </a:xfrm>
          <a:prstGeom prst="roundRect">
            <a:avLst>
              <a:gd fmla="val 559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20ddda02c59_0_218"/>
          <p:cNvSpPr/>
          <p:nvPr/>
        </p:nvSpPr>
        <p:spPr>
          <a:xfrm>
            <a:off x="6209475" y="1998950"/>
            <a:ext cx="2785200" cy="769500"/>
          </a:xfrm>
          <a:prstGeom prst="roundRect">
            <a:avLst>
              <a:gd fmla="val 16667" name="adj"/>
            </a:avLst>
          </a:prstGeom>
          <a:solidFill>
            <a:srgbClr val="BBD1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20ddda02c59_0_218"/>
          <p:cNvSpPr/>
          <p:nvPr/>
        </p:nvSpPr>
        <p:spPr>
          <a:xfrm>
            <a:off x="342325" y="1995825"/>
            <a:ext cx="2785200" cy="4677600"/>
          </a:xfrm>
          <a:prstGeom prst="roundRect">
            <a:avLst>
              <a:gd fmla="val 559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g20ddda02c59_0_218"/>
          <p:cNvSpPr/>
          <p:nvPr/>
        </p:nvSpPr>
        <p:spPr>
          <a:xfrm>
            <a:off x="342325" y="2000875"/>
            <a:ext cx="2785200" cy="769500"/>
          </a:xfrm>
          <a:prstGeom prst="roundRect">
            <a:avLst>
              <a:gd fmla="val 16667" name="adj"/>
            </a:avLst>
          </a:prstGeom>
          <a:solidFill>
            <a:srgbClr val="CAE3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g20ddda02c59_0_218"/>
          <p:cNvSpPr/>
          <p:nvPr/>
        </p:nvSpPr>
        <p:spPr>
          <a:xfrm>
            <a:off x="3275900" y="1995825"/>
            <a:ext cx="2785200" cy="4677600"/>
          </a:xfrm>
          <a:prstGeom prst="roundRect">
            <a:avLst>
              <a:gd fmla="val 559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g20ddda02c59_0_218"/>
          <p:cNvSpPr/>
          <p:nvPr/>
        </p:nvSpPr>
        <p:spPr>
          <a:xfrm>
            <a:off x="3275900" y="1998950"/>
            <a:ext cx="2785200" cy="769500"/>
          </a:xfrm>
          <a:prstGeom prst="roundRect">
            <a:avLst>
              <a:gd fmla="val 16667" name="adj"/>
            </a:avLst>
          </a:prstGeom>
          <a:solidFill>
            <a:srgbClr val="9AD7C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20ddda02c59_0_218"/>
          <p:cNvSpPr txBox="1"/>
          <p:nvPr/>
        </p:nvSpPr>
        <p:spPr>
          <a:xfrm>
            <a:off x="2246600" y="1181688"/>
            <a:ext cx="7818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lt1"/>
                </a:solidFill>
              </a:rPr>
              <a:t>Актуальные темы</a:t>
            </a:r>
            <a:endParaRPr b="1" sz="2200">
              <a:solidFill>
                <a:schemeClr val="lt1"/>
              </a:solidFill>
            </a:endParaRPr>
          </a:p>
        </p:txBody>
      </p:sp>
      <p:sp>
        <p:nvSpPr>
          <p:cNvPr id="411" name="Google Shape;411;g20ddda02c59_0_218"/>
          <p:cNvSpPr txBox="1"/>
          <p:nvPr/>
        </p:nvSpPr>
        <p:spPr>
          <a:xfrm>
            <a:off x="559217" y="3701188"/>
            <a:ext cx="2055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/>
              <a:t>Раздельный сбор отходов: как начать</a:t>
            </a:r>
            <a:endParaRPr b="0" i="0" u="sng" cap="none" strike="noStrike">
              <a:solidFill>
                <a:srgbClr val="0A58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20ddda02c59_0_218"/>
          <p:cNvSpPr txBox="1"/>
          <p:nvPr/>
        </p:nvSpPr>
        <p:spPr>
          <a:xfrm>
            <a:off x="366325" y="2130538"/>
            <a:ext cx="27372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0A58A5"/>
                </a:solidFill>
              </a:rPr>
              <a:t>Эффективное</a:t>
            </a:r>
            <a:endParaRPr b="1">
              <a:solidFill>
                <a:srgbClr val="0A58A5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0A58A5"/>
                </a:solidFill>
              </a:rPr>
              <a:t>обращение с отходами</a:t>
            </a:r>
            <a:endParaRPr b="1">
              <a:solidFill>
                <a:srgbClr val="0A58A5"/>
              </a:solidFill>
            </a:endParaRPr>
          </a:p>
        </p:txBody>
      </p:sp>
      <p:sp>
        <p:nvSpPr>
          <p:cNvPr id="413" name="Google Shape;413;g20ddda02c59_0_218"/>
          <p:cNvSpPr txBox="1"/>
          <p:nvPr/>
        </p:nvSpPr>
        <p:spPr>
          <a:xfrm>
            <a:off x="3520550" y="2130538"/>
            <a:ext cx="22719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0A58A5"/>
                </a:solidFill>
              </a:rPr>
              <a:t>Бережное</a:t>
            </a:r>
            <a:endParaRPr b="1">
              <a:solidFill>
                <a:srgbClr val="0A58A5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0A58A5"/>
                </a:solidFill>
              </a:rPr>
              <a:t>потребление</a:t>
            </a:r>
            <a:endParaRPr b="1">
              <a:solidFill>
                <a:srgbClr val="0A58A5"/>
              </a:solidFill>
            </a:endParaRPr>
          </a:p>
        </p:txBody>
      </p:sp>
      <p:sp>
        <p:nvSpPr>
          <p:cNvPr id="414" name="Google Shape;414;g20ddda02c59_0_218"/>
          <p:cNvSpPr txBox="1"/>
          <p:nvPr/>
        </p:nvSpPr>
        <p:spPr>
          <a:xfrm>
            <a:off x="6466113" y="2130538"/>
            <a:ext cx="22719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0A58A5"/>
                </a:solidFill>
              </a:rPr>
              <a:t>Ответственный</a:t>
            </a:r>
            <a:endParaRPr b="1">
              <a:solidFill>
                <a:srgbClr val="0A58A5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0A58A5"/>
                </a:solidFill>
              </a:rPr>
              <a:t>бизнес</a:t>
            </a:r>
            <a:endParaRPr b="1">
              <a:solidFill>
                <a:srgbClr val="0A58A5"/>
              </a:solidFill>
            </a:endParaRPr>
          </a:p>
        </p:txBody>
      </p:sp>
      <p:sp>
        <p:nvSpPr>
          <p:cNvPr id="415" name="Google Shape;415;g20ddda02c59_0_218"/>
          <p:cNvSpPr txBox="1"/>
          <p:nvPr/>
        </p:nvSpPr>
        <p:spPr>
          <a:xfrm>
            <a:off x="559217" y="2846163"/>
            <a:ext cx="24309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Мусорный кризис и способы обращения с отходами</a:t>
            </a:r>
            <a:endParaRPr u="sng">
              <a:solidFill>
                <a:srgbClr val="0A58A5"/>
              </a:solidFill>
            </a:endParaRPr>
          </a:p>
        </p:txBody>
      </p:sp>
      <p:sp>
        <p:nvSpPr>
          <p:cNvPr id="416" name="Google Shape;416;g20ddda02c59_0_218"/>
          <p:cNvSpPr txBox="1"/>
          <p:nvPr/>
        </p:nvSpPr>
        <p:spPr>
          <a:xfrm>
            <a:off x="559217" y="4324669"/>
            <a:ext cx="24309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Опыт обращения</a:t>
            </a:r>
            <a:endParaRPr u="sng">
              <a:solidFill>
                <a:srgbClr val="0A58A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 отходами в мире</a:t>
            </a:r>
            <a:endParaRPr u="sng">
              <a:solidFill>
                <a:srgbClr val="0A58A5"/>
              </a:solidFill>
            </a:endParaRPr>
          </a:p>
        </p:txBody>
      </p:sp>
      <p:sp>
        <p:nvSpPr>
          <p:cNvPr id="417" name="Google Shape;417;g20ddda02c59_0_218"/>
          <p:cNvSpPr txBox="1"/>
          <p:nvPr/>
        </p:nvSpPr>
        <p:spPr>
          <a:xfrm>
            <a:off x="559217" y="5042450"/>
            <a:ext cx="24309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Опасные отходы</a:t>
            </a:r>
            <a:endParaRPr u="sng">
              <a:solidFill>
                <a:srgbClr val="0A58A5"/>
              </a:solidFill>
            </a:endParaRPr>
          </a:p>
        </p:txBody>
      </p:sp>
      <p:sp>
        <p:nvSpPr>
          <p:cNvPr id="418" name="Google Shape;418;g20ddda02c59_0_218"/>
          <p:cNvSpPr txBox="1"/>
          <p:nvPr/>
        </p:nvSpPr>
        <p:spPr>
          <a:xfrm>
            <a:off x="3453042" y="2943688"/>
            <a:ext cx="2055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/>
              <a:t>Концепция </a:t>
            </a:r>
            <a:r>
              <a:rPr lang="ru-RU"/>
              <a:t>Zero Waste и ответственное потребление</a:t>
            </a:r>
            <a:endParaRPr b="0" i="0" u="sng" cap="none" strike="noStrike">
              <a:solidFill>
                <a:srgbClr val="0A58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g20ddda02c59_0_218"/>
          <p:cNvSpPr txBox="1"/>
          <p:nvPr/>
        </p:nvSpPr>
        <p:spPr>
          <a:xfrm>
            <a:off x="9320192" y="3632019"/>
            <a:ext cx="2568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/>
              <a:t>Р</a:t>
            </a:r>
            <a:r>
              <a:rPr lang="ru-RU"/>
              <a:t>асхламление пространства и экологичная уборка</a:t>
            </a:r>
            <a:endParaRPr b="0" i="0" u="sng" cap="none" strike="noStrike">
              <a:solidFill>
                <a:srgbClr val="0A58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20ddda02c59_0_218"/>
          <p:cNvSpPr txBox="1"/>
          <p:nvPr/>
        </p:nvSpPr>
        <p:spPr>
          <a:xfrm>
            <a:off x="3453042" y="4504606"/>
            <a:ext cx="24309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Экологичная мода</a:t>
            </a:r>
            <a:endParaRPr u="sng">
              <a:solidFill>
                <a:srgbClr val="0A58A5"/>
              </a:solidFill>
            </a:endParaRPr>
          </a:p>
        </p:txBody>
      </p:sp>
      <p:sp>
        <p:nvSpPr>
          <p:cNvPr id="421" name="Google Shape;421;g20ddda02c59_0_218"/>
          <p:cNvSpPr txBox="1"/>
          <p:nvPr/>
        </p:nvSpPr>
        <p:spPr>
          <a:xfrm>
            <a:off x="9411688" y="2130538"/>
            <a:ext cx="22719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0A58A5"/>
                </a:solidFill>
              </a:rPr>
              <a:t>Экологичная</a:t>
            </a:r>
            <a:endParaRPr b="1">
              <a:solidFill>
                <a:srgbClr val="0A58A5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0A58A5"/>
                </a:solidFill>
              </a:rPr>
              <a:t>жизнь</a:t>
            </a:r>
            <a:endParaRPr b="1">
              <a:solidFill>
                <a:srgbClr val="0A58A5"/>
              </a:solidFill>
            </a:endParaRPr>
          </a:p>
        </p:txBody>
      </p:sp>
      <p:sp>
        <p:nvSpPr>
          <p:cNvPr id="422" name="Google Shape;422;g20ddda02c59_0_218"/>
          <p:cNvSpPr txBox="1"/>
          <p:nvPr/>
        </p:nvSpPr>
        <p:spPr>
          <a:xfrm>
            <a:off x="9302042" y="2965144"/>
            <a:ext cx="2568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/>
              <a:t>Экологичные привычки в быту</a:t>
            </a:r>
            <a:endParaRPr b="0" i="0" u="sng" cap="none" strike="noStrike">
              <a:solidFill>
                <a:srgbClr val="0A58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g20ddda02c59_0_218"/>
          <p:cNvSpPr txBox="1"/>
          <p:nvPr/>
        </p:nvSpPr>
        <p:spPr>
          <a:xfrm>
            <a:off x="9320192" y="4298888"/>
            <a:ext cx="24309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Экотуризм</a:t>
            </a:r>
            <a:endParaRPr u="sng">
              <a:solidFill>
                <a:srgbClr val="0A58A5"/>
              </a:solidFill>
            </a:endParaRPr>
          </a:p>
        </p:txBody>
      </p:sp>
      <p:sp>
        <p:nvSpPr>
          <p:cNvPr id="424" name="Google Shape;424;g20ddda02c59_0_218"/>
          <p:cNvSpPr txBox="1"/>
          <p:nvPr/>
        </p:nvSpPr>
        <p:spPr>
          <a:xfrm>
            <a:off x="9320200" y="4810111"/>
            <a:ext cx="2430900" cy="3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Экология в городе</a:t>
            </a:r>
            <a:endParaRPr u="sng">
              <a:solidFill>
                <a:srgbClr val="0A58A5"/>
              </a:solidFill>
            </a:endParaRPr>
          </a:p>
        </p:txBody>
      </p:sp>
      <p:sp>
        <p:nvSpPr>
          <p:cNvPr id="425" name="Google Shape;425;g20ddda02c59_0_218"/>
          <p:cNvSpPr txBox="1"/>
          <p:nvPr/>
        </p:nvSpPr>
        <p:spPr>
          <a:xfrm>
            <a:off x="9320192" y="5336275"/>
            <a:ext cx="24309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Эковолонтерство</a:t>
            </a:r>
            <a:endParaRPr u="sng">
              <a:solidFill>
                <a:srgbClr val="0A58A5"/>
              </a:solidFill>
            </a:endParaRPr>
          </a:p>
        </p:txBody>
      </p:sp>
      <p:sp>
        <p:nvSpPr>
          <p:cNvPr id="426" name="Google Shape;426;g20ddda02c59_0_218"/>
          <p:cNvSpPr txBox="1"/>
          <p:nvPr/>
        </p:nvSpPr>
        <p:spPr>
          <a:xfrm>
            <a:off x="559217" y="5644075"/>
            <a:ext cx="24309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Food Waste и пищевые отходы</a:t>
            </a:r>
            <a:endParaRPr u="sng">
              <a:solidFill>
                <a:srgbClr val="0A58A5"/>
              </a:solidFill>
            </a:endParaRPr>
          </a:p>
        </p:txBody>
      </p:sp>
      <p:sp>
        <p:nvSpPr>
          <p:cNvPr id="427" name="Google Shape;427;g20ddda02c59_0_218"/>
          <p:cNvSpPr txBox="1"/>
          <p:nvPr/>
        </p:nvSpPr>
        <p:spPr>
          <a:xfrm>
            <a:off x="3453042" y="5042456"/>
            <a:ext cx="24309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Экологичная упаковка и как её выбирать</a:t>
            </a:r>
            <a:endParaRPr u="sng">
              <a:solidFill>
                <a:srgbClr val="0A58A5"/>
              </a:solidFill>
            </a:endParaRPr>
          </a:p>
        </p:txBody>
      </p:sp>
      <p:sp>
        <p:nvSpPr>
          <p:cNvPr id="428" name="Google Shape;428;g20ddda02c59_0_218"/>
          <p:cNvSpPr txBox="1"/>
          <p:nvPr/>
        </p:nvSpPr>
        <p:spPr>
          <a:xfrm>
            <a:off x="6466117" y="2943706"/>
            <a:ext cx="24309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Гринвошинг и недобросовестная экологичность</a:t>
            </a:r>
            <a:endParaRPr u="sng">
              <a:solidFill>
                <a:srgbClr val="0A58A5"/>
              </a:solidFill>
            </a:endParaRPr>
          </a:p>
        </p:txBody>
      </p:sp>
      <p:sp>
        <p:nvSpPr>
          <p:cNvPr id="429" name="Google Shape;429;g20ddda02c59_0_218"/>
          <p:cNvSpPr txBox="1"/>
          <p:nvPr/>
        </p:nvSpPr>
        <p:spPr>
          <a:xfrm>
            <a:off x="6485917" y="3943181"/>
            <a:ext cx="24309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ESG и устойчивое развитие</a:t>
            </a:r>
            <a:endParaRPr u="sng">
              <a:solidFill>
                <a:srgbClr val="0A58A5"/>
              </a:solidFill>
            </a:endParaRPr>
          </a:p>
        </p:txBody>
      </p:sp>
      <p:sp>
        <p:nvSpPr>
          <p:cNvPr id="430" name="Google Shape;430;g20ddda02c59_0_218"/>
          <p:cNvSpPr txBox="1"/>
          <p:nvPr/>
        </p:nvSpPr>
        <p:spPr>
          <a:xfrm>
            <a:off x="6505792" y="4830481"/>
            <a:ext cx="24309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Экология и экономика: кейс-стади</a:t>
            </a:r>
            <a:endParaRPr u="sng">
              <a:solidFill>
                <a:srgbClr val="0A58A5"/>
              </a:solidFill>
            </a:endParaRPr>
          </a:p>
        </p:txBody>
      </p:sp>
      <p:sp>
        <p:nvSpPr>
          <p:cNvPr id="431" name="Google Shape;431;g20ddda02c59_0_218"/>
          <p:cNvSpPr txBox="1"/>
          <p:nvPr/>
        </p:nvSpPr>
        <p:spPr>
          <a:xfrm>
            <a:off x="3453042" y="5802081"/>
            <a:ext cx="24309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Органические продукты: как создаются и какую пользу приносят</a:t>
            </a:r>
            <a:endParaRPr u="sng">
              <a:solidFill>
                <a:srgbClr val="0A58A5"/>
              </a:solidFill>
            </a:endParaRPr>
          </a:p>
        </p:txBody>
      </p:sp>
      <p:sp>
        <p:nvSpPr>
          <p:cNvPr id="432" name="Google Shape;432;g20ddda02c59_0_218"/>
          <p:cNvSpPr txBox="1"/>
          <p:nvPr/>
        </p:nvSpPr>
        <p:spPr>
          <a:xfrm>
            <a:off x="3453042" y="3857856"/>
            <a:ext cx="24309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Экологичная бытовая химия и косметика</a:t>
            </a:r>
            <a:endParaRPr u="sng">
              <a:solidFill>
                <a:srgbClr val="0A58A5"/>
              </a:solidFill>
            </a:endParaRPr>
          </a:p>
        </p:txBody>
      </p:sp>
      <p:sp>
        <p:nvSpPr>
          <p:cNvPr id="433" name="Google Shape;433;g20ddda02c59_0_218"/>
          <p:cNvSpPr txBox="1"/>
          <p:nvPr/>
        </p:nvSpPr>
        <p:spPr>
          <a:xfrm>
            <a:off x="6505792" y="5717781"/>
            <a:ext cx="24309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Зелёная энергетика</a:t>
            </a:r>
            <a:endParaRPr u="sng">
              <a:solidFill>
                <a:srgbClr val="0A58A5"/>
              </a:solidFill>
            </a:endParaRPr>
          </a:p>
        </p:txBody>
      </p:sp>
      <p:sp>
        <p:nvSpPr>
          <p:cNvPr id="434" name="Google Shape;434;g20ddda02c59_0_218"/>
          <p:cNvSpPr txBox="1"/>
          <p:nvPr/>
        </p:nvSpPr>
        <p:spPr>
          <a:xfrm>
            <a:off x="9320192" y="5852275"/>
            <a:ext cx="24309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Экологизация виртуального пространства</a:t>
            </a:r>
            <a:endParaRPr u="sng">
              <a:solidFill>
                <a:srgbClr val="0A58A5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g20ddda02c59_0_235"/>
          <p:cNvPicPr preferRelativeResize="0"/>
          <p:nvPr/>
        </p:nvPicPr>
        <p:blipFill rotWithShape="1">
          <a:blip r:embed="rId3">
            <a:alphaModFix/>
          </a:blip>
          <a:srcRect b="12572" l="29458" r="0" t="0"/>
          <a:stretch/>
        </p:blipFill>
        <p:spPr>
          <a:xfrm flipH="1">
            <a:off x="4638901" y="862000"/>
            <a:ext cx="8107873" cy="599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0" name="Google Shape;440;g20ddda02c59_0_235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441" name="Google Shape;441;g20ddda02c59_0_2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2" name="Google Shape;442;g20ddda02c59_0_235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443" name="Google Shape;443;g20ddda02c59_0_2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g20ddda02c59_0_235"/>
          <p:cNvSpPr txBox="1"/>
          <p:nvPr/>
        </p:nvSpPr>
        <p:spPr>
          <a:xfrm>
            <a:off x="365041" y="1242275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Сценарий мероприятия для всех участников</a:t>
            </a:r>
            <a:endParaRPr sz="3000">
              <a:solidFill>
                <a:srgbClr val="0070B6"/>
              </a:solidFill>
            </a:endParaRPr>
          </a:p>
        </p:txBody>
      </p:sp>
      <p:sp>
        <p:nvSpPr>
          <p:cNvPr id="445" name="Google Shape;445;g20ddda02c59_0_235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sp>
        <p:nvSpPr>
          <p:cNvPr id="446" name="Google Shape;446;g20ddda02c59_0_235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тренингов, дискуссий, общения с экспертами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g20ddda02c59_0_235"/>
          <p:cNvSpPr/>
          <p:nvPr/>
        </p:nvSpPr>
        <p:spPr>
          <a:xfrm>
            <a:off x="0" y="2377000"/>
            <a:ext cx="11297100" cy="3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3429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ru-RU" sz="1800">
                <a:solidFill>
                  <a:schemeClr val="dk1"/>
                </a:solidFill>
              </a:rPr>
              <a:t>описание и цель мероприятия для анонсов и привлечения спикеров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чёткий общий тайминг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сценарий с таймингом по минутам для спикеров/ведущего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приветствие и заключительное слово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чек-листы для команды (до, во время, после)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список необходимого инвентаря</a:t>
            </a:r>
            <a:endParaRPr sz="1800">
              <a:solidFill>
                <a:schemeClr val="dk1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g2cd5fa62d8a_0_23"/>
          <p:cNvPicPr preferRelativeResize="0"/>
          <p:nvPr/>
        </p:nvPicPr>
        <p:blipFill rotWithShape="1">
          <a:blip r:embed="rId3">
            <a:alphaModFix/>
          </a:blip>
          <a:srcRect b="0" l="0" r="0" t="15604"/>
          <a:stretch/>
        </p:blipFill>
        <p:spPr>
          <a:xfrm>
            <a:off x="0" y="-32300"/>
            <a:ext cx="12192000" cy="685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3" name="Google Shape;453;g2cd5fa62d8a_0_23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454" name="Google Shape;454;g2cd5fa62d8a_0_23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455" name="Google Shape;455;g2cd5fa62d8a_0_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g2cd5fa62d8a_0_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79775" y="195000"/>
            <a:ext cx="2161650" cy="2921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g2cd5fa62d8a_0_23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chemeClr val="lt1"/>
                </a:solidFill>
              </a:rPr>
              <a:t>МЕТОДОЛОГИЯ ПРОВЕДЕНИЯ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458" name="Google Shape;458;g2cd5fa62d8a_0_23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chemeClr val="lt1"/>
                </a:solidFill>
              </a:rPr>
              <a:t>Очное мероприятие: что предусмотреть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g2cd5fa62d8a_0_23"/>
          <p:cNvSpPr/>
          <p:nvPr/>
        </p:nvSpPr>
        <p:spPr>
          <a:xfrm>
            <a:off x="400450" y="2093675"/>
            <a:ext cx="11297100" cy="3344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highlight>
                  <a:srgbClr val="040C28"/>
                </a:highlight>
              </a:rPr>
              <a:t>На площадке:</a:t>
            </a:r>
            <a:endParaRPr sz="1800">
              <a:solidFill>
                <a:schemeClr val="lt1"/>
              </a:solidFill>
              <a:highlight>
                <a:srgbClr val="040C28"/>
              </a:highlight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○"/>
            </a:pPr>
            <a:r>
              <a:rPr lang="ru-RU" sz="1800">
                <a:solidFill>
                  <a:schemeClr val="lt1"/>
                </a:solidFill>
                <a:highlight>
                  <a:srgbClr val="040C28"/>
                </a:highlight>
              </a:rPr>
              <a:t>техническое оборудование (экран, ноутбук, кликер, микрофон, колонки)</a:t>
            </a:r>
            <a:endParaRPr sz="1800">
              <a:solidFill>
                <a:schemeClr val="lt1"/>
              </a:solidFill>
              <a:highlight>
                <a:srgbClr val="040C28"/>
              </a:highlight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ru-RU" sz="1800">
                <a:solidFill>
                  <a:schemeClr val="lt1"/>
                </a:solidFill>
                <a:highlight>
                  <a:srgbClr val="040C28"/>
                </a:highlight>
              </a:rPr>
              <a:t>необходимый инвентарь (ручки, бумага, флип-чарт)</a:t>
            </a:r>
            <a:endParaRPr sz="1800">
              <a:solidFill>
                <a:schemeClr val="lt1"/>
              </a:solidFill>
              <a:highlight>
                <a:srgbClr val="040C28"/>
              </a:highlight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ru-RU" sz="1800">
                <a:solidFill>
                  <a:schemeClr val="lt1"/>
                </a:solidFill>
                <a:highlight>
                  <a:srgbClr val="040C28"/>
                </a:highlight>
              </a:rPr>
              <a:t>рассадка (столы)</a:t>
            </a:r>
            <a:endParaRPr sz="1800">
              <a:solidFill>
                <a:schemeClr val="lt1"/>
              </a:solidFill>
              <a:highlight>
                <a:srgbClr val="040C28"/>
              </a:highlight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ru-RU" sz="1800">
                <a:solidFill>
                  <a:schemeClr val="lt1"/>
                </a:solidFill>
                <a:highlight>
                  <a:srgbClr val="040C28"/>
                </a:highlight>
              </a:rPr>
              <a:t>оформление (экран, плакаты, указатели, настольные таблички, вода и сувениры выступающим)</a:t>
            </a:r>
            <a:endParaRPr sz="1800">
              <a:solidFill>
                <a:schemeClr val="lt1"/>
              </a:solidFill>
              <a:highlight>
                <a:srgbClr val="040C28"/>
              </a:highlight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ru-RU" sz="1800">
                <a:solidFill>
                  <a:schemeClr val="lt1"/>
                </a:solidFill>
                <a:highlight>
                  <a:srgbClr val="040C28"/>
                </a:highlight>
              </a:rPr>
              <a:t>команда (</a:t>
            </a:r>
            <a:r>
              <a:rPr lang="ru-RU" sz="1800">
                <a:solidFill>
                  <a:schemeClr val="lt1"/>
                </a:solidFill>
                <a:highlight>
                  <a:srgbClr val="040C28"/>
                </a:highlight>
              </a:rPr>
              <a:t>модератор, </a:t>
            </a:r>
            <a:r>
              <a:rPr lang="ru-RU" sz="1800">
                <a:solidFill>
                  <a:schemeClr val="lt1"/>
                </a:solidFill>
                <a:highlight>
                  <a:srgbClr val="040C28"/>
                </a:highlight>
              </a:rPr>
              <a:t>встречающий, ответственный за технику, фотограф/видеограф)</a:t>
            </a:r>
            <a:endParaRPr sz="1800">
              <a:solidFill>
                <a:schemeClr val="lt1"/>
              </a:solidFill>
              <a:highlight>
                <a:srgbClr val="040C28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highlight>
                <a:srgbClr val="040C28"/>
              </a:highlight>
            </a:endParaRPr>
          </a:p>
        </p:txBody>
      </p:sp>
      <p:sp>
        <p:nvSpPr>
          <p:cNvPr id="460" name="Google Shape;460;g2cd5fa62d8a_0_23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chemeClr val="lt1"/>
                </a:solidFill>
              </a:rPr>
              <a:t>и типы тренингов, дискуссий, общения с экспертами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g20ddda02c59_0_4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50"/>
            <a:ext cx="12192000" cy="685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6" name="Google Shape;466;g20ddda02c59_0_419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467" name="Google Shape;467;g20ddda02c59_0_4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g20ddda02c59_0_419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469" name="Google Shape;469;g20ddda02c59_0_4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g20ddda02c59_0_419"/>
          <p:cNvSpPr txBox="1"/>
          <p:nvPr/>
        </p:nvSpPr>
        <p:spPr>
          <a:xfrm>
            <a:off x="176191" y="13771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Онлайн мероприятие: что предусмотреть</a:t>
            </a:r>
            <a:endParaRPr sz="3000">
              <a:solidFill>
                <a:srgbClr val="0070B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t/>
            </a:r>
            <a:endParaRPr sz="3000">
              <a:solidFill>
                <a:srgbClr val="0070B6"/>
              </a:solidFill>
            </a:endParaRPr>
          </a:p>
        </p:txBody>
      </p:sp>
      <p:sp>
        <p:nvSpPr>
          <p:cNvPr id="471" name="Google Shape;471;g20ddda02c59_0_419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sp>
        <p:nvSpPr>
          <p:cNvPr id="472" name="Google Shape;472;g20ddda02c59_0_419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тренингов, дискуссий, общения с экспертами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g20ddda02c59_0_419"/>
          <p:cNvSpPr/>
          <p:nvPr/>
        </p:nvSpPr>
        <p:spPr>
          <a:xfrm>
            <a:off x="0" y="2377000"/>
            <a:ext cx="11297100" cy="3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3302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доступность платформы: посмотрите руководство</a:t>
            </a:r>
            <a:endParaRPr sz="1600">
              <a:solidFill>
                <a:schemeClr val="dk1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Zoom, Google Meet, Яндекс Телемост, Microsoft Teams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настройки конференции для участников и спикеров</a:t>
            </a:r>
            <a:endParaRPr sz="1600">
              <a:solidFill>
                <a:schemeClr val="dk1"/>
              </a:solidFill>
            </a:endParaRPr>
          </a:p>
          <a:p>
            <a:pPr indent="-3302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-RU" sz="1600">
                <a:solidFill>
                  <a:schemeClr val="dk1"/>
                </a:solidFill>
              </a:rPr>
              <a:t>когда и как пользователь может подключиться (зал ожидания)</a:t>
            </a:r>
            <a:endParaRPr sz="1600">
              <a:solidFill>
                <a:schemeClr val="dk1"/>
              </a:solidFill>
            </a:endParaRPr>
          </a:p>
          <a:p>
            <a:pPr indent="-330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-RU" sz="1600">
                <a:solidFill>
                  <a:schemeClr val="dk1"/>
                </a:solidFill>
              </a:rPr>
              <a:t>выключение аудио при входе</a:t>
            </a:r>
            <a:endParaRPr sz="1600">
              <a:solidFill>
                <a:schemeClr val="dk1"/>
              </a:solidFill>
            </a:endParaRPr>
          </a:p>
          <a:p>
            <a:pPr indent="-330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-RU" sz="1600">
                <a:solidFill>
                  <a:schemeClr val="dk1"/>
                </a:solidFill>
              </a:rPr>
              <a:t>кто может демонстрировать экран</a:t>
            </a:r>
            <a:endParaRPr sz="1600">
              <a:solidFill>
                <a:schemeClr val="dk1"/>
              </a:solidFill>
            </a:endParaRPr>
          </a:p>
          <a:p>
            <a:pPr indent="-330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-RU" sz="1600">
                <a:solidFill>
                  <a:schemeClr val="dk1"/>
                </a:solidFill>
              </a:rPr>
              <a:t>запись конференции (автоматическая/вручную, облако/устройство)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технический предсозвон (и за 15 мин до мероприятия)</a:t>
            </a:r>
            <a:endParaRPr sz="1600">
              <a:solidFill>
                <a:schemeClr val="dk1"/>
              </a:solidFill>
            </a:endParaRPr>
          </a:p>
          <a:p>
            <a:pPr indent="-330200" lvl="2" marL="13716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-RU" sz="1600">
                <a:solidFill>
                  <a:schemeClr val="dk1"/>
                </a:solidFill>
              </a:rPr>
              <a:t>интернет-соединение</a:t>
            </a:r>
            <a:endParaRPr sz="1600">
              <a:solidFill>
                <a:schemeClr val="dk1"/>
              </a:solidFill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-RU" sz="1600">
                <a:solidFill>
                  <a:schemeClr val="dk1"/>
                </a:solidFill>
              </a:rPr>
              <a:t>заряд устройства</a:t>
            </a:r>
            <a:endParaRPr sz="1600">
              <a:solidFill>
                <a:schemeClr val="dk1"/>
              </a:solidFill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-RU" sz="1600">
                <a:solidFill>
                  <a:schemeClr val="dk1"/>
                </a:solidFill>
              </a:rPr>
              <a:t>камера и микрофон</a:t>
            </a:r>
            <a:endParaRPr sz="1600">
              <a:solidFill>
                <a:schemeClr val="dk1"/>
              </a:solidFill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-RU" sz="1600">
                <a:solidFill>
                  <a:schemeClr val="dk1"/>
                </a:solidFill>
              </a:rPr>
              <a:t>освещение спикера</a:t>
            </a:r>
            <a:endParaRPr sz="1600">
              <a:solidFill>
                <a:schemeClr val="dk1"/>
              </a:solidFill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-RU" sz="1600">
                <a:solidFill>
                  <a:schemeClr val="dk1"/>
                </a:solidFill>
              </a:rPr>
              <a:t>внешние источники шума</a:t>
            </a:r>
            <a:endParaRPr sz="1600">
              <a:solidFill>
                <a:schemeClr val="dk1"/>
              </a:solidFill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-RU" sz="1600">
                <a:solidFill>
                  <a:schemeClr val="dk1"/>
                </a:solidFill>
              </a:rPr>
              <a:t>готовность всего необходимого (презентация, чат)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0ddda02c59_0_432"/>
          <p:cNvSpPr/>
          <p:nvPr/>
        </p:nvSpPr>
        <p:spPr>
          <a:xfrm>
            <a:off x="5438003" y="6079113"/>
            <a:ext cx="5212800" cy="757200"/>
          </a:xfrm>
          <a:prstGeom prst="roundRect">
            <a:avLst>
              <a:gd fmla="val 46490" name="adj"/>
            </a:avLst>
          </a:prstGeom>
          <a:noFill/>
          <a:ln cap="flat" cmpd="sng" w="9525">
            <a:solidFill>
              <a:srgbClr val="1B65A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g20ddda02c59_0_432"/>
          <p:cNvSpPr/>
          <p:nvPr/>
        </p:nvSpPr>
        <p:spPr>
          <a:xfrm>
            <a:off x="5438003" y="5183695"/>
            <a:ext cx="5212800" cy="757200"/>
          </a:xfrm>
          <a:prstGeom prst="roundRect">
            <a:avLst>
              <a:gd fmla="val 46490" name="adj"/>
            </a:avLst>
          </a:prstGeom>
          <a:noFill/>
          <a:ln cap="flat" cmpd="sng" w="9525">
            <a:solidFill>
              <a:srgbClr val="1B65A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20ddda02c59_0_432"/>
          <p:cNvSpPr/>
          <p:nvPr/>
        </p:nvSpPr>
        <p:spPr>
          <a:xfrm flipH="1">
            <a:off x="642400" y="2250963"/>
            <a:ext cx="3641100" cy="3832800"/>
          </a:xfrm>
          <a:prstGeom prst="roundRect">
            <a:avLst>
              <a:gd fmla="val 16667" name="adj"/>
            </a:avLst>
          </a:prstGeom>
          <a:solidFill>
            <a:srgbClr val="F8C7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1" name="Google Shape;481;g20ddda02c59_0_432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482" name="Google Shape;482;g20ddda02c59_0_4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3" name="Google Shape;483;g20ddda02c59_0_432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484" name="Google Shape;484;g20ddda02c59_0_4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g20ddda02c59_0_432"/>
          <p:cNvSpPr txBox="1"/>
          <p:nvPr/>
        </p:nvSpPr>
        <p:spPr>
          <a:xfrm>
            <a:off x="446791" y="966363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Онлайн мероприятие: что предусмотреть спикеру</a:t>
            </a:r>
            <a:endParaRPr sz="3000">
              <a:solidFill>
                <a:srgbClr val="0070B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t/>
            </a:r>
            <a:endParaRPr sz="3000">
              <a:solidFill>
                <a:srgbClr val="0070B6"/>
              </a:solidFill>
            </a:endParaRPr>
          </a:p>
        </p:txBody>
      </p:sp>
      <p:sp>
        <p:nvSpPr>
          <p:cNvPr id="486" name="Google Shape;486;g20ddda02c59_0_432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sp>
        <p:nvSpPr>
          <p:cNvPr id="487" name="Google Shape;487;g20ddda02c59_0_432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тренингов, дискуссий, общения с экспертами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8" name="Google Shape;488;g20ddda02c59_0_432"/>
          <p:cNvPicPr preferRelativeResize="0"/>
          <p:nvPr/>
        </p:nvPicPr>
        <p:blipFill rotWithShape="1">
          <a:blip r:embed="rId5">
            <a:alphaModFix/>
          </a:blip>
          <a:srcRect b="3567" l="0" r="0" t="0"/>
          <a:stretch/>
        </p:blipFill>
        <p:spPr>
          <a:xfrm flipH="1">
            <a:off x="764925" y="2108437"/>
            <a:ext cx="3641100" cy="3832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489" name="Google Shape;489;g20ddda02c59_0_432"/>
          <p:cNvSpPr/>
          <p:nvPr/>
        </p:nvSpPr>
        <p:spPr>
          <a:xfrm>
            <a:off x="5438003" y="1654262"/>
            <a:ext cx="5212800" cy="757200"/>
          </a:xfrm>
          <a:prstGeom prst="roundRect">
            <a:avLst>
              <a:gd fmla="val 46490" name="adj"/>
            </a:avLst>
          </a:prstGeom>
          <a:noFill/>
          <a:ln cap="flat" cmpd="sng" w="9525">
            <a:solidFill>
              <a:srgbClr val="1B65A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g20ddda02c59_0_432"/>
          <p:cNvSpPr txBox="1"/>
          <p:nvPr/>
        </p:nvSpPr>
        <p:spPr>
          <a:xfrm>
            <a:off x="6202164" y="6214757"/>
            <a:ext cx="42585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выбирайте однотонную одежду, контрастирующую с цветом фона: полоска и мелкий рисунок в кадре рябит</a:t>
            </a:r>
            <a:endParaRPr b="0" i="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1" name="Google Shape;491;g20ddda02c59_0_432"/>
          <p:cNvGrpSpPr/>
          <p:nvPr/>
        </p:nvGrpSpPr>
        <p:grpSpPr>
          <a:xfrm>
            <a:off x="5623321" y="1776624"/>
            <a:ext cx="467052" cy="512242"/>
            <a:chOff x="4810125" y="2276900"/>
            <a:chExt cx="438300" cy="561300"/>
          </a:xfrm>
        </p:grpSpPr>
        <p:sp>
          <p:nvSpPr>
            <p:cNvPr id="492" name="Google Shape;492;g20ddda02c59_0_432"/>
            <p:cNvSpPr/>
            <p:nvPr/>
          </p:nvSpPr>
          <p:spPr>
            <a:xfrm>
              <a:off x="4810125" y="2314575"/>
              <a:ext cx="438300" cy="438300"/>
            </a:xfrm>
            <a:prstGeom prst="ellipse">
              <a:avLst/>
            </a:prstGeom>
            <a:solidFill>
              <a:srgbClr val="1B65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g20ddda02c59_0_432"/>
            <p:cNvSpPr txBox="1"/>
            <p:nvPr/>
          </p:nvSpPr>
          <p:spPr>
            <a:xfrm>
              <a:off x="4838775" y="2276900"/>
              <a:ext cx="381000" cy="5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1" i="0" lang="ru-RU" sz="2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4" name="Google Shape;494;g20ddda02c59_0_432"/>
          <p:cNvSpPr/>
          <p:nvPr/>
        </p:nvSpPr>
        <p:spPr>
          <a:xfrm>
            <a:off x="5438003" y="2523584"/>
            <a:ext cx="5212800" cy="757200"/>
          </a:xfrm>
          <a:prstGeom prst="roundRect">
            <a:avLst>
              <a:gd fmla="val 46490" name="adj"/>
            </a:avLst>
          </a:prstGeom>
          <a:noFill/>
          <a:ln cap="flat" cmpd="sng" w="9525">
            <a:solidFill>
              <a:srgbClr val="1B65A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g20ddda02c59_0_432"/>
          <p:cNvSpPr txBox="1"/>
          <p:nvPr/>
        </p:nvSpPr>
        <p:spPr>
          <a:xfrm>
            <a:off x="6202164" y="1851380"/>
            <a:ext cx="42585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установите компьютер так, чтобы экран находился на уровне глаз</a:t>
            </a:r>
            <a:endParaRPr b="0" i="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6" name="Google Shape;496;g20ddda02c59_0_432"/>
          <p:cNvGrpSpPr/>
          <p:nvPr/>
        </p:nvGrpSpPr>
        <p:grpSpPr>
          <a:xfrm>
            <a:off x="5623298" y="2624219"/>
            <a:ext cx="467052" cy="512242"/>
            <a:chOff x="5660425" y="2004625"/>
            <a:chExt cx="438300" cy="561300"/>
          </a:xfrm>
        </p:grpSpPr>
        <p:sp>
          <p:nvSpPr>
            <p:cNvPr id="497" name="Google Shape;497;g20ddda02c59_0_432"/>
            <p:cNvSpPr/>
            <p:nvPr/>
          </p:nvSpPr>
          <p:spPr>
            <a:xfrm>
              <a:off x="5660425" y="2066125"/>
              <a:ext cx="438300" cy="438300"/>
            </a:xfrm>
            <a:prstGeom prst="ellipse">
              <a:avLst/>
            </a:prstGeom>
            <a:solidFill>
              <a:srgbClr val="1B65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g20ddda02c59_0_432"/>
            <p:cNvSpPr txBox="1"/>
            <p:nvPr/>
          </p:nvSpPr>
          <p:spPr>
            <a:xfrm>
              <a:off x="5689075" y="2004625"/>
              <a:ext cx="381000" cy="5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1" i="0" lang="ru-RU" sz="2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i="0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9" name="Google Shape;499;g20ddda02c59_0_432"/>
          <p:cNvSpPr/>
          <p:nvPr/>
        </p:nvSpPr>
        <p:spPr>
          <a:xfrm>
            <a:off x="5438003" y="3392906"/>
            <a:ext cx="5212800" cy="757200"/>
          </a:xfrm>
          <a:prstGeom prst="roundRect">
            <a:avLst>
              <a:gd fmla="val 46490" name="adj"/>
            </a:avLst>
          </a:prstGeom>
          <a:noFill/>
          <a:ln cap="flat" cmpd="sng" w="9525">
            <a:solidFill>
              <a:srgbClr val="1B65A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g20ddda02c59_0_432"/>
          <p:cNvSpPr txBox="1"/>
          <p:nvPr/>
        </p:nvSpPr>
        <p:spPr>
          <a:xfrm>
            <a:off x="6202164" y="5371534"/>
            <a:ext cx="42585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убедитесь, что ваше лицо равномерно освещено, нет резких теней с одной из сторон, под носом, глазами</a:t>
            </a:r>
            <a:endParaRPr b="0" i="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g20ddda02c59_0_432"/>
          <p:cNvSpPr/>
          <p:nvPr/>
        </p:nvSpPr>
        <p:spPr>
          <a:xfrm>
            <a:off x="5623448" y="3549814"/>
            <a:ext cx="467100" cy="400200"/>
          </a:xfrm>
          <a:prstGeom prst="ellipse">
            <a:avLst/>
          </a:prstGeom>
          <a:solidFill>
            <a:srgbClr val="1B65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g20ddda02c59_0_432"/>
          <p:cNvSpPr txBox="1"/>
          <p:nvPr/>
        </p:nvSpPr>
        <p:spPr>
          <a:xfrm>
            <a:off x="5653979" y="3493684"/>
            <a:ext cx="4059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-RU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2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g20ddda02c59_0_432"/>
          <p:cNvSpPr/>
          <p:nvPr/>
        </p:nvSpPr>
        <p:spPr>
          <a:xfrm>
            <a:off x="5438003" y="4288300"/>
            <a:ext cx="5212800" cy="757200"/>
          </a:xfrm>
          <a:prstGeom prst="roundRect">
            <a:avLst>
              <a:gd fmla="val 46490" name="adj"/>
            </a:avLst>
          </a:prstGeom>
          <a:noFill/>
          <a:ln cap="flat" cmpd="sng" w="9525">
            <a:solidFill>
              <a:srgbClr val="1B65A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g20ddda02c59_0_432"/>
          <p:cNvSpPr txBox="1"/>
          <p:nvPr/>
        </p:nvSpPr>
        <p:spPr>
          <a:xfrm>
            <a:off x="6202164" y="3544378"/>
            <a:ext cx="42585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выберите фон с наименьшим визуальным шумом, лучше, если это будет однотонная стена</a:t>
            </a:r>
            <a:endParaRPr b="0" i="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g20ddda02c59_0_432"/>
          <p:cNvSpPr/>
          <p:nvPr/>
        </p:nvSpPr>
        <p:spPr>
          <a:xfrm>
            <a:off x="5623448" y="4445214"/>
            <a:ext cx="467100" cy="400200"/>
          </a:xfrm>
          <a:prstGeom prst="ellipse">
            <a:avLst/>
          </a:prstGeom>
          <a:solidFill>
            <a:srgbClr val="1B65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g20ddda02c59_0_432"/>
          <p:cNvSpPr txBox="1"/>
          <p:nvPr/>
        </p:nvSpPr>
        <p:spPr>
          <a:xfrm>
            <a:off x="5653979" y="4389084"/>
            <a:ext cx="4059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-RU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2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g20ddda02c59_0_432"/>
          <p:cNvSpPr txBox="1"/>
          <p:nvPr/>
        </p:nvSpPr>
        <p:spPr>
          <a:xfrm>
            <a:off x="6202164" y="4506855"/>
            <a:ext cx="42585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исключите возможность попадания в кадр других людей, детей, домашних животных</a:t>
            </a:r>
            <a:endParaRPr b="0" i="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g20ddda02c59_0_432"/>
          <p:cNvSpPr/>
          <p:nvPr/>
        </p:nvSpPr>
        <p:spPr>
          <a:xfrm>
            <a:off x="5623448" y="5340613"/>
            <a:ext cx="467100" cy="400200"/>
          </a:xfrm>
          <a:prstGeom prst="ellipse">
            <a:avLst/>
          </a:prstGeom>
          <a:solidFill>
            <a:srgbClr val="1B65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g20ddda02c59_0_432"/>
          <p:cNvSpPr txBox="1"/>
          <p:nvPr/>
        </p:nvSpPr>
        <p:spPr>
          <a:xfrm>
            <a:off x="5653979" y="5284484"/>
            <a:ext cx="4059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-RU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1" i="0" sz="2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g20ddda02c59_0_432"/>
          <p:cNvSpPr txBox="1"/>
          <p:nvPr/>
        </p:nvSpPr>
        <p:spPr>
          <a:xfrm>
            <a:off x="6202164" y="2742133"/>
            <a:ext cx="42585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хорошо протрите камеру компьютера перед выступлением</a:t>
            </a:r>
            <a:endParaRPr b="0" i="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20ddda02c59_0_432"/>
          <p:cNvSpPr/>
          <p:nvPr/>
        </p:nvSpPr>
        <p:spPr>
          <a:xfrm>
            <a:off x="5623448" y="6236013"/>
            <a:ext cx="467100" cy="400200"/>
          </a:xfrm>
          <a:prstGeom prst="ellipse">
            <a:avLst/>
          </a:prstGeom>
          <a:solidFill>
            <a:srgbClr val="1B65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g20ddda02c59_0_432"/>
          <p:cNvSpPr txBox="1"/>
          <p:nvPr/>
        </p:nvSpPr>
        <p:spPr>
          <a:xfrm>
            <a:off x="5653979" y="6179883"/>
            <a:ext cx="4059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-RU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1" i="0" sz="2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02e62e9487_0_40"/>
          <p:cNvSpPr/>
          <p:nvPr/>
        </p:nvSpPr>
        <p:spPr>
          <a:xfrm rot="-2219956">
            <a:off x="9017542" y="712478"/>
            <a:ext cx="2981146" cy="1833505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g202e62e9487_0_40"/>
          <p:cNvSpPr/>
          <p:nvPr/>
        </p:nvSpPr>
        <p:spPr>
          <a:xfrm>
            <a:off x="529900" y="2093675"/>
            <a:ext cx="3825600" cy="3773100"/>
          </a:xfrm>
          <a:prstGeom prst="ellipse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9" name="Google Shape;519;g202e62e9487_0_40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520" name="Google Shape;520;g202e62e9487_0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1" name="Google Shape;521;g202e62e9487_0_40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522" name="Google Shape;522;g202e62e9487_0_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g202e62e9487_0_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0397231">
            <a:off x="383027" y="1572836"/>
            <a:ext cx="11067577" cy="4346982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g202e62e9487_0_40"/>
          <p:cNvSpPr/>
          <p:nvPr/>
        </p:nvSpPr>
        <p:spPr>
          <a:xfrm>
            <a:off x="4791475" y="2763800"/>
            <a:ext cx="6929700" cy="3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ru-RU" sz="1800">
                <a:solidFill>
                  <a:schemeClr val="dk1"/>
                </a:solidFill>
              </a:rPr>
              <a:t>местные экологические сообщества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ru-RU" sz="1800">
                <a:solidFill>
                  <a:schemeClr val="dk1"/>
                </a:solidFill>
              </a:rPr>
              <a:t>региональные </a:t>
            </a:r>
            <a:r>
              <a:rPr lang="ru-RU" sz="1800">
                <a:solidFill>
                  <a:schemeClr val="dk1"/>
                </a:solidFill>
              </a:rPr>
              <a:t>победители грантов ФПГ по треку </a:t>
            </a:r>
            <a:r>
              <a:rPr lang="ru-RU" sz="1800" u="sng">
                <a:solidFill>
                  <a:srgbClr val="0070B6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Охрана окружающей среды и защита животных</a:t>
            </a:r>
            <a:endParaRPr sz="1800">
              <a:solidFill>
                <a:srgbClr val="0070B6"/>
              </a:solidFill>
            </a:endParaRPr>
          </a:p>
          <a:p>
            <a:pPr indent="-1524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победители профильных премий и грантов (напр., </a:t>
            </a:r>
            <a:r>
              <a:rPr lang="ru-RU" sz="1800" u="sng">
                <a:solidFill>
                  <a:srgbClr val="0070B6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Хрустальный компас</a:t>
            </a:r>
            <a:r>
              <a:rPr lang="ru-RU" sz="1800">
                <a:solidFill>
                  <a:schemeClr val="dk1"/>
                </a:solidFill>
              </a:rPr>
              <a:t>, </a:t>
            </a:r>
            <a:r>
              <a:rPr lang="ru-RU" sz="1800" u="sng">
                <a:solidFill>
                  <a:srgbClr val="0070B6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ESG Awards Russia</a:t>
            </a:r>
            <a:r>
              <a:rPr lang="ru-RU" sz="1800">
                <a:solidFill>
                  <a:schemeClr val="dk1"/>
                </a:solidFill>
              </a:rPr>
              <a:t>, </a:t>
            </a:r>
            <a:r>
              <a:rPr lang="ru-RU" sz="1800" u="sng">
                <a:solidFill>
                  <a:srgbClr val="0070B6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Зеленый и здоровый офис</a:t>
            </a:r>
            <a:r>
              <a:rPr lang="ru-RU" sz="1800">
                <a:solidFill>
                  <a:schemeClr val="dk1"/>
                </a:solidFill>
              </a:rPr>
              <a:t>, </a:t>
            </a:r>
            <a:r>
              <a:rPr lang="ru-RU" sz="1800" u="sng">
                <a:solidFill>
                  <a:srgbClr val="0070B6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Зелёная Евразия</a:t>
            </a:r>
            <a:r>
              <a:rPr lang="ru-RU" sz="1800">
                <a:solidFill>
                  <a:schemeClr val="dk1"/>
                </a:solidFill>
              </a:rPr>
              <a:t>, </a:t>
            </a:r>
            <a:r>
              <a:rPr lang="ru-RU" sz="1800" u="sng">
                <a:solidFill>
                  <a:srgbClr val="0070B6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ECO BEST</a:t>
            </a:r>
            <a:r>
              <a:rPr lang="ru-RU" sz="1800">
                <a:solidFill>
                  <a:schemeClr val="dk1"/>
                </a:solidFill>
              </a:rPr>
              <a:t>, </a:t>
            </a:r>
            <a:r>
              <a:rPr lang="ru-RU" sz="1800" u="sng">
                <a:solidFill>
                  <a:srgbClr val="0070B6"/>
                </a:solid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RE.AWARDS</a:t>
            </a:r>
            <a:r>
              <a:rPr lang="ru-RU" sz="1800">
                <a:solidFill>
                  <a:schemeClr val="dk1"/>
                </a:solidFill>
              </a:rPr>
              <a:t>, </a:t>
            </a:r>
            <a:r>
              <a:rPr lang="ru-RU" sz="1800" u="sng">
                <a:solidFill>
                  <a:srgbClr val="0070B6"/>
                </a:solid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Визионеры</a:t>
            </a:r>
            <a:r>
              <a:rPr lang="ru-RU" sz="1800">
                <a:solidFill>
                  <a:schemeClr val="dk1"/>
                </a:solidFill>
              </a:rPr>
              <a:t>, </a:t>
            </a:r>
            <a:r>
              <a:rPr lang="ru-RU" sz="1800" u="sng">
                <a:solidFill>
                  <a:srgbClr val="0070B6"/>
                </a:solidFill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Зеленая премия</a:t>
            </a:r>
            <a:r>
              <a:rPr lang="ru-RU" sz="1800">
                <a:solidFill>
                  <a:schemeClr val="dk1"/>
                </a:solidFill>
              </a:rPr>
              <a:t>) 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B6"/>
              </a:buClr>
              <a:buSzPts val="1800"/>
              <a:buChar char="○"/>
            </a:pPr>
            <a:r>
              <a:rPr lang="ru-RU" sz="1800" u="sng">
                <a:solidFill>
                  <a:srgbClr val="0070B6"/>
                </a:solidFill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Союз эковолонтерских организаций</a:t>
            </a:r>
            <a:endParaRPr sz="1800">
              <a:solidFill>
                <a:srgbClr val="0070B6"/>
              </a:solidFill>
            </a:endParaRPr>
          </a:p>
          <a:p>
            <a:pPr indent="-1524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портал </a:t>
            </a:r>
            <a:r>
              <a:rPr lang="ru-RU" sz="1800" u="sng">
                <a:solidFill>
                  <a:srgbClr val="0070B6"/>
                </a:solidFill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Эковики</a:t>
            </a:r>
            <a:endParaRPr sz="1800">
              <a:solidFill>
                <a:srgbClr val="0070B6"/>
              </a:solidFill>
            </a:endParaRPr>
          </a:p>
          <a:p>
            <a:pPr indent="-1524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нетворкинг на профильных мероприятиях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соцсети и СМИ (блогеры, комментаторы)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525" name="Google Shape;525;g202e62e9487_0_4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824514" y="2431847"/>
            <a:ext cx="2397924" cy="309677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g202e62e9487_0_40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Где искать экспертов?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g202e62e9487_0_40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sp>
        <p:nvSpPr>
          <p:cNvPr id="528" name="Google Shape;528;g202e62e9487_0_40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тренингов, дискуссий, общения с экспертами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g202e62e9487_0_40"/>
          <p:cNvSpPr txBox="1"/>
          <p:nvPr/>
        </p:nvSpPr>
        <p:spPr>
          <a:xfrm>
            <a:off x="8885700" y="1361625"/>
            <a:ext cx="24759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Заведите свою </a:t>
            </a:r>
            <a:r>
              <a:rPr b="1" lang="ru-RU" sz="1800">
                <a:solidFill>
                  <a:srgbClr val="FFFFFF"/>
                </a:solidFill>
              </a:rPr>
              <a:t>"базу экспертов"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0ddda02c59_0_497"/>
          <p:cNvSpPr/>
          <p:nvPr/>
        </p:nvSpPr>
        <p:spPr>
          <a:xfrm>
            <a:off x="0" y="862000"/>
            <a:ext cx="12192000" cy="6017100"/>
          </a:xfrm>
          <a:prstGeom prst="rect">
            <a:avLst/>
          </a:prstGeom>
          <a:solidFill>
            <a:srgbClr val="0070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5" name="Google Shape;535;g20ddda02c59_0_497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536" name="Google Shape;536;g20ddda02c59_0_4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7" name="Google Shape;537;g20ddda02c59_0_497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538" name="Google Shape;538;g20ddda02c59_0_4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g20ddda02c59_0_497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sp>
        <p:nvSpPr>
          <p:cNvPr id="540" name="Google Shape;540;g20ddda02c59_0_497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тренингов, дискуссий, общения с экспертами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g20ddda02c59_0_497"/>
          <p:cNvSpPr/>
          <p:nvPr/>
        </p:nvSpPr>
        <p:spPr>
          <a:xfrm>
            <a:off x="9143050" y="1995825"/>
            <a:ext cx="2785200" cy="4677600"/>
          </a:xfrm>
          <a:prstGeom prst="roundRect">
            <a:avLst>
              <a:gd fmla="val 559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g20ddda02c59_0_497"/>
          <p:cNvSpPr/>
          <p:nvPr/>
        </p:nvSpPr>
        <p:spPr>
          <a:xfrm>
            <a:off x="9143050" y="2000875"/>
            <a:ext cx="2785200" cy="769500"/>
          </a:xfrm>
          <a:prstGeom prst="roundRect">
            <a:avLst>
              <a:gd fmla="val 16667" name="adj"/>
            </a:avLst>
          </a:prstGeom>
          <a:solidFill>
            <a:srgbClr val="FDCC0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g20ddda02c59_0_497"/>
          <p:cNvSpPr/>
          <p:nvPr/>
        </p:nvSpPr>
        <p:spPr>
          <a:xfrm>
            <a:off x="6209475" y="1995825"/>
            <a:ext cx="2785200" cy="4677600"/>
          </a:xfrm>
          <a:prstGeom prst="roundRect">
            <a:avLst>
              <a:gd fmla="val 559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g20ddda02c59_0_497"/>
          <p:cNvSpPr/>
          <p:nvPr/>
        </p:nvSpPr>
        <p:spPr>
          <a:xfrm>
            <a:off x="6209475" y="1998950"/>
            <a:ext cx="2785200" cy="769500"/>
          </a:xfrm>
          <a:prstGeom prst="roundRect">
            <a:avLst>
              <a:gd fmla="val 16667" name="adj"/>
            </a:avLst>
          </a:prstGeom>
          <a:solidFill>
            <a:srgbClr val="BBD1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g20ddda02c59_0_497"/>
          <p:cNvSpPr/>
          <p:nvPr/>
        </p:nvSpPr>
        <p:spPr>
          <a:xfrm>
            <a:off x="342325" y="1995825"/>
            <a:ext cx="2785200" cy="4677600"/>
          </a:xfrm>
          <a:prstGeom prst="roundRect">
            <a:avLst>
              <a:gd fmla="val 559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g20ddda02c59_0_497"/>
          <p:cNvSpPr/>
          <p:nvPr/>
        </p:nvSpPr>
        <p:spPr>
          <a:xfrm>
            <a:off x="342325" y="2000875"/>
            <a:ext cx="2785200" cy="769500"/>
          </a:xfrm>
          <a:prstGeom prst="roundRect">
            <a:avLst>
              <a:gd fmla="val 16667" name="adj"/>
            </a:avLst>
          </a:prstGeom>
          <a:solidFill>
            <a:srgbClr val="CAE3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g20ddda02c59_0_497"/>
          <p:cNvSpPr/>
          <p:nvPr/>
        </p:nvSpPr>
        <p:spPr>
          <a:xfrm>
            <a:off x="3275900" y="1995825"/>
            <a:ext cx="2785200" cy="4677600"/>
          </a:xfrm>
          <a:prstGeom prst="roundRect">
            <a:avLst>
              <a:gd fmla="val 559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g20ddda02c59_0_497"/>
          <p:cNvSpPr/>
          <p:nvPr/>
        </p:nvSpPr>
        <p:spPr>
          <a:xfrm>
            <a:off x="3275900" y="1998950"/>
            <a:ext cx="2785200" cy="769500"/>
          </a:xfrm>
          <a:prstGeom prst="roundRect">
            <a:avLst>
              <a:gd fmla="val 16667" name="adj"/>
            </a:avLst>
          </a:prstGeom>
          <a:solidFill>
            <a:srgbClr val="9AD7C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g20ddda02c59_0_497"/>
          <p:cNvSpPr txBox="1"/>
          <p:nvPr/>
        </p:nvSpPr>
        <p:spPr>
          <a:xfrm>
            <a:off x="2246600" y="1181688"/>
            <a:ext cx="7818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lt1"/>
                </a:solidFill>
              </a:rPr>
              <a:t>Как стать экспертом самому</a:t>
            </a:r>
            <a:endParaRPr b="1" sz="2200">
              <a:solidFill>
                <a:schemeClr val="lt1"/>
              </a:solidFill>
            </a:endParaRPr>
          </a:p>
        </p:txBody>
      </p:sp>
      <p:sp>
        <p:nvSpPr>
          <p:cNvPr id="550" name="Google Shape;550;g20ddda02c59_0_497"/>
          <p:cNvSpPr txBox="1"/>
          <p:nvPr/>
        </p:nvSpPr>
        <p:spPr>
          <a:xfrm>
            <a:off x="366325" y="2130538"/>
            <a:ext cx="27372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0A58A5"/>
                </a:solidFill>
              </a:rPr>
              <a:t>Курсы и сертификаты</a:t>
            </a:r>
            <a:endParaRPr b="1">
              <a:solidFill>
                <a:srgbClr val="0A58A5"/>
              </a:solidFill>
            </a:endParaRPr>
          </a:p>
        </p:txBody>
      </p:sp>
      <p:sp>
        <p:nvSpPr>
          <p:cNvPr id="551" name="Google Shape;551;g20ddda02c59_0_497"/>
          <p:cNvSpPr txBox="1"/>
          <p:nvPr/>
        </p:nvSpPr>
        <p:spPr>
          <a:xfrm>
            <a:off x="3520550" y="2130538"/>
            <a:ext cx="22719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0A58A5"/>
                </a:solidFill>
              </a:rPr>
              <a:t>Фундаментальное чтение</a:t>
            </a:r>
            <a:endParaRPr b="1">
              <a:solidFill>
                <a:srgbClr val="0A58A5"/>
              </a:solidFill>
            </a:endParaRPr>
          </a:p>
        </p:txBody>
      </p:sp>
      <p:sp>
        <p:nvSpPr>
          <p:cNvPr id="552" name="Google Shape;552;g20ddda02c59_0_497"/>
          <p:cNvSpPr txBox="1"/>
          <p:nvPr/>
        </p:nvSpPr>
        <p:spPr>
          <a:xfrm>
            <a:off x="6466113" y="2130538"/>
            <a:ext cx="22719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0A58A5"/>
                </a:solidFill>
              </a:rPr>
              <a:t>База знаний Собиратора</a:t>
            </a:r>
            <a:endParaRPr b="1">
              <a:solidFill>
                <a:srgbClr val="0A58A5"/>
              </a:solidFill>
            </a:endParaRPr>
          </a:p>
        </p:txBody>
      </p:sp>
      <p:sp>
        <p:nvSpPr>
          <p:cNvPr id="553" name="Google Shape;553;g20ddda02c59_0_497"/>
          <p:cNvSpPr txBox="1"/>
          <p:nvPr/>
        </p:nvSpPr>
        <p:spPr>
          <a:xfrm>
            <a:off x="519475" y="2917516"/>
            <a:ext cx="2430900" cy="3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rgbClr val="0070B6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Stepik</a:t>
            </a:r>
            <a:endParaRPr sz="1800" u="sng">
              <a:solidFill>
                <a:srgbClr val="0070B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u="sng">
              <a:solidFill>
                <a:srgbClr val="0070B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rgbClr val="0070B6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Эковики</a:t>
            </a:r>
            <a:endParaRPr sz="1800" u="sng">
              <a:solidFill>
                <a:srgbClr val="0070B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u="sng">
              <a:solidFill>
                <a:srgbClr val="0070B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rgbClr val="0070B6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ECR</a:t>
            </a:r>
            <a:endParaRPr sz="1800" u="sng">
              <a:solidFill>
                <a:srgbClr val="0070B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u="sng">
              <a:solidFill>
                <a:srgbClr val="0070B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rgbClr val="0070B6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Открытое образование</a:t>
            </a:r>
            <a:endParaRPr sz="1800" u="sng">
              <a:solidFill>
                <a:srgbClr val="0070B6"/>
              </a:solidFill>
            </a:endParaRPr>
          </a:p>
        </p:txBody>
      </p:sp>
      <p:sp>
        <p:nvSpPr>
          <p:cNvPr id="554" name="Google Shape;554;g20ddda02c59_0_497"/>
          <p:cNvSpPr txBox="1"/>
          <p:nvPr/>
        </p:nvSpPr>
        <p:spPr>
          <a:xfrm>
            <a:off x="3227350" y="2965150"/>
            <a:ext cx="2982000" cy="3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Аткиссон </a:t>
            </a:r>
            <a:r>
              <a:rPr lang="ru-RU">
                <a:solidFill>
                  <a:schemeClr val="dk1"/>
                </a:solidFill>
              </a:rPr>
              <a:t>«</a:t>
            </a:r>
            <a:r>
              <a:rPr lang="ru-RU">
                <a:solidFill>
                  <a:schemeClr val="dk1"/>
                </a:solidFill>
              </a:rPr>
              <a:t>Поверьте Кассандре</a:t>
            </a:r>
            <a:r>
              <a:rPr lang="ru-RU">
                <a:solidFill>
                  <a:schemeClr val="dk1"/>
                </a:solidFill>
              </a:rPr>
              <a:t>»</a:t>
            </a:r>
            <a:r>
              <a:rPr lang="ru-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Вайцзеккер </a:t>
            </a:r>
            <a:r>
              <a:rPr lang="ru-RU">
                <a:solidFill>
                  <a:schemeClr val="dk1"/>
                </a:solidFill>
              </a:rPr>
              <a:t>«</a:t>
            </a:r>
            <a:r>
              <a:rPr lang="ru-RU">
                <a:solidFill>
                  <a:schemeClr val="dk1"/>
                </a:solidFill>
              </a:rPr>
              <a:t>Фактор 5</a:t>
            </a:r>
            <a:r>
              <a:rPr lang="ru-RU">
                <a:solidFill>
                  <a:schemeClr val="dk1"/>
                </a:solidFill>
              </a:rPr>
              <a:t>»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Валлебен </a:t>
            </a:r>
            <a:r>
              <a:rPr lang="ru-RU">
                <a:solidFill>
                  <a:schemeClr val="dk1"/>
                </a:solidFill>
              </a:rPr>
              <a:t>«</a:t>
            </a:r>
            <a:r>
              <a:rPr lang="ru-RU">
                <a:solidFill>
                  <a:schemeClr val="dk1"/>
                </a:solidFill>
              </a:rPr>
              <a:t>Тайные связи в природе</a:t>
            </a:r>
            <a:r>
              <a:rPr lang="ru-RU">
                <a:solidFill>
                  <a:schemeClr val="dk1"/>
                </a:solidFill>
              </a:rPr>
              <a:t>»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Аткиссон </a:t>
            </a:r>
            <a:r>
              <a:rPr lang="ru-RU">
                <a:solidFill>
                  <a:schemeClr val="dk1"/>
                </a:solidFill>
              </a:rPr>
              <a:t>«</a:t>
            </a:r>
            <a:r>
              <a:rPr lang="ru-RU">
                <a:solidFill>
                  <a:schemeClr val="dk1"/>
                </a:solidFill>
              </a:rPr>
              <a:t>Как устойчивое развитие может изменить мир</a:t>
            </a:r>
            <a:r>
              <a:rPr lang="ru-RU">
                <a:solidFill>
                  <a:schemeClr val="dk1"/>
                </a:solidFill>
              </a:rPr>
              <a:t>»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Диаш </a:t>
            </a:r>
            <a:r>
              <a:rPr lang="ru-RU">
                <a:solidFill>
                  <a:schemeClr val="dk1"/>
                </a:solidFill>
              </a:rPr>
              <a:t>«</a:t>
            </a:r>
            <a:r>
              <a:rPr lang="ru-RU">
                <a:solidFill>
                  <a:schemeClr val="dk1"/>
                </a:solidFill>
              </a:rPr>
              <a:t>Шагни за порог. Путеводитель по природе</a:t>
            </a:r>
            <a:r>
              <a:rPr lang="ru-RU">
                <a:solidFill>
                  <a:schemeClr val="dk1"/>
                </a:solidFill>
              </a:rPr>
              <a:t>»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Лосев </a:t>
            </a:r>
            <a:r>
              <a:rPr lang="ru-RU">
                <a:solidFill>
                  <a:schemeClr val="dk1"/>
                </a:solidFill>
              </a:rPr>
              <a:t>«</a:t>
            </a:r>
            <a:r>
              <a:rPr lang="ru-RU">
                <a:solidFill>
                  <a:schemeClr val="dk1"/>
                </a:solidFill>
              </a:rPr>
              <a:t>Мифы и заблуждения в экологии</a:t>
            </a:r>
            <a:r>
              <a:rPr lang="ru-RU">
                <a:solidFill>
                  <a:schemeClr val="dk1"/>
                </a:solidFill>
              </a:rPr>
              <a:t>»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>
                <a:solidFill>
                  <a:schemeClr val="dk1"/>
                </a:solidFill>
              </a:rPr>
              <a:t>Медоуз </a:t>
            </a:r>
            <a:r>
              <a:rPr lang="ru-RU">
                <a:solidFill>
                  <a:schemeClr val="dk1"/>
                </a:solidFill>
              </a:rPr>
              <a:t>«</a:t>
            </a:r>
            <a:r>
              <a:rPr lang="ru-RU">
                <a:solidFill>
                  <a:schemeClr val="dk1"/>
                </a:solidFill>
              </a:rPr>
              <a:t>Пределы роста. 30 лет спустя</a:t>
            </a:r>
            <a:r>
              <a:rPr lang="ru-RU">
                <a:solidFill>
                  <a:schemeClr val="dk1"/>
                </a:solidFill>
              </a:rPr>
              <a:t>»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55" name="Google Shape;555;g20ddda02c59_0_497"/>
          <p:cNvSpPr txBox="1"/>
          <p:nvPr/>
        </p:nvSpPr>
        <p:spPr>
          <a:xfrm>
            <a:off x="9411688" y="2130538"/>
            <a:ext cx="22719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0A58A5"/>
                </a:solidFill>
              </a:rPr>
              <a:t>Экологичные новости</a:t>
            </a:r>
            <a:endParaRPr b="1">
              <a:solidFill>
                <a:srgbClr val="0A58A5"/>
              </a:solidFill>
            </a:endParaRPr>
          </a:p>
        </p:txBody>
      </p:sp>
      <p:sp>
        <p:nvSpPr>
          <p:cNvPr id="556" name="Google Shape;556;g20ddda02c59_0_497"/>
          <p:cNvSpPr txBox="1"/>
          <p:nvPr/>
        </p:nvSpPr>
        <p:spPr>
          <a:xfrm>
            <a:off x="9143050" y="2965150"/>
            <a:ext cx="28962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700" u="sng">
                <a:solidFill>
                  <a:srgbClr val="0070B6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ШЭР / Шеринг. Экология. Рациональность</a:t>
            </a:r>
            <a:endParaRPr sz="1700" u="sng">
              <a:solidFill>
                <a:srgbClr val="0070B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700" u="sng">
              <a:solidFill>
                <a:srgbClr val="0070B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700" u="sng">
                <a:solidFill>
                  <a:srgbClr val="0070B6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Экологичные мероприятия</a:t>
            </a:r>
            <a:endParaRPr sz="1700" u="sng">
              <a:solidFill>
                <a:srgbClr val="0070B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700" u="sng">
              <a:solidFill>
                <a:srgbClr val="0070B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700" u="sng">
                <a:solidFill>
                  <a:srgbClr val="0070B6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ESG World</a:t>
            </a:r>
            <a:endParaRPr sz="1700" u="sng">
              <a:solidFill>
                <a:srgbClr val="0070B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700" u="sng">
              <a:solidFill>
                <a:srgbClr val="0070B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700" u="sng">
                <a:solidFill>
                  <a:srgbClr val="0070B6"/>
                </a:solid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Земля касается каждого</a:t>
            </a:r>
            <a:endParaRPr sz="1700" u="sng">
              <a:solidFill>
                <a:srgbClr val="0070B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700" u="sng">
              <a:solidFill>
                <a:srgbClr val="0070B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700" u="sng">
                <a:solidFill>
                  <a:srgbClr val="0070B6"/>
                </a:solid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Zero Waste</a:t>
            </a:r>
            <a:endParaRPr sz="1700" u="sng">
              <a:solidFill>
                <a:srgbClr val="0070B6"/>
              </a:solidFill>
            </a:endParaRPr>
          </a:p>
        </p:txBody>
      </p:sp>
      <p:sp>
        <p:nvSpPr>
          <p:cNvPr id="557" name="Google Shape;557;g20ddda02c59_0_497"/>
          <p:cNvSpPr txBox="1"/>
          <p:nvPr/>
        </p:nvSpPr>
        <p:spPr>
          <a:xfrm>
            <a:off x="6209475" y="2943675"/>
            <a:ext cx="2785200" cy="3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u="sng">
                <a:solidFill>
                  <a:srgbClr val="0070B6"/>
                </a:solidFill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Сайт</a:t>
            </a:r>
            <a:r>
              <a:rPr lang="ru-RU"/>
              <a:t>: статьи, Zero Waste гид, Что куда сдавать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u="sng">
                <a:solidFill>
                  <a:srgbClr val="0070B6"/>
                </a:solidFill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YouTube</a:t>
            </a:r>
            <a:r>
              <a:rPr lang="ru-RU"/>
              <a:t>: паблик-токи, инструкция по подготовке вторсырья, развенчание мифов о переработке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u="sng">
                <a:solidFill>
                  <a:srgbClr val="0070B6"/>
                </a:solidFill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Telegram</a:t>
            </a:r>
            <a:r>
              <a:rPr lang="ru-RU"/>
              <a:t>: мероприятия и новости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u="sng">
                <a:solidFill>
                  <a:srgbClr val="0070B6"/>
                </a:solidFill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VK</a:t>
            </a:r>
            <a:r>
              <a:rPr lang="ru-RU"/>
              <a:t>: отчёты, статьи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202e62e9487_0_7"/>
          <p:cNvSpPr/>
          <p:nvPr/>
        </p:nvSpPr>
        <p:spPr>
          <a:xfrm>
            <a:off x="7729525" y="2503550"/>
            <a:ext cx="4025400" cy="3492900"/>
          </a:xfrm>
          <a:prstGeom prst="roundRect">
            <a:avLst>
              <a:gd fmla="val 16667" name="adj"/>
            </a:avLst>
          </a:prstGeom>
          <a:solidFill>
            <a:srgbClr val="F8C7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3" name="Google Shape;563;g202e62e9487_0_7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564" name="Google Shape;564;g202e62e9487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5" name="Google Shape;565;g202e62e9487_0_7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566" name="Google Shape;566;g202e62e9487_0_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g202e62e9487_0_7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Как эксперту стать хорошим спикером?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g202e62e9487_0_7"/>
          <p:cNvSpPr/>
          <p:nvPr/>
        </p:nvSpPr>
        <p:spPr>
          <a:xfrm>
            <a:off x="648325" y="2417900"/>
            <a:ext cx="6327600" cy="36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dk1"/>
                </a:solidFill>
              </a:rPr>
              <a:t>Начало</a:t>
            </a:r>
            <a:endParaRPr b="1">
              <a:solidFill>
                <a:schemeClr val="dk1"/>
              </a:solidFill>
            </a:endParaRPr>
          </a:p>
          <a:p>
            <a:pPr indent="-1270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ru-RU">
                <a:solidFill>
                  <a:schemeClr val="dk1"/>
                </a:solidFill>
              </a:rPr>
              <a:t>Самопрезентация: как вас зовут, откуда вы, чем можете быть полезны</a:t>
            </a:r>
            <a:endParaRPr>
              <a:solidFill>
                <a:schemeClr val="dk1"/>
              </a:solidFill>
            </a:endParaRPr>
          </a:p>
          <a:p>
            <a:pPr indent="-1270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ru-RU">
                <a:solidFill>
                  <a:schemeClr val="dk1"/>
                </a:solidFill>
              </a:rPr>
              <a:t>Знакомство с аудиторией: вовлекаем и оцениваем (активные ли, есть ли эксперты, есть ли скептики)</a:t>
            </a:r>
            <a:endParaRPr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ru-RU">
                <a:solidFill>
                  <a:schemeClr val="dk1"/>
                </a:solidFill>
              </a:rPr>
              <a:t>"Расскажите, знакомы ли вы с темой? Что вы уже слышали? Кто из вас практикует РСО? Что хотите узнать сегодня?"</a:t>
            </a:r>
            <a:endParaRPr i="1">
              <a:solidFill>
                <a:schemeClr val="dk1"/>
              </a:solidFill>
            </a:endParaRPr>
          </a:p>
          <a:p>
            <a:pPr indent="-1270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ru-RU">
                <a:solidFill>
                  <a:schemeClr val="dk1"/>
                </a:solidFill>
              </a:rPr>
              <a:t>Обозначаем тему лекции и "тизер"</a:t>
            </a:r>
            <a:endParaRPr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ru-RU">
                <a:solidFill>
                  <a:schemeClr val="dk1"/>
                </a:solidFill>
              </a:rPr>
              <a:t>"Сегодня мы поговорим о… И узнаем…"</a:t>
            </a:r>
            <a:endParaRPr i="1">
              <a:solidFill>
                <a:schemeClr val="dk1"/>
              </a:solidFill>
            </a:endParaRPr>
          </a:p>
          <a:p>
            <a:pPr indent="-1270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ru-RU">
                <a:solidFill>
                  <a:schemeClr val="dk1"/>
                </a:solidFill>
              </a:rPr>
              <a:t>Обозначаем правила лекции: выключить микрофон, открыть чаты, вопросы в конце. Объясняем, почему правила важны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69" name="Google Shape;569;g202e62e9487_0_7"/>
          <p:cNvSpPr/>
          <p:nvPr/>
        </p:nvSpPr>
        <p:spPr>
          <a:xfrm rot="-2219956">
            <a:off x="8982158" y="542166"/>
            <a:ext cx="2981146" cy="1833505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g202e62e9487_0_7"/>
          <p:cNvSpPr txBox="1"/>
          <p:nvPr/>
        </p:nvSpPr>
        <p:spPr>
          <a:xfrm>
            <a:off x="8730600" y="1121876"/>
            <a:ext cx="24759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Структура выступления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g202e62e9487_0_7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id="572" name="Google Shape;572;g202e62e9487_0_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60300" y="2603925"/>
            <a:ext cx="3216511" cy="256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g202e62e9487_0_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7387225" y="4471800"/>
            <a:ext cx="5486401" cy="1740145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g202e62e9487_0_7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тренингов, дискуссий, общения с экспертами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g202e62e9487_0_7"/>
          <p:cNvSpPr/>
          <p:nvPr/>
        </p:nvSpPr>
        <p:spPr>
          <a:xfrm rot="9401375">
            <a:off x="-947036" y="5158143"/>
            <a:ext cx="4109293" cy="3104331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g202e62e9487_0_7"/>
          <p:cNvSpPr txBox="1"/>
          <p:nvPr/>
        </p:nvSpPr>
        <p:spPr>
          <a:xfrm>
            <a:off x="96225" y="5665800"/>
            <a:ext cx="24759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Используйте презентации из </a:t>
            </a:r>
            <a:endParaRPr b="1" sz="1800"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1 и 2 МК!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1" name="Google Shape;581;g20ddda02c59_0_543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582" name="Google Shape;582;g20ddda02c59_0_5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3" name="Google Shape;583;g20ddda02c59_0_543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584" name="Google Shape;584;g20ddda02c59_0_5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g20ddda02c59_0_543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Как эксперту стать хорошим спикером?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g20ddda02c59_0_543"/>
          <p:cNvSpPr/>
          <p:nvPr/>
        </p:nvSpPr>
        <p:spPr>
          <a:xfrm>
            <a:off x="671925" y="2417900"/>
            <a:ext cx="6327600" cy="36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dk1"/>
                </a:solidFill>
              </a:rPr>
              <a:t>Течение и завершение</a:t>
            </a:r>
            <a:endParaRPr b="1">
              <a:solidFill>
                <a:schemeClr val="dk1"/>
              </a:solidFill>
            </a:endParaRPr>
          </a:p>
          <a:p>
            <a:pPr indent="-1270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ru-RU">
                <a:solidFill>
                  <a:schemeClr val="dk1"/>
                </a:solidFill>
              </a:rPr>
              <a:t>Проблематизация темы: мотивируем слушать</a:t>
            </a:r>
            <a:endParaRPr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Не через запугивание </a:t>
            </a:r>
            <a:r>
              <a:rPr i="1" lang="ru-RU">
                <a:solidFill>
                  <a:schemeClr val="dk1"/>
                </a:solidFill>
              </a:rPr>
              <a:t>(фактами или тоном)</a:t>
            </a:r>
            <a:r>
              <a:rPr lang="ru-RU">
                <a:solidFill>
                  <a:schemeClr val="dk1"/>
                </a:solidFill>
              </a:rPr>
              <a:t>, а через вдохновение </a:t>
            </a:r>
            <a:r>
              <a:rPr i="1" lang="ru-RU">
                <a:solidFill>
                  <a:schemeClr val="dk1"/>
                </a:solidFill>
              </a:rPr>
              <a:t>(проблема есть, но мы можем ее решить)</a:t>
            </a:r>
            <a:endParaRPr i="1">
              <a:solidFill>
                <a:schemeClr val="dk1"/>
              </a:solidFill>
            </a:endParaRPr>
          </a:p>
          <a:p>
            <a:pPr indent="-1270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ru-RU">
                <a:solidFill>
                  <a:schemeClr val="dk1"/>
                </a:solidFill>
              </a:rPr>
              <a:t>Связки между слайдами: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ru-RU">
                <a:solidFill>
                  <a:schemeClr val="dk1"/>
                </a:solidFill>
              </a:rPr>
              <a:t>проговариваем то, что показываем на слайде прямо сейчас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ru-RU">
                <a:solidFill>
                  <a:schemeClr val="dk1"/>
                </a:solidFill>
              </a:rPr>
              <a:t>заготавливаем переходы со слайда на слайд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ru-RU">
                <a:solidFill>
                  <a:schemeClr val="dk1"/>
                </a:solidFill>
              </a:rPr>
              <a:t>подводим итоги между блоками: </a:t>
            </a:r>
            <a:r>
              <a:rPr i="1" lang="ru-RU">
                <a:solidFill>
                  <a:schemeClr val="dk1"/>
                </a:solidFill>
              </a:rPr>
              <a:t>какой вывод можем сделать? есть ли у вас вопросы по этому блоку?</a:t>
            </a:r>
            <a:endParaRPr i="1">
              <a:solidFill>
                <a:schemeClr val="dk1"/>
              </a:solidFill>
            </a:endParaRPr>
          </a:p>
          <a:p>
            <a:pPr indent="-1270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ru-RU">
                <a:solidFill>
                  <a:schemeClr val="dk1"/>
                </a:solidFill>
              </a:rPr>
              <a:t>Завершение лекции: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ru-RU">
                <a:solidFill>
                  <a:schemeClr val="dk1"/>
                </a:solidFill>
              </a:rPr>
              <a:t>благодарим аудиторию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ru-RU">
                <a:solidFill>
                  <a:schemeClr val="dk1"/>
                </a:solidFill>
              </a:rPr>
              <a:t>делаем общий вывод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ru-RU">
                <a:solidFill>
                  <a:schemeClr val="dk1"/>
                </a:solidFill>
              </a:rPr>
              <a:t>даём напутствие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87" name="Google Shape;587;g20ddda02c59_0_543"/>
          <p:cNvSpPr/>
          <p:nvPr/>
        </p:nvSpPr>
        <p:spPr>
          <a:xfrm rot="-2219956">
            <a:off x="8982142" y="542178"/>
            <a:ext cx="2981146" cy="1833505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g20ddda02c59_0_543"/>
          <p:cNvSpPr txBox="1"/>
          <p:nvPr/>
        </p:nvSpPr>
        <p:spPr>
          <a:xfrm>
            <a:off x="8730600" y="1121876"/>
            <a:ext cx="24759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Структура выступления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g20ddda02c59_0_543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sp>
        <p:nvSpPr>
          <p:cNvPr id="590" name="Google Shape;590;g20ddda02c59_0_543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тренингов, дискуссий, общения с экспертами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g20ddda02c59_0_543"/>
          <p:cNvSpPr/>
          <p:nvPr/>
        </p:nvSpPr>
        <p:spPr>
          <a:xfrm>
            <a:off x="7729525" y="2503550"/>
            <a:ext cx="4025400" cy="3492900"/>
          </a:xfrm>
          <a:prstGeom prst="roundRect">
            <a:avLst>
              <a:gd fmla="val 16667" name="adj"/>
            </a:avLst>
          </a:prstGeom>
          <a:solidFill>
            <a:srgbClr val="F8C7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2" name="Google Shape;592;g20ddda02c59_0_5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60300" y="2603925"/>
            <a:ext cx="3216511" cy="256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g20ddda02c59_0_5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7387225" y="4471800"/>
            <a:ext cx="5486401" cy="1740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g20ddda02c59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8492" y="1987875"/>
            <a:ext cx="6493510" cy="4870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Google Shape;244;g20ddda02c59_0_0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45" name="Google Shape;245;g20ddda02c59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6" name="Google Shape;246;g20ddda02c59_0_0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7" name="Google Shape;247;g20ddda02c59_0_0"/>
          <p:cNvSpPr/>
          <p:nvPr/>
        </p:nvSpPr>
        <p:spPr>
          <a:xfrm>
            <a:off x="0" y="827350"/>
            <a:ext cx="12192000" cy="1157400"/>
          </a:xfrm>
          <a:prstGeom prst="rect">
            <a:avLst/>
          </a:prstGeom>
          <a:solidFill>
            <a:srgbClr val="0070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ОЧНАЯ ВСТРЕЧА: </a:t>
            </a:r>
            <a:r>
              <a:rPr b="1" lang="ru-RU" sz="1800">
                <a:solidFill>
                  <a:schemeClr val="lt1"/>
                </a:solidFill>
              </a:rPr>
              <a:t>9</a:t>
            </a: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ru-RU" sz="1800">
                <a:solidFill>
                  <a:schemeClr val="lt1"/>
                </a:solidFill>
              </a:rPr>
              <a:t>июня</a:t>
            </a: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10:30 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Экоцентр Собиратора по адресу: г. Москва, Кавказский бульвар 56 стр 12 (м. Кантемировская)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248" name="Google Shape;248;g20ddda02c59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20ddda02c59_0_0"/>
          <p:cNvSpPr/>
          <p:nvPr/>
        </p:nvSpPr>
        <p:spPr>
          <a:xfrm flipH="1" rot="2539346">
            <a:off x="1885398" y="2148199"/>
            <a:ext cx="2981165" cy="1833500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20ddda02c59_0_0"/>
          <p:cNvSpPr txBox="1"/>
          <p:nvPr/>
        </p:nvSpPr>
        <p:spPr>
          <a:xfrm>
            <a:off x="1989650" y="2717663"/>
            <a:ext cx="247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ru-RU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РЕГИСТРАЦИЯ: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20ddda02c59_0_0"/>
          <p:cNvSpPr txBox="1"/>
          <p:nvPr/>
        </p:nvSpPr>
        <p:spPr>
          <a:xfrm>
            <a:off x="483975" y="3537825"/>
            <a:ext cx="19500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июне</a:t>
            </a: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9.06 (вс) в 10.30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23.06 (вс) в 10.30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июле</a:t>
            </a: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07.07 (вс) в 10.30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курсор 2.png" id="252" name="Google Shape;252;g20ddda02c59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7628877">
            <a:off x="4458841" y="4595021"/>
            <a:ext cx="787877" cy="126688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20ddda02c59_0_0"/>
          <p:cNvSpPr txBox="1"/>
          <p:nvPr/>
        </p:nvSpPr>
        <p:spPr>
          <a:xfrm>
            <a:off x="3236425" y="5441000"/>
            <a:ext cx="9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ССЫЛКА</a:t>
            </a:r>
            <a:endParaRPr b="0" i="0" sz="14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g20ddda02c59_0_0"/>
          <p:cNvPicPr preferRelativeResize="0"/>
          <p:nvPr/>
        </p:nvPicPr>
        <p:blipFill rotWithShape="1">
          <a:blip r:embed="rId8">
            <a:alphaModFix/>
          </a:blip>
          <a:srcRect b="9065" l="9371" r="9208" t="9561"/>
          <a:stretch/>
        </p:blipFill>
        <p:spPr>
          <a:xfrm>
            <a:off x="2846425" y="3643276"/>
            <a:ext cx="1485575" cy="14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20ddda02c59_0_0"/>
          <p:cNvSpPr/>
          <p:nvPr/>
        </p:nvSpPr>
        <p:spPr>
          <a:xfrm>
            <a:off x="6113100" y="2072350"/>
            <a:ext cx="4648500" cy="4449300"/>
          </a:xfrm>
          <a:prstGeom prst="ellipse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20ddda02c59_0_0"/>
          <p:cNvSpPr txBox="1"/>
          <p:nvPr/>
        </p:nvSpPr>
        <p:spPr>
          <a:xfrm>
            <a:off x="6778950" y="2904275"/>
            <a:ext cx="33168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ДОПОЛНИТЕЛЬНАЯ ДАТА</a:t>
            </a:r>
            <a:endParaRPr b="1" sz="1800"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14 июня 15.00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g20ddda02c59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35325" y="3874700"/>
            <a:ext cx="1376175" cy="137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урсор 2.png" id="258" name="Google Shape;258;g20ddda02c59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7628877">
            <a:off x="9049466" y="4354621"/>
            <a:ext cx="787877" cy="1266881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20ddda02c59_0_0"/>
          <p:cNvSpPr txBox="1"/>
          <p:nvPr/>
        </p:nvSpPr>
        <p:spPr>
          <a:xfrm>
            <a:off x="7946125" y="5441000"/>
            <a:ext cx="9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ССЫЛКА</a:t>
            </a:r>
            <a:endParaRPr b="0" i="0" sz="14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0ddda02c59_0_575"/>
          <p:cNvSpPr/>
          <p:nvPr/>
        </p:nvSpPr>
        <p:spPr>
          <a:xfrm>
            <a:off x="8184900" y="2849125"/>
            <a:ext cx="3825600" cy="3773100"/>
          </a:xfrm>
          <a:prstGeom prst="ellipse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9" name="Google Shape;599;g20ddda02c59_0_575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600" name="Google Shape;600;g20ddda02c59_0_5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1" name="Google Shape;601;g20ddda02c59_0_575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602" name="Google Shape;602;g20ddda02c59_0_5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g20ddda02c59_0_575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Как эксперту стать хорошим спикером?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g20ddda02c59_0_575"/>
          <p:cNvSpPr/>
          <p:nvPr/>
        </p:nvSpPr>
        <p:spPr>
          <a:xfrm>
            <a:off x="660125" y="1958900"/>
            <a:ext cx="6941400" cy="50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ru-RU">
                <a:solidFill>
                  <a:schemeClr val="dk1"/>
                </a:solidFill>
              </a:rPr>
              <a:t>продуманный интерактив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ru-RU">
                <a:solidFill>
                  <a:schemeClr val="dk1"/>
                </a:solidFill>
              </a:rPr>
              <a:t>открытые/закрытые вопросы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ru-RU">
                <a:solidFill>
                  <a:schemeClr val="dk1"/>
                </a:solidFill>
              </a:rPr>
              <a:t>зрительный контакт со всеми в равной степени</a:t>
            </a:r>
            <a:endParaRPr>
              <a:solidFill>
                <a:schemeClr val="dk1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dk1"/>
                </a:solidFill>
              </a:rPr>
              <a:t>Отработка возражений:</a:t>
            </a:r>
            <a:endParaRPr b="1"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ru-RU">
                <a:solidFill>
                  <a:schemeClr val="dk1"/>
                </a:solidFill>
              </a:rPr>
              <a:t>не говорим: </a:t>
            </a:r>
            <a:r>
              <a:rPr i="1" lang="ru-RU">
                <a:solidFill>
                  <a:schemeClr val="dk1"/>
                </a:solidFill>
              </a:rPr>
              <a:t>"Вы не правы</a:t>
            </a:r>
            <a:r>
              <a:rPr lang="ru-RU">
                <a:solidFill>
                  <a:schemeClr val="dk1"/>
                </a:solidFill>
              </a:rPr>
              <a:t>",- используем: "</a:t>
            </a:r>
            <a:r>
              <a:rPr i="1" lang="ru-RU">
                <a:solidFill>
                  <a:schemeClr val="dk1"/>
                </a:solidFill>
              </a:rPr>
              <a:t>Да, но..."</a:t>
            </a:r>
            <a:endParaRPr i="1"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ru-RU">
                <a:solidFill>
                  <a:schemeClr val="dk1"/>
                </a:solidFill>
              </a:rPr>
              <a:t>готовим ответы на типичные возражения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ru-RU">
                <a:solidFill>
                  <a:schemeClr val="dk1"/>
                </a:solidFill>
              </a:rPr>
              <a:t>отделяем людей, которые действительно хотят что-то узнать, от негативщиков (</a:t>
            </a:r>
            <a:r>
              <a:rPr i="1" lang="ru-RU">
                <a:solidFill>
                  <a:schemeClr val="dk1"/>
                </a:solidFill>
              </a:rPr>
              <a:t>уводить в конец на сессию вопрос-ответ, привлекать аудиторию в союзники</a:t>
            </a:r>
            <a:r>
              <a:rPr lang="ru-RU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ru-RU">
                <a:solidFill>
                  <a:schemeClr val="dk1"/>
                </a:solidFill>
              </a:rPr>
              <a:t>задаём вопросы: </a:t>
            </a:r>
            <a:r>
              <a:rPr i="1" lang="ru-RU">
                <a:solidFill>
                  <a:schemeClr val="dk1"/>
                </a:solidFill>
              </a:rPr>
              <a:t>"Почему вы так думаете? Вы сами это видели?"</a:t>
            </a:r>
            <a:endParaRPr i="1"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ru-RU">
                <a:solidFill>
                  <a:schemeClr val="dk1"/>
                </a:solidFill>
              </a:rPr>
              <a:t>берём в союзники экспертов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ru-RU">
                <a:solidFill>
                  <a:schemeClr val="dk1"/>
                </a:solidFill>
              </a:rPr>
              <a:t>эксцесс во время выступления: проигнорировать или легитимизировать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dk1"/>
                </a:solidFill>
              </a:rPr>
              <a:t>Если аудитория заскучала:</a:t>
            </a:r>
            <a:endParaRPr b="1"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ru-RU">
                <a:solidFill>
                  <a:schemeClr val="dk1"/>
                </a:solidFill>
              </a:rPr>
              <a:t>легитимизация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ru-RU">
                <a:solidFill>
                  <a:schemeClr val="dk1"/>
                </a:solidFill>
              </a:rPr>
              <a:t>хлопок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ru-RU">
                <a:solidFill>
                  <a:schemeClr val="dk1"/>
                </a:solidFill>
              </a:rPr>
              <a:t>меняем интонацию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ru-RU">
                <a:solidFill>
                  <a:schemeClr val="dk1"/>
                </a:solidFill>
              </a:rPr>
              <a:t>предлагаем активность: поднимите руку, обратите внимания, зафиксируйте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05" name="Google Shape;605;g20ddda02c59_0_575"/>
          <p:cNvSpPr/>
          <p:nvPr/>
        </p:nvSpPr>
        <p:spPr>
          <a:xfrm rot="-2219956">
            <a:off x="8982142" y="542178"/>
            <a:ext cx="2981146" cy="1833505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g20ddda02c59_0_575"/>
          <p:cNvSpPr txBox="1"/>
          <p:nvPr/>
        </p:nvSpPr>
        <p:spPr>
          <a:xfrm>
            <a:off x="8963250" y="1254850"/>
            <a:ext cx="24759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Взаимодействие с аудиторией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g20ddda02c59_0_575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sp>
        <p:nvSpPr>
          <p:cNvPr id="608" name="Google Shape;608;g20ddda02c59_0_575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тренингов, дискуссий, общения с экспертами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9" name="Google Shape;609;g20ddda02c59_0_5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83100" y="2397401"/>
            <a:ext cx="3153399" cy="437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g20ddda02c59_0_5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729426" y="4103421"/>
            <a:ext cx="2908851" cy="2139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0ddda02c59_0_559"/>
          <p:cNvSpPr/>
          <p:nvPr/>
        </p:nvSpPr>
        <p:spPr>
          <a:xfrm>
            <a:off x="8184900" y="2849125"/>
            <a:ext cx="3825600" cy="3773100"/>
          </a:xfrm>
          <a:prstGeom prst="ellipse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6" name="Google Shape;616;g20ddda02c59_0_559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617" name="Google Shape;617;g20ddda02c59_0_5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8" name="Google Shape;618;g20ddda02c59_0_559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619" name="Google Shape;619;g20ddda02c59_0_5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g20ddda02c59_0_559"/>
          <p:cNvSpPr txBox="1"/>
          <p:nvPr/>
        </p:nvSpPr>
        <p:spPr>
          <a:xfrm>
            <a:off x="843516" y="1372125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Как эксперту стать хорошим спикером?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g20ddda02c59_0_559"/>
          <p:cNvSpPr/>
          <p:nvPr/>
        </p:nvSpPr>
        <p:spPr>
          <a:xfrm>
            <a:off x="601125" y="2740475"/>
            <a:ext cx="6327600" cy="36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lang="ru-RU" sz="1600">
                <a:solidFill>
                  <a:schemeClr val="dk1"/>
                </a:solidFill>
              </a:rPr>
              <a:t>запишите свою личную цель, зачем вы выступаете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lang="ru-RU" sz="1600">
                <a:solidFill>
                  <a:schemeClr val="dk1"/>
                </a:solidFill>
              </a:rPr>
              <a:t>прорепетируйте лекцию с таймингом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lang="ru-RU" sz="1600">
                <a:solidFill>
                  <a:schemeClr val="dk1"/>
                </a:solidFill>
              </a:rPr>
              <a:t>подготовьте личные истории, шутки и примеры (даже когда что-то не получилось)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lang="ru-RU" sz="1600">
                <a:solidFill>
                  <a:schemeClr val="dk1"/>
                </a:solidFill>
              </a:rPr>
              <a:t>подготовьте внешний вид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lang="ru-RU" sz="1600">
                <a:solidFill>
                  <a:schemeClr val="dk1"/>
                </a:solidFill>
              </a:rPr>
              <a:t>подготовьте все материалы, которые хотите продемонстрировать, выложите их в нужном порядке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lang="ru-RU" sz="1600">
                <a:solidFill>
                  <a:schemeClr val="dk1"/>
                </a:solidFill>
              </a:rPr>
              <a:t>подготовьте теплую воду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lang="ru-RU" sz="1600">
                <a:solidFill>
                  <a:schemeClr val="dk1"/>
                </a:solidFill>
              </a:rPr>
              <a:t>не ешьте крошащиеся сухие продукты (сухарики, хлеб)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lang="ru-RU" sz="1600">
                <a:solidFill>
                  <a:schemeClr val="dk1"/>
                </a:solidFill>
              </a:rPr>
              <a:t>расслабьте тело (несколько физ упражнений, дыхание)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lang="ru-RU" sz="1600">
                <a:solidFill>
                  <a:schemeClr val="dk1"/>
                </a:solidFill>
              </a:rPr>
              <a:t>разогрейте речевой аппарат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622" name="Google Shape;622;g20ddda02c59_0_559"/>
          <p:cNvSpPr/>
          <p:nvPr/>
        </p:nvSpPr>
        <p:spPr>
          <a:xfrm rot="-2219956">
            <a:off x="8982142" y="542178"/>
            <a:ext cx="2981146" cy="1833505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g20ddda02c59_0_559"/>
          <p:cNvSpPr txBox="1"/>
          <p:nvPr/>
        </p:nvSpPr>
        <p:spPr>
          <a:xfrm>
            <a:off x="8730600" y="1121876"/>
            <a:ext cx="24759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Подготовка к</a:t>
            </a:r>
            <a:r>
              <a:rPr b="1" lang="ru-RU" sz="1800">
                <a:solidFill>
                  <a:srgbClr val="FFFFFF"/>
                </a:solidFill>
              </a:rPr>
              <a:t> выступлению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4" name="Google Shape;624;g20ddda02c59_0_5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7375425" y="4256300"/>
            <a:ext cx="5486401" cy="1740145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g20ddda02c59_0_559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sp>
        <p:nvSpPr>
          <p:cNvPr id="626" name="Google Shape;626;g20ddda02c59_0_559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тренингов, дискуссий, общения с экспертами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7" name="Google Shape;627;g20ddda02c59_0_5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36325" y="2740475"/>
            <a:ext cx="2276400" cy="247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g20ddda02c59_0_6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8492" y="1987875"/>
            <a:ext cx="6493510" cy="4870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3" name="Google Shape;633;g20ddda02c59_0_611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34" name="Google Shape;634;g20ddda02c59_0_6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5" name="Google Shape;635;g20ddda02c59_0_611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36" name="Google Shape;636;g20ddda02c59_0_611"/>
          <p:cNvSpPr/>
          <p:nvPr/>
        </p:nvSpPr>
        <p:spPr>
          <a:xfrm>
            <a:off x="0" y="827350"/>
            <a:ext cx="12192000" cy="1157400"/>
          </a:xfrm>
          <a:prstGeom prst="rect">
            <a:avLst/>
          </a:prstGeom>
          <a:solidFill>
            <a:srgbClr val="0070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ОЧНАЯ ВСТРЕЧА: </a:t>
            </a:r>
            <a:r>
              <a:rPr b="1" lang="ru-RU" sz="1800">
                <a:solidFill>
                  <a:schemeClr val="lt1"/>
                </a:solidFill>
              </a:rPr>
              <a:t>9</a:t>
            </a: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ru-RU" sz="1800">
                <a:solidFill>
                  <a:schemeClr val="lt1"/>
                </a:solidFill>
              </a:rPr>
              <a:t>июня</a:t>
            </a: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10:30 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Экоцентр Собиратора по адресу: г. Москва, Кавказский бульвар 56 стр 12 (м. Кантемировская)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637" name="Google Shape;637;g20ddda02c59_0_6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g20ddda02c59_0_611"/>
          <p:cNvSpPr/>
          <p:nvPr/>
        </p:nvSpPr>
        <p:spPr>
          <a:xfrm flipH="1" rot="2539346">
            <a:off x="1885398" y="2148199"/>
            <a:ext cx="2981165" cy="1833500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g20ddda02c59_0_611"/>
          <p:cNvSpPr txBox="1"/>
          <p:nvPr/>
        </p:nvSpPr>
        <p:spPr>
          <a:xfrm>
            <a:off x="1989650" y="2717663"/>
            <a:ext cx="247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ru-RU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РЕГИСТРАЦИЯ: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g20ddda02c59_0_611"/>
          <p:cNvSpPr txBox="1"/>
          <p:nvPr/>
        </p:nvSpPr>
        <p:spPr>
          <a:xfrm>
            <a:off x="483975" y="3537825"/>
            <a:ext cx="19500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июне</a:t>
            </a: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9.06 (вс) в 10.30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23.06 (вс) в 10.30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июле</a:t>
            </a: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07.07 (вс) в 10.30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курсор 2.png" id="641" name="Google Shape;641;g20ddda02c59_0_6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7628877">
            <a:off x="4458841" y="4595021"/>
            <a:ext cx="787877" cy="1266881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g20ddda02c59_0_611"/>
          <p:cNvSpPr txBox="1"/>
          <p:nvPr/>
        </p:nvSpPr>
        <p:spPr>
          <a:xfrm>
            <a:off x="3236425" y="5441000"/>
            <a:ext cx="9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ССЫЛКА</a:t>
            </a:r>
            <a:endParaRPr b="0" i="0" sz="14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3" name="Google Shape;643;g20ddda02c59_0_611"/>
          <p:cNvPicPr preferRelativeResize="0"/>
          <p:nvPr/>
        </p:nvPicPr>
        <p:blipFill rotWithShape="1">
          <a:blip r:embed="rId8">
            <a:alphaModFix/>
          </a:blip>
          <a:srcRect b="9065" l="9371" r="9208" t="9561"/>
          <a:stretch/>
        </p:blipFill>
        <p:spPr>
          <a:xfrm>
            <a:off x="2846425" y="3643276"/>
            <a:ext cx="1485575" cy="14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g20ddda02c59_0_611"/>
          <p:cNvSpPr/>
          <p:nvPr/>
        </p:nvSpPr>
        <p:spPr>
          <a:xfrm>
            <a:off x="6113100" y="2072350"/>
            <a:ext cx="4648500" cy="4449300"/>
          </a:xfrm>
          <a:prstGeom prst="ellipse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g20ddda02c59_0_611"/>
          <p:cNvSpPr txBox="1"/>
          <p:nvPr/>
        </p:nvSpPr>
        <p:spPr>
          <a:xfrm>
            <a:off x="6778950" y="2904275"/>
            <a:ext cx="33168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ДОПОЛНИТЕЛЬНАЯ ДАТА</a:t>
            </a:r>
            <a:endParaRPr b="1" sz="1800"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14 июня 15.00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6" name="Google Shape;646;g20ddda02c59_0_6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35325" y="3874700"/>
            <a:ext cx="1376175" cy="137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урсор 2.png" id="647" name="Google Shape;647;g20ddda02c59_0_6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7628877">
            <a:off x="9049466" y="4354621"/>
            <a:ext cx="787877" cy="1266881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g20ddda02c59_0_611"/>
          <p:cNvSpPr txBox="1"/>
          <p:nvPr/>
        </p:nvSpPr>
        <p:spPr>
          <a:xfrm>
            <a:off x="7946125" y="5441000"/>
            <a:ext cx="97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ССЫЛКА</a:t>
            </a:r>
            <a:endParaRPr b="0" i="0" sz="14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3" name="Google Shape;653;g2c90ac76a32_0_589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654" name="Google Shape;654;g2c90ac76a32_0_58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5" name="Google Shape;655;g2c90ac76a32_0_589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704;p11" id="656" name="Google Shape;656;g2c90ac76a32_0_58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9756" y="4056629"/>
            <a:ext cx="813724" cy="813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707;p11" id="657" name="Google Shape;657;g2c90ac76a32_0_58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54748" y="5142707"/>
            <a:ext cx="813724" cy="813724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g2c90ac76a32_0_5898"/>
          <p:cNvSpPr txBox="1"/>
          <p:nvPr/>
        </p:nvSpPr>
        <p:spPr>
          <a:xfrm>
            <a:off x="770564" y="1461661"/>
            <a:ext cx="38598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Наши контакты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g2c90ac76a32_0_5898"/>
          <p:cNvSpPr txBox="1"/>
          <p:nvPr/>
        </p:nvSpPr>
        <p:spPr>
          <a:xfrm>
            <a:off x="1175276" y="3584116"/>
            <a:ext cx="34551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Участие в проекте</a:t>
            </a:r>
            <a:endParaRPr b="1" i="0" sz="1400" u="none" cap="none" strike="noStrike">
              <a:solidFill>
                <a:srgbClr val="5858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g2c90ac76a32_0_5898"/>
          <p:cNvSpPr txBox="1"/>
          <p:nvPr/>
        </p:nvSpPr>
        <p:spPr>
          <a:xfrm>
            <a:off x="7690027" y="4825525"/>
            <a:ext cx="2340900" cy="7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sobirator.ru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1" name="Google Shape;661;g2c90ac76a32_0_5898"/>
          <p:cNvCxnSpPr/>
          <p:nvPr/>
        </p:nvCxnSpPr>
        <p:spPr>
          <a:xfrm rot="10800000">
            <a:off x="7512382" y="4197952"/>
            <a:ext cx="0" cy="13827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cxnSp>
        <p:nvCxnSpPr>
          <p:cNvPr id="662" name="Google Shape;662;g2c90ac76a32_0_5898"/>
          <p:cNvCxnSpPr/>
          <p:nvPr/>
        </p:nvCxnSpPr>
        <p:spPr>
          <a:xfrm>
            <a:off x="7511114" y="5580652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663" name="Google Shape;663;g2c90ac76a32_0_5898"/>
          <p:cNvCxnSpPr/>
          <p:nvPr/>
        </p:nvCxnSpPr>
        <p:spPr>
          <a:xfrm>
            <a:off x="7511114" y="4818652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64" name="Google Shape;664;g2c90ac76a32_0_5898"/>
          <p:cNvSpPr txBox="1"/>
          <p:nvPr/>
        </p:nvSpPr>
        <p:spPr>
          <a:xfrm>
            <a:off x="7674200" y="4056650"/>
            <a:ext cx="2622900" cy="7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shop.sobirator.ru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5" name="Google Shape;665;g2c90ac76a32_0_58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4269750" y="5143275"/>
            <a:ext cx="813726" cy="81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g2c90ac76a32_0_589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54750" y="4057201"/>
            <a:ext cx="813726" cy="8125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7" name="Google Shape;667;g2c90ac76a32_0_5898"/>
          <p:cNvGrpSpPr/>
          <p:nvPr/>
        </p:nvGrpSpPr>
        <p:grpSpPr>
          <a:xfrm>
            <a:off x="10045517" y="1531028"/>
            <a:ext cx="666998" cy="1792503"/>
            <a:chOff x="11060225" y="1385100"/>
            <a:chExt cx="618450" cy="1100438"/>
          </a:xfrm>
        </p:grpSpPr>
        <p:cxnSp>
          <p:nvCxnSpPr>
            <p:cNvPr id="668" name="Google Shape;668;g2c90ac76a32_0_5898"/>
            <p:cNvCxnSpPr/>
            <p:nvPr/>
          </p:nvCxnSpPr>
          <p:spPr>
            <a:xfrm flipH="1" rot="10800000">
              <a:off x="11060225" y="1385100"/>
              <a:ext cx="336600" cy="1818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69" name="Google Shape;669;g2c90ac76a32_0_5898"/>
            <p:cNvCxnSpPr/>
            <p:nvPr/>
          </p:nvCxnSpPr>
          <p:spPr>
            <a:xfrm flipH="1" rot="10800000">
              <a:off x="11245475" y="1657975"/>
              <a:ext cx="369600" cy="1068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70" name="Google Shape;670;g2c90ac76a32_0_5898"/>
            <p:cNvCxnSpPr/>
            <p:nvPr/>
          </p:nvCxnSpPr>
          <p:spPr>
            <a:xfrm>
              <a:off x="11245475" y="2053163"/>
              <a:ext cx="433200" cy="315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71" name="Google Shape;671;g2c90ac76a32_0_5898"/>
            <p:cNvCxnSpPr/>
            <p:nvPr/>
          </p:nvCxnSpPr>
          <p:spPr>
            <a:xfrm>
              <a:off x="11181875" y="2278838"/>
              <a:ext cx="324000" cy="2067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672" name="Google Shape;672;g2c90ac76a32_0_5898"/>
          <p:cNvPicPr preferRelativeResize="0"/>
          <p:nvPr/>
        </p:nvPicPr>
        <p:blipFill rotWithShape="1">
          <a:blip r:embed="rId8">
            <a:alphaModFix/>
          </a:blip>
          <a:srcRect b="0" l="71335" r="534" t="0"/>
          <a:stretch/>
        </p:blipFill>
        <p:spPr>
          <a:xfrm>
            <a:off x="7640501" y="1410834"/>
            <a:ext cx="2340900" cy="227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73" name="Google Shape;673;g2c90ac76a32_0_589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76675" y="3939110"/>
            <a:ext cx="2017350" cy="2017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674" name="Google Shape;674;g2c90ac76a32_0_589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g2c90ac76a32_0_5898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sp>
        <p:nvSpPr>
          <p:cNvPr id="676" name="Google Shape;676;g2c90ac76a32_0_5898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тренингов, дискуссий, общения с экспертами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5" name="Google Shape;265;g2c90ac76a32_0_210"/>
          <p:cNvCxnSpPr/>
          <p:nvPr/>
        </p:nvCxnSpPr>
        <p:spPr>
          <a:xfrm flipH="1" rot="10800000">
            <a:off x="7202900" y="375800"/>
            <a:ext cx="4658700" cy="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6" name="Google Shape;266;g2c90ac76a32_0_210"/>
          <p:cNvCxnSpPr/>
          <p:nvPr/>
        </p:nvCxnSpPr>
        <p:spPr>
          <a:xfrm>
            <a:off x="375559" y="6517283"/>
            <a:ext cx="1147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7" name="Google Shape;267;g2c90ac76a32_0_210"/>
          <p:cNvCxnSpPr/>
          <p:nvPr/>
        </p:nvCxnSpPr>
        <p:spPr>
          <a:xfrm>
            <a:off x="11852255" y="375741"/>
            <a:ext cx="0" cy="6151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8" name="Google Shape;268;g2c90ac76a32_0_210"/>
          <p:cNvCxnSpPr/>
          <p:nvPr/>
        </p:nvCxnSpPr>
        <p:spPr>
          <a:xfrm>
            <a:off x="375559" y="961503"/>
            <a:ext cx="0" cy="55653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9" name="Google Shape;269;g2c90ac76a32_0_210"/>
          <p:cNvCxnSpPr/>
          <p:nvPr/>
        </p:nvCxnSpPr>
        <p:spPr>
          <a:xfrm>
            <a:off x="876600" y="4735338"/>
            <a:ext cx="7224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0" name="Google Shape;270;g2c90ac76a32_0_2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559" y="325056"/>
            <a:ext cx="3809999" cy="50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g2c90ac76a32_0_210"/>
          <p:cNvCxnSpPr/>
          <p:nvPr/>
        </p:nvCxnSpPr>
        <p:spPr>
          <a:xfrm>
            <a:off x="375559" y="4735338"/>
            <a:ext cx="60066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lg" w="lg" type="stealth"/>
          </a:ln>
        </p:spPr>
      </p:cxnSp>
      <p:sp>
        <p:nvSpPr>
          <p:cNvPr id="272" name="Google Shape;272;g2c90ac76a32_0_210"/>
          <p:cNvSpPr txBox="1"/>
          <p:nvPr/>
        </p:nvSpPr>
        <p:spPr>
          <a:xfrm>
            <a:off x="604150" y="1789300"/>
            <a:ext cx="6006600" cy="25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ru-RU" sz="4500">
                <a:solidFill>
                  <a:schemeClr val="lt1"/>
                </a:solidFill>
              </a:rPr>
              <a:t>Методология проведения и типы тренингов</a:t>
            </a:r>
            <a:r>
              <a:rPr b="0" i="0" lang="ru-RU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273" name="Google Shape;273;g2c90ac76a32_0_2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38562" y="-83074"/>
            <a:ext cx="2792751" cy="1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2c90ac76a32_0_210"/>
          <p:cNvPicPr preferRelativeResize="0"/>
          <p:nvPr/>
        </p:nvPicPr>
        <p:blipFill rotWithShape="1">
          <a:blip r:embed="rId6">
            <a:alphaModFix/>
          </a:blip>
          <a:srcRect b="0" l="0" r="3305" t="0"/>
          <a:stretch/>
        </p:blipFill>
        <p:spPr>
          <a:xfrm>
            <a:off x="5766150" y="-205700"/>
            <a:ext cx="6959252" cy="7063698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2c90ac76a32_0_210"/>
          <p:cNvSpPr txBox="1"/>
          <p:nvPr/>
        </p:nvSpPr>
        <p:spPr>
          <a:xfrm>
            <a:off x="824528" y="4956713"/>
            <a:ext cx="33927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Валерия Сидорова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2c90ac76a32_0_210"/>
          <p:cNvSpPr txBox="1"/>
          <p:nvPr/>
        </p:nvSpPr>
        <p:spPr>
          <a:xfrm>
            <a:off x="824527" y="5329591"/>
            <a:ext cx="5732700" cy="8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руководитель отдела просвещения компании Собиратор </a:t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2c90ac76a32_0_210"/>
          <p:cNvSpPr txBox="1"/>
          <p:nvPr/>
        </p:nvSpPr>
        <p:spPr>
          <a:xfrm rot="-5400000">
            <a:off x="-480150" y="5215488"/>
            <a:ext cx="14100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СПИКЕР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2c90ac76a32_0_210"/>
          <p:cNvSpPr txBox="1"/>
          <p:nvPr/>
        </p:nvSpPr>
        <p:spPr>
          <a:xfrm rot="-5400000">
            <a:off x="-255450" y="2843056"/>
            <a:ext cx="9606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ТЕМА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c90ac76a32_0_528"/>
          <p:cNvSpPr/>
          <p:nvPr/>
        </p:nvSpPr>
        <p:spPr>
          <a:xfrm>
            <a:off x="529900" y="2093675"/>
            <a:ext cx="4648500" cy="4449300"/>
          </a:xfrm>
          <a:prstGeom prst="ellipse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4" name="Google Shape;284;g2c90ac76a32_0_52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285" name="Google Shape;285;g2c90ac76a32_0_5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6" name="Google Shape;286;g2c90ac76a32_0_52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87" name="Google Shape;287;g2c90ac76a32_0_528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288" name="Google Shape;288;g2c90ac76a32_0_5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2c90ac76a32_0_5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0397231">
            <a:off x="383027" y="1572836"/>
            <a:ext cx="11067577" cy="4346982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2c90ac76a32_0_528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Виды просветительских мероприятий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2c90ac76a32_0_528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тренингов, дискуссий, общения с экспертами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2c90ac76a32_0_528"/>
          <p:cNvSpPr/>
          <p:nvPr/>
        </p:nvSpPr>
        <p:spPr>
          <a:xfrm>
            <a:off x="6526625" y="3001350"/>
            <a:ext cx="2586000" cy="24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lang="ru-RU" sz="1600">
                <a:solidFill>
                  <a:schemeClr val="dk1"/>
                </a:solidFill>
              </a:rPr>
              <a:t>Лекция / урок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lang="ru-RU" sz="1600">
                <a:solidFill>
                  <a:schemeClr val="dk1"/>
                </a:solidFill>
              </a:rPr>
              <a:t>Беседа с экспертом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lang="ru-RU" sz="1600">
                <a:solidFill>
                  <a:schemeClr val="dk1"/>
                </a:solidFill>
              </a:rPr>
              <a:t>Паблик-ток / дискуссия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Воркшоп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Митап / мастермайнд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Мировое кафе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293" name="Google Shape;293;g2c90ac76a32_0_5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2296820" y="3001346"/>
            <a:ext cx="2954414" cy="2633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2c90ac76a32_0_5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5267" y="2908100"/>
            <a:ext cx="2022267" cy="2545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2c90ac76a32_0_5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96000" y="3461063"/>
            <a:ext cx="1714500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0ddda02c59_0_105"/>
          <p:cNvSpPr/>
          <p:nvPr/>
        </p:nvSpPr>
        <p:spPr>
          <a:xfrm>
            <a:off x="7444650" y="1676700"/>
            <a:ext cx="4648500" cy="4449300"/>
          </a:xfrm>
          <a:prstGeom prst="ellipse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1" name="Google Shape;301;g20ddda02c59_0_105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302" name="Google Shape;302;g20ddda02c59_0_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g20ddda02c59_0_105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304" name="Google Shape;304;g20ddda02c59_0_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20ddda02c59_0_105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Лекция / урок</a:t>
            </a:r>
            <a:r>
              <a:rPr lang="ru-RU" sz="3000">
                <a:solidFill>
                  <a:srgbClr val="0070B6"/>
                </a:solidFill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20ddda02c59_0_105"/>
          <p:cNvSpPr/>
          <p:nvPr/>
        </p:nvSpPr>
        <p:spPr>
          <a:xfrm>
            <a:off x="542125" y="2790125"/>
            <a:ext cx="63276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Цель - </a:t>
            </a:r>
            <a:r>
              <a:rPr lang="ru-RU" sz="1600">
                <a:solidFill>
                  <a:schemeClr val="dk1"/>
                </a:solidFill>
              </a:rPr>
              <a:t>научить</a:t>
            </a:r>
            <a:r>
              <a:rPr lang="ru-RU" sz="1600">
                <a:solidFill>
                  <a:schemeClr val="dk1"/>
                </a:solidFill>
              </a:rPr>
              <a:t> и вдохновить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Ключевое - тема и контент, личность спикера не так важна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Качественное визуальное сопровождение обязательно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Сложность - поддерживать динамичность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307" name="Google Shape;307;g20ddda02c59_0_105"/>
          <p:cNvPicPr preferRelativeResize="0"/>
          <p:nvPr/>
        </p:nvPicPr>
        <p:blipFill rotWithShape="1">
          <a:blip r:embed="rId5">
            <a:alphaModFix/>
          </a:blip>
          <a:srcRect b="0" l="9044" r="29552" t="10112"/>
          <a:stretch/>
        </p:blipFill>
        <p:spPr>
          <a:xfrm>
            <a:off x="7175705" y="1293200"/>
            <a:ext cx="4834800" cy="4716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08" name="Google Shape;308;g20ddda02c59_0_105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sp>
        <p:nvSpPr>
          <p:cNvPr id="309" name="Google Shape;309;g20ddda02c59_0_105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тренингов, дискуссий, общения с экспертами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20ddda02c59_0_105"/>
          <p:cNvSpPr/>
          <p:nvPr/>
        </p:nvSpPr>
        <p:spPr>
          <a:xfrm rot="-2219819">
            <a:off x="172134" y="4438450"/>
            <a:ext cx="3091090" cy="2553187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20ddda02c59_0_105"/>
          <p:cNvSpPr txBox="1"/>
          <p:nvPr/>
        </p:nvSpPr>
        <p:spPr>
          <a:xfrm>
            <a:off x="367550" y="5664288"/>
            <a:ext cx="247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≈ тренинг / занятие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0ddda02c59_0_124"/>
          <p:cNvSpPr/>
          <p:nvPr/>
        </p:nvSpPr>
        <p:spPr>
          <a:xfrm>
            <a:off x="0" y="1958900"/>
            <a:ext cx="6519600" cy="3780600"/>
          </a:xfrm>
          <a:prstGeom prst="rect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7" name="Google Shape;317;g20ddda02c59_0_124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318" name="Google Shape;318;g20ddda02c59_0_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9" name="Google Shape;319;g20ddda02c59_0_124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320" name="Google Shape;320;g20ddda02c59_0_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g20ddda02c59_0_124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Беседа с экспертом</a:t>
            </a:r>
            <a:r>
              <a:rPr lang="ru-RU" sz="3000">
                <a:solidFill>
                  <a:srgbClr val="0070B6"/>
                </a:solidFill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20ddda02c59_0_124"/>
          <p:cNvSpPr/>
          <p:nvPr/>
        </p:nvSpPr>
        <p:spPr>
          <a:xfrm>
            <a:off x="542125" y="2790125"/>
            <a:ext cx="63276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Цель - познакомить и вдохновить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Ключевое - личность и экспертиза спикера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Аналог пресс-конференции, визуальное сопровождение не обязательно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Сложность - работа с аудиторией (спикеру понадобится помощь)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323" name="Google Shape;323;g20ddda02c59_0_124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sp>
        <p:nvSpPr>
          <p:cNvPr id="324" name="Google Shape;324;g20ddda02c59_0_124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тренингов, дискуссий, общения с экспертами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g20ddda02c59_0_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9730" y="1958900"/>
            <a:ext cx="5672269" cy="378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0ddda02c59_0_139"/>
          <p:cNvSpPr/>
          <p:nvPr/>
        </p:nvSpPr>
        <p:spPr>
          <a:xfrm>
            <a:off x="6517575" y="4642600"/>
            <a:ext cx="5674500" cy="2159100"/>
          </a:xfrm>
          <a:prstGeom prst="rect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1" name="Google Shape;331;g20ddda02c59_0_139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332" name="Google Shape;332;g20ddda02c59_0_1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g20ddda02c59_0_139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334" name="Google Shape;334;g20ddda02c59_0_1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g20ddda02c59_0_139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Паблик-ток / дискуссия</a:t>
            </a:r>
            <a:r>
              <a:rPr lang="ru-RU" sz="3000">
                <a:solidFill>
                  <a:srgbClr val="0070B6"/>
                </a:solidFill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20ddda02c59_0_139"/>
          <p:cNvSpPr/>
          <p:nvPr/>
        </p:nvSpPr>
        <p:spPr>
          <a:xfrm>
            <a:off x="542125" y="2790125"/>
            <a:ext cx="63276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Цель - познакомить и развлечь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Ключевое - острая тема и экспертиза спикеров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Визуальное сопровождение не обязательно, оформление панели желательно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Сложность - качественная модерация (скрипт, тайминг, вопросы)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337" name="Google Shape;337;g20ddda02c59_0_139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sp>
        <p:nvSpPr>
          <p:cNvPr id="338" name="Google Shape;338;g20ddda02c59_0_139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тренингов, дискуссий, общения с экспертами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g20ddda02c59_0_1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7566" y="862000"/>
            <a:ext cx="5674436" cy="378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20ddda02c59_0_1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6611588" y="4764850"/>
            <a:ext cx="5486401" cy="174014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20ddda02c59_0_139"/>
          <p:cNvSpPr/>
          <p:nvPr/>
        </p:nvSpPr>
        <p:spPr>
          <a:xfrm rot="-2219819">
            <a:off x="172134" y="4438450"/>
            <a:ext cx="3091090" cy="2553187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20ddda02c59_0_139"/>
          <p:cNvSpPr txBox="1"/>
          <p:nvPr/>
        </p:nvSpPr>
        <p:spPr>
          <a:xfrm>
            <a:off x="178700" y="5444813"/>
            <a:ext cx="24759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Разновидность - дебаты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0ddda02c59_0_171"/>
          <p:cNvSpPr/>
          <p:nvPr/>
        </p:nvSpPr>
        <p:spPr>
          <a:xfrm>
            <a:off x="7650300" y="1676700"/>
            <a:ext cx="4443000" cy="4449300"/>
          </a:xfrm>
          <a:prstGeom prst="ellipse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8" name="Google Shape;348;g20ddda02c59_0_171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349" name="Google Shape;349;g20ddda02c59_0_1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0" name="Google Shape;350;g20ddda02c59_0_171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351" name="Google Shape;351;g20ddda02c59_0_1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20ddda02c59_0_171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Воркшоп</a:t>
            </a:r>
            <a:r>
              <a:rPr lang="ru-RU" sz="3000">
                <a:solidFill>
                  <a:srgbClr val="0070B6"/>
                </a:solidFill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g20ddda02c59_0_171"/>
          <p:cNvSpPr/>
          <p:nvPr/>
        </p:nvSpPr>
        <p:spPr>
          <a:xfrm>
            <a:off x="542125" y="2790125"/>
            <a:ext cx="6327600" cy="18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Цель - научить и вовлечь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Ключевое - модератор должен быть экспертом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Участники получают конкретный результат, требуется сообразный инвентарь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Сложность - соотнести результат и заложенный тайминг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354" name="Google Shape;354;g20ddda02c59_0_171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sp>
        <p:nvSpPr>
          <p:cNvPr id="355" name="Google Shape;355;g20ddda02c59_0_171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тренингов, дискуссий, общения с экспертами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20ddda02c59_0_171"/>
          <p:cNvSpPr/>
          <p:nvPr/>
        </p:nvSpPr>
        <p:spPr>
          <a:xfrm rot="-2219819">
            <a:off x="172134" y="4438450"/>
            <a:ext cx="3091090" cy="2553187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g20ddda02c59_0_171"/>
          <p:cNvSpPr txBox="1"/>
          <p:nvPr/>
        </p:nvSpPr>
        <p:spPr>
          <a:xfrm>
            <a:off x="178700" y="5444813"/>
            <a:ext cx="24759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Могут называться мастер-классами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" name="Google Shape;358;g20ddda02c59_0_171"/>
          <p:cNvPicPr preferRelativeResize="0"/>
          <p:nvPr/>
        </p:nvPicPr>
        <p:blipFill rotWithShape="1">
          <a:blip r:embed="rId5">
            <a:alphaModFix/>
          </a:blip>
          <a:srcRect b="0" l="10139" r="24230" t="0"/>
          <a:stretch/>
        </p:blipFill>
        <p:spPr>
          <a:xfrm>
            <a:off x="7650300" y="1749900"/>
            <a:ext cx="4237200" cy="4302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0ddda02c59_0_155"/>
          <p:cNvSpPr/>
          <p:nvPr/>
        </p:nvSpPr>
        <p:spPr>
          <a:xfrm>
            <a:off x="6137975" y="1786075"/>
            <a:ext cx="6054000" cy="4115700"/>
          </a:xfrm>
          <a:prstGeom prst="rect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4" name="Google Shape;364;g20ddda02c59_0_155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365" name="Google Shape;365;g20ddda02c59_0_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6" name="Google Shape;366;g20ddda02c59_0_155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367" name="Google Shape;367;g20ddda02c59_0_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20ddda02c59_0_155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Митап / мастермайнд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g20ddda02c59_0_155"/>
          <p:cNvSpPr/>
          <p:nvPr/>
        </p:nvSpPr>
        <p:spPr>
          <a:xfrm>
            <a:off x="542125" y="2790125"/>
            <a:ext cx="63276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Цель - вдохновить и вовлечь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Ключевое - актуальная аудитории тема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Аудитория работает в группах, </a:t>
            </a:r>
            <a:r>
              <a:rPr lang="ru-RU" sz="1600">
                <a:solidFill>
                  <a:schemeClr val="dk1"/>
                </a:solidFill>
              </a:rPr>
              <a:t>требуется сообразный инвентарь</a:t>
            </a:r>
            <a:endParaRPr sz="1600">
              <a:solidFill>
                <a:schemeClr val="dk1"/>
              </a:solidFill>
            </a:endParaRPr>
          </a:p>
          <a:p>
            <a:pPr indent="-139700" lvl="0" marL="152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○"/>
            </a:pPr>
            <a:r>
              <a:rPr lang="ru-RU" sz="1600">
                <a:solidFill>
                  <a:schemeClr val="dk1"/>
                </a:solidFill>
              </a:rPr>
              <a:t>Сложность - создать обстановку для работы в группах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370" name="Google Shape;370;g20ddda02c59_0_155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МЕТОДОЛОГИЯ ПРОВЕДЕНИЯ</a:t>
            </a:r>
            <a:endParaRPr/>
          </a:p>
        </p:txBody>
      </p:sp>
      <p:sp>
        <p:nvSpPr>
          <p:cNvPr id="371" name="Google Shape;371;g20ddda02c59_0_155"/>
          <p:cNvSpPr txBox="1"/>
          <p:nvPr/>
        </p:nvSpPr>
        <p:spPr>
          <a:xfrm>
            <a:off x="2843450" y="-37325"/>
            <a:ext cx="2334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lang="ru-RU" sz="1200">
                <a:solidFill>
                  <a:srgbClr val="137FC2"/>
                </a:solidFill>
              </a:rPr>
              <a:t>и типы тренингов, дискуссий, общения с экспертами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Google Shape;372;g20ddda02c59_0_1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5745" y="1875225"/>
            <a:ext cx="5966249" cy="3979452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g20ddda02c59_0_155"/>
          <p:cNvSpPr/>
          <p:nvPr/>
        </p:nvSpPr>
        <p:spPr>
          <a:xfrm rot="-2219819">
            <a:off x="172134" y="4438450"/>
            <a:ext cx="3091090" cy="2553187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g20ddda02c59_0_155"/>
          <p:cNvSpPr txBox="1"/>
          <p:nvPr/>
        </p:nvSpPr>
        <p:spPr>
          <a:xfrm>
            <a:off x="178700" y="5444813"/>
            <a:ext cx="24759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Общение важнее полученных результатов 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FF7F2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2021-04-08T06:59:07Z</dcterms:created>
  <dc:creator>Елена Баграмян</dc:creator>
</cp:coreProperties>
</file>