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  <p:sldMasterId id="2147483679" r:id="rId5"/>
    <p:sldMasterId id="214748369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6858000" cx="12192000"/>
  <p:notesSz cx="6858000" cy="9144000"/>
  <p:embeddedFontLst>
    <p:embeddedFont>
      <p:font typeface="Comfortaa"/>
      <p:regular r:id="rId46"/>
      <p:bold r:id="rId47"/>
    </p:embeddedFont>
    <p:embeddedFont>
      <p:font typeface="Century Gothic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2" roundtripDataSignature="AMtx7mifc65e1V3+eFlRk/op1xFU0dh3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font" Target="fonts/Comfortaa-regular.fntdata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font" Target="fonts/CenturyGothic-regular.fntdata"/><Relationship Id="rId47" Type="http://schemas.openxmlformats.org/officeDocument/2006/relationships/font" Target="fonts/Comfortaa-bold.fntdata"/><Relationship Id="rId49" Type="http://schemas.openxmlformats.org/officeDocument/2006/relationships/font" Target="fonts/CenturyGothic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CenturyGothic-boldItalic.fntdata"/><Relationship Id="rId50" Type="http://schemas.openxmlformats.org/officeDocument/2006/relationships/font" Target="fonts/CenturyGothic-italic.fntdata"/><Relationship Id="rId52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e840e2d525_0_3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g2e840e2d525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e840e2d525_0_3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4" name="Google Shape;504;g2e840e2d525_0_3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840e2d525_0_3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7" name="Google Shape;517;g2e840e2d525_0_3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840e2d525_0_4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6" name="Google Shape;536;g2e840e2d525_0_4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e840e2d525_0_4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5" name="Google Shape;555;g2e840e2d525_0_4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e840e2d525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g2e840e2d525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e840e2d525_0_4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5" name="Google Shape;585;g2e840e2d525_0_4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e840e2d525_0_6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8" name="Google Shape;598;g2e840e2d525_0_6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e840e2d525_0_6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4" name="Google Shape;614;g2e840e2d525_0_6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e840e2d525_0_4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4" name="Google Shape;634;g2e840e2d525_0_4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0ddda02c5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0ddda02c5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e840e2d525_0_6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g2e840e2d525_0_6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e840e2d525_0_6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5" name="Google Shape;675;g2e840e2d525_0_6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e840e2d525_0_5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0" name="Google Shape;690;g2e840e2d525_0_5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e840e2d525_0_2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9" name="Google Shape;709;g2e840e2d525_0_2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e703321cb7_0_3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2" name="Google Shape;722;g2e703321cb7_0_3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e840e2d525_0_8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g2e840e2d525_0_8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e840e2d525_0_2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g2e840e2d525_0_2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e840e2d525_0_23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https://play.myquiz.ru/p/00551206</a:t>
            </a:r>
            <a:endParaRPr/>
          </a:p>
        </p:txBody>
      </p:sp>
      <p:sp>
        <p:nvSpPr>
          <p:cNvPr id="769" name="Google Shape;769;g2e840e2d525_0_2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e840e2d525_0_1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g2e840e2d525_0_1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e840e2d525_0_1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g2e840e2d525_0_1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e703321cb7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e703321cb7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e840e2d525_0_14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https://play.myquiz.ru/p/00551206</a:t>
            </a:r>
            <a:endParaRPr/>
          </a:p>
        </p:txBody>
      </p:sp>
      <p:sp>
        <p:nvSpPr>
          <p:cNvPr id="808" name="Google Shape;808;g2e840e2d525_0_14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e840e2d525_0_15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g2e840e2d525_0_15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e840e2d525_0_19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2e840e2d525_0_19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e840e2d525_0_20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https://play.myquiz.ru/p/00551206</a:t>
            </a:r>
            <a:endParaRPr/>
          </a:p>
        </p:txBody>
      </p:sp>
      <p:sp>
        <p:nvSpPr>
          <p:cNvPr id="841" name="Google Shape;841;g2e840e2d525_0_20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e840e2d525_0_18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g2e840e2d525_0_18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e840e2d525_0_2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g2e840e2d525_0_24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e840e2d525_0_25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https://play.myquiz.ru/p/00551206</a:t>
            </a:r>
            <a:endParaRPr/>
          </a:p>
        </p:txBody>
      </p:sp>
      <p:sp>
        <p:nvSpPr>
          <p:cNvPr id="876" name="Google Shape;876;g2e840e2d525_0_25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e703321cb7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2e703321cb7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3" name="Google Shape;903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c90ac76a32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g2c90ac76a32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e840e2d525_0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g2e840e2d525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e840e2d525_0_1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2e840e2d525_0_1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e840e2d525_0_2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2e840e2d525_0_2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e840e2d525_0_3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g2e840e2d525_0_3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98" name="Google Shape;98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99" name="Google Shape;99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02" name="Google Shape;102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3" name="Google Shape;103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08" name="Google Shape;108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09" name="Google Shape;109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14" name="Google Shape;114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5" name="Google Shape;115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18" name="Google Shape;118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19" name="Google Shape;119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" name="Google Shape;120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25" name="Google Shape;125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28" name="Google Shape;128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29" name="Google Shape;129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0" name="Google Shape;130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33" name="Google Shape;133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36" name="Google Shape;136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7" name="Google Shape;137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40" name="Google Shape;140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44" name="Google Shape;144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45" name="Google Shape;145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46" name="Google Shape;146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149" name="Google Shape;149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52" name="Google Shape;152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53" name="Google Shape;153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56" name="Google Shape;156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57" name="Google Shape;157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60" name="Google Shape;160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1" name="Google Shape;161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2" name="Google Shape;162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840e2d525_0_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9" name="Google Shape;169;g2e840e2d525_0_9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g2e840e2d525_0_9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840e2d525_0_94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840e2d525_0_96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75" name="Google Shape;175;g2e840e2d525_0_96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76" name="Google Shape;176;g2e840e2d525_0_96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840e2d525_0_100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9" name="Google Shape;179;g2e840e2d525_0_100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g2e840e2d525_0_10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840e2d525_0_10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83" name="Google Shape;183;g2e840e2d525_0_10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84" name="Google Shape;184;g2e840e2d525_0_104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840e2d525_0_10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87" name="Google Shape;187;g2e840e2d525_0_10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88" name="Google Shape;188;g2e840e2d525_0_108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840e2d525_0_112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1" name="Google Shape;191;g2e840e2d525_0_112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g2e840e2d525_0_11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840e2d525_0_1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5" name="Google Shape;195;g2e840e2d525_0_11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g2e840e2d525_0_11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840e2d525_0_120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9" name="Google Shape;199;g2e840e2d525_0_120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g2e840e2d525_0_120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g2e840e2d525_0_12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840e2d525_0_1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4" name="Google Shape;204;g2e840e2d525_0_12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e840e2d525_0_128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7" name="Google Shape;207;g2e840e2d525_0_128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g2e840e2d525_0_128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g2e840e2d525_0_12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840e2d525_0_133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2" name="Google Shape;212;g2e840e2d525_0_133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g2e840e2d525_0_133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g2e840e2d525_0_13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840e2d525_0_1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7" name="Google Shape;217;g2e840e2d525_0_1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g2e840e2d525_0_13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e840e2d525_0_142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1" name="Google Shape;221;g2e840e2d525_0_142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g2e840e2d525_0_14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840e2d525_0_83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1" name="Google Shape;231;g2e840e2d525_0_83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2" name="Google Shape;232;g2e840e2d525_0_8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3" name="Google Shape;233;g2e840e2d525_0_8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4" name="Google Shape;234;g2e840e2d525_0_8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840e2d525_0_8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7" name="Google Shape;237;g2e840e2d525_0_84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38" name="Google Shape;238;g2e840e2d525_0_8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9" name="Google Shape;239;g2e840e2d525_0_8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0" name="Google Shape;240;g2e840e2d525_0_8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840e2d525_0_848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3" name="Google Shape;243;g2e840e2d525_0_848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4" name="Google Shape;244;g2e840e2d525_0_8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5" name="Google Shape;245;g2e840e2d525_0_8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6" name="Google Shape;246;g2e840e2d525_0_8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840e2d525_0_85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9" name="Google Shape;249;g2e840e2d525_0_85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50" name="Google Shape;250;g2e840e2d525_0_85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51" name="Google Shape;251;g2e840e2d525_0_8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2" name="Google Shape;252;g2e840e2d525_0_8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3" name="Google Shape;253;g2e840e2d525_0_8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840e2d525_0_861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6" name="Google Shape;256;g2e840e2d525_0_861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7" name="Google Shape;257;g2e840e2d525_0_861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58" name="Google Shape;258;g2e840e2d525_0_861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9" name="Google Shape;259;g2e840e2d525_0_861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60" name="Google Shape;260;g2e840e2d525_0_86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1" name="Google Shape;261;g2e840e2d525_0_86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2" name="Google Shape;262;g2e840e2d525_0_8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e840e2d525_0_8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5" name="Google Shape;265;g2e840e2d525_0_8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6" name="Google Shape;266;g2e840e2d525_0_8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7" name="Google Shape;267;g2e840e2d525_0_8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e840e2d525_0_87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0" name="Google Shape;270;g2e840e2d525_0_87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1" name="Google Shape;271;g2e840e2d525_0_87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840e2d525_0_879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4" name="Google Shape;274;g2e840e2d525_0_879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75" name="Google Shape;275;g2e840e2d525_0_879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276" name="Google Shape;276;g2e840e2d525_0_8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7" name="Google Shape;277;g2e840e2d525_0_8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8" name="Google Shape;278;g2e840e2d525_0_8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840e2d525_0_886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1" name="Google Shape;281;g2e840e2d525_0_886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g2e840e2d525_0_886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283" name="Google Shape;283;g2e840e2d525_0_88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4" name="Google Shape;284;g2e840e2d525_0_88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5" name="Google Shape;285;g2e840e2d525_0_8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840e2d525_0_89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8" name="Google Shape;288;g2e840e2d525_0_893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89" name="Google Shape;289;g2e840e2d525_0_89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0" name="Google Shape;290;g2e840e2d525_0_8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1" name="Google Shape;291;g2e840e2d525_0_8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e840e2d525_0_899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4" name="Google Shape;294;g2e840e2d525_0_899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95" name="Google Shape;295;g2e840e2d525_0_89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6" name="Google Shape;296;g2e840e2d525_0_89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7" name="Google Shape;297;g2e840e2d525_0_89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e840e2d525_0_905"/>
          <p:cNvSpPr txBox="1"/>
          <p:nvPr>
            <p:ph idx="1" type="body"/>
          </p:nvPr>
        </p:nvSpPr>
        <p:spPr>
          <a:xfrm>
            <a:off x="600670" y="5929931"/>
            <a:ext cx="109857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"/>
              <a:buNone/>
              <a:defRPr b="1" sz="1900"/>
            </a:lvl1pPr>
            <a:lvl2pPr indent="-374650" lvl="1" marL="9144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2pPr>
            <a:lvl3pPr indent="-374650" lvl="2" marL="13716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3pPr>
            <a:lvl4pPr indent="-374650" lvl="3" marL="18288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4pPr>
            <a:lvl5pPr indent="-374650" lvl="4" marL="22860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5pPr>
            <a:lvl6pPr indent="-374650" lvl="5" marL="27432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6pPr>
            <a:lvl7pPr indent="-374650" lvl="6" marL="32004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7pPr>
            <a:lvl8pPr indent="-374650" lvl="7" marL="36576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8pPr>
            <a:lvl9pPr indent="-374650" lvl="8" marL="41148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9pPr>
          </a:lstStyle>
          <a:p/>
        </p:txBody>
      </p:sp>
      <p:sp>
        <p:nvSpPr>
          <p:cNvPr id="300" name="Google Shape;300;g2e840e2d525_0_905"/>
          <p:cNvSpPr txBox="1"/>
          <p:nvPr>
            <p:ph type="title"/>
          </p:nvPr>
        </p:nvSpPr>
        <p:spPr>
          <a:xfrm>
            <a:off x="603248" y="1287496"/>
            <a:ext cx="109857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Helvetica Neue"/>
              <a:buNone/>
              <a:defRPr sz="59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301" name="Google Shape;301;g2e840e2d525_0_905"/>
          <p:cNvSpPr txBox="1"/>
          <p:nvPr>
            <p:ph idx="2" type="body"/>
          </p:nvPr>
        </p:nvSpPr>
        <p:spPr>
          <a:xfrm>
            <a:off x="600671" y="3611595"/>
            <a:ext cx="109857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b="1" sz="28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b="1" sz="28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b="1" sz="28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b="1" sz="28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b="1" sz="2800"/>
            </a:lvl5pPr>
            <a:lvl6pPr indent="-374650" lvl="5" marL="27432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6pPr>
            <a:lvl7pPr indent="-374650" lvl="6" marL="32004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7pPr>
            <a:lvl8pPr indent="-374650" lvl="7" marL="36576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8pPr>
            <a:lvl9pPr indent="-374650" lvl="8" marL="411480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/>
            </a:lvl9pPr>
          </a:lstStyle>
          <a:p/>
        </p:txBody>
      </p:sp>
      <p:sp>
        <p:nvSpPr>
          <p:cNvPr id="302" name="Google Shape;302;g2e840e2d525_0_905"/>
          <p:cNvSpPr txBox="1"/>
          <p:nvPr>
            <p:ph idx="12" type="sldNum"/>
          </p:nvPr>
        </p:nvSpPr>
        <p:spPr>
          <a:xfrm>
            <a:off x="6000750" y="6486708"/>
            <a:ext cx="2277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  <a:defRPr b="0" i="0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>
  <p:cSld name="1_Заголовок и объект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840e2d525_0_9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5" name="Google Shape;305;g2e840e2d525_0_9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06" name="Google Shape;306;g2e840e2d525_0_9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500"/>
              <a:buFont typeface="Calibri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9pPr>
          </a:lstStyle>
          <a:p/>
        </p:txBody>
      </p:sp>
      <p:sp>
        <p:nvSpPr>
          <p:cNvPr id="307" name="Google Shape;307;g2e840e2d525_0_9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500"/>
              <a:buFont typeface="Calibri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9pPr>
          </a:lstStyle>
          <a:p/>
        </p:txBody>
      </p:sp>
      <p:sp>
        <p:nvSpPr>
          <p:cNvPr id="308" name="Google Shape;308;g2e840e2d525_0_9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C9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840e2d525_0_916"/>
          <p:cNvSpPr txBox="1"/>
          <p:nvPr>
            <p:ph type="ctrTitle"/>
          </p:nvPr>
        </p:nvSpPr>
        <p:spPr>
          <a:xfrm>
            <a:off x="560199" y="271463"/>
            <a:ext cx="103413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1" name="Google Shape;311;g2e840e2d525_0_916"/>
          <p:cNvSpPr txBox="1"/>
          <p:nvPr>
            <p:ph idx="1" type="subTitle"/>
          </p:nvPr>
        </p:nvSpPr>
        <p:spPr>
          <a:xfrm>
            <a:off x="560199" y="848724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2" name="Google Shape;312;g2e840e2d525_0_9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3" name="Google Shape;313;g2e840e2d525_0_9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4" name="Google Shape;314;g2e840e2d525_0_9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e840e2d525_0_922"/>
          <p:cNvSpPr txBox="1"/>
          <p:nvPr>
            <p:ph type="ctrTitle"/>
          </p:nvPr>
        </p:nvSpPr>
        <p:spPr>
          <a:xfrm>
            <a:off x="560199" y="271463"/>
            <a:ext cx="103413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7" name="Google Shape;317;g2e840e2d525_0_922"/>
          <p:cNvSpPr txBox="1"/>
          <p:nvPr>
            <p:ph idx="1" type="subTitle"/>
          </p:nvPr>
        </p:nvSpPr>
        <p:spPr>
          <a:xfrm>
            <a:off x="560199" y="848724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8" name="Google Shape;318;g2e840e2d525_0_9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9" name="Google Shape;319;g2e840e2d525_0_9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0" name="Google Shape;320;g2e840e2d525_0_9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e840e2d525_0_9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3" name="Google Shape;323;g2e840e2d525_0_928"/>
          <p:cNvSpPr txBox="1"/>
          <p:nvPr>
            <p:ph idx="1" type="body"/>
          </p:nvPr>
        </p:nvSpPr>
        <p:spPr>
          <a:xfrm>
            <a:off x="603250" y="1186481"/>
            <a:ext cx="109857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24" name="Google Shape;324;g2e840e2d525_0_928"/>
          <p:cNvSpPr txBox="1"/>
          <p:nvPr>
            <p:ph idx="2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25" name="Google Shape;325;g2e840e2d525_0_9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rgbClr val="8CD09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840e2d525_0_8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g2e840e2d525_0_8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g2e840e2d525_0_8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e840e2d525_0_8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g2e840e2d525_0_8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g2e840e2d525_0_8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g2e840e2d525_0_8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g2e840e2d525_0_8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41.png"/><Relationship Id="rId5" Type="http://schemas.openxmlformats.org/officeDocument/2006/relationships/image" Target="../media/image16.png"/><Relationship Id="rId6" Type="http://schemas.openxmlformats.org/officeDocument/2006/relationships/image" Target="../media/image5.png"/><Relationship Id="rId7" Type="http://schemas.openxmlformats.org/officeDocument/2006/relationships/image" Target="../media/image32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hyperlink" Target="https://wordwall.net/" TargetMode="External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hyperlink" Target="https://wordwall.net/" TargetMode="External"/><Relationship Id="rId5" Type="http://schemas.openxmlformats.org/officeDocument/2006/relationships/image" Target="../media/image42.png"/><Relationship Id="rId6" Type="http://schemas.openxmlformats.org/officeDocument/2006/relationships/hyperlink" Target="https://onlinetestpad.com/ru" TargetMode="External"/><Relationship Id="rId7" Type="http://schemas.openxmlformats.org/officeDocument/2006/relationships/image" Target="../media/image37.png"/><Relationship Id="rId8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hyperlink" Target="https://myquiz.ru/" TargetMode="External"/><Relationship Id="rId7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9.png"/><Relationship Id="rId4" Type="http://schemas.openxmlformats.org/officeDocument/2006/relationships/image" Target="../media/image5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8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35.png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hyperlink" Target="https://dvizhenie-razdelnyy-event.timepad.ru/event/2919035/" TargetMode="External"/><Relationship Id="rId8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48.png"/><Relationship Id="rId6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Relationship Id="rId4" Type="http://schemas.openxmlformats.org/officeDocument/2006/relationships/image" Target="../media/image5.png"/><Relationship Id="rId5" Type="http://schemas.openxmlformats.org/officeDocument/2006/relationships/image" Target="../media/image33.png"/><Relationship Id="rId6" Type="http://schemas.openxmlformats.org/officeDocument/2006/relationships/hyperlink" Target="https://drive.google.com/drive/folders/1DVAoYhZ-eGLgg79cmLzieQP3me8mLg1t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vk.com/quizeco" TargetMode="External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Relationship Id="rId5" Type="http://schemas.openxmlformats.org/officeDocument/2006/relationships/image" Target="../media/image5.png"/><Relationship Id="rId6" Type="http://schemas.openxmlformats.org/officeDocument/2006/relationships/image" Target="../media/image76.png"/><Relationship Id="rId7" Type="http://schemas.openxmlformats.org/officeDocument/2006/relationships/image" Target="../media/image63.png"/><Relationship Id="rId8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png"/><Relationship Id="rId4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hyperlink" Target="https://disk.yandex.ru/d/azvwKXdGuMW5Jg" TargetMode="External"/><Relationship Id="rId7" Type="http://schemas.openxmlformats.org/officeDocument/2006/relationships/image" Target="../media/image3.png"/><Relationship Id="rId8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jpg"/><Relationship Id="rId4" Type="http://schemas.openxmlformats.org/officeDocument/2006/relationships/image" Target="../media/image5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62.png"/><Relationship Id="rId6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png"/><Relationship Id="rId4" Type="http://schemas.openxmlformats.org/officeDocument/2006/relationships/image" Target="../media/image69.png"/><Relationship Id="rId5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hyperlink" Target="https://dvizhenie-razdelnyy-event.timepad.ru/event/2919035/" TargetMode="External"/><Relationship Id="rId8" Type="http://schemas.openxmlformats.org/officeDocument/2006/relationships/image" Target="../media/image11.png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70.png"/><Relationship Id="rId7" Type="http://schemas.openxmlformats.org/officeDocument/2006/relationships/image" Target="../media/image66.png"/><Relationship Id="rId8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awards.rehub.cc/" TargetMode="External"/><Relationship Id="rId10" Type="http://schemas.openxmlformats.org/officeDocument/2006/relationships/hyperlink" Target="http://ecobest.pro/" TargetMode="External"/><Relationship Id="rId13" Type="http://schemas.openxmlformats.org/officeDocument/2006/relationships/hyperlink" Target="https://award.reo.ru/" TargetMode="External"/><Relationship Id="rId12" Type="http://schemas.openxmlformats.org/officeDocument/2006/relationships/hyperlink" Target="https://award.plus-one.ru/?utm_source=email&amp;utm_medium=emailpartner&amp;utm_campaign=ecofriendlyfest" TargetMode="External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hyperlink" Target="https://greeneurasia.asi.ru/?utm_source=eaeunion&amp;utm_medium=banner&amp;utm_campaign=start" TargetMode="External"/><Relationship Id="rId15" Type="http://schemas.openxmlformats.org/officeDocument/2006/relationships/hyperlink" Target="https://ecowiki.ru/experts/" TargetMode="External"/><Relationship Id="rId14" Type="http://schemas.openxmlformats.org/officeDocument/2006/relationships/hyperlink" Target="https://eco-volonter.ru/" TargetMode="External"/><Relationship Id="rId16" Type="http://schemas.openxmlformats.org/officeDocument/2006/relationships/image" Target="../media/image28.png"/><Relationship Id="rId5" Type="http://schemas.openxmlformats.org/officeDocument/2006/relationships/hyperlink" Target="https://xn--80afcdbalict6afooklqi5o.xn--p1ai/public/application/cards?SearchString=&amp;Statuses%5B0%5D.Name=%D0%BF%D0%BE%D0%B1%D0%B5%D0%B4%D0%B8%D1%82%D0%B5%D0%BB%D1%8C+%D0%BA%D0%BE%D0%BD%D0%BA%D1%83%D1%80%D1%81%D0%B0&amp;Statuses%5B1%5D.Name=%D0%BD%D0%B0+%D0%BD%D0%B5%D0%B7%D0%B0%D0%B2%D0%B8%D1%81%D0%B8%D0%BC%D0%BE%D0%B9+%D1%8D%D0%BA%D1%81%D0%BF%D0%B5%D1%80%D1%82%D0%B8%D0%B7%D0%B5&amp;Statuses%5B2%5D.Name=%D0%BF%D1%80%D0%BE%D0%B5%D0%BA%D1%82+%D0%BD%D0%B5+%D0%BF%D0%BE%D0%BB%D1%83%D1%87%D0%B8%D0%BB+%D0%BF%D0%BE%D0%B4%D0%B4%D0%B5%D1%80%D0%B6%D0%BA%D1%83&amp;RegionId=&amp;AreaCityId=&amp;ContestDirectionTenantId=dc64fdcc-d296-4f11-bf72-785fa7a0ff22&amp;IsNormalTermProjects=true&amp;IsLongTermProjects=true&amp;CompetitionId=&amp;DateFrom=&amp;DateTo=&amp;Statuses%5B0%5D.Selected=false&amp;Statuses%5B1%5D.Selected=false&amp;Statuses%5B2%5D.Selected=false&amp;IsNormalTermProjects=false&amp;IsLongTermProjects=false" TargetMode="External"/><Relationship Id="rId6" Type="http://schemas.openxmlformats.org/officeDocument/2006/relationships/hyperlink" Target="https://rus-compass.ru/about/" TargetMode="External"/><Relationship Id="rId7" Type="http://schemas.openxmlformats.org/officeDocument/2006/relationships/hyperlink" Target="https://esgglobal.ru/awards/" TargetMode="External"/><Relationship Id="rId8" Type="http://schemas.openxmlformats.org/officeDocument/2006/relationships/hyperlink" Target="http://platforma-konkurs.ru/contests/zelenyy-i-zdorovyy-ofis-2022/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hyperlink" Target="https://anodom.ru/ecoeducation/eko-logichno-14" TargetMode="External"/><Relationship Id="rId13" Type="http://schemas.openxmlformats.org/officeDocument/2006/relationships/image" Target="../media/image6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hyperlink" Target="https://drive.google.com/drive/folders/1Oz5s--mc5GMPFrCvLmeALO3Kz6Wxx99N" TargetMode="External"/><Relationship Id="rId15" Type="http://schemas.openxmlformats.org/officeDocument/2006/relationships/image" Target="../media/image24.png"/><Relationship Id="rId14" Type="http://schemas.openxmlformats.org/officeDocument/2006/relationships/image" Target="../media/image78.png"/><Relationship Id="rId5" Type="http://schemas.openxmlformats.org/officeDocument/2006/relationships/hyperlink" Target="https://climate-box.com/ru/toolkit-2/" TargetMode="External"/><Relationship Id="rId6" Type="http://schemas.openxmlformats.org/officeDocument/2006/relationships/hyperlink" Target="https://climate-box.com/wp-content/uploads/Tajikistan/Climate%20Box%20Quiz%20Tajikistan%20RU.pdf" TargetMode="External"/><Relationship Id="rId7" Type="http://schemas.openxmlformats.org/officeDocument/2006/relationships/hyperlink" Target="https://tmn.quizplease.ru/home-game-view?id=35" TargetMode="External"/><Relationship Id="rId8" Type="http://schemas.openxmlformats.org/officeDocument/2006/relationships/hyperlink" Target="https://tmn.quizplease.ru/home-game-view?id=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" name="Google Shape;331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2" name="Google Shape;332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3" name="Google Shape;333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4" name="Google Shape;334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5" name="Google Shape;335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6" name="Google Shape;33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338" name="Google Shape;338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340" name="Google Shape;34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3" name="Google Shape;493;g2e840e2d525_0_33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94" name="Google Shape;494;g2e840e2d525_0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g2e840e2d525_0_33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96" name="Google Shape;496;g2e840e2d525_0_33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97" name="Google Shape;497;g2e840e2d525_0_3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2e840e2d525_0_337"/>
          <p:cNvSpPr txBox="1"/>
          <p:nvPr/>
        </p:nvSpPr>
        <p:spPr>
          <a:xfrm>
            <a:off x="765491" y="12613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Типы вопросов = раунды</a:t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499" name="Google Shape;499;g2e840e2d525_0_33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500" name="Google Shape;500;g2e840e2d525_0_337"/>
          <p:cNvSpPr/>
          <p:nvPr/>
        </p:nvSpPr>
        <p:spPr>
          <a:xfrm>
            <a:off x="917900" y="2777725"/>
            <a:ext cx="47793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множественный выбор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открытый вопрос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правда / ложь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фото-подсказка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аудио-подсказка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видео-подсказка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картинка: найди отличия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501" name="Google Shape;501;g2e840e2d525_0_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200" y="2413676"/>
            <a:ext cx="6342300" cy="332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6" name="Google Shape;506;g2e840e2d525_0_35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07" name="Google Shape;507;g2e840e2d525_0_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g2e840e2d525_0_35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09" name="Google Shape;509;g2e840e2d525_0_356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10" name="Google Shape;510;g2e840e2d525_0_3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2e840e2d525_0_356"/>
          <p:cNvSpPr txBox="1"/>
          <p:nvPr/>
        </p:nvSpPr>
        <p:spPr>
          <a:xfrm>
            <a:off x="765491" y="12613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Механика зависит от общего времени мероприятия</a:t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512" name="Google Shape;512;g2e840e2d525_0_356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513" name="Google Shape;513;g2e840e2d525_0_356"/>
          <p:cNvSpPr/>
          <p:nvPr/>
        </p:nvSpPr>
        <p:spPr>
          <a:xfrm>
            <a:off x="917900" y="3175675"/>
            <a:ext cx="4779300" cy="16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количество раундов за одну игру (обычно </a:t>
            </a:r>
            <a:r>
              <a:rPr lang="ru-RU" sz="1600">
                <a:solidFill>
                  <a:schemeClr val="dk1"/>
                </a:solidFill>
              </a:rPr>
              <a:t>&lt; 5</a:t>
            </a:r>
            <a:r>
              <a:rPr lang="ru-RU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количество вопросов в раунде (3-7)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время ответа на вопрос (30с-90с)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баллы за правильный ответ (1-3)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514" name="Google Shape;514;g2e840e2d525_0_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5975" y="2565775"/>
            <a:ext cx="5887500" cy="3090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g2e840e2d525_0_371"/>
          <p:cNvPicPr preferRelativeResize="0"/>
          <p:nvPr/>
        </p:nvPicPr>
        <p:blipFill rotWithShape="1">
          <a:blip r:embed="rId3">
            <a:alphaModFix/>
          </a:blip>
          <a:srcRect b="2315" l="23878" r="8685" t="0"/>
          <a:stretch/>
        </p:blipFill>
        <p:spPr>
          <a:xfrm>
            <a:off x="8045100" y="2266125"/>
            <a:ext cx="3813600" cy="368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0" name="Google Shape;520;g2e840e2d525_0_371"/>
          <p:cNvPicPr preferRelativeResize="0"/>
          <p:nvPr/>
        </p:nvPicPr>
        <p:blipFill rotWithShape="1">
          <a:blip r:embed="rId4">
            <a:alphaModFix/>
          </a:blip>
          <a:srcRect b="0" l="7267" r="29760" t="7278"/>
          <a:stretch/>
        </p:blipFill>
        <p:spPr>
          <a:xfrm>
            <a:off x="328375" y="2363050"/>
            <a:ext cx="3813600" cy="3742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521" name="Google Shape;521;g2e840e2d525_0_37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22" name="Google Shape;522;g2e840e2d525_0_3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g2e840e2d525_0_37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24" name="Google Shape;524;g2e840e2d525_0_37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25" name="Google Shape;525;g2e840e2d525_0_3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2e840e2d525_0_371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527" name="Google Shape;527;g2e840e2d525_0_371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Ф</a:t>
            </a: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ормат </a:t>
            </a:r>
            <a:r>
              <a:rPr lang="ru-RU" sz="3000">
                <a:solidFill>
                  <a:srgbClr val="0070B6"/>
                </a:solidFill>
              </a:rPr>
              <a:t>проведения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g2e840e2d525_0_3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38" y="2393291"/>
            <a:ext cx="3681700" cy="36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e840e2d525_0_3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1676" y="2093666"/>
            <a:ext cx="3681700" cy="36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2e840e2d525_0_371"/>
          <p:cNvSpPr/>
          <p:nvPr/>
        </p:nvSpPr>
        <p:spPr>
          <a:xfrm>
            <a:off x="3431300" y="5106950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B65AD"/>
                </a:solidFill>
              </a:rPr>
              <a:t>Офлайн</a:t>
            </a:r>
            <a:endParaRPr sz="1800">
              <a:solidFill>
                <a:srgbClr val="1B65AD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ограничения – ручной </a:t>
            </a:r>
            <a:r>
              <a:rPr lang="ru-RU" sz="1800">
                <a:solidFill>
                  <a:schemeClr val="dk1"/>
                </a:solidFill>
              </a:rPr>
              <a:t>подсчёт ответов</a:t>
            </a:r>
            <a:endParaRPr sz="18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сложности </a:t>
            </a:r>
            <a:r>
              <a:rPr lang="ru-RU" sz="1800"/>
              <a:t>– выбор типов вопросов</a:t>
            </a:r>
            <a:endParaRPr sz="18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преимущества </a:t>
            </a:r>
            <a:r>
              <a:rPr lang="ru-RU" sz="1800">
                <a:solidFill>
                  <a:schemeClr val="dk1"/>
                </a:solidFill>
              </a:rPr>
              <a:t>– яркое событие</a:t>
            </a:r>
            <a:endParaRPr sz="1800"/>
          </a:p>
        </p:txBody>
      </p:sp>
      <p:sp>
        <p:nvSpPr>
          <p:cNvPr id="531" name="Google Shape;531;g2e840e2d525_0_371"/>
          <p:cNvSpPr/>
          <p:nvPr/>
        </p:nvSpPr>
        <p:spPr>
          <a:xfrm>
            <a:off x="4591550" y="1637400"/>
            <a:ext cx="52758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B65AD"/>
                </a:solidFill>
              </a:rPr>
              <a:t>Онлайн</a:t>
            </a:r>
            <a:endParaRPr sz="1800">
              <a:solidFill>
                <a:srgbClr val="1B65A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ограничения – только одиночный зачёт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сложности – выбор площадки</a:t>
            </a:r>
            <a:endParaRPr sz="18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преимущества – простая механика</a:t>
            </a:r>
            <a:endParaRPr sz="1800"/>
          </a:p>
        </p:txBody>
      </p:sp>
      <p:pic>
        <p:nvPicPr>
          <p:cNvPr id="532" name="Google Shape;532;g2e840e2d525_0_3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33350" y="557460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2e840e2d525_0_3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8362350" y="2266125"/>
            <a:ext cx="839322" cy="5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e840e2d525_0_407"/>
          <p:cNvSpPr/>
          <p:nvPr/>
        </p:nvSpPr>
        <p:spPr>
          <a:xfrm>
            <a:off x="3288000" y="5699925"/>
            <a:ext cx="2490600" cy="8280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2e840e2d525_0_407"/>
          <p:cNvSpPr/>
          <p:nvPr/>
        </p:nvSpPr>
        <p:spPr>
          <a:xfrm>
            <a:off x="7247750" y="1752325"/>
            <a:ext cx="2490600" cy="8280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g2e840e2d525_0_40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41" name="Google Shape;541;g2e840e2d525_0_4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g2e840e2d525_0_40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43" name="Google Shape;543;g2e840e2d525_0_40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44" name="Google Shape;544;g2e840e2d525_0_4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2e840e2d525_0_40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546" name="Google Shape;546;g2e840e2d525_0_407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Онлайн-платформы для тестов и викторин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g2e840e2d525_0_4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29375"/>
            <a:ext cx="6363049" cy="326539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2e840e2d525_0_407"/>
          <p:cNvSpPr/>
          <p:nvPr/>
        </p:nvSpPr>
        <p:spPr>
          <a:xfrm>
            <a:off x="7592300" y="1958900"/>
            <a:ext cx="18015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800" u="sng">
                <a:solidFill>
                  <a:srgbClr val="1B65AD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Online Test Pad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49" name="Google Shape;549;g2e840e2d525_0_4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8324" y="3123825"/>
            <a:ext cx="5524152" cy="3506542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0" name="Google Shape;550;g2e840e2d525_0_4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23725" y="5932775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2e840e2d525_0_4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6608325" y="1982450"/>
            <a:ext cx="839322" cy="5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2e840e2d525_0_407"/>
          <p:cNvSpPr/>
          <p:nvPr/>
        </p:nvSpPr>
        <p:spPr>
          <a:xfrm>
            <a:off x="4000375" y="5909225"/>
            <a:ext cx="18015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800" u="sng">
                <a:solidFill>
                  <a:srgbClr val="1B65AD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Wordwal</a:t>
            </a:r>
            <a:r>
              <a:rPr lang="ru-RU" sz="1800" u="sng">
                <a:solidFill>
                  <a:srgbClr val="1B65AD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7" name="Google Shape;557;g2e840e2d525_0_43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58" name="Google Shape;558;g2e840e2d525_0_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9" name="Google Shape;559;g2e840e2d525_0_43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60" name="Google Shape;560;g2e840e2d525_0_43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61" name="Google Shape;561;g2e840e2d525_0_4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2e840e2d525_0_434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563" name="Google Shape;563;g2e840e2d525_0_434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Онлайн-платформы для тестов и викторин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Веб-сайт&#10;&#10;Автоматически созданное описание" id="564" name="Google Shape;564;g2e840e2d525_0_434"/>
          <p:cNvPicPr preferRelativeResize="0"/>
          <p:nvPr/>
        </p:nvPicPr>
        <p:blipFill rotWithShape="1">
          <a:blip r:embed="rId5">
            <a:alphaModFix/>
          </a:blip>
          <a:srcRect b="37503" l="0" r="0" t="0"/>
          <a:stretch/>
        </p:blipFill>
        <p:spPr>
          <a:xfrm>
            <a:off x="536825" y="2210325"/>
            <a:ext cx="7160400" cy="35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2e840e2d525_0_434"/>
          <p:cNvSpPr/>
          <p:nvPr/>
        </p:nvSpPr>
        <p:spPr>
          <a:xfrm>
            <a:off x="8640575" y="3582625"/>
            <a:ext cx="2490600" cy="8280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2e840e2d525_0_434"/>
          <p:cNvSpPr/>
          <p:nvPr/>
        </p:nvSpPr>
        <p:spPr>
          <a:xfrm>
            <a:off x="8985125" y="3789200"/>
            <a:ext cx="18015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800" u="sng">
                <a:solidFill>
                  <a:srgbClr val="1B65AD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myQuiz</a:t>
            </a:r>
            <a:endParaRPr sz="1800">
              <a:solidFill>
                <a:srgbClr val="1B65AD"/>
              </a:solidFill>
            </a:endParaRPr>
          </a:p>
        </p:txBody>
      </p:sp>
      <p:pic>
        <p:nvPicPr>
          <p:cNvPr id="567" name="Google Shape;567;g2e840e2d525_0_4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8001150" y="3812750"/>
            <a:ext cx="839322" cy="5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2e840e2d525_0_434"/>
          <p:cNvSpPr/>
          <p:nvPr/>
        </p:nvSpPr>
        <p:spPr>
          <a:xfrm rot="-2219969">
            <a:off x="8830206" y="775190"/>
            <a:ext cx="3251956" cy="202062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2e840e2d525_0_434"/>
          <p:cNvSpPr txBox="1"/>
          <p:nvPr/>
        </p:nvSpPr>
        <p:spPr>
          <a:xfrm>
            <a:off x="8766000" y="1361625"/>
            <a:ext cx="3099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 любой платформой можно договариваться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g2e840e2d525_0_528"/>
          <p:cNvPicPr preferRelativeResize="0"/>
          <p:nvPr/>
        </p:nvPicPr>
        <p:blipFill rotWithShape="1">
          <a:blip r:embed="rId3">
            <a:alphaModFix/>
          </a:blip>
          <a:srcRect b="6212" l="0" r="0" t="9385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g2e840e2d525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576" name="Google Shape;576;g2e840e2d525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77" name="Google Shape;577;g2e840e2d525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2e840e2d525_0_5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9775" y="195000"/>
            <a:ext cx="2161650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2e840e2d525_0_52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chemeClr val="lt1"/>
                </a:solidFill>
              </a:rPr>
              <a:t>Запуск онлайн-игры</a:t>
            </a:r>
            <a:endParaRPr sz="3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80" name="Google Shape;580;g2e840e2d525_0_528"/>
          <p:cNvSpPr/>
          <p:nvPr/>
        </p:nvSpPr>
        <p:spPr>
          <a:xfrm>
            <a:off x="487125" y="2093675"/>
            <a:ext cx="6864900" cy="3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изучите условия платформы, чтобы сформировать формат вопросов и подведения итогов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определите, какая система верификации игроков вам нужна, если планируете определять победителей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сделайте подогревающую публикацию, анонсируйте дату и время запуска игры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сделайте отдельную публикацию-запуск со ссылкой и qr-кодом на игру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сделайте публикацию-подведение итогов игры, объявите победителей, если они есть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81" name="Google Shape;581;g2e840e2d525_0_52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chemeClr val="lt1"/>
                </a:solidFill>
              </a:rPr>
              <a:t>МЕТОДОЛОГИЯ ПРОВЕДЕНИЯ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82" name="Google Shape;582;g2e840e2d525_0_52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chemeClr val="lt1"/>
                </a:solidFill>
              </a:rPr>
              <a:t>и типы викторин и квизов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7" name="Google Shape;587;g2e840e2d525_0_45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88" name="Google Shape;588;g2e840e2d525_0_4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g2e840e2d525_0_45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90" name="Google Shape;590;g2e840e2d525_0_459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91" name="Google Shape;591;g2e840e2d525_0_4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2e840e2d525_0_459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593" name="Google Shape;593;g2e840e2d525_0_459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Офлайн квиз: готовим сценарий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pic>
        <p:nvPicPr>
          <p:cNvPr id="594" name="Google Shape;594;g2e840e2d525_0_4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695000" y="862000"/>
            <a:ext cx="4497001" cy="599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2e840e2d525_0_459"/>
          <p:cNvSpPr/>
          <p:nvPr/>
        </p:nvSpPr>
        <p:spPr>
          <a:xfrm>
            <a:off x="940400" y="2354650"/>
            <a:ext cx="6141000" cy="28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вступление с общими правилами 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объявление правил перед каждым раундом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вопросы с вариантами ответа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напоминания за 20/10с до истечения времени на ответ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краткое содержание вопросов и ответы с комментариями, почему так, в конце раунда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подведение итогов и награждение победителей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0" name="Google Shape;600;g2e840e2d525_0_65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01" name="Google Shape;601;g2e840e2d525_0_6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" name="Google Shape;602;g2e840e2d525_0_65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03" name="Google Shape;603;g2e840e2d525_0_65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04" name="Google Shape;604;g2e840e2d525_0_6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2e840e2d525_0_65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606" name="Google Shape;606;g2e840e2d525_0_658"/>
          <p:cNvSpPr txBox="1"/>
          <p:nvPr/>
        </p:nvSpPr>
        <p:spPr>
          <a:xfrm>
            <a:off x="765491" y="1240613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Сбор заявок на командную игру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g2e840e2d525_0_6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778" y="2604725"/>
            <a:ext cx="5747400" cy="306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08" name="Google Shape;608;g2e840e2d525_0_658"/>
          <p:cNvSpPr/>
          <p:nvPr/>
        </p:nvSpPr>
        <p:spPr>
          <a:xfrm>
            <a:off x="63950" y="3143400"/>
            <a:ext cx="49779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форма регистрации для команд (названия)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>
                <a:solidFill>
                  <a:schemeClr val="dk1"/>
                </a:solidFill>
              </a:rPr>
              <a:t>лимиты по количеству команд и игроков в команде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возможность для одиночек сформироваться в команду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g2e840e2d525_0_6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8350" y="314340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2e840e2d525_0_6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8350" y="382780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2e840e2d525_0_6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8350" y="4512200"/>
            <a:ext cx="839322" cy="5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6" name="Google Shape;616;g2e840e2d525_0_63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17" name="Google Shape;617;g2e840e2d525_0_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g2e840e2d525_0_63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19" name="Google Shape;619;g2e840e2d525_0_63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20" name="Google Shape;620;g2e840e2d525_0_6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2e840e2d525_0_63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622" name="Google Shape;622;g2e840e2d525_0_63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Г</a:t>
            </a:r>
            <a:r>
              <a:rPr lang="ru-RU" sz="3000">
                <a:solidFill>
                  <a:srgbClr val="0070B6"/>
                </a:solidFill>
              </a:rPr>
              <a:t>отовим презентацию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623" name="Google Shape;623;g2e840e2d525_0_633"/>
          <p:cNvSpPr txBox="1"/>
          <p:nvPr/>
        </p:nvSpPr>
        <p:spPr>
          <a:xfrm>
            <a:off x="8766000" y="1361625"/>
            <a:ext cx="3099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 любой платформой можно договариваться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g2e840e2d525_0_633"/>
          <p:cNvPicPr preferRelativeResize="0"/>
          <p:nvPr/>
        </p:nvPicPr>
        <p:blipFill rotWithShape="1">
          <a:blip r:embed="rId5">
            <a:alphaModFix/>
          </a:blip>
          <a:srcRect b="4765" l="0" r="0" t="8900"/>
          <a:stretch/>
        </p:blipFill>
        <p:spPr>
          <a:xfrm>
            <a:off x="843525" y="2172975"/>
            <a:ext cx="4881823" cy="2736924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5" name="Google Shape;625;g2e840e2d525_0_633"/>
          <p:cNvPicPr preferRelativeResize="0"/>
          <p:nvPr/>
        </p:nvPicPr>
        <p:blipFill rotWithShape="1">
          <a:blip r:embed="rId6">
            <a:alphaModFix/>
          </a:blip>
          <a:srcRect b="4871" l="0" r="0" t="9218"/>
          <a:stretch/>
        </p:blipFill>
        <p:spPr>
          <a:xfrm>
            <a:off x="6694638" y="2178150"/>
            <a:ext cx="4905795" cy="2736924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26" name="Google Shape;626;g2e840e2d525_0_633"/>
          <p:cNvCxnSpPr/>
          <p:nvPr/>
        </p:nvCxnSpPr>
        <p:spPr>
          <a:xfrm flipH="1" rot="10800000">
            <a:off x="479353" y="5067171"/>
            <a:ext cx="5304300" cy="90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27" name="Google Shape;627;g2e840e2d525_0_633"/>
          <p:cNvCxnSpPr/>
          <p:nvPr/>
        </p:nvCxnSpPr>
        <p:spPr>
          <a:xfrm rot="10800000">
            <a:off x="493249" y="468734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628" name="Google Shape;628;g2e840e2d525_0_633"/>
          <p:cNvSpPr txBox="1"/>
          <p:nvPr/>
        </p:nvSpPr>
        <p:spPr>
          <a:xfrm>
            <a:off x="642450" y="5191275"/>
            <a:ext cx="36213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71B6"/>
                </a:solidFill>
              </a:rPr>
              <a:t>Заглавный слайд — общие правила</a:t>
            </a:r>
            <a:endParaRPr>
              <a:solidFill>
                <a:srgbClr val="0071B6"/>
              </a:solidFill>
            </a:endParaRPr>
          </a:p>
        </p:txBody>
      </p:sp>
      <p:cxnSp>
        <p:nvCxnSpPr>
          <p:cNvPr id="629" name="Google Shape;629;g2e840e2d525_0_633"/>
          <p:cNvCxnSpPr/>
          <p:nvPr/>
        </p:nvCxnSpPr>
        <p:spPr>
          <a:xfrm>
            <a:off x="6327879" y="5076171"/>
            <a:ext cx="5318700" cy="42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30" name="Google Shape;630;g2e840e2d525_0_633"/>
          <p:cNvCxnSpPr/>
          <p:nvPr/>
        </p:nvCxnSpPr>
        <p:spPr>
          <a:xfrm rot="10800000">
            <a:off x="6329149" y="4634266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631" name="Google Shape;631;g2e840e2d525_0_633"/>
          <p:cNvSpPr txBox="1"/>
          <p:nvPr/>
        </p:nvSpPr>
        <p:spPr>
          <a:xfrm>
            <a:off x="6490975" y="5191275"/>
            <a:ext cx="36213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71B6"/>
                </a:solidFill>
              </a:rPr>
              <a:t>Слайд перед раундом — правила раунда</a:t>
            </a:r>
            <a:endParaRPr>
              <a:solidFill>
                <a:srgbClr val="0071B6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6" name="Google Shape;636;g2e840e2d525_0_48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37" name="Google Shape;637;g2e840e2d525_0_4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8" name="Google Shape;638;g2e840e2d525_0_48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39" name="Google Shape;639;g2e840e2d525_0_48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40" name="Google Shape;640;g2e840e2d525_0_4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2e840e2d525_0_48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642" name="Google Shape;642;g2e840e2d525_0_487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Г</a:t>
            </a:r>
            <a:r>
              <a:rPr lang="ru-RU" sz="3000">
                <a:solidFill>
                  <a:srgbClr val="0070B6"/>
                </a:solidFill>
              </a:rPr>
              <a:t>отовим презентацию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643" name="Google Shape;643;g2e840e2d525_0_487"/>
          <p:cNvSpPr txBox="1"/>
          <p:nvPr/>
        </p:nvSpPr>
        <p:spPr>
          <a:xfrm>
            <a:off x="8766000" y="1361625"/>
            <a:ext cx="3099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 любой платформой можно договариваться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4" name="Google Shape;644;g2e840e2d525_0_487"/>
          <p:cNvCxnSpPr/>
          <p:nvPr/>
        </p:nvCxnSpPr>
        <p:spPr>
          <a:xfrm flipH="1" rot="10800000">
            <a:off x="479353" y="5067171"/>
            <a:ext cx="5304300" cy="90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45" name="Google Shape;645;g2e840e2d525_0_487"/>
          <p:cNvCxnSpPr/>
          <p:nvPr/>
        </p:nvCxnSpPr>
        <p:spPr>
          <a:xfrm rot="10800000">
            <a:off x="493249" y="468734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646" name="Google Shape;646;g2e840e2d525_0_487"/>
          <p:cNvSpPr txBox="1"/>
          <p:nvPr/>
        </p:nvSpPr>
        <p:spPr>
          <a:xfrm>
            <a:off x="642450" y="5191275"/>
            <a:ext cx="36213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71B6"/>
                </a:solidFill>
              </a:rPr>
              <a:t>С</a:t>
            </a:r>
            <a:r>
              <a:rPr lang="ru-RU">
                <a:solidFill>
                  <a:srgbClr val="0071B6"/>
                </a:solidFill>
              </a:rPr>
              <a:t>лайд вопроса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таймер </a:t>
            </a:r>
            <a:r>
              <a:rPr lang="ru-RU">
                <a:solidFill>
                  <a:srgbClr val="0071B6"/>
                </a:solidFill>
              </a:rPr>
              <a:t>– вставленное видео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таймер запускается только после прочтения вопроса и вариантов ответа</a:t>
            </a:r>
            <a:endParaRPr>
              <a:solidFill>
                <a:srgbClr val="0071B6"/>
              </a:solidFill>
            </a:endParaRPr>
          </a:p>
        </p:txBody>
      </p:sp>
      <p:cxnSp>
        <p:nvCxnSpPr>
          <p:cNvPr id="647" name="Google Shape;647;g2e840e2d525_0_487"/>
          <p:cNvCxnSpPr/>
          <p:nvPr/>
        </p:nvCxnSpPr>
        <p:spPr>
          <a:xfrm>
            <a:off x="6327879" y="5076171"/>
            <a:ext cx="5318700" cy="42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48" name="Google Shape;648;g2e840e2d525_0_487"/>
          <p:cNvCxnSpPr/>
          <p:nvPr/>
        </p:nvCxnSpPr>
        <p:spPr>
          <a:xfrm rot="10800000">
            <a:off x="6329149" y="4634266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649" name="Google Shape;649;g2e840e2d525_0_487"/>
          <p:cNvSpPr txBox="1"/>
          <p:nvPr/>
        </p:nvSpPr>
        <p:spPr>
          <a:xfrm>
            <a:off x="6490975" y="5191275"/>
            <a:ext cx="51555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71B6"/>
                </a:solidFill>
              </a:rPr>
              <a:t>Слайды с ответами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зачитываются в конце раунда во время подсчёта результатов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могут сопровождаться пояснительными иллюстрациями, давать дополнительную информацию </a:t>
            </a:r>
            <a:endParaRPr>
              <a:solidFill>
                <a:srgbClr val="0071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1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1B6"/>
              </a:solidFill>
            </a:endParaRPr>
          </a:p>
        </p:txBody>
      </p:sp>
      <p:pic>
        <p:nvPicPr>
          <p:cNvPr id="650" name="Google Shape;650;g2e840e2d525_0_4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875" y="2140074"/>
            <a:ext cx="4905777" cy="2745950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1" name="Google Shape;651;g2e840e2d525_0_4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0800" y="2137125"/>
            <a:ext cx="4905775" cy="2760825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20ddda02c5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g20ddda02c59_0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g20ddda02c5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g20ddda02c59_0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0" name="Google Shape;350;g20ddda02c59_0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7 июля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351" name="Google Shape;351;g20ddda02c5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0ddda02c59_0_0"/>
          <p:cNvSpPr/>
          <p:nvPr/>
        </p:nvSpPr>
        <p:spPr>
          <a:xfrm flipH="1" rot="2539346">
            <a:off x="1885398" y="2148199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20ddda02c59_0_0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20ddda02c59_0_0"/>
          <p:cNvSpPr txBox="1"/>
          <p:nvPr/>
        </p:nvSpPr>
        <p:spPr>
          <a:xfrm>
            <a:off x="483975" y="3537825"/>
            <a:ext cx="195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355" name="Google Shape;355;g20ddda02c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0ddda02c59_0_0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20ddda02c59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03450" y="3387876"/>
            <a:ext cx="1562100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e840e2d525_0_603"/>
          <p:cNvSpPr/>
          <p:nvPr/>
        </p:nvSpPr>
        <p:spPr>
          <a:xfrm>
            <a:off x="6329150" y="1838075"/>
            <a:ext cx="5596800" cy="30537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2e840e2d525_0_603"/>
          <p:cNvSpPr/>
          <p:nvPr/>
        </p:nvSpPr>
        <p:spPr>
          <a:xfrm>
            <a:off x="730675" y="1644050"/>
            <a:ext cx="4801800" cy="34230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8" name="Google Shape;658;g2e840e2d525_0_60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59" name="Google Shape;659;g2e840e2d525_0_6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g2e840e2d525_0_60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61" name="Google Shape;661;g2e840e2d525_0_60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62" name="Google Shape;662;g2e840e2d525_0_6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2e840e2d525_0_60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664" name="Google Shape;664;g2e840e2d525_0_60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Ответы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cxnSp>
        <p:nvCxnSpPr>
          <p:cNvPr id="665" name="Google Shape;665;g2e840e2d525_0_603"/>
          <p:cNvCxnSpPr/>
          <p:nvPr/>
        </p:nvCxnSpPr>
        <p:spPr>
          <a:xfrm flipH="1" rot="10800000">
            <a:off x="479353" y="5067171"/>
            <a:ext cx="5304300" cy="90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66" name="Google Shape;666;g2e840e2d525_0_603"/>
          <p:cNvCxnSpPr/>
          <p:nvPr/>
        </p:nvCxnSpPr>
        <p:spPr>
          <a:xfrm rot="10800000">
            <a:off x="493249" y="468734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667" name="Google Shape;667;g2e840e2d525_0_603"/>
          <p:cNvSpPr txBox="1"/>
          <p:nvPr/>
        </p:nvSpPr>
        <p:spPr>
          <a:xfrm>
            <a:off x="642450" y="5191275"/>
            <a:ext cx="36213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71B6"/>
                </a:solidFill>
              </a:rPr>
              <a:t>Бланк ответов на раунд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формат А5 = 2 бланка на 1 листе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выдаются сразу по количеству раундов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подписывает сама команда</a:t>
            </a:r>
            <a:endParaRPr>
              <a:solidFill>
                <a:srgbClr val="0071B6"/>
              </a:solidFill>
            </a:endParaRPr>
          </a:p>
        </p:txBody>
      </p:sp>
      <p:cxnSp>
        <p:nvCxnSpPr>
          <p:cNvPr id="668" name="Google Shape;668;g2e840e2d525_0_603"/>
          <p:cNvCxnSpPr/>
          <p:nvPr/>
        </p:nvCxnSpPr>
        <p:spPr>
          <a:xfrm>
            <a:off x="6327879" y="5076171"/>
            <a:ext cx="5318700" cy="42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69" name="Google Shape;669;g2e840e2d525_0_603"/>
          <p:cNvCxnSpPr/>
          <p:nvPr/>
        </p:nvCxnSpPr>
        <p:spPr>
          <a:xfrm rot="10800000">
            <a:off x="6329149" y="4634266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670" name="Google Shape;670;g2e840e2d525_0_603"/>
          <p:cNvSpPr txBox="1"/>
          <p:nvPr/>
        </p:nvSpPr>
        <p:spPr>
          <a:xfrm>
            <a:off x="6490975" y="5191275"/>
            <a:ext cx="51555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71B6"/>
                </a:solidFill>
              </a:rPr>
              <a:t>Таблица подсчёта ответов для судей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судьи вносят только названия команд после 1 раунда и баллы после каждого раунда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формулы настроены автоматически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сразу же отмечены принимаемые ответы по каждому вопросу</a:t>
            </a:r>
            <a:endParaRPr>
              <a:solidFill>
                <a:srgbClr val="0071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1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1B6"/>
              </a:solidFill>
            </a:endParaRPr>
          </a:p>
        </p:txBody>
      </p:sp>
      <p:pic>
        <p:nvPicPr>
          <p:cNvPr id="671" name="Google Shape;671;g2e840e2d525_0_6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425" y="1817775"/>
            <a:ext cx="4426148" cy="3053786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2" name="Google Shape;672;g2e840e2d525_0_6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2966" y="2040825"/>
            <a:ext cx="5269181" cy="2629445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g2e840e2d525_0_673"/>
          <p:cNvPicPr preferRelativeResize="0"/>
          <p:nvPr/>
        </p:nvPicPr>
        <p:blipFill rotWithShape="1">
          <a:blip r:embed="rId3">
            <a:alphaModFix/>
          </a:blip>
          <a:srcRect b="9755" l="1700" r="0" t="0"/>
          <a:stretch/>
        </p:blipFill>
        <p:spPr>
          <a:xfrm>
            <a:off x="0" y="25"/>
            <a:ext cx="12192000" cy="6976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Google Shape;678;g2e840e2d525_0_67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79" name="Google Shape;679;g2e840e2d525_0_67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680" name="Google Shape;680;g2e840e2d525_0_6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2e840e2d525_0_6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9775" y="195000"/>
            <a:ext cx="2161650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2e840e2d525_0_67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chemeClr val="lt1"/>
                </a:solidFill>
              </a:rPr>
              <a:t>Готовим площадку</a:t>
            </a:r>
            <a:endParaRPr sz="3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683" name="Google Shape;683;g2e840e2d525_0_673"/>
          <p:cNvSpPr/>
          <p:nvPr/>
        </p:nvSpPr>
        <p:spPr>
          <a:xfrm>
            <a:off x="937800" y="1805825"/>
            <a:ext cx="6864900" cy="3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удобная рассадка команд (столы, стулья)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экран/(ы) и возможность демонстрировать презентацию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микрофон и кликер ведущего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станция подсчёта результатов (компьютер с таблицей, ручка)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музыкальное сопровождение (</a:t>
            </a:r>
            <a:r>
              <a:rPr lang="ru-RU" sz="18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плейлист</a:t>
            </a:r>
            <a:r>
              <a:rPr lang="ru-RU" sz="1800">
                <a:solidFill>
                  <a:schemeClr val="lt1"/>
                </a:solidFill>
              </a:rPr>
              <a:t>)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ручки для команд на каждом столе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бланки ответов на каждом столе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таблички для названий команд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призы победителям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84" name="Google Shape;684;g2e840e2d525_0_67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chemeClr val="lt1"/>
                </a:solidFill>
              </a:rPr>
              <a:t>МЕТОДОЛОГИЯ ПРОВЕДЕНИЯ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5" name="Google Shape;685;g2e840e2d525_0_67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chemeClr val="lt1"/>
                </a:solidFill>
              </a:rPr>
              <a:t>и типы викторин и квизов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86" name="Google Shape;686;g2e840e2d525_0_673"/>
          <p:cNvSpPr/>
          <p:nvPr/>
        </p:nvSpPr>
        <p:spPr>
          <a:xfrm rot="-2219969">
            <a:off x="8738881" y="775115"/>
            <a:ext cx="3251956" cy="202062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2e840e2d525_0_673"/>
          <p:cNvSpPr txBox="1"/>
          <p:nvPr/>
        </p:nvSpPr>
        <p:spPr>
          <a:xfrm>
            <a:off x="8779050" y="1466025"/>
            <a:ext cx="2833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chemeClr val="dk1"/>
                </a:solidFill>
              </a:rPr>
              <a:t>С подготовкой могут помочь волонтёры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2" name="Google Shape;692;g2e840e2d525_0_50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93" name="Google Shape;693;g2e840e2d525_0_5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4" name="Google Shape;694;g2e840e2d525_0_50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95" name="Google Shape;695;g2e840e2d525_0_50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96" name="Google Shape;696;g2e840e2d525_0_5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2e840e2d525_0_50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698" name="Google Shape;698;g2e840e2d525_0_50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Р</a:t>
            </a:r>
            <a:r>
              <a:rPr lang="ru-RU" sz="3000">
                <a:solidFill>
                  <a:srgbClr val="0070B6"/>
                </a:solidFill>
              </a:rPr>
              <a:t>оли на площадке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699" name="Google Shape;699;g2e840e2d525_0_508"/>
          <p:cNvSpPr txBox="1"/>
          <p:nvPr/>
        </p:nvSpPr>
        <p:spPr>
          <a:xfrm>
            <a:off x="8766000" y="1361625"/>
            <a:ext cx="3099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 любой платформой можно договариваться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g2e840e2d525_0_508"/>
          <p:cNvPicPr preferRelativeResize="0"/>
          <p:nvPr/>
        </p:nvPicPr>
        <p:blipFill rotWithShape="1">
          <a:blip r:embed="rId5">
            <a:alphaModFix/>
          </a:blip>
          <a:srcRect b="0" l="5451" r="5477" t="0"/>
          <a:stretch/>
        </p:blipFill>
        <p:spPr>
          <a:xfrm>
            <a:off x="6396800" y="2327675"/>
            <a:ext cx="5524800" cy="325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01" name="Google Shape;701;g2e840e2d525_0_508"/>
          <p:cNvSpPr/>
          <p:nvPr/>
        </p:nvSpPr>
        <p:spPr>
          <a:xfrm>
            <a:off x="1559350" y="2464925"/>
            <a:ext cx="46206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1B65AD"/>
                </a:solidFill>
              </a:rPr>
              <a:t>Ведущий</a:t>
            </a:r>
            <a:r>
              <a:rPr lang="ru-RU" sz="1600">
                <a:solidFill>
                  <a:schemeClr val="dk1"/>
                </a:solidFill>
              </a:rPr>
              <a:t>: переключает презентацию, ведёт мероприятие по сценарию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1B65AD"/>
                </a:solidFill>
              </a:rPr>
              <a:t>Судья</a:t>
            </a:r>
            <a:r>
              <a:rPr lang="ru-RU" sz="1600">
                <a:solidFill>
                  <a:schemeClr val="dk1"/>
                </a:solidFill>
              </a:rPr>
              <a:t>: собирает бланки ответов, вносит названия команд после 1 раунда в таблицу, проставляет баллы в бланки ответов и таблицу, определяет победителей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1B65AD"/>
                </a:solidFill>
              </a:rPr>
              <a:t>Диджей</a:t>
            </a:r>
            <a:r>
              <a:rPr lang="ru-RU" sz="1600">
                <a:solidFill>
                  <a:schemeClr val="dk1"/>
                </a:solidFill>
              </a:rPr>
              <a:t>: заполняет паузы во время ответов на вопросы, в начале и конце мероприятия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g2e840e2d525_0_5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175" y="2360563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2e840e2d525_0_5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175" y="3262625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2e840e2d525_0_5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175" y="4717325"/>
            <a:ext cx="839322" cy="5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2e840e2d525_0_508"/>
          <p:cNvSpPr/>
          <p:nvPr/>
        </p:nvSpPr>
        <p:spPr>
          <a:xfrm rot="-2219908">
            <a:off x="8305759" y="467882"/>
            <a:ext cx="3610895" cy="2316406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2e840e2d525_0_508"/>
          <p:cNvSpPr txBox="1"/>
          <p:nvPr/>
        </p:nvSpPr>
        <p:spPr>
          <a:xfrm>
            <a:off x="8442025" y="1202325"/>
            <a:ext cx="3000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Фото- и видеофиксация нужна на любом мероприятии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1" name="Google Shape;711;g2e840e2d525_0_20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712" name="Google Shape;712;g2e840e2d525_0_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g2e840e2d525_0_20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14" name="Google Shape;714;g2e840e2d525_0_20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715" name="Google Shape;715;g2e840e2d525_0_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g2e840e2d525_0_20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717" name="Google Shape;717;g2e840e2d525_0_207"/>
          <p:cNvSpPr txBox="1"/>
          <p:nvPr/>
        </p:nvSpPr>
        <p:spPr>
          <a:xfrm>
            <a:off x="765491" y="1240613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Награждение победителей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Google Shape;718;g2e840e2d525_0_207"/>
          <p:cNvPicPr preferRelativeResize="0"/>
          <p:nvPr/>
        </p:nvPicPr>
        <p:blipFill rotWithShape="1">
          <a:blip r:embed="rId5">
            <a:alphaModFix/>
          </a:blip>
          <a:srcRect b="0" l="25716" r="16983" t="0"/>
          <a:stretch/>
        </p:blipFill>
        <p:spPr>
          <a:xfrm>
            <a:off x="7176375" y="1979575"/>
            <a:ext cx="4456500" cy="416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19" name="Google Shape;719;g2e840e2d525_0_207"/>
          <p:cNvSpPr/>
          <p:nvPr/>
        </p:nvSpPr>
        <p:spPr>
          <a:xfrm>
            <a:off x="765500" y="2656925"/>
            <a:ext cx="5901900" cy="29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договоритесь о призах и их количестве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призом может быть приглашение на следующее событие или услуга от вас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офлайн: наградите победителей торжественно, дайте им возможность сказать пару слов, сделайте фото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онлайн: объявите, что за призами нужно прийти к вам и подтвердить свою личность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g2e703321cb7_0_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75" y="2086155"/>
            <a:ext cx="5041853" cy="336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5" name="Google Shape;725;g2e703321cb7_0_33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726" name="Google Shape;726;g2e703321cb7_0_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g2e703321cb7_0_33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28" name="Google Shape;728;g2e703321cb7_0_33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729" name="Google Shape;729;g2e703321cb7_0_3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g2e703321cb7_0_335"/>
          <p:cNvSpPr txBox="1"/>
          <p:nvPr/>
        </p:nvSpPr>
        <p:spPr>
          <a:xfrm>
            <a:off x="765501" y="1240625"/>
            <a:ext cx="104835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b="0" i="0" lang="ru-RU" sz="27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Проект для вдохновения </a:t>
            </a:r>
            <a:endParaRPr b="0" i="0" sz="27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g2e703321cb7_0_33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обмена вещами, свопов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g2e703321cb7_0_335"/>
          <p:cNvSpPr/>
          <p:nvPr/>
        </p:nvSpPr>
        <p:spPr>
          <a:xfrm flipH="1" rot="2539346">
            <a:off x="144281" y="4870841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g2e703321cb7_0_335"/>
          <p:cNvPicPr preferRelativeResize="0"/>
          <p:nvPr/>
        </p:nvPicPr>
        <p:blipFill rotWithShape="1">
          <a:blip r:embed="rId6">
            <a:alphaModFix/>
          </a:blip>
          <a:srcRect b="5570" l="0" r="0" t="6292"/>
          <a:stretch/>
        </p:blipFill>
        <p:spPr>
          <a:xfrm>
            <a:off x="7274000" y="1010664"/>
            <a:ext cx="4501652" cy="160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e703321cb7_0_3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4822" y="2960648"/>
            <a:ext cx="5260426" cy="350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e703321cb7_0_3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0313" y="3481500"/>
            <a:ext cx="4080824" cy="2721875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6" name="Google Shape;736;g2e703321cb7_0_3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51800" y="5547725"/>
            <a:ext cx="999900" cy="999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737" name="Google Shape;737;g2e703321cb7_0_3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7628877">
            <a:off x="608516" y="513937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2e703321cb7_0_335"/>
          <p:cNvSpPr txBox="1"/>
          <p:nvPr/>
        </p:nvSpPr>
        <p:spPr>
          <a:xfrm>
            <a:off x="194425" y="6255575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rgbClr val="1B65AD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ССЫЛКА</a:t>
            </a:r>
            <a:endParaRPr b="0" i="0" sz="1400" u="none" cap="none" strike="noStrike">
              <a:solidFill>
                <a:srgbClr val="1B65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e840e2d525_0_8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D04B"/>
          </a:solidFill>
          <a:ln cap="flat" cmpd="sng" w="9525">
            <a:solidFill>
              <a:srgbClr val="A7D0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744" name="Google Shape;744;g2e840e2d525_0_818"/>
          <p:cNvSpPr/>
          <p:nvPr/>
        </p:nvSpPr>
        <p:spPr>
          <a:xfrm>
            <a:off x="3212182" y="3358300"/>
            <a:ext cx="56625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745" name="Google Shape;745;g2e840e2d525_0_818"/>
          <p:cNvSpPr txBox="1"/>
          <p:nvPr/>
        </p:nvSpPr>
        <p:spPr>
          <a:xfrm>
            <a:off x="3111833" y="2872933"/>
            <a:ext cx="7215900" cy="2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Правила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5 вопросов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1 мин </a:t>
            </a: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на вопрос 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правильный ответ из 4 вариантов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вопрос = 1 балл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6" name="Google Shape;746;g2e840e2d525_0_818"/>
          <p:cNvSpPr/>
          <p:nvPr/>
        </p:nvSpPr>
        <p:spPr>
          <a:xfrm>
            <a:off x="1015952" y="1126280"/>
            <a:ext cx="2883600" cy="2862300"/>
          </a:xfrm>
          <a:prstGeom prst="ellipse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g2e840e2d525_0_818"/>
          <p:cNvSpPr txBox="1"/>
          <p:nvPr/>
        </p:nvSpPr>
        <p:spPr>
          <a:xfrm>
            <a:off x="1015766" y="1514633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Раунд</a:t>
            </a:r>
            <a:endParaRPr sz="56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i="0" sz="56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748" name="Google Shape;748;g2e840e2d525_0_818"/>
          <p:cNvGrpSpPr/>
          <p:nvPr/>
        </p:nvGrpSpPr>
        <p:grpSpPr>
          <a:xfrm>
            <a:off x="9481428" y="3004451"/>
            <a:ext cx="1440650" cy="1092277"/>
            <a:chOff x="4854075" y="2527625"/>
            <a:chExt cx="56000" cy="59050"/>
          </a:xfrm>
        </p:grpSpPr>
        <p:sp>
          <p:nvSpPr>
            <p:cNvPr id="749" name="Google Shape;749;g2e840e2d525_0_818"/>
            <p:cNvSpPr/>
            <p:nvPr/>
          </p:nvSpPr>
          <p:spPr>
            <a:xfrm>
              <a:off x="4872325" y="2527625"/>
              <a:ext cx="37750" cy="59050"/>
            </a:xfrm>
            <a:custGeom>
              <a:rect b="b" l="l" r="r" t="t"/>
              <a:pathLst>
                <a:path extrusionOk="0" h="2362" w="151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g2e840e2d525_0_818"/>
            <p:cNvSpPr/>
            <p:nvPr/>
          </p:nvSpPr>
          <p:spPr>
            <a:xfrm>
              <a:off x="4854075" y="2539100"/>
              <a:ext cx="26075" cy="35875"/>
            </a:xfrm>
            <a:custGeom>
              <a:rect b="b" l="l" r="r" t="t"/>
              <a:pathLst>
                <a:path extrusionOk="0" h="1435" w="1043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51" name="Google Shape;751;g2e840e2d525_0_8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925" y="1005284"/>
            <a:ext cx="12192000" cy="223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e840e2d525_0_2204"/>
          <p:cNvSpPr txBox="1"/>
          <p:nvPr/>
        </p:nvSpPr>
        <p:spPr>
          <a:xfrm>
            <a:off x="3212000" y="1879967"/>
            <a:ext cx="88776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Самый распространенный отход в мире находят на пляжах, в лесах и парках, да и просто на улицах — около 4,5 трлн шт в год. Он легко путешествует и через 20 лет в окружающей среде становится микропластиком. 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Что это за предмет?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7" name="Google Shape;757;g2e840e2d525_0_2204"/>
          <p:cNvSpPr txBox="1"/>
          <p:nvPr/>
        </p:nvSpPr>
        <p:spPr>
          <a:xfrm>
            <a:off x="4114808" y="3746200"/>
            <a:ext cx="8459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пластиковая трубочка</a:t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сигаретный окурок</a:t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крышка от напитков</a:t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ватная палочка</a:t>
            </a:r>
            <a:endParaRPr i="0" sz="24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8" name="Google Shape;758;g2e840e2d525_0_2204"/>
          <p:cNvSpPr/>
          <p:nvPr/>
        </p:nvSpPr>
        <p:spPr>
          <a:xfrm>
            <a:off x="3459048" y="5227528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9" name="Google Shape;759;g2e840e2d525_0_2204"/>
          <p:cNvSpPr/>
          <p:nvPr/>
        </p:nvSpPr>
        <p:spPr>
          <a:xfrm>
            <a:off x="2594400" y="1493433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760" name="Google Shape;760;g2e840e2d525_0_2204"/>
          <p:cNvSpPr txBox="1"/>
          <p:nvPr/>
        </p:nvSpPr>
        <p:spPr>
          <a:xfrm>
            <a:off x="3212000" y="1418833"/>
            <a:ext cx="8513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ВОПРОС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1" name="Google Shape;761;g2e840e2d525_0_2204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06;gcc6ac3c849_0_8" id="762" name="Google Shape;762;g2e840e2d525_0_2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116" y="2113220"/>
            <a:ext cx="2130189" cy="36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g2e840e2d525_0_2204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4" name="Google Shape;764;g2e840e2d525_0_2204"/>
          <p:cNvSpPr/>
          <p:nvPr/>
        </p:nvSpPr>
        <p:spPr>
          <a:xfrm>
            <a:off x="3459048" y="4486862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5" name="Google Shape;765;g2e840e2d525_0_2204"/>
          <p:cNvSpPr/>
          <p:nvPr/>
        </p:nvSpPr>
        <p:spPr>
          <a:xfrm>
            <a:off x="3459048" y="3746195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6" name="Google Shape;766;g2e840e2d525_0_2204"/>
          <p:cNvSpPr/>
          <p:nvPr/>
        </p:nvSpPr>
        <p:spPr>
          <a:xfrm>
            <a:off x="3459048" y="5968195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e840e2d525_0_2321"/>
          <p:cNvSpPr/>
          <p:nvPr/>
        </p:nvSpPr>
        <p:spPr>
          <a:xfrm>
            <a:off x="2594400" y="1493433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772" name="Google Shape;772;g2e840e2d525_0_2321"/>
          <p:cNvSpPr txBox="1"/>
          <p:nvPr/>
        </p:nvSpPr>
        <p:spPr>
          <a:xfrm>
            <a:off x="3212000" y="1418833"/>
            <a:ext cx="8683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ОТВЕТ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3" name="Google Shape;773;g2e840e2d525_0_2321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A7D04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2e840e2d525_0_2321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75" name="Google Shape;775;g2e840e2d525_0_23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567" y="2400000"/>
            <a:ext cx="2319567" cy="3888137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g2e840e2d525_0_2321"/>
          <p:cNvSpPr/>
          <p:nvPr/>
        </p:nvSpPr>
        <p:spPr>
          <a:xfrm>
            <a:off x="3459048" y="5227528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7" name="Google Shape;777;g2e840e2d525_0_2321"/>
          <p:cNvSpPr/>
          <p:nvPr/>
        </p:nvSpPr>
        <p:spPr>
          <a:xfrm>
            <a:off x="3459048" y="4486862"/>
            <a:ext cx="576000" cy="576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8" name="Google Shape;778;g2e840e2d525_0_2321"/>
          <p:cNvSpPr/>
          <p:nvPr/>
        </p:nvSpPr>
        <p:spPr>
          <a:xfrm>
            <a:off x="3459048" y="5968195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9" name="Google Shape;779;g2e840e2d525_0_2321"/>
          <p:cNvSpPr txBox="1"/>
          <p:nvPr/>
        </p:nvSpPr>
        <p:spPr>
          <a:xfrm>
            <a:off x="4114808" y="3746200"/>
            <a:ext cx="8459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пластиковая трубочка</a:t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сигаретный окурок</a:t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крышка от напитков</a:t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 sz="24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ватная палочка</a:t>
            </a:r>
            <a:endParaRPr i="0" sz="24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0" name="Google Shape;780;g2e840e2d525_0_2321"/>
          <p:cNvSpPr/>
          <p:nvPr/>
        </p:nvSpPr>
        <p:spPr>
          <a:xfrm>
            <a:off x="3459048" y="3746195"/>
            <a:ext cx="576000" cy="576000"/>
          </a:xfrm>
          <a:prstGeom prst="ellipse">
            <a:avLst/>
          </a:prstGeom>
          <a:solidFill>
            <a:srgbClr val="A7D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1" name="Google Shape;781;g2e840e2d525_0_2321"/>
          <p:cNvSpPr txBox="1"/>
          <p:nvPr/>
        </p:nvSpPr>
        <p:spPr>
          <a:xfrm>
            <a:off x="3212000" y="1879967"/>
            <a:ext cx="84597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Самый распространенный отход в мире находят на пляжах, в лесах и парках, да и просто на улицах — около 4,5 трлн шт в год. Он легко путешествует и через 20 лет в окружающей среде становится микропластиком. 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Что это за предмет?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e840e2d525_0_11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D04B"/>
          </a:solidFill>
          <a:ln cap="flat" cmpd="sng" w="9525">
            <a:solidFill>
              <a:srgbClr val="A7D0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787" name="Google Shape;787;g2e840e2d525_0_1184"/>
          <p:cNvSpPr/>
          <p:nvPr/>
        </p:nvSpPr>
        <p:spPr>
          <a:xfrm>
            <a:off x="3212182" y="3358300"/>
            <a:ext cx="56625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788" name="Google Shape;788;g2e840e2d525_0_1184"/>
          <p:cNvSpPr txBox="1"/>
          <p:nvPr/>
        </p:nvSpPr>
        <p:spPr>
          <a:xfrm>
            <a:off x="3111833" y="2872933"/>
            <a:ext cx="7215900" cy="3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Правила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кинораунд на название фильмов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5 вопросов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мин на вопрос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вопрос сопровождается кадром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вопрос = 1 балл 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9" name="Google Shape;789;g2e840e2d525_0_1184"/>
          <p:cNvSpPr/>
          <p:nvPr/>
        </p:nvSpPr>
        <p:spPr>
          <a:xfrm>
            <a:off x="1015952" y="1126280"/>
            <a:ext cx="2883600" cy="2862300"/>
          </a:xfrm>
          <a:prstGeom prst="ellipse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2e840e2d525_0_1184"/>
          <p:cNvSpPr txBox="1"/>
          <p:nvPr/>
        </p:nvSpPr>
        <p:spPr>
          <a:xfrm>
            <a:off x="1015766" y="1514633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Раунд</a:t>
            </a:r>
            <a:endParaRPr sz="56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i="0" sz="56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791" name="Google Shape;791;g2e840e2d525_0_1184"/>
          <p:cNvGrpSpPr/>
          <p:nvPr/>
        </p:nvGrpSpPr>
        <p:grpSpPr>
          <a:xfrm>
            <a:off x="9481428" y="3004451"/>
            <a:ext cx="1440650" cy="1092277"/>
            <a:chOff x="4854075" y="2527625"/>
            <a:chExt cx="56000" cy="59050"/>
          </a:xfrm>
        </p:grpSpPr>
        <p:sp>
          <p:nvSpPr>
            <p:cNvPr id="792" name="Google Shape;792;g2e840e2d525_0_1184"/>
            <p:cNvSpPr/>
            <p:nvPr/>
          </p:nvSpPr>
          <p:spPr>
            <a:xfrm>
              <a:off x="4872325" y="2527625"/>
              <a:ext cx="37750" cy="59050"/>
            </a:xfrm>
            <a:custGeom>
              <a:rect b="b" l="l" r="r" t="t"/>
              <a:pathLst>
                <a:path extrusionOk="0" h="2362" w="151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g2e840e2d525_0_1184"/>
            <p:cNvSpPr/>
            <p:nvPr/>
          </p:nvSpPr>
          <p:spPr>
            <a:xfrm>
              <a:off x="4854075" y="2539100"/>
              <a:ext cx="26075" cy="35875"/>
            </a:xfrm>
            <a:custGeom>
              <a:rect b="b" l="l" r="r" t="t"/>
              <a:pathLst>
                <a:path extrusionOk="0" h="1435" w="1043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94" name="Google Shape;794;g2e840e2d525_0_1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925" y="1005284"/>
            <a:ext cx="12192000" cy="223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e840e2d525_0_1299"/>
          <p:cNvSpPr/>
          <p:nvPr/>
        </p:nvSpPr>
        <p:spPr>
          <a:xfrm>
            <a:off x="2594600" y="3358300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00" name="Google Shape;800;g2e840e2d525_0_1299"/>
          <p:cNvSpPr txBox="1"/>
          <p:nvPr/>
        </p:nvSpPr>
        <p:spPr>
          <a:xfrm>
            <a:off x="3212167" y="3283700"/>
            <a:ext cx="8658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ВОПРОС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1" name="Google Shape;801;g2e840e2d525_0_1299"/>
          <p:cNvSpPr txBox="1"/>
          <p:nvPr/>
        </p:nvSpPr>
        <p:spPr>
          <a:xfrm>
            <a:off x="3212167" y="3807733"/>
            <a:ext cx="88821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7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 этом фэнтези варварская вырубка леса приводит к наводнению и разрушению инфраструктуры. Автор книги, по которой сняли фильм, хотел показать своё негативное отношение к индустриализации. </a:t>
            </a:r>
            <a:endParaRPr sz="17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7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Тема лесозаготовок повлияла не только на сюжет книги. Автор хотел выпустить один роман. Но из-за дефицита бумаги книгу пришлось разбить на несколько частей. </a:t>
            </a:r>
            <a:endParaRPr sz="17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17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ru-RU" sz="17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Назовите фильм</a:t>
            </a:r>
            <a:endParaRPr sz="17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02" name="Google Shape;802;g2e840e2d525_0_1299"/>
          <p:cNvPicPr preferRelativeResize="0"/>
          <p:nvPr/>
        </p:nvPicPr>
        <p:blipFill rotWithShape="1">
          <a:blip r:embed="rId3">
            <a:alphaModFix/>
          </a:blip>
          <a:srcRect b="0" l="0" r="2028" t="0"/>
          <a:stretch/>
        </p:blipFill>
        <p:spPr>
          <a:xfrm>
            <a:off x="3032300" y="0"/>
            <a:ext cx="6410558" cy="3364433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g2e840e2d525_0_1299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06;gcc6ac3c849_0_8" id="804" name="Google Shape;804;g2e840e2d525_0_12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2116" y="2113220"/>
            <a:ext cx="2130189" cy="36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g2e840e2d525_0_1299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2" name="Google Shape;362;g2e703321cb7_0_1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g2e703321cb7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g2e703321cb7_0_17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5" name="Google Shape;365;g2e703321cb7_0_17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МАТЕРИАЛЫ ДЛЯ СКАЧИВАНИЯ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366" name="Google Shape;366;g2e703321cb7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2e703321cb7_0_17"/>
          <p:cNvSpPr/>
          <p:nvPr/>
        </p:nvSpPr>
        <p:spPr>
          <a:xfrm flipH="1" rot="2539346">
            <a:off x="746281" y="1978916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e703321cb7_0_17"/>
          <p:cNvSpPr txBox="1"/>
          <p:nvPr/>
        </p:nvSpPr>
        <p:spPr>
          <a:xfrm>
            <a:off x="483975" y="3537825"/>
            <a:ext cx="26322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Яндекс Диск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материалы постов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стенды для распечатки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презентации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курсор 2.png" id="369" name="Google Shape;369;g2e703321cb7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628877">
            <a:off x="1842916" y="4496696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e703321cb7_0_17"/>
          <p:cNvSpPr txBox="1"/>
          <p:nvPr/>
        </p:nvSpPr>
        <p:spPr>
          <a:xfrm>
            <a:off x="620500" y="5342675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g2e703321cb7_0_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47737" y="2582364"/>
            <a:ext cx="1039138" cy="103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e703321cb7_0_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11925" y="2145200"/>
            <a:ext cx="5769149" cy="1191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73" name="Google Shape;373;g2e703321cb7_0_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59365" y="3336743"/>
            <a:ext cx="5769149" cy="26845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74" name="Google Shape;374;g2e703321cb7_0_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4" y="4113924"/>
            <a:ext cx="3944950" cy="25472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g2e840e2d525_0_1412"/>
          <p:cNvPicPr preferRelativeResize="0"/>
          <p:nvPr/>
        </p:nvPicPr>
        <p:blipFill rotWithShape="1">
          <a:blip r:embed="rId3">
            <a:alphaModFix/>
          </a:blip>
          <a:srcRect b="0" l="5441" r="20418" t="0"/>
          <a:stretch/>
        </p:blipFill>
        <p:spPr>
          <a:xfrm>
            <a:off x="0" y="-27033"/>
            <a:ext cx="12192001" cy="6885032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2e840e2d525_0_1412"/>
          <p:cNvSpPr/>
          <p:nvPr/>
        </p:nvSpPr>
        <p:spPr>
          <a:xfrm>
            <a:off x="2594600" y="3358300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12" name="Google Shape;812;g2e840e2d525_0_1412"/>
          <p:cNvSpPr txBox="1"/>
          <p:nvPr/>
        </p:nvSpPr>
        <p:spPr>
          <a:xfrm>
            <a:off x="2840300" y="3283700"/>
            <a:ext cx="935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Властелин Колец: Две крепости (2002)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3" name="Google Shape;813;g2e840e2d525_0_1412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A7D04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2e840e2d525_0_1412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15" name="Google Shape;815;g2e840e2d525_0_14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567" y="2400000"/>
            <a:ext cx="2319567" cy="388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e840e2d525_0_15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D04B"/>
          </a:solidFill>
          <a:ln cap="flat" cmpd="sng" w="9525">
            <a:solidFill>
              <a:srgbClr val="A7D0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821" name="Google Shape;821;g2e840e2d525_0_1524"/>
          <p:cNvSpPr/>
          <p:nvPr/>
        </p:nvSpPr>
        <p:spPr>
          <a:xfrm>
            <a:off x="3212182" y="3358300"/>
            <a:ext cx="56625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22" name="Google Shape;822;g2e840e2d525_0_1524"/>
          <p:cNvSpPr txBox="1"/>
          <p:nvPr/>
        </p:nvSpPr>
        <p:spPr>
          <a:xfrm>
            <a:off x="3111833" y="2872933"/>
            <a:ext cx="7215900" cy="2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Правила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5 вопросов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мин на вопрос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открытые вопросы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вопрос = 2 балла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3" name="Google Shape;823;g2e840e2d525_0_1524"/>
          <p:cNvSpPr/>
          <p:nvPr/>
        </p:nvSpPr>
        <p:spPr>
          <a:xfrm>
            <a:off x="1015952" y="1126280"/>
            <a:ext cx="2883600" cy="2862300"/>
          </a:xfrm>
          <a:prstGeom prst="ellipse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g2e840e2d525_0_1524"/>
          <p:cNvSpPr txBox="1"/>
          <p:nvPr/>
        </p:nvSpPr>
        <p:spPr>
          <a:xfrm>
            <a:off x="1015766" y="1514633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Раунд</a:t>
            </a:r>
            <a:endParaRPr sz="56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i="0" sz="56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825" name="Google Shape;825;g2e840e2d525_0_1524"/>
          <p:cNvGrpSpPr/>
          <p:nvPr/>
        </p:nvGrpSpPr>
        <p:grpSpPr>
          <a:xfrm>
            <a:off x="9481428" y="3004451"/>
            <a:ext cx="1440650" cy="1092277"/>
            <a:chOff x="4854075" y="2527625"/>
            <a:chExt cx="56000" cy="59050"/>
          </a:xfrm>
        </p:grpSpPr>
        <p:sp>
          <p:nvSpPr>
            <p:cNvPr id="826" name="Google Shape;826;g2e840e2d525_0_1524"/>
            <p:cNvSpPr/>
            <p:nvPr/>
          </p:nvSpPr>
          <p:spPr>
            <a:xfrm>
              <a:off x="4872325" y="2527625"/>
              <a:ext cx="37750" cy="59050"/>
            </a:xfrm>
            <a:custGeom>
              <a:rect b="b" l="l" r="r" t="t"/>
              <a:pathLst>
                <a:path extrusionOk="0" h="2362" w="151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g2e840e2d525_0_1524"/>
            <p:cNvSpPr/>
            <p:nvPr/>
          </p:nvSpPr>
          <p:spPr>
            <a:xfrm>
              <a:off x="4854075" y="2539100"/>
              <a:ext cx="26075" cy="35875"/>
            </a:xfrm>
            <a:custGeom>
              <a:rect b="b" l="l" r="r" t="t"/>
              <a:pathLst>
                <a:path extrusionOk="0" h="1435" w="1043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8" name="Google Shape;828;g2e840e2d525_0_15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925" y="1005284"/>
            <a:ext cx="12192000" cy="223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e840e2d525_0_1978"/>
          <p:cNvSpPr txBox="1"/>
          <p:nvPr/>
        </p:nvSpPr>
        <p:spPr>
          <a:xfrm>
            <a:off x="3212000" y="1877833"/>
            <a:ext cx="8085600" cy="22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Британский чайный бренд Lipton занесён в Книгу рекордов Гиннеса. Он создал в Индии крупнейший экоинтерактивный рекламный щит шириной 45 м. Баннер воспроизводит индийскую музыку, но работает только в определенный период в году. 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Назовите природное явление, которым он активируется.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4" name="Google Shape;834;g2e840e2d525_0_1978"/>
          <p:cNvSpPr/>
          <p:nvPr/>
        </p:nvSpPr>
        <p:spPr>
          <a:xfrm>
            <a:off x="2594400" y="1493433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35" name="Google Shape;835;g2e840e2d525_0_1978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A7D04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06;gcc6ac3c849_0_8" id="836" name="Google Shape;836;g2e840e2d525_0_19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116" y="2113220"/>
            <a:ext cx="2130189" cy="36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2e840e2d525_0_1978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8" name="Google Shape;838;g2e840e2d525_0_1978"/>
          <p:cNvSpPr txBox="1"/>
          <p:nvPr/>
        </p:nvSpPr>
        <p:spPr>
          <a:xfrm>
            <a:off x="3212000" y="1418833"/>
            <a:ext cx="869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ВОПРОС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g2e840e2d525_0_2090"/>
          <p:cNvPicPr preferRelativeResize="0"/>
          <p:nvPr/>
        </p:nvPicPr>
        <p:blipFill rotWithShape="1">
          <a:blip r:embed="rId3">
            <a:alphaModFix/>
          </a:blip>
          <a:srcRect b="0" l="8062" r="0" t="0"/>
          <a:stretch/>
        </p:blipFill>
        <p:spPr>
          <a:xfrm>
            <a:off x="2764267" y="0"/>
            <a:ext cx="94578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2e840e2d525_0_2090"/>
          <p:cNvPicPr preferRelativeResize="0"/>
          <p:nvPr/>
        </p:nvPicPr>
        <p:blipFill rotWithShape="1">
          <a:blip r:embed="rId4">
            <a:alphaModFix/>
          </a:blip>
          <a:srcRect b="18910" l="0" r="36487" t="0"/>
          <a:stretch/>
        </p:blipFill>
        <p:spPr>
          <a:xfrm>
            <a:off x="12644766" y="3155100"/>
            <a:ext cx="4869366" cy="349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2e840e2d525_0_2090"/>
          <p:cNvPicPr preferRelativeResize="0"/>
          <p:nvPr/>
        </p:nvPicPr>
        <p:blipFill rotWithShape="1">
          <a:blip r:embed="rId5">
            <a:alphaModFix/>
          </a:blip>
          <a:srcRect b="12368" l="0" r="42333" t="13121"/>
          <a:stretch/>
        </p:blipFill>
        <p:spPr>
          <a:xfrm>
            <a:off x="12644766" y="-363867"/>
            <a:ext cx="4627234" cy="336296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g2e840e2d525_0_2090"/>
          <p:cNvSpPr/>
          <p:nvPr/>
        </p:nvSpPr>
        <p:spPr>
          <a:xfrm>
            <a:off x="2594600" y="3866300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47" name="Google Shape;847;g2e840e2d525_0_2090"/>
          <p:cNvSpPr txBox="1"/>
          <p:nvPr/>
        </p:nvSpPr>
        <p:spPr>
          <a:xfrm>
            <a:off x="2888867" y="3791700"/>
            <a:ext cx="930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Дождь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8" name="Google Shape;848;g2e840e2d525_0_2090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A7D04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2e840e2d525_0_2090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</a:rPr>
              <a:t>3</a:t>
            </a:r>
            <a:endParaRPr sz="8000">
              <a:solidFill>
                <a:schemeClr val="lt1"/>
              </a:solidFill>
            </a:endParaRPr>
          </a:p>
        </p:txBody>
      </p:sp>
      <p:pic>
        <p:nvPicPr>
          <p:cNvPr id="850" name="Google Shape;850;g2e840e2d525_0_20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1567" y="2400000"/>
            <a:ext cx="2319567" cy="388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e840e2d525_0_18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D04B"/>
          </a:solidFill>
          <a:ln cap="flat" cmpd="sng" w="9525">
            <a:solidFill>
              <a:srgbClr val="A7D0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856" name="Google Shape;856;g2e840e2d525_0_1863"/>
          <p:cNvSpPr/>
          <p:nvPr/>
        </p:nvSpPr>
        <p:spPr>
          <a:xfrm>
            <a:off x="3212182" y="3358300"/>
            <a:ext cx="56625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57" name="Google Shape;857;g2e840e2d525_0_1863"/>
          <p:cNvSpPr txBox="1"/>
          <p:nvPr/>
        </p:nvSpPr>
        <p:spPr>
          <a:xfrm>
            <a:off x="3111833" y="2872933"/>
            <a:ext cx="7215900" cy="2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Правила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3 вопросов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мин на вопрос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вопросы типа правда/ложь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omfortaa"/>
              <a:buChar char="○"/>
            </a:pPr>
            <a:r>
              <a:rPr b="1" lang="ru-RU" sz="2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 вопрос = 1 балл</a:t>
            </a:r>
            <a:endParaRPr b="1" sz="23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8" name="Google Shape;858;g2e840e2d525_0_1863"/>
          <p:cNvSpPr/>
          <p:nvPr/>
        </p:nvSpPr>
        <p:spPr>
          <a:xfrm>
            <a:off x="1015952" y="1126280"/>
            <a:ext cx="2883600" cy="2862300"/>
          </a:xfrm>
          <a:prstGeom prst="ellipse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2e840e2d525_0_1863"/>
          <p:cNvSpPr txBox="1"/>
          <p:nvPr/>
        </p:nvSpPr>
        <p:spPr>
          <a:xfrm>
            <a:off x="1015766" y="1514633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Раунд</a:t>
            </a:r>
            <a:endParaRPr sz="56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5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i="0" sz="56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860" name="Google Shape;860;g2e840e2d525_0_1863"/>
          <p:cNvGrpSpPr/>
          <p:nvPr/>
        </p:nvGrpSpPr>
        <p:grpSpPr>
          <a:xfrm>
            <a:off x="9481428" y="3004451"/>
            <a:ext cx="1440650" cy="1092277"/>
            <a:chOff x="4854075" y="2527625"/>
            <a:chExt cx="56000" cy="59050"/>
          </a:xfrm>
        </p:grpSpPr>
        <p:sp>
          <p:nvSpPr>
            <p:cNvPr id="861" name="Google Shape;861;g2e840e2d525_0_1863"/>
            <p:cNvSpPr/>
            <p:nvPr/>
          </p:nvSpPr>
          <p:spPr>
            <a:xfrm>
              <a:off x="4872325" y="2527625"/>
              <a:ext cx="37750" cy="59050"/>
            </a:xfrm>
            <a:custGeom>
              <a:rect b="b" l="l" r="r" t="t"/>
              <a:pathLst>
                <a:path extrusionOk="0" h="2362" w="151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g2e840e2d525_0_1863"/>
            <p:cNvSpPr/>
            <p:nvPr/>
          </p:nvSpPr>
          <p:spPr>
            <a:xfrm>
              <a:off x="4854075" y="2539100"/>
              <a:ext cx="26075" cy="35875"/>
            </a:xfrm>
            <a:custGeom>
              <a:rect b="b" l="l" r="r" t="t"/>
              <a:pathLst>
                <a:path extrusionOk="0" h="1435" w="1043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E0E5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63" name="Google Shape;863;g2e840e2d525_0_18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925" y="1005284"/>
            <a:ext cx="12192000" cy="223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e840e2d525_0_2438"/>
          <p:cNvSpPr txBox="1"/>
          <p:nvPr/>
        </p:nvSpPr>
        <p:spPr>
          <a:xfrm>
            <a:off x="3212000" y="1877833"/>
            <a:ext cx="8085600" cy="25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Изменения климата угрожают не только этой стране, но и всем её соседям. Примерно 20% всей пресной воды планеты находится во льдах этой страны, и если они полностью растают, уровень Мирового океана повысится на 8 метров. 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Правда ли</a:t>
            </a:r>
            <a:r>
              <a:rPr lang="ru-RU" sz="19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, что это Дания?</a:t>
            </a:r>
            <a:endParaRPr sz="19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9" name="Google Shape;869;g2e840e2d525_0_2438"/>
          <p:cNvSpPr/>
          <p:nvPr/>
        </p:nvSpPr>
        <p:spPr>
          <a:xfrm>
            <a:off x="2594400" y="1493433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70" name="Google Shape;870;g2e840e2d525_0_2438"/>
          <p:cNvSpPr txBox="1"/>
          <p:nvPr/>
        </p:nvSpPr>
        <p:spPr>
          <a:xfrm>
            <a:off x="3212000" y="1418833"/>
            <a:ext cx="8586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ВОПРОС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1" name="Google Shape;871;g2e840e2d525_0_2438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06;gcc6ac3c849_0_8" id="872" name="Google Shape;872;g2e840e2d525_0_24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116" y="2113220"/>
            <a:ext cx="2130189" cy="36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2e840e2d525_0_2438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g2e840e2d525_0_2550"/>
          <p:cNvPicPr preferRelativeResize="0"/>
          <p:nvPr/>
        </p:nvPicPr>
        <p:blipFill rotWithShape="1">
          <a:blip r:embed="rId3">
            <a:alphaModFix/>
          </a:blip>
          <a:srcRect b="35097" l="0" r="34045" t="16822"/>
          <a:stretch/>
        </p:blipFill>
        <p:spPr>
          <a:xfrm>
            <a:off x="2710500" y="-1"/>
            <a:ext cx="9491067" cy="6918764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g2e840e2d525_0_2550"/>
          <p:cNvSpPr/>
          <p:nvPr/>
        </p:nvSpPr>
        <p:spPr>
          <a:xfrm>
            <a:off x="2594600" y="3358300"/>
            <a:ext cx="9597600" cy="384300"/>
          </a:xfrm>
          <a:prstGeom prst="rect">
            <a:avLst/>
          </a:prstGeom>
          <a:solidFill>
            <a:srgbClr val="E0E5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80" name="Google Shape;880;g2e840e2d525_0_2550"/>
          <p:cNvSpPr txBox="1"/>
          <p:nvPr/>
        </p:nvSpPr>
        <p:spPr>
          <a:xfrm>
            <a:off x="3107333" y="3283700"/>
            <a:ext cx="9084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3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ДА</a:t>
            </a:r>
            <a:endParaRPr b="1" sz="23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81" name="Google Shape;881;g2e840e2d525_0_2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000" y="32367"/>
            <a:ext cx="4434598" cy="3325932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2e840e2d525_0_2550"/>
          <p:cNvSpPr/>
          <p:nvPr/>
        </p:nvSpPr>
        <p:spPr>
          <a:xfrm rot="2700000">
            <a:off x="-675055" y="1376559"/>
            <a:ext cx="5533616" cy="369855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A7D04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g2e840e2d525_0_2550"/>
          <p:cNvSpPr txBox="1"/>
          <p:nvPr/>
        </p:nvSpPr>
        <p:spPr>
          <a:xfrm>
            <a:off x="148700" y="1069500"/>
            <a:ext cx="2883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</a:pPr>
            <a:r>
              <a:rPr lang="ru-RU" sz="8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i="0" sz="80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84" name="Google Shape;884;g2e840e2d525_0_25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567" y="2400000"/>
            <a:ext cx="2319567" cy="388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g2e703321cb7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0" name="Google Shape;890;g2e703321cb7_0_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g2e703321cb7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g2e703321cb7_0_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93" name="Google Shape;893;g2e703321cb7_0_1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7 июля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894" name="Google Shape;894;g2e703321cb7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g2e703321cb7_0_1"/>
          <p:cNvSpPr/>
          <p:nvPr/>
        </p:nvSpPr>
        <p:spPr>
          <a:xfrm flipH="1" rot="2539346">
            <a:off x="1885444" y="2148241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g2e703321cb7_0_1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g2e703321cb7_0_1"/>
          <p:cNvSpPr txBox="1"/>
          <p:nvPr/>
        </p:nvSpPr>
        <p:spPr>
          <a:xfrm>
            <a:off x="483975" y="3537825"/>
            <a:ext cx="195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898" name="Google Shape;898;g2e703321cb7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2e703321cb7_0_1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0" name="Google Shape;900;g2e703321cb7_0_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03450" y="3387876"/>
            <a:ext cx="1562100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5" name="Google Shape;905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906" name="Google Shape;906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908" name="Google Shape;908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909" name="Google Shape;909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Участие в проекте</a:t>
            </a:r>
            <a:endParaRPr b="1" i="0" sz="1400" u="none" cap="none" strike="noStrike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3" name="Google Shape;913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914" name="Google Shape;914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15" name="Google Shape;915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16" name="Google Shape;916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7" name="Google Shape;917;g2c90ac76a32_0_58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g2c90ac76a32_0_58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9" name="Google Shape;919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920" name="Google Shape;920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1" name="Google Shape;921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2" name="Google Shape;922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3" name="Google Shape;923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924" name="Google Shape;924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25" name="Google Shape;925;g2c90ac76a32_0_58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926" name="Google Shape;926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g2c90ac76a32_0_58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928" name="Google Shape;928;g2c90ac76a32_0_589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обмена вещами, свопов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2" name="Google Shape;382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4" name="Google Shape;384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5" name="Google Shape;385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387" name="Google Shape;387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</a:t>
            </a:r>
            <a:r>
              <a:rPr lang="ru-RU" sz="4500">
                <a:solidFill>
                  <a:schemeClr val="lt1"/>
                </a:solidFill>
              </a:rPr>
              <a:t>викторин и квизов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388" name="Google Shape;388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c90ac76a32_0_210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руководитель отдела просвещения компании Собиратор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g2c90ac76a32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99" name="Google Shape;399;g2c90ac76a32_0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g2c90ac76a32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1" name="Google Shape;401;g2c90ac76a32_0_52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02" name="Google Shape;402;g2c90ac76a32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c90ac76a32_0_528"/>
          <p:cNvSpPr txBox="1"/>
          <p:nvPr/>
        </p:nvSpPr>
        <p:spPr>
          <a:xfrm>
            <a:off x="765491" y="12613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Э</a:t>
            </a:r>
            <a:r>
              <a:rPr lang="ru-RU" sz="3000">
                <a:solidFill>
                  <a:srgbClr val="0070B6"/>
                </a:solidFill>
              </a:rPr>
              <a:t>кологические интеллектуальные игры</a:t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404" name="Google Shape;404;g2c90ac76a32_0_52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405" name="Google Shape;405;g2c90ac76a32_0_528"/>
          <p:cNvSpPr/>
          <p:nvPr/>
        </p:nvSpPr>
        <p:spPr>
          <a:xfrm>
            <a:off x="544975" y="2948475"/>
            <a:ext cx="47793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игровой</a:t>
            </a:r>
            <a:r>
              <a:rPr lang="ru-RU" sz="1600">
                <a:solidFill>
                  <a:schemeClr val="dk1"/>
                </a:solidFill>
              </a:rPr>
              <a:t> формат взаимодействия с аудиторией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мероприятия </a:t>
            </a:r>
            <a:r>
              <a:rPr lang="ru-RU" sz="1600">
                <a:solidFill>
                  <a:schemeClr val="dk1"/>
                </a:solidFill>
              </a:rPr>
              <a:t>– познакомить и развлечь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относительно просты в проведении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масштабируются на любую аудиторию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формат легко адаптируется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06" name="Google Shape;406;g2c90ac76a32_0_5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1400" y="2073163"/>
            <a:ext cx="6470700" cy="431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07" name="Google Shape;407;g2c90ac76a32_0_5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-1166848" y="1851411"/>
            <a:ext cx="11067576" cy="434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" name="Google Shape;412;g2e840e2d525_0_14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13" name="Google Shape;413;g2e840e2d525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g2e840e2d525_0_14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15" name="Google Shape;415;g2e840e2d525_0_14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16" name="Google Shape;416;g2e840e2d525_0_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2e840e2d525_0_14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cxnSp>
        <p:nvCxnSpPr>
          <p:cNvPr id="418" name="Google Shape;418;g2e840e2d525_0_148"/>
          <p:cNvCxnSpPr/>
          <p:nvPr/>
        </p:nvCxnSpPr>
        <p:spPr>
          <a:xfrm>
            <a:off x="121203" y="4890471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19" name="Google Shape;419;g2e840e2d525_0_148"/>
          <p:cNvCxnSpPr/>
          <p:nvPr/>
        </p:nvCxnSpPr>
        <p:spPr>
          <a:xfrm rot="10800000">
            <a:off x="109187" y="4448566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420" name="Google Shape;420;g2e840e2d525_0_148"/>
          <p:cNvSpPr txBox="1"/>
          <p:nvPr/>
        </p:nvSpPr>
        <p:spPr>
          <a:xfrm>
            <a:off x="284300" y="5005575"/>
            <a:ext cx="36213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Font typeface="Arial"/>
              <a:buChar char="○"/>
            </a:pPr>
            <a:r>
              <a:rPr lang="ru-RU">
                <a:solidFill>
                  <a:srgbClr val="0071B6"/>
                </a:solidFill>
              </a:rPr>
              <a:t>онлайн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одиночный зачёт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вопросы на множественный выбор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имеет результат для игрока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421" name="Google Shape;421;g2e840e2d525_0_148"/>
          <p:cNvSpPr txBox="1"/>
          <p:nvPr/>
        </p:nvSpPr>
        <p:spPr>
          <a:xfrm>
            <a:off x="284291" y="4242364"/>
            <a:ext cx="3042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/>
              <a:t>Тест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g2e840e2d525_0_148"/>
          <p:cNvCxnSpPr/>
          <p:nvPr/>
        </p:nvCxnSpPr>
        <p:spPr>
          <a:xfrm>
            <a:off x="4271804" y="4890471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23" name="Google Shape;423;g2e840e2d525_0_148"/>
          <p:cNvCxnSpPr/>
          <p:nvPr/>
        </p:nvCxnSpPr>
        <p:spPr>
          <a:xfrm rot="10800000">
            <a:off x="4273074" y="4448566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424" name="Google Shape;424;g2e840e2d525_0_148"/>
          <p:cNvSpPr txBox="1"/>
          <p:nvPr/>
        </p:nvSpPr>
        <p:spPr>
          <a:xfrm>
            <a:off x="4434900" y="5005575"/>
            <a:ext cx="3621300" cy="19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онлайн / офлайн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одиночный или командный зачёт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вопросы на знания, один формат</a:t>
            </a:r>
            <a:endParaRPr>
              <a:solidFill>
                <a:srgbClr val="0071B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имеет победителя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425" name="Google Shape;425;g2e840e2d525_0_148"/>
          <p:cNvSpPr txBox="1"/>
          <p:nvPr/>
        </p:nvSpPr>
        <p:spPr>
          <a:xfrm>
            <a:off x="4434891" y="4242364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300"/>
              <a:t>Викторина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g2e840e2d525_0_148"/>
          <p:cNvCxnSpPr/>
          <p:nvPr/>
        </p:nvCxnSpPr>
        <p:spPr>
          <a:xfrm>
            <a:off x="8345529" y="4890471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27" name="Google Shape;427;g2e840e2d525_0_148"/>
          <p:cNvCxnSpPr/>
          <p:nvPr/>
        </p:nvCxnSpPr>
        <p:spPr>
          <a:xfrm rot="10800000">
            <a:off x="8346798" y="4448566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428" name="Google Shape;428;g2e840e2d525_0_148"/>
          <p:cNvSpPr txBox="1"/>
          <p:nvPr/>
        </p:nvSpPr>
        <p:spPr>
          <a:xfrm>
            <a:off x="8508627" y="5005575"/>
            <a:ext cx="36213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онлайн / офлайн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командный зачёт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вопросы на логику, разный формат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имеет команду-победителя 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429" name="Google Shape;429;g2e840e2d525_0_148"/>
          <p:cNvSpPr txBox="1"/>
          <p:nvPr/>
        </p:nvSpPr>
        <p:spPr>
          <a:xfrm>
            <a:off x="8508616" y="4242364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300"/>
              <a:t>Квиз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g2e840e2d525_0_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8" y="1970738"/>
            <a:ext cx="3899700" cy="2047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1" name="Google Shape;431;g2e840e2d525_0_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8675" y="1970737"/>
            <a:ext cx="3899700" cy="2047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2" name="Google Shape;432;g2e840e2d525_0_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6262" y="1970744"/>
            <a:ext cx="3899700" cy="2047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33" name="Google Shape;433;g2e840e2d525_0_148"/>
          <p:cNvSpPr txBox="1"/>
          <p:nvPr/>
        </p:nvSpPr>
        <p:spPr>
          <a:xfrm>
            <a:off x="765491" y="1240613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Виды экологических интеллектуальных игр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8" name="Google Shape;438;g2e840e2d525_0_18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39" name="Google Shape;439;g2e840e2d525_0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g2e840e2d525_0_18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41" name="Google Shape;441;g2e840e2d525_0_18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42" name="Google Shape;442;g2e840e2d525_0_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2e840e2d525_0_181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444" name="Google Shape;444;g2e840e2d525_0_181"/>
          <p:cNvSpPr txBox="1"/>
          <p:nvPr/>
        </p:nvSpPr>
        <p:spPr>
          <a:xfrm>
            <a:off x="765491" y="1240613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Откуда взять вопросы?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g2e840e2d525_0_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72" y="2546900"/>
            <a:ext cx="5369400" cy="281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46" name="Google Shape;446;g2e840e2d525_0_181"/>
          <p:cNvSpPr/>
          <p:nvPr/>
        </p:nvSpPr>
        <p:spPr>
          <a:xfrm>
            <a:off x="7000350" y="2856350"/>
            <a:ext cx="48717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пригласить в партнёры экспертов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воспользоваться материалами открытых проектов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составить самостоятельно из интересных экологических фактов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2e840e2d525_0_1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4175" y="285635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e840e2d525_0_1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4175" y="354075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2e840e2d525_0_1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4175" y="4225150"/>
            <a:ext cx="839322" cy="5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e840e2d525_0_223"/>
          <p:cNvSpPr/>
          <p:nvPr/>
        </p:nvSpPr>
        <p:spPr>
          <a:xfrm rot="-2219956">
            <a:off x="9017542" y="712478"/>
            <a:ext cx="2981146" cy="1833505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5" name="Google Shape;455;g2e840e2d525_0_2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56" name="Google Shape;456;g2e840e2d525_0_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g2e840e2d525_0_22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58" name="Google Shape;458;g2e840e2d525_0_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2e840e2d525_0_223"/>
          <p:cNvSpPr/>
          <p:nvPr/>
        </p:nvSpPr>
        <p:spPr>
          <a:xfrm>
            <a:off x="3518050" y="2679325"/>
            <a:ext cx="84204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местные экологические сообщества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региональные победители грантов ФПГ по треку </a:t>
            </a:r>
            <a:r>
              <a:rPr lang="ru-RU" sz="1600" u="sng">
                <a:solidFill>
                  <a:srgbClr val="0070B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Охрана окружающей среды и защита животных</a:t>
            </a:r>
            <a:endParaRPr sz="1600">
              <a:solidFill>
                <a:srgbClr val="0070B6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победители профильных премий и грантов (напр., </a:t>
            </a:r>
            <a:r>
              <a:rPr lang="ru-RU" sz="1600" u="sng">
                <a:solidFill>
                  <a:srgbClr val="0070B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Хрустальный компас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ESG Awards Russia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Зеленый и здоровый офис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Зелёная Евразия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ECO BEST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RE.AWARDS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Визионеры</a:t>
            </a:r>
            <a:r>
              <a:rPr lang="ru-RU" sz="1600">
                <a:solidFill>
                  <a:schemeClr val="dk1"/>
                </a:solidFill>
              </a:rPr>
              <a:t>, </a:t>
            </a:r>
            <a:r>
              <a:rPr lang="ru-RU" sz="1600" u="sng">
                <a:solidFill>
                  <a:srgbClr val="0070B6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Зеленая премия</a:t>
            </a:r>
            <a:r>
              <a:rPr lang="ru-RU" sz="1600">
                <a:solidFill>
                  <a:schemeClr val="dk1"/>
                </a:solidFill>
              </a:rPr>
              <a:t>) 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B6"/>
              </a:buClr>
              <a:buSzPts val="1600"/>
              <a:buChar char="○"/>
            </a:pPr>
            <a:r>
              <a:rPr lang="ru-RU" sz="1600" u="sng">
                <a:solidFill>
                  <a:srgbClr val="0070B6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Союз эковолонтерских организаций</a:t>
            </a:r>
            <a:endParaRPr sz="1600">
              <a:solidFill>
                <a:srgbClr val="0070B6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портал </a:t>
            </a:r>
            <a:r>
              <a:rPr lang="ru-RU" sz="1600" u="sng">
                <a:solidFill>
                  <a:srgbClr val="0070B6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Эковики</a:t>
            </a:r>
            <a:endParaRPr sz="1600">
              <a:solidFill>
                <a:srgbClr val="0070B6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нетворкинг на профильных мероприятиях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соцсети и СМИ (блогеры, комментаторы)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60" name="Google Shape;460;g2e840e2d525_0_22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Поиск</a:t>
            </a:r>
            <a:r>
              <a:rPr lang="ru-RU" sz="3000">
                <a:solidFill>
                  <a:srgbClr val="0070B6"/>
                </a:solidFill>
              </a:rPr>
              <a:t> экспертов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2e840e2d525_0_22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462" name="Google Shape;462;g2e840e2d525_0_223"/>
          <p:cNvSpPr txBox="1"/>
          <p:nvPr/>
        </p:nvSpPr>
        <p:spPr>
          <a:xfrm>
            <a:off x="9192650" y="1361625"/>
            <a:ext cx="2169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В</a:t>
            </a:r>
            <a:r>
              <a:rPr b="1" lang="ru-RU" sz="1800">
                <a:solidFill>
                  <a:srgbClr val="FFFFFF"/>
                </a:solidFill>
              </a:rPr>
              <a:t>едите свою "базу экспертов"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2e840e2d525_0_2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0" y="1792950"/>
            <a:ext cx="3210125" cy="481637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e840e2d525_0_22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e840e2d525_0_304"/>
          <p:cNvSpPr/>
          <p:nvPr/>
        </p:nvSpPr>
        <p:spPr>
          <a:xfrm>
            <a:off x="8857975" y="4900900"/>
            <a:ext cx="3316200" cy="17049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2e840e2d525_0_304"/>
          <p:cNvSpPr/>
          <p:nvPr/>
        </p:nvSpPr>
        <p:spPr>
          <a:xfrm>
            <a:off x="17800" y="3992775"/>
            <a:ext cx="3316200" cy="17049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2e840e2d525_0_304"/>
          <p:cNvSpPr/>
          <p:nvPr/>
        </p:nvSpPr>
        <p:spPr>
          <a:xfrm>
            <a:off x="8857975" y="2618074"/>
            <a:ext cx="3316200" cy="20463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2e840e2d525_0_304"/>
          <p:cNvSpPr/>
          <p:nvPr/>
        </p:nvSpPr>
        <p:spPr>
          <a:xfrm>
            <a:off x="17813" y="1725174"/>
            <a:ext cx="3316200" cy="20463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3" name="Google Shape;473;g2e840e2d525_0_30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74" name="Google Shape;474;g2e840e2d525_0_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" name="Google Shape;475;g2e840e2d525_0_30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76" name="Google Shape;476;g2e840e2d525_0_3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e840e2d525_0_304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Открытые проекты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e840e2d525_0_30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479" name="Google Shape;479;g2e840e2d525_0_304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викторин и квизов</a:t>
            </a:r>
            <a:endParaRPr sz="1200">
              <a:solidFill>
                <a:srgbClr val="137FC2"/>
              </a:solidFill>
            </a:endParaRPr>
          </a:p>
        </p:txBody>
      </p:sp>
      <p:sp>
        <p:nvSpPr>
          <p:cNvPr id="480" name="Google Shape;480;g2e840e2d525_0_304"/>
          <p:cNvSpPr/>
          <p:nvPr/>
        </p:nvSpPr>
        <p:spPr>
          <a:xfrm>
            <a:off x="3334025" y="2435025"/>
            <a:ext cx="5523900" cy="4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u="sng">
                <a:solidFill>
                  <a:srgbClr val="1B65AD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Климатическая викторина</a:t>
            </a:r>
            <a:r>
              <a:rPr lang="ru-RU" sz="1600"/>
              <a:t> Программы развития ООН</a:t>
            </a:r>
            <a:r>
              <a:rPr lang="ru-RU" sz="1600">
                <a:solidFill>
                  <a:schemeClr val="dk1"/>
                </a:solidFill>
              </a:rPr>
              <a:t> (</a:t>
            </a:r>
            <a:r>
              <a:rPr lang="ru-RU" sz="1600" u="sng">
                <a:solidFill>
                  <a:srgbClr val="1B65AD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презентация</a:t>
            </a:r>
            <a:r>
              <a:rPr lang="ru-RU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u="sng">
                <a:solidFill>
                  <a:srgbClr val="1B65AD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</a:t>
            </a:r>
            <a:r>
              <a:rPr lang="ru-RU" sz="1600" u="sng">
                <a:solidFill>
                  <a:srgbClr val="1B65AD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коквиз</a:t>
            </a:r>
            <a:r>
              <a:rPr lang="ru-RU" sz="1600">
                <a:solidFill>
                  <a:schemeClr val="dk1"/>
                </a:solidFill>
              </a:rPr>
              <a:t> от «Квиз, плиз!» и Нацпроекта Экология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u="sng">
                <a:solidFill>
                  <a:srgbClr val="1B65AD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Экологика</a:t>
            </a:r>
            <a:r>
              <a:rPr lang="ru-RU" sz="1600">
                <a:solidFill>
                  <a:schemeClr val="dk1"/>
                </a:solidFill>
              </a:rPr>
              <a:t> от ЭКА</a:t>
            </a:r>
            <a:endParaRPr sz="1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u="sng">
                <a:solidFill>
                  <a:srgbClr val="1B65AD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Эко? Логично</a:t>
            </a:r>
            <a:r>
              <a:rPr lang="ru-RU" sz="1600">
                <a:solidFill>
                  <a:schemeClr val="dk1"/>
                </a:solidFill>
              </a:rPr>
              <a:t> от «Друзья окружающего мира (ДОМ)»  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g2e840e2d525_0_304"/>
          <p:cNvPicPr preferRelativeResize="0"/>
          <p:nvPr/>
        </p:nvPicPr>
        <p:blipFill rotWithShape="1">
          <a:blip r:embed="rId11">
            <a:alphaModFix/>
          </a:blip>
          <a:srcRect b="11410" l="0" r="0" t="0"/>
          <a:stretch/>
        </p:blipFill>
        <p:spPr>
          <a:xfrm>
            <a:off x="166950" y="1895850"/>
            <a:ext cx="3017923" cy="1704950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Google Shape;482;g2e840e2d525_0_30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07137" y="2788753"/>
            <a:ext cx="3017923" cy="1704947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3" name="Google Shape;483;g2e840e2d525_0_30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6950" y="4124400"/>
            <a:ext cx="3017924" cy="1418543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4" name="Google Shape;484;g2e840e2d525_0_304"/>
          <p:cNvPicPr preferRelativeResize="0"/>
          <p:nvPr/>
        </p:nvPicPr>
        <p:blipFill rotWithShape="1">
          <a:blip r:embed="rId14">
            <a:alphaModFix/>
          </a:blip>
          <a:srcRect b="40087" l="0" r="0" t="0"/>
          <a:stretch/>
        </p:blipFill>
        <p:spPr>
          <a:xfrm>
            <a:off x="9007125" y="5044075"/>
            <a:ext cx="3017924" cy="1418550"/>
          </a:xfrm>
          <a:prstGeom prst="rect">
            <a:avLst/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5" name="Google Shape;485;g2e840e2d525_0_30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950850" y="198770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2e840e2d525_0_30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950850" y="4124400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e840e2d525_0_30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10800000">
            <a:off x="8376900" y="3705025"/>
            <a:ext cx="839322" cy="5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e840e2d525_0_30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10800000">
            <a:off x="8376900" y="5596025"/>
            <a:ext cx="839322" cy="5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