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95" r:id="rId4"/>
    <p:sldId id="297" r:id="rId5"/>
    <p:sldId id="298" r:id="rId6"/>
    <p:sldId id="300" r:id="rId7"/>
    <p:sldId id="276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72" r:id="rId16"/>
    <p:sldId id="301" r:id="rId17"/>
    <p:sldId id="274" r:id="rId18"/>
    <p:sldId id="304" r:id="rId19"/>
    <p:sldId id="305" r:id="rId20"/>
    <p:sldId id="306" r:id="rId21"/>
    <p:sldId id="307" r:id="rId22"/>
    <p:sldId id="309" r:id="rId23"/>
  </p:sldIdLst>
  <p:sldSz cx="12192000" cy="6858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ormular" panose="02000000000000000000" pitchFamily="2" charset="-52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51624F"/>
    <a:srgbClr val="5D7261"/>
    <a:srgbClr val="93A496"/>
    <a:srgbClr val="1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9" y="4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object 11">
            <a:extLst>
              <a:ext uri="{FF2B5EF4-FFF2-40B4-BE49-F238E27FC236}">
                <a16:creationId xmlns:a16="http://schemas.microsoft.com/office/drawing/2014/main" id="{05E2C810-08B1-4B68-A7D5-E9FE1EE20697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516528" y="1249671"/>
            <a:chExt cx="6043930" cy="849630"/>
          </a:xfrm>
        </p:grpSpPr>
        <p:pic>
          <p:nvPicPr>
            <p:cNvPr id="111" name="object 12">
              <a:extLst>
                <a:ext uri="{FF2B5EF4-FFF2-40B4-BE49-F238E27FC236}">
                  <a16:creationId xmlns:a16="http://schemas.microsoft.com/office/drawing/2014/main" id="{AA4E98A0-8496-432B-B374-8B576B5B64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12" name="object 13">
              <a:extLst>
                <a:ext uri="{FF2B5EF4-FFF2-40B4-BE49-F238E27FC236}">
                  <a16:creationId xmlns:a16="http://schemas.microsoft.com/office/drawing/2014/main" id="{1E4C876C-BA8D-4319-A0E0-67AB65D80F26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BBD5420C-FBF9-4174-AA02-4A6A80A7CF63}"/>
              </a:ext>
            </a:extLst>
          </p:cNvPr>
          <p:cNvGrpSpPr/>
          <p:nvPr userDrawn="1"/>
        </p:nvGrpSpPr>
        <p:grpSpPr>
          <a:xfrm>
            <a:off x="476420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14" name="object 8">
              <a:extLst>
                <a:ext uri="{FF2B5EF4-FFF2-40B4-BE49-F238E27FC236}">
                  <a16:creationId xmlns:a16="http://schemas.microsoft.com/office/drawing/2014/main" id="{5B28E001-C65A-41DC-9087-968719AF1F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8">
              <a:extLst>
                <a:ext uri="{FF2B5EF4-FFF2-40B4-BE49-F238E27FC236}">
                  <a16:creationId xmlns:a16="http://schemas.microsoft.com/office/drawing/2014/main" id="{1EE13987-C6A0-432D-A161-B19F687FD57E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21" name="object 11">
            <a:extLst>
              <a:ext uri="{FF2B5EF4-FFF2-40B4-BE49-F238E27FC236}">
                <a16:creationId xmlns:a16="http://schemas.microsoft.com/office/drawing/2014/main" id="{0A7D910F-7457-4915-A36D-3840B2AA6CF0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516528" y="1249671"/>
            <a:chExt cx="6043930" cy="849630"/>
          </a:xfrm>
        </p:grpSpPr>
        <p:pic>
          <p:nvPicPr>
            <p:cNvPr id="125" name="object 12">
              <a:extLst>
                <a:ext uri="{FF2B5EF4-FFF2-40B4-BE49-F238E27FC236}">
                  <a16:creationId xmlns:a16="http://schemas.microsoft.com/office/drawing/2014/main" id="{80FDD49E-7212-4253-9BC8-6F9DF879C81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26" name="object 13">
              <a:extLst>
                <a:ext uri="{FF2B5EF4-FFF2-40B4-BE49-F238E27FC236}">
                  <a16:creationId xmlns:a16="http://schemas.microsoft.com/office/drawing/2014/main" id="{50BBFCF1-B5CF-4317-9C3A-6281693A9D98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4F09934C-0070-482D-901B-1613DF0BCC60}"/>
              </a:ext>
            </a:extLst>
          </p:cNvPr>
          <p:cNvGrpSpPr/>
          <p:nvPr userDrawn="1"/>
        </p:nvGrpSpPr>
        <p:grpSpPr>
          <a:xfrm>
            <a:off x="3421362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23" name="object 8">
              <a:extLst>
                <a:ext uri="{FF2B5EF4-FFF2-40B4-BE49-F238E27FC236}">
                  <a16:creationId xmlns:a16="http://schemas.microsoft.com/office/drawing/2014/main" id="{DA757E44-D30D-49C3-BDE6-05C135640F57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8">
              <a:extLst>
                <a:ext uri="{FF2B5EF4-FFF2-40B4-BE49-F238E27FC236}">
                  <a16:creationId xmlns:a16="http://schemas.microsoft.com/office/drawing/2014/main" id="{1FFE395A-C292-4973-A5BB-628EB8EAF117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66" name="object 11">
            <a:extLst>
              <a:ext uri="{FF2B5EF4-FFF2-40B4-BE49-F238E27FC236}">
                <a16:creationId xmlns:a16="http://schemas.microsoft.com/office/drawing/2014/main" id="{9DCA3700-102B-4850-8940-4A614628FBB0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516528" y="1249671"/>
            <a:chExt cx="6043930" cy="849630"/>
          </a:xfrm>
        </p:grpSpPr>
        <p:pic>
          <p:nvPicPr>
            <p:cNvPr id="170" name="object 12">
              <a:extLst>
                <a:ext uri="{FF2B5EF4-FFF2-40B4-BE49-F238E27FC236}">
                  <a16:creationId xmlns:a16="http://schemas.microsoft.com/office/drawing/2014/main" id="{BB844C54-49ED-48BF-8247-2BFD50AE22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71" name="object 13">
              <a:extLst>
                <a:ext uri="{FF2B5EF4-FFF2-40B4-BE49-F238E27FC236}">
                  <a16:creationId xmlns:a16="http://schemas.microsoft.com/office/drawing/2014/main" id="{B1C860A6-65D6-4290-A91D-06DB91BC0ED7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6B684B73-586C-4439-A9B6-EEDC3ECC6426}"/>
              </a:ext>
            </a:extLst>
          </p:cNvPr>
          <p:cNvGrpSpPr/>
          <p:nvPr userDrawn="1"/>
        </p:nvGrpSpPr>
        <p:grpSpPr>
          <a:xfrm>
            <a:off x="6366440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68" name="object 8">
              <a:extLst>
                <a:ext uri="{FF2B5EF4-FFF2-40B4-BE49-F238E27FC236}">
                  <a16:creationId xmlns:a16="http://schemas.microsoft.com/office/drawing/2014/main" id="{281D8313-CEB8-425F-ACE7-6B4470E57300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8">
              <a:extLst>
                <a:ext uri="{FF2B5EF4-FFF2-40B4-BE49-F238E27FC236}">
                  <a16:creationId xmlns:a16="http://schemas.microsoft.com/office/drawing/2014/main" id="{EF1D3B76-1635-40D1-AE96-FCED236B071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74" name="object 11">
            <a:extLst>
              <a:ext uri="{FF2B5EF4-FFF2-40B4-BE49-F238E27FC236}">
                <a16:creationId xmlns:a16="http://schemas.microsoft.com/office/drawing/2014/main" id="{0C150142-B7DD-4E0C-A6AE-DD154DD7D6E0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516528" y="1249671"/>
            <a:chExt cx="6043930" cy="849630"/>
          </a:xfrm>
        </p:grpSpPr>
        <p:pic>
          <p:nvPicPr>
            <p:cNvPr id="178" name="object 12">
              <a:extLst>
                <a:ext uri="{FF2B5EF4-FFF2-40B4-BE49-F238E27FC236}">
                  <a16:creationId xmlns:a16="http://schemas.microsoft.com/office/drawing/2014/main" id="{01792D71-E8DF-4826-8AA1-928912B561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79" name="object 13">
              <a:extLst>
                <a:ext uri="{FF2B5EF4-FFF2-40B4-BE49-F238E27FC236}">
                  <a16:creationId xmlns:a16="http://schemas.microsoft.com/office/drawing/2014/main" id="{DC140EF4-5A96-487A-9935-840E21792578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191A3C56-6A63-4539-999D-41335EBBDFFC}"/>
              </a:ext>
            </a:extLst>
          </p:cNvPr>
          <p:cNvGrpSpPr/>
          <p:nvPr userDrawn="1"/>
        </p:nvGrpSpPr>
        <p:grpSpPr>
          <a:xfrm>
            <a:off x="9236978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76" name="object 8">
              <a:extLst>
                <a:ext uri="{FF2B5EF4-FFF2-40B4-BE49-F238E27FC236}">
                  <a16:creationId xmlns:a16="http://schemas.microsoft.com/office/drawing/2014/main" id="{022E0523-7348-4F1C-9EE3-5006320F802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8">
              <a:extLst>
                <a:ext uri="{FF2B5EF4-FFF2-40B4-BE49-F238E27FC236}">
                  <a16:creationId xmlns:a16="http://schemas.microsoft.com/office/drawing/2014/main" id="{6732FAAE-27D7-4CB2-9CE6-5DBC2FE6738C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pPr/>
              <a:t>11.06.2024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755361" y="2670891"/>
            <a:ext cx="8374991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E2252C"/>
                </a:solidFill>
              </a:rPr>
              <a:t>ПРАВИЛА УСПЕШНЫХ КОММУНИКАЦИЙ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836B2-0AE7-40F3-8DC8-C4C916E7F558}"/>
              </a:ext>
            </a:extLst>
          </p:cNvPr>
          <p:cNvSpPr txBox="1">
            <a:spLocks/>
          </p:cNvSpPr>
          <p:nvPr/>
        </p:nvSpPr>
        <p:spPr>
          <a:xfrm>
            <a:off x="631371" y="4732661"/>
            <a:ext cx="8139405" cy="1425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600" b="0" i="1" dirty="0">
                <a:solidFill>
                  <a:schemeClr val="tx1"/>
                </a:solidFill>
              </a:rPr>
              <a:t>«Структура публичного выступления проста: </a:t>
            </a: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сначала скажи, о чем ты собираешься рассказать, </a:t>
            </a: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затем расскажи это, </a:t>
            </a: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затем скажи, о чем ты сейчас рассказал.»</a:t>
            </a:r>
          </a:p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СОКРАТ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10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13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14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15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16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32030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501908" y="2751062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Очень важно делать обдуманные комментарии. Репутацию можно копить всю жизнь, а потом растерять за одну минуту, если что-то неправильно сказать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6447294" y="2458262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Любое публичное высказывание, даже в кругу друзей, может быть «слито». Публичную ошибку придется публично комментировать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3508152" y="2004132"/>
            <a:ext cx="2617256" cy="98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Следите за речью. Не допускайте ошибок и ляпов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27624" y="2344589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Думайте, что каждую фразу журналист может вырезать в комментарий.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Не все они будут выглядеть достойно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B0EFF-D5E0-75D9-7322-AA1A595CD5F1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11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17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18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solidFill>
                  <a:schemeClr val="tx1"/>
                </a:solidFill>
              </a:rPr>
              <a:t>ПРАВИЛО 19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20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32030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504181" y="2364303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Если задают неудобный вопрос – вы можете уйти от него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17560" y="237333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Не допускайте некорректные высказывания и суждения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3472083" y="2560504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Даже в отпуске и вне рабочего времени – у вас нет личного времени. Вы всегда должны вести себя прилично.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6404564" y="231502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Иногда специально нужно пойти на провокацию, чтобы подогреть тему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CF704-B251-E209-B895-B116EFE88C34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12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3419280" y="2857970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21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22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23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70028" y="79574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24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3748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514904" y="197396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Нельзя допускать </a:t>
            </a:r>
            <a:r>
              <a:rPr lang="ru-RU" sz="1800" b="0" dirty="0" err="1">
                <a:solidFill>
                  <a:schemeClr val="tx1"/>
                </a:solidFill>
              </a:rPr>
              <a:t>фактологические</a:t>
            </a:r>
            <a:r>
              <a:rPr lang="ru-RU" sz="1800" b="0" dirty="0">
                <a:solidFill>
                  <a:schemeClr val="tx1"/>
                </a:solidFill>
              </a:rPr>
              <a:t> ошибки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3505715" y="207326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Помните, что диктофон /</a:t>
            </a:r>
            <a:r>
              <a:rPr lang="en-US" sz="1800" b="0" dirty="0">
                <a:solidFill>
                  <a:schemeClr val="tx1"/>
                </a:solidFill>
              </a:rPr>
              <a:t>ZOOM</a:t>
            </a:r>
            <a:r>
              <a:rPr lang="ru-RU" sz="1800" b="0" dirty="0">
                <a:solidFill>
                  <a:schemeClr val="tx1"/>
                </a:solidFill>
              </a:rPr>
              <a:t> всегда может вас записать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6442584" y="2288524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Камера на </a:t>
            </a:r>
            <a:r>
              <a:rPr lang="ru-RU" sz="1800" b="0" dirty="0" err="1">
                <a:solidFill>
                  <a:schemeClr val="tx1"/>
                </a:solidFill>
              </a:rPr>
              <a:t>пресс-подходе</a:t>
            </a:r>
            <a:r>
              <a:rPr lang="ru-RU" sz="1800" b="0" dirty="0">
                <a:solidFill>
                  <a:schemeClr val="tx1"/>
                </a:solidFill>
              </a:rPr>
              <a:t> всегда работает и может записать то, что вы не хотите говорить публично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30061" y="276415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К пресс-конференции ОБЯЗАТЕЛЬНО нужно готовиться, иметь письменные тезисы.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Иногда лучше «читать по бумажке», чем нести ерунду. 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0E2D0-8C5D-1BBA-C665-654DCF2BFC5D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25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26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27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28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3475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487284" y="270772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Иногда пресс-конференцию по негативной теме нужно провести специально, чтобы первыми заявить о решении проблемы и не дать это сделать оппонентам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3426428" y="221568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Не трогайте темы национальностей, религии, особенно когда вы в этом плохо разбираетесь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6417885" y="244491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При обсуждении проблемы только 10% времени необходимо уделить самой проблеме, а 90% - решению проблемы.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04714" y="210299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Если не уверены в датах и сроках, обещаний лучше не давать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D7F89-6E65-CFB2-511C-84A51929C6AC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14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29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25954" y="197635"/>
            <a:ext cx="113612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1403" y="2014014"/>
            <a:ext cx="23838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ormular" charset="-52"/>
              </a:rPr>
              <a:t>Информация от вас не должна противоречить высказываниям команды вашего проекта. Нужно </a:t>
            </a:r>
            <a:r>
              <a:rPr lang="ru-RU" dirty="0" err="1">
                <a:latin typeface="Formular" charset="-52"/>
              </a:rPr>
              <a:t>бдить</a:t>
            </a:r>
            <a:r>
              <a:rPr lang="ru-RU" dirty="0">
                <a:latin typeface="Formular" charset="-52"/>
              </a:rPr>
              <a:t> и всегда быть информированным о всех событиях.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0D15B-3042-18AB-1C40-A9152747C8ED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A25975-58E8-AFB3-E0FA-81B94E7F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39" y="937737"/>
            <a:ext cx="2848947" cy="456288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7C31AC-F8F7-421A-B9E3-EB90D91C6AC0}"/>
              </a:ext>
            </a:extLst>
          </p:cNvPr>
          <p:cNvSpPr/>
          <p:nvPr/>
        </p:nvSpPr>
        <p:spPr>
          <a:xfrm>
            <a:off x="3352015" y="937737"/>
            <a:ext cx="5801113" cy="471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0E4AA95C-B092-E881-B381-75E5CA0F30BF}"/>
              </a:ext>
            </a:extLst>
          </p:cNvPr>
          <p:cNvSpPr txBox="1">
            <a:spLocks/>
          </p:cNvSpPr>
          <p:nvPr/>
        </p:nvSpPr>
        <p:spPr>
          <a:xfrm>
            <a:off x="3730005" y="2258008"/>
            <a:ext cx="4935893" cy="2341983"/>
          </a:xfrm>
          <a:prstGeom prst="roundRect">
            <a:avLst/>
          </a:prstGeom>
          <a:solidFill>
            <a:srgbClr val="E225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bg1"/>
                </a:solidFill>
              </a:rPr>
              <a:t>Но все же самым главным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остается  правило 1! 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Если его выполнять,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</a:rPr>
              <a:t>т</a:t>
            </a:r>
            <a:r>
              <a:rPr lang="ru-RU" sz="1800" b="1" dirty="0">
                <a:solidFill>
                  <a:schemeClr val="bg1"/>
                </a:solidFill>
              </a:rPr>
              <a:t>огда и все ваши комментарии не будут противоречить друг другу!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26028-676D-489D-84A6-2898398E53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15</a:t>
            </a:fld>
            <a:endParaRPr lang="ru-RU" dirty="0"/>
          </a:p>
        </p:txBody>
      </p:sp>
      <p:pic>
        <p:nvPicPr>
          <p:cNvPr id="10" name="Рисунок 9" descr="S4nndwrvzl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983" r="20983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ИНФОРМАЦИОННЫЕ АГЕНСТВА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90031BF-098E-4E11-86CD-3929FB8149CE}"/>
              </a:ext>
            </a:extLst>
          </p:cNvPr>
          <p:cNvSpPr txBox="1">
            <a:spLocks/>
          </p:cNvSpPr>
          <p:nvPr/>
        </p:nvSpPr>
        <p:spPr>
          <a:xfrm>
            <a:off x="736410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ВИДЫ СМИ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1067420" y="2577617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Formular" panose="02000000000000000000" pitchFamily="2" charset="-52"/>
                <a:ea typeface="+mj-ea"/>
                <a:cs typeface="+mj-cs"/>
              </a:rPr>
              <a:t>НОВОСТНЫЕ ПОРТАЛЫ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1067420" y="3764972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Formular" panose="02000000000000000000" pitchFamily="2" charset="-52"/>
                <a:ea typeface="+mj-ea"/>
                <a:cs typeface="+mj-cs"/>
              </a:rPr>
              <a:t>ТЕЛЕВИДЕНИЕ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985534" y="5211636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rmular" panose="02000000000000000000" pitchFamily="2" charset="-52"/>
                <a:ea typeface="+mj-ea"/>
                <a:cs typeface="+mj-cs"/>
              </a:rPr>
              <a:t>РАДИОВЕЩАНИЕ</a:t>
            </a:r>
          </a:p>
        </p:txBody>
      </p:sp>
    </p:spTree>
    <p:extLst>
      <p:ext uri="{BB962C8B-B14F-4D97-AF65-F5344CB8AC3E}">
        <p14:creationId xmlns:p14="http://schemas.microsoft.com/office/powerpoint/2010/main" val="191821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26028-676D-489D-84A6-2898398E53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16</a:t>
            </a:fld>
            <a:endParaRPr lang="ru-RU" dirty="0"/>
          </a:p>
        </p:txBody>
      </p:sp>
      <p:pic>
        <p:nvPicPr>
          <p:cNvPr id="10" name="Рисунок 9" descr="S4nndwrvzl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6410" y="3630292"/>
            <a:ext cx="6005014" cy="2967358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ПРЯМЫЕ: </a:t>
            </a:r>
            <a:br>
              <a:rPr lang="ru-RU" dirty="0"/>
            </a:br>
            <a:r>
              <a:rPr lang="ru-RU" dirty="0"/>
              <a:t>объявление, событие, новость, пресс-релиз, пресс-конференция, поездки, встречи, индивидуальное интервью и другие.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90031BF-098E-4E11-86CD-3929FB8149CE}"/>
              </a:ext>
            </a:extLst>
          </p:cNvPr>
          <p:cNvSpPr txBox="1">
            <a:spLocks/>
          </p:cNvSpPr>
          <p:nvPr/>
        </p:nvSpPr>
        <p:spPr>
          <a:xfrm>
            <a:off x="736410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Способы общения со СМИ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983259" y="2505679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Formular" panose="02000000000000000000" pitchFamily="2" charset="-52"/>
                <a:ea typeface="+mj-ea"/>
                <a:cs typeface="+mj-cs"/>
              </a:rPr>
              <a:t>ОПОСРЕДОВАННЫЕ: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Formular" panose="02000000000000000000" pitchFamily="2" charset="-52"/>
                <a:ea typeface="+mj-ea"/>
                <a:cs typeface="+mj-cs"/>
              </a:rPr>
              <a:t>сливы документов (запросы в органы власти), через отраслевых экспертов, других лидеров мнений, использование слухов, через других журналистов.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1067420" y="3764972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 txBox="1">
            <a:spLocks/>
          </p:cNvSpPr>
          <p:nvPr/>
        </p:nvSpPr>
        <p:spPr>
          <a:xfrm>
            <a:off x="985534" y="5211636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626E97-FBE4-46B2-BEBF-E137EE5A8B21}"/>
              </a:ext>
            </a:extLst>
          </p:cNvPr>
          <p:cNvSpPr/>
          <p:nvPr/>
        </p:nvSpPr>
        <p:spPr>
          <a:xfrm>
            <a:off x="6829425" y="4314825"/>
            <a:ext cx="800100" cy="2282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1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69124"/>
            <a:ext cx="504816" cy="276999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z="1800" smtClean="0"/>
              <a:pPr marL="124460">
                <a:spcBef>
                  <a:spcPts val="5"/>
                </a:spcBef>
              </a:pPr>
              <a:t>17</a:t>
            </a:fld>
            <a:endParaRPr lang="ru-RU" sz="1800" dirty="0"/>
          </a:p>
        </p:txBody>
      </p:sp>
      <p:sp>
        <p:nvSpPr>
          <p:cNvPr id="294" name="Заголовок 2">
            <a:extLst>
              <a:ext uri="{FF2B5EF4-FFF2-40B4-BE49-F238E27FC236}">
                <a16:creationId xmlns:a16="http://schemas.microsoft.com/office/drawing/2014/main" id="{18634594-528D-45F0-83C9-C88EBC226A81}"/>
              </a:ext>
            </a:extLst>
          </p:cNvPr>
          <p:cNvSpPr txBox="1">
            <a:spLocks/>
          </p:cNvSpPr>
          <p:nvPr/>
        </p:nvSpPr>
        <p:spPr>
          <a:xfrm>
            <a:off x="3714385" y="1082398"/>
            <a:ext cx="8069445" cy="325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Журналисты делают ошибки!</a:t>
            </a:r>
          </a:p>
        </p:txBody>
      </p:sp>
      <p:sp>
        <p:nvSpPr>
          <p:cNvPr id="296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31785" y="1186947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Говорить с журналистом нужно простым и понятным языком, избегая сложных терминов.</a:t>
            </a:r>
          </a:p>
        </p:txBody>
      </p:sp>
      <p:sp>
        <p:nvSpPr>
          <p:cNvPr id="298" name="Заголовок 2">
            <a:extLst>
              <a:ext uri="{FF2B5EF4-FFF2-40B4-BE49-F238E27FC236}">
                <a16:creationId xmlns:a16="http://schemas.microsoft.com/office/drawing/2014/main" id="{CE91661D-5AC5-49A1-A1C7-75A32D0FCA57}"/>
              </a:ext>
            </a:extLst>
          </p:cNvPr>
          <p:cNvSpPr txBox="1">
            <a:spLocks/>
          </p:cNvSpPr>
          <p:nvPr/>
        </p:nvSpPr>
        <p:spPr>
          <a:xfrm>
            <a:off x="3731785" y="1638963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Нельзя говорить рекламными слоганами.</a:t>
            </a:r>
          </a:p>
        </p:txBody>
      </p:sp>
      <p:sp>
        <p:nvSpPr>
          <p:cNvPr id="300" name="Заголовок 2">
            <a:extLst>
              <a:ext uri="{FF2B5EF4-FFF2-40B4-BE49-F238E27FC236}">
                <a16:creationId xmlns:a16="http://schemas.microsoft.com/office/drawing/2014/main" id="{52CFE24D-188B-42EA-8060-69236B419BE7}"/>
              </a:ext>
            </a:extLst>
          </p:cNvPr>
          <p:cNvSpPr txBox="1">
            <a:spLocks/>
          </p:cNvSpPr>
          <p:nvPr/>
        </p:nvSpPr>
        <p:spPr>
          <a:xfrm>
            <a:off x="3731785" y="2226884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Если Вы хотите, чтобы часть информации не была опубликована, нужно предупреждать журналиста об условии </a:t>
            </a:r>
            <a:r>
              <a:rPr lang="en-US" sz="1600" b="0" dirty="0">
                <a:solidFill>
                  <a:schemeClr val="tx1"/>
                </a:solidFill>
              </a:rPr>
              <a:t>off the record</a:t>
            </a:r>
            <a:r>
              <a:rPr lang="ru-RU" sz="1600" b="0" dirty="0">
                <a:solidFill>
                  <a:schemeClr val="tx1"/>
                </a:solidFill>
              </a:rPr>
              <a:t>.</a:t>
            </a:r>
          </a:p>
          <a:p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302" name="Заголовок 2">
            <a:extLst>
              <a:ext uri="{FF2B5EF4-FFF2-40B4-BE49-F238E27FC236}">
                <a16:creationId xmlns:a16="http://schemas.microsoft.com/office/drawing/2014/main" id="{C8DD67F0-AE8A-4A4F-ACA3-580D89DA05B9}"/>
              </a:ext>
            </a:extLst>
          </p:cNvPr>
          <p:cNvSpPr txBox="1">
            <a:spLocks/>
          </p:cNvSpPr>
          <p:nvPr/>
        </p:nvSpPr>
        <p:spPr>
          <a:xfrm>
            <a:off x="3709242" y="2753048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Если Вы хотите установить тесный контакт с журналистом, давайте ему информацию в качестве </a:t>
            </a:r>
            <a:r>
              <a:rPr lang="en-US" sz="1600" b="0" dirty="0" err="1">
                <a:solidFill>
                  <a:schemeClr val="tx1"/>
                </a:solidFill>
              </a:rPr>
              <a:t>backround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на актуальные темы.</a:t>
            </a:r>
          </a:p>
        </p:txBody>
      </p: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774440" y="63042"/>
            <a:ext cx="841756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FF0000"/>
                </a:solidFill>
              </a:rPr>
              <a:t>ПРИНЦИПЫ РАБОТЫ СО СМИ ИЛИ </a:t>
            </a:r>
          </a:p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FF0000"/>
                </a:solidFill>
              </a:rPr>
              <a:t>ЧТО НУЖНО ЗНАТЬ ПРИ РАБОТЕ СО СМИ? </a:t>
            </a:r>
          </a:p>
        </p:txBody>
      </p:sp>
      <p:pic>
        <p:nvPicPr>
          <p:cNvPr id="301" name="Рисунок 300" descr="0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9712" y="1794677"/>
            <a:ext cx="5691120" cy="3111693"/>
          </a:xfrm>
          <a:prstGeom prst="roundRect">
            <a:avLst>
              <a:gd name="adj" fmla="val 5293"/>
            </a:avLst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DC564D-8EB9-E5DD-7243-20C69EE21CCF}"/>
              </a:ext>
            </a:extLst>
          </p:cNvPr>
          <p:cNvSpPr txBox="1">
            <a:spLocks/>
          </p:cNvSpPr>
          <p:nvPr/>
        </p:nvSpPr>
        <p:spPr>
          <a:xfrm>
            <a:off x="3709242" y="3229691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Нужно обязательно просить сверить с вами ваши слова.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8B5AA95-8479-B4E5-8B38-F4138647EF15}"/>
              </a:ext>
            </a:extLst>
          </p:cNvPr>
          <p:cNvSpPr txBox="1">
            <a:spLocks/>
          </p:cNvSpPr>
          <p:nvPr/>
        </p:nvSpPr>
        <p:spPr>
          <a:xfrm>
            <a:off x="3700647" y="3678116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Есть темы, которые не следует публично комментировать 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(действия регулирующих органов, руководство).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EB4E765D-4669-CE0C-FE50-7CB5645ACD2D}"/>
              </a:ext>
            </a:extLst>
          </p:cNvPr>
          <p:cNvSpPr txBox="1">
            <a:spLocks/>
          </p:cNvSpPr>
          <p:nvPr/>
        </p:nvSpPr>
        <p:spPr>
          <a:xfrm>
            <a:off x="3692052" y="4297580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Отношения со СМИ необходимо установить и поддерживать на постоянной основе – это поможет в решении сложных ситуаций.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DACC41C9-0968-C795-C7A7-4634756D240E}"/>
              </a:ext>
            </a:extLst>
          </p:cNvPr>
          <p:cNvSpPr txBox="1">
            <a:spLocks/>
          </p:cNvSpPr>
          <p:nvPr/>
        </p:nvSpPr>
        <p:spPr>
          <a:xfrm>
            <a:off x="3700647" y="5198287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Комментируя определенную тему или отвечая на пресс-конференции, основную идею необходимо выделить красочными выражениями (СМИ выбирают эмоциональные и запоминающиеся слова, а не какие-то скучные заумные фразы).</a:t>
            </a:r>
          </a:p>
          <a:p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233AA64E-0100-5224-40C3-0D399E44AAC0}"/>
              </a:ext>
            </a:extLst>
          </p:cNvPr>
          <p:cNvSpPr txBox="1">
            <a:spLocks/>
          </p:cNvSpPr>
          <p:nvPr/>
        </p:nvSpPr>
        <p:spPr>
          <a:xfrm>
            <a:off x="3709241" y="6002900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У новостей в СМИ есть два полюса — полезное и обычное, уникальное </a:t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и новое; чтобы достучаться до СМИ, ваша информация </a:t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должна быть на одном из этих полюсов.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5966F9-BBF1-4C87-B25B-DFDE0A8841F4}"/>
              </a:ext>
            </a:extLst>
          </p:cNvPr>
          <p:cNvSpPr/>
          <p:nvPr/>
        </p:nvSpPr>
        <p:spPr>
          <a:xfrm>
            <a:off x="3361127" y="1186947"/>
            <a:ext cx="348114" cy="5109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DEA194B-F2F0-402C-ABAA-A864CBED4BBE}"/>
              </a:ext>
            </a:extLst>
          </p:cNvPr>
          <p:cNvSpPr/>
          <p:nvPr/>
        </p:nvSpPr>
        <p:spPr>
          <a:xfrm>
            <a:off x="3535184" y="1139895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90F4596-7D4C-42B0-A9DC-4DE07159BE6A}"/>
              </a:ext>
            </a:extLst>
          </p:cNvPr>
          <p:cNvSpPr/>
          <p:nvPr/>
        </p:nvSpPr>
        <p:spPr>
          <a:xfrm>
            <a:off x="3535184" y="1463985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1AE438E-7DF3-4FAB-BB03-13BACF037134}"/>
              </a:ext>
            </a:extLst>
          </p:cNvPr>
          <p:cNvSpPr/>
          <p:nvPr/>
        </p:nvSpPr>
        <p:spPr>
          <a:xfrm>
            <a:off x="3535184" y="2023156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2521813-2956-4D9F-BFEE-47449C3FB63E}"/>
              </a:ext>
            </a:extLst>
          </p:cNvPr>
          <p:cNvSpPr/>
          <p:nvPr/>
        </p:nvSpPr>
        <p:spPr>
          <a:xfrm>
            <a:off x="3535184" y="2385346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A99DCA3-EBC7-4692-B4BF-F4325853B5AD}"/>
              </a:ext>
            </a:extLst>
          </p:cNvPr>
          <p:cNvSpPr/>
          <p:nvPr/>
        </p:nvSpPr>
        <p:spPr>
          <a:xfrm>
            <a:off x="3535184" y="3048540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E97C703-E976-4CA5-A9DA-730E35E3782F}"/>
              </a:ext>
            </a:extLst>
          </p:cNvPr>
          <p:cNvSpPr/>
          <p:nvPr/>
        </p:nvSpPr>
        <p:spPr>
          <a:xfrm>
            <a:off x="3535184" y="3619902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CCD4979-B7E0-4F1B-AA09-81DEF958EC5D}"/>
              </a:ext>
            </a:extLst>
          </p:cNvPr>
          <p:cNvSpPr/>
          <p:nvPr/>
        </p:nvSpPr>
        <p:spPr>
          <a:xfrm>
            <a:off x="3535184" y="3972567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8F5AA05-D391-48FF-BA2C-52F166967BAE}"/>
              </a:ext>
            </a:extLst>
          </p:cNvPr>
          <p:cNvSpPr/>
          <p:nvPr/>
        </p:nvSpPr>
        <p:spPr>
          <a:xfrm>
            <a:off x="3535184" y="4572504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635D878-430C-47C1-99CF-2FB3C9B96DF8}"/>
              </a:ext>
            </a:extLst>
          </p:cNvPr>
          <p:cNvSpPr/>
          <p:nvPr/>
        </p:nvSpPr>
        <p:spPr>
          <a:xfrm>
            <a:off x="3535184" y="5157100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F60F100-5849-4578-B1AE-D4A52DD621A7}"/>
              </a:ext>
            </a:extLst>
          </p:cNvPr>
          <p:cNvSpPr/>
          <p:nvPr/>
        </p:nvSpPr>
        <p:spPr>
          <a:xfrm>
            <a:off x="3535184" y="6155544"/>
            <a:ext cx="174057" cy="174057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18</a:t>
            </a:fld>
            <a:endParaRPr lang="ru-RU" dirty="0"/>
          </a:p>
        </p:txBody>
      </p:sp>
      <p:sp>
        <p:nvSpPr>
          <p:cNvPr id="294" name="Заголовок 2">
            <a:extLst>
              <a:ext uri="{FF2B5EF4-FFF2-40B4-BE49-F238E27FC236}">
                <a16:creationId xmlns:a16="http://schemas.microsoft.com/office/drawing/2014/main" id="{18634594-528D-45F0-83C9-C88EBC226A81}"/>
              </a:ext>
            </a:extLst>
          </p:cNvPr>
          <p:cNvSpPr txBox="1">
            <a:spLocks/>
          </p:cNvSpPr>
          <p:nvPr/>
        </p:nvSpPr>
        <p:spPr>
          <a:xfrm>
            <a:off x="3728032" y="1148889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Определить цель общения с прессой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6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28033" y="1960264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Сконцентрируйтесь на 2-3 ключевых сообщениях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8" name="Заголовок 2">
            <a:extLst>
              <a:ext uri="{FF2B5EF4-FFF2-40B4-BE49-F238E27FC236}">
                <a16:creationId xmlns:a16="http://schemas.microsoft.com/office/drawing/2014/main" id="{CE91661D-5AC5-49A1-A1C7-75A32D0FCA57}"/>
              </a:ext>
            </a:extLst>
          </p:cNvPr>
          <p:cNvSpPr txBox="1">
            <a:spLocks/>
          </p:cNvSpPr>
          <p:nvPr/>
        </p:nvSpPr>
        <p:spPr>
          <a:xfrm>
            <a:off x="3752357" y="2853574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Подготовьте подтверждения и доказательства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714385" y="260351"/>
            <a:ext cx="84175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FF0000"/>
                </a:solidFill>
              </a:rPr>
              <a:t>РАЗРАБОТКА КЛЮЧЕВЫХ СООБЩЕНИЙ</a:t>
            </a:r>
            <a:endParaRPr lang="ru-RU" sz="3200" spc="-10" dirty="0">
              <a:solidFill>
                <a:srgbClr val="000000"/>
              </a:solidFill>
            </a:endParaRPr>
          </a:p>
        </p:txBody>
      </p:sp>
      <p:pic>
        <p:nvPicPr>
          <p:cNvPr id="9" name="Рисунок 8" descr="0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7421" y="1794677"/>
            <a:ext cx="3466531" cy="3111693"/>
          </a:xfrm>
          <a:prstGeom prst="roundRect">
            <a:avLst>
              <a:gd name="adj" fmla="val 5293"/>
            </a:avLst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14385" y="3740942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Подберите правильные формулировки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38326" y="4795745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Выражайтесь просто, будьте лаконичны (используйте </a:t>
            </a:r>
            <a:r>
              <a:rPr lang="en-US" sz="1800" b="0" dirty="0">
                <a:solidFill>
                  <a:schemeClr val="tx1"/>
                </a:solidFill>
              </a:rPr>
              <a:t>sound-bite</a:t>
            </a:r>
            <a:r>
              <a:rPr lang="ru-RU" sz="1800" b="0" dirty="0">
                <a:solidFill>
                  <a:schemeClr val="tx1"/>
                </a:solidFill>
              </a:rPr>
              <a:t> – законченные, запоминающиеся, образные, афористичные фразы, то, что трудно исказить, неправильно понять/прочесть)</a:t>
            </a:r>
          </a:p>
        </p:txBody>
      </p:sp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19</a:t>
            </a:fld>
            <a:endParaRPr lang="ru-RU" dirty="0"/>
          </a:p>
        </p:txBody>
      </p:sp>
      <p:sp>
        <p:nvSpPr>
          <p:cNvPr id="294" name="Заголовок 2">
            <a:extLst>
              <a:ext uri="{FF2B5EF4-FFF2-40B4-BE49-F238E27FC236}">
                <a16:creationId xmlns:a16="http://schemas.microsoft.com/office/drawing/2014/main" id="{18634594-528D-45F0-83C9-C88EBC226A81}"/>
              </a:ext>
            </a:extLst>
          </p:cNvPr>
          <p:cNvSpPr txBox="1">
            <a:spLocks/>
          </p:cNvSpPr>
          <p:nvPr/>
        </p:nvSpPr>
        <p:spPr>
          <a:xfrm>
            <a:off x="3714383" y="1516217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ПРАВИЛО 1: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Читайте. Слушайте. Смотрите. Анализируйте. Учиться лучше на чужих ошибках, и на опыте, и на достижениях других.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Погружайтесь в тему. Вычленяйте для себя то, что важно.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6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14383" y="3350523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ПРАВИЛО 2: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Рассказывайте. Если рядом коллеги, семья, кто угодно, расскажите. Вы сможете определиться, насколько ваш комментарий удобен для восприятия. Спросите у них, насколько было понятно то, что вы хотели донести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8" name="Заголовок 2">
            <a:extLst>
              <a:ext uri="{FF2B5EF4-FFF2-40B4-BE49-F238E27FC236}">
                <a16:creationId xmlns:a16="http://schemas.microsoft.com/office/drawing/2014/main" id="{CE91661D-5AC5-49A1-A1C7-75A32D0FCA57}"/>
              </a:ext>
            </a:extLst>
          </p:cNvPr>
          <p:cNvSpPr txBox="1">
            <a:spLocks/>
          </p:cNvSpPr>
          <p:nvPr/>
        </p:nvSpPr>
        <p:spPr>
          <a:xfrm>
            <a:off x="3714383" y="5200561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ПРАВИЛО 3: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Внимание к деталям. Найдите нечто запоминающееся, то, что привлечет внимание. Интересный факт, цитата и т.д. Точно подмеченная деталь – гораздо ярче 10-минутного комментария. Один штрих может сделать сообщение сенсационным.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774440" y="260351"/>
            <a:ext cx="84175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FF0000"/>
                </a:solidFill>
              </a:rPr>
              <a:t>РАЗРАБОТКА КЛЮЧЕВЫХ СООБЩЕНИЙ</a:t>
            </a:r>
            <a:endParaRPr lang="ru-RU" sz="3200" spc="-10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0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7421" y="1794677"/>
            <a:ext cx="3466531" cy="3111693"/>
          </a:xfrm>
          <a:prstGeom prst="roundRect">
            <a:avLst>
              <a:gd name="adj" fmla="val 5293"/>
            </a:avLst>
          </a:prstGeom>
        </p:spPr>
      </p:pic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</a:t>
            </a:fld>
            <a:endParaRPr lang="ru-RU" dirty="0"/>
          </a:p>
        </p:txBody>
      </p:sp>
      <p:pic>
        <p:nvPicPr>
          <p:cNvPr id="11" name="Рисунок 10" descr="404a9fb0243742e46a908f7acbd6f666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15071" b="15071"/>
          <a:stretch>
            <a:fillRect/>
          </a:stretch>
        </p:blipFill>
        <p:spPr>
          <a:xfrm>
            <a:off x="638439" y="3693043"/>
            <a:ext cx="5127451" cy="2384389"/>
          </a:xfrm>
        </p:spPr>
      </p:pic>
      <p:pic>
        <p:nvPicPr>
          <p:cNvPr id="13" name="Рисунок 12" descr="783d18dac2707326f6fd43d77b4143be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16568" r="16568"/>
          <a:stretch>
            <a:fillRect/>
          </a:stretch>
        </p:blipFill>
        <p:spPr>
          <a:xfrm>
            <a:off x="6785482" y="3960845"/>
            <a:ext cx="2080698" cy="2078732"/>
          </a:xfrm>
        </p:spPr>
      </p:pic>
      <p:pic>
        <p:nvPicPr>
          <p:cNvPr id="14" name="Рисунок 13" descr="1663177077_56-mykaleidoscope-ru-p-strakh-obshcheniya-instagram-60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16616" r="16616"/>
          <a:stretch>
            <a:fillRect/>
          </a:stretch>
        </p:blipFill>
        <p:spPr>
          <a:xfrm>
            <a:off x="9748119" y="3960845"/>
            <a:ext cx="2080698" cy="2078732"/>
          </a:xfr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1072700" y="1571434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Процесс обмена информацией между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людьми и организациями и ее использование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 принятии решений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108666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ЧТО ТАКОЕ КОММУНИКАЦИЯ?</a:t>
            </a:r>
            <a:endParaRPr lang="ru-RU" spc="-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5D6FE-8B0E-404A-A6C5-806C9D9FA6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20</a:t>
            </a:fld>
            <a:endParaRPr lang="ru-RU" dirty="0"/>
          </a:p>
        </p:txBody>
      </p:sp>
      <p:pic>
        <p:nvPicPr>
          <p:cNvPr id="13" name="Рисунок 12" descr="kxfAbLXMfSY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750" r="18750"/>
          <a:stretch>
            <a:fillRect/>
          </a:stretch>
        </p:blipFill>
        <p:spPr>
          <a:xfrm>
            <a:off x="-1111040" y="1662552"/>
            <a:ext cx="4176136" cy="4176136"/>
          </a:xfr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D5CB5A9-9C4F-4193-B4F3-65CB00A0F946}"/>
              </a:ext>
            </a:extLst>
          </p:cNvPr>
          <p:cNvSpPr txBox="1">
            <a:spLocks/>
          </p:cNvSpPr>
          <p:nvPr/>
        </p:nvSpPr>
        <p:spPr>
          <a:xfrm>
            <a:off x="1515838" y="983168"/>
            <a:ext cx="609794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Стиль одежды должен быть классическим или консервативным.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Руки должны быть закрыты, нельзя надевать рубашку  с короткими рукавами.</a:t>
            </a:r>
          </a:p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49512BE-0D2E-4AB2-B601-EB9EE0B4C937}"/>
              </a:ext>
            </a:extLst>
          </p:cNvPr>
          <p:cNvSpPr txBox="1">
            <a:spLocks/>
          </p:cNvSpPr>
          <p:nvPr/>
        </p:nvSpPr>
        <p:spPr>
          <a:xfrm>
            <a:off x="3275010" y="1686542"/>
            <a:ext cx="485815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Воротник рубашки не должен быть тугим, особенно у полных людей. Тугой воротник делает шею еще толще, а расстегнутый выглядит неопрятно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8FA99DF-F22F-4963-920B-F0C1AB2F6252}"/>
              </a:ext>
            </a:extLst>
          </p:cNvPr>
          <p:cNvSpPr txBox="1">
            <a:spLocks/>
          </p:cNvSpPr>
          <p:nvPr/>
        </p:nvSpPr>
        <p:spPr>
          <a:xfrm>
            <a:off x="3285905" y="2308962"/>
            <a:ext cx="463734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Нельзя надевать одежду в полоску или в клетку, ярко-красного, желтого, оранжевого цветов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3828788-93CA-4061-BA1C-FAFE13032689}"/>
              </a:ext>
            </a:extLst>
          </p:cNvPr>
          <p:cNvSpPr txBox="1">
            <a:spLocks/>
          </p:cNvSpPr>
          <p:nvPr/>
        </p:nvSpPr>
        <p:spPr>
          <a:xfrm>
            <a:off x="3918156" y="3127966"/>
            <a:ext cx="334660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Исключаются броские украшения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956D1FD-56DB-4ED6-8545-393446318055}"/>
              </a:ext>
            </a:extLst>
          </p:cNvPr>
          <p:cNvSpPr txBox="1">
            <a:spLocks/>
          </p:cNvSpPr>
          <p:nvPr/>
        </p:nvSpPr>
        <p:spPr>
          <a:xfrm>
            <a:off x="3931278" y="3638080"/>
            <a:ext cx="390645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Пустые карманы. В них ничего не должно лежать, даже телефон</a:t>
            </a: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D445BFCD-11D3-4B7D-A815-E6F1CD82BF36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FF0000"/>
                </a:solidFill>
              </a:rPr>
              <a:t>Невербальные средства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4A0603-A22F-432A-5FC0-64443198375C}"/>
              </a:ext>
            </a:extLst>
          </p:cNvPr>
          <p:cNvSpPr txBox="1">
            <a:spLocks/>
          </p:cNvSpPr>
          <p:nvPr/>
        </p:nvSpPr>
        <p:spPr>
          <a:xfrm>
            <a:off x="3442279" y="4897802"/>
            <a:ext cx="432459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Сидите прямо или подайтесь слегка вперед (жест проявления заинтересованности).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Положение вашего тела должно быть комфортным и естественным.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45537E70-CCF0-D110-EC0C-4F2E097E0D2F}"/>
              </a:ext>
            </a:extLst>
          </p:cNvPr>
          <p:cNvSpPr txBox="1">
            <a:spLocks/>
          </p:cNvSpPr>
          <p:nvPr/>
        </p:nvSpPr>
        <p:spPr>
          <a:xfrm>
            <a:off x="1515838" y="5874832"/>
            <a:ext cx="454404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Смотрите в глаза журналисту.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Всегда оставайтесь учтивым и вежливым.</a:t>
            </a:r>
          </a:p>
        </p:txBody>
      </p:sp>
      <p:pic>
        <p:nvPicPr>
          <p:cNvPr id="15" name="Рисунок 14" descr="196.jpg">
            <a:extLst>
              <a:ext uri="{FF2B5EF4-FFF2-40B4-BE49-F238E27FC236}">
                <a16:creationId xmlns:a16="http://schemas.microsoft.com/office/drawing/2014/main" id="{F5344636-2DED-975C-D552-9F822D52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23253" y="3938538"/>
            <a:ext cx="4115121" cy="2820255"/>
          </a:xfrm>
          <a:prstGeom prst="roundRect">
            <a:avLst>
              <a:gd name="adj" fmla="val 5386"/>
            </a:avLst>
          </a:prstGeom>
        </p:spPr>
      </p:pic>
      <p:pic>
        <p:nvPicPr>
          <p:cNvPr id="16" name="Рисунок 15" descr="196.jpg">
            <a:extLst>
              <a:ext uri="{FF2B5EF4-FFF2-40B4-BE49-F238E27FC236}">
                <a16:creationId xmlns:a16="http://schemas.microsoft.com/office/drawing/2014/main" id="{9274C41E-4588-ABD7-D0BE-13938BCA5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940" y="1200116"/>
            <a:ext cx="4018032" cy="26800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954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CEA3B1-89EC-42B5-8170-7FDEA94F10C3}"/>
              </a:ext>
            </a:extLst>
          </p:cNvPr>
          <p:cNvSpPr/>
          <p:nvPr/>
        </p:nvSpPr>
        <p:spPr>
          <a:xfrm>
            <a:off x="6229350" y="3695700"/>
            <a:ext cx="3781425" cy="209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216495-D3F1-40B3-AC31-1162A6EBE4A5}"/>
              </a:ext>
            </a:extLst>
          </p:cNvPr>
          <p:cNvSpPr/>
          <p:nvPr/>
        </p:nvSpPr>
        <p:spPr>
          <a:xfrm>
            <a:off x="0" y="4295775"/>
            <a:ext cx="6477000" cy="2562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21</a:t>
            </a:fld>
            <a:endParaRPr lang="ru-RU" dirty="0"/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676275" y="260350"/>
            <a:ext cx="119053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600" spc="-10" dirty="0">
                <a:solidFill>
                  <a:srgbClr val="FF0000"/>
                </a:solidFill>
              </a:rPr>
              <a:t>СПИСОК ДОПОЛНИТЕЛЬНОЙ ЛИТЕРАТУРЫ: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3AA6A3-B3A9-4B83-99BB-CE5F208E2FDE}"/>
              </a:ext>
            </a:extLst>
          </p:cNvPr>
          <p:cNvSpPr/>
          <p:nvPr/>
        </p:nvSpPr>
        <p:spPr>
          <a:xfrm>
            <a:off x="361950" y="827172"/>
            <a:ext cx="628650" cy="2439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563108" y="1064525"/>
            <a:ext cx="11119300" cy="521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800" b="0" dirty="0">
              <a:solidFill>
                <a:schemeClr val="tx1"/>
              </a:solidFill>
            </a:endParaRP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1. Соколов А.В.  Введение в теорию социальной коммуникации. Учебное пособие / А.В. Соколов. - М.: </a:t>
            </a:r>
            <a:r>
              <a:rPr lang="ru-RU" sz="1800" b="0" dirty="0" err="1">
                <a:solidFill>
                  <a:schemeClr val="tx1"/>
                </a:solidFill>
              </a:rPr>
              <a:t>СПбГУП</a:t>
            </a:r>
            <a:r>
              <a:rPr lang="ru-RU" sz="1800" b="0" dirty="0">
                <a:solidFill>
                  <a:schemeClr val="tx1"/>
                </a:solidFill>
              </a:rPr>
              <a:t>, 2022. - 320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2. </a:t>
            </a:r>
            <a:r>
              <a:rPr lang="ru-RU" sz="1800" b="0" dirty="0" err="1">
                <a:solidFill>
                  <a:schemeClr val="tx1"/>
                </a:solidFill>
              </a:rPr>
              <a:t>Садохин</a:t>
            </a:r>
            <a:r>
              <a:rPr lang="ru-RU" sz="1800" b="0" dirty="0">
                <a:solidFill>
                  <a:schemeClr val="tx1"/>
                </a:solidFill>
              </a:rPr>
              <a:t> А.П.  Введение в теорию межкультурной коммуникации. Учебное пособие / А.П. </a:t>
            </a:r>
            <a:r>
              <a:rPr lang="ru-RU" sz="1800" b="0" dirty="0" err="1">
                <a:solidFill>
                  <a:schemeClr val="tx1"/>
                </a:solidFill>
              </a:rPr>
              <a:t>Садохин</a:t>
            </a:r>
            <a:r>
              <a:rPr lang="ru-RU" sz="1800" b="0" dirty="0">
                <a:solidFill>
                  <a:schemeClr val="tx1"/>
                </a:solidFill>
              </a:rPr>
              <a:t>. - Москва: СИНТЕГ, 2020. - 256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3. </a:t>
            </a:r>
            <a:r>
              <a:rPr lang="ru-RU" sz="1800" b="0" dirty="0" err="1">
                <a:solidFill>
                  <a:schemeClr val="tx1"/>
                </a:solidFill>
              </a:rPr>
              <a:t>Рызов</a:t>
            </a:r>
            <a:r>
              <a:rPr lang="ru-RU" sz="1800" b="0" dirty="0">
                <a:solidFill>
                  <a:schemeClr val="tx1"/>
                </a:solidFill>
              </a:rPr>
              <a:t> И.Р. Кремлевская школа переговоров. Издательство: </a:t>
            </a:r>
            <a:r>
              <a:rPr lang="ru-RU" sz="1800" b="0" dirty="0" err="1">
                <a:solidFill>
                  <a:schemeClr val="tx1"/>
                </a:solidFill>
              </a:rPr>
              <a:t>Бомбора</a:t>
            </a:r>
            <a:r>
              <a:rPr lang="ru-RU" sz="1800" b="0" dirty="0">
                <a:solidFill>
                  <a:schemeClr val="tx1"/>
                </a:solidFill>
              </a:rPr>
              <a:t>, 2023. – 413 с.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4. Бакулев Г.П. Массовая коммуникация. Западные теории и концепции. Учебное пособие для студентов вузов. Гриф УМО вузов России / Бакулев Геннадий Петрович. - М.: Аспект- пресс, 2021. - 832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5. </a:t>
            </a:r>
            <a:r>
              <a:rPr lang="ru-RU" sz="1800" b="0" dirty="0" err="1">
                <a:solidFill>
                  <a:schemeClr val="tx1"/>
                </a:solidFill>
              </a:rPr>
              <a:t>Спивак</a:t>
            </a:r>
            <a:r>
              <a:rPr lang="ru-RU" sz="1800" b="0" dirty="0">
                <a:solidFill>
                  <a:schemeClr val="tx1"/>
                </a:solidFill>
              </a:rPr>
              <a:t> В.А.  Деловые коммуникации. Теория и практика. Учебник / В.А. </a:t>
            </a:r>
            <a:r>
              <a:rPr lang="ru-RU" sz="1800" b="0" dirty="0" err="1">
                <a:solidFill>
                  <a:schemeClr val="tx1"/>
                </a:solidFill>
              </a:rPr>
              <a:t>Спивак</a:t>
            </a:r>
            <a:r>
              <a:rPr lang="ru-RU" sz="1800" b="0" dirty="0">
                <a:solidFill>
                  <a:schemeClr val="tx1"/>
                </a:solidFill>
              </a:rPr>
              <a:t>. - М.: </a:t>
            </a:r>
            <a:r>
              <a:rPr lang="ru-RU" sz="1800" b="0" dirty="0" err="1">
                <a:solidFill>
                  <a:schemeClr val="tx1"/>
                </a:solidFill>
              </a:rPr>
              <a:t>Юрайт</a:t>
            </a:r>
            <a:r>
              <a:rPr lang="ru-RU" sz="1800" b="0" dirty="0">
                <a:solidFill>
                  <a:schemeClr val="tx1"/>
                </a:solidFill>
              </a:rPr>
              <a:t>, 2020. - 460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6. </a:t>
            </a:r>
            <a:r>
              <a:rPr lang="ru-RU" sz="1800" b="0" dirty="0" err="1">
                <a:solidFill>
                  <a:schemeClr val="tx1"/>
                </a:solidFill>
              </a:rPr>
              <a:t>Кашкин</a:t>
            </a:r>
            <a:r>
              <a:rPr lang="ru-RU" sz="1800" b="0" dirty="0">
                <a:solidFill>
                  <a:schemeClr val="tx1"/>
                </a:solidFill>
              </a:rPr>
              <a:t> В.Б. Введение в теорию коммуникации / В.Б. </a:t>
            </a:r>
            <a:r>
              <a:rPr lang="ru-RU" sz="1800" b="0" dirty="0" err="1">
                <a:solidFill>
                  <a:schemeClr val="tx1"/>
                </a:solidFill>
              </a:rPr>
              <a:t>Кашкин</a:t>
            </a:r>
            <a:r>
              <a:rPr lang="ru-RU" sz="1800" b="0" dirty="0">
                <a:solidFill>
                  <a:schemeClr val="tx1"/>
                </a:solidFill>
              </a:rPr>
              <a:t>. - М.: Флинта, 2020. - 219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7. Уильямс Г., Миллер Р., </a:t>
            </a:r>
            <a:r>
              <a:rPr lang="ru-RU" sz="1800" b="0" dirty="0" err="1">
                <a:solidFill>
                  <a:schemeClr val="tx1"/>
                </a:solidFill>
              </a:rPr>
              <a:t>Чалдини</a:t>
            </a:r>
            <a:r>
              <a:rPr lang="ru-RU" sz="1800" b="0" dirty="0">
                <a:solidFill>
                  <a:schemeClr val="tx1"/>
                </a:solidFill>
              </a:rPr>
              <a:t> Р. и др. </a:t>
            </a:r>
            <a:r>
              <a:rPr lang="en-US" sz="1800" b="0" dirty="0">
                <a:solidFill>
                  <a:schemeClr val="tx1"/>
                </a:solidFill>
              </a:rPr>
              <a:t>Harvard Business Review: 10 </a:t>
            </a:r>
            <a:r>
              <a:rPr lang="ru-RU" sz="1800" b="0" dirty="0" err="1">
                <a:solidFill>
                  <a:schemeClr val="tx1"/>
                </a:solidFill>
              </a:rPr>
              <a:t>лучшихстатей</a:t>
            </a:r>
            <a:r>
              <a:rPr lang="en-US" sz="1800" b="0" dirty="0">
                <a:solidFill>
                  <a:schemeClr val="tx1"/>
                </a:solidFill>
              </a:rPr>
              <a:t>. - </a:t>
            </a:r>
            <a:r>
              <a:rPr lang="ru-RU" sz="1800" b="0" dirty="0">
                <a:solidFill>
                  <a:schemeClr val="tx1"/>
                </a:solidFill>
              </a:rPr>
              <a:t>М</a:t>
            </a:r>
            <a:r>
              <a:rPr lang="en-US" sz="1800" b="0" dirty="0">
                <a:solidFill>
                  <a:schemeClr val="tx1"/>
                </a:solidFill>
              </a:rPr>
              <a:t>.:</a:t>
            </a:r>
            <a:r>
              <a:rPr lang="ru-RU" sz="1800" b="0" dirty="0" err="1">
                <a:solidFill>
                  <a:schemeClr val="tx1"/>
                </a:solidFill>
              </a:rPr>
              <a:t>Альпина</a:t>
            </a:r>
            <a:r>
              <a:rPr lang="en-US" sz="1800" b="0" dirty="0">
                <a:solidFill>
                  <a:schemeClr val="tx1"/>
                </a:solidFill>
              </a:rPr>
              <a:t>, 2018. - 200 c.</a:t>
            </a:r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8. Красных В.В.  Основы психолингвистики и теории коммуникации: Курс лекций / В.В. Красных. - Москва: Наука, 2019. - 270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9. </a:t>
            </a:r>
            <a:r>
              <a:rPr lang="ru-RU" sz="1800" b="0" dirty="0" err="1">
                <a:solidFill>
                  <a:schemeClr val="tx1"/>
                </a:solidFill>
              </a:rPr>
              <a:t>Крогерус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  <a:r>
              <a:rPr lang="ru-RU" sz="1800" b="0" dirty="0" err="1">
                <a:solidFill>
                  <a:schemeClr val="tx1"/>
                </a:solidFill>
              </a:rPr>
              <a:t>Микаэль</a:t>
            </a:r>
            <a:r>
              <a:rPr lang="ru-RU" sz="1800" b="0" dirty="0">
                <a:solidFill>
                  <a:schemeClr val="tx1"/>
                </a:solidFill>
              </a:rPr>
              <a:t>, </a:t>
            </a:r>
            <a:r>
              <a:rPr lang="ru-RU" sz="1800" b="0" dirty="0" err="1">
                <a:solidFill>
                  <a:schemeClr val="tx1"/>
                </a:solidFill>
              </a:rPr>
              <a:t>Чеппелер</a:t>
            </a:r>
            <a:r>
              <a:rPr lang="ru-RU" sz="1800" b="0" dirty="0">
                <a:solidFill>
                  <a:schemeClr val="tx1"/>
                </a:solidFill>
              </a:rPr>
              <a:t> Роман Коммуникация: кратко, ясно, просто. - М.: Олимп-Бизнес, 2019. - 192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10. Богданович В.Н. Стань интересным собеседником. Общение без барьеров. - М.: Питер, 2019. - 288 </a:t>
            </a:r>
            <a:r>
              <a:rPr lang="ru-RU" sz="1800" b="0" dirty="0" err="1">
                <a:solidFill>
                  <a:schemeClr val="tx1"/>
                </a:solidFill>
              </a:rPr>
              <a:t>c</a:t>
            </a:r>
            <a:r>
              <a:rPr lang="ru-RU" sz="1800" b="0" dirty="0">
                <a:solidFill>
                  <a:schemeClr val="tx1"/>
                </a:solidFill>
              </a:rPr>
              <a:t>.</a:t>
            </a:r>
          </a:p>
          <a:p>
            <a:endParaRPr lang="ru-RU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755361" y="2670891"/>
            <a:ext cx="8374991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pc="-10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3</a:t>
            </a:fld>
            <a:endParaRPr lang="ru-RU" dirty="0"/>
          </a:p>
        </p:txBody>
      </p:sp>
      <p:sp>
        <p:nvSpPr>
          <p:cNvPr id="294" name="Заголовок 2">
            <a:extLst>
              <a:ext uri="{FF2B5EF4-FFF2-40B4-BE49-F238E27FC236}">
                <a16:creationId xmlns:a16="http://schemas.microsoft.com/office/drawing/2014/main" id="{18634594-528D-45F0-83C9-C88EBC226A81}"/>
              </a:ext>
            </a:extLst>
          </p:cNvPr>
          <p:cNvSpPr txBox="1">
            <a:spLocks/>
          </p:cNvSpPr>
          <p:nvPr/>
        </p:nvSpPr>
        <p:spPr>
          <a:xfrm>
            <a:off x="3714385" y="1244659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spc="-10" dirty="0">
                <a:solidFill>
                  <a:srgbClr val="FF0000"/>
                </a:solidFill>
              </a:rPr>
              <a:t>Репутация </a:t>
            </a:r>
            <a:r>
              <a:rPr lang="ru-RU" sz="1800" b="0" spc="-10" dirty="0">
                <a:solidFill>
                  <a:schemeClr val="tx1"/>
                </a:solidFill>
              </a:rPr>
              <a:t>ф</a:t>
            </a:r>
            <a:r>
              <a:rPr lang="ru-RU" sz="1800" b="0" dirty="0">
                <a:solidFill>
                  <a:schemeClr val="tx1"/>
                </a:solidFill>
              </a:rPr>
              <a:t>ормируется с вашим участием (дела, заявления, участие в событиях) или без него (СМИ, оппоненты, </a:t>
            </a:r>
            <a:r>
              <a:rPr lang="ru-RU" sz="1800" b="0" dirty="0" err="1">
                <a:solidFill>
                  <a:schemeClr val="tx1"/>
                </a:solidFill>
              </a:rPr>
              <a:t>фейки</a:t>
            </a:r>
            <a:r>
              <a:rPr lang="ru-RU" sz="1800" b="0" dirty="0">
                <a:solidFill>
                  <a:schemeClr val="tx1"/>
                </a:solidFill>
              </a:rPr>
              <a:t>, </a:t>
            </a:r>
            <a:r>
              <a:rPr lang="ru-RU" sz="1800" b="0" dirty="0" err="1">
                <a:solidFill>
                  <a:schemeClr val="tx1"/>
                </a:solidFill>
              </a:rPr>
              <a:t>вбросы</a:t>
            </a:r>
            <a:r>
              <a:rPr lang="ru-RU" sz="1800" b="0" dirty="0">
                <a:solidFill>
                  <a:schemeClr val="tx1"/>
                </a:solidFill>
              </a:rPr>
              <a:t>)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6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14385" y="2110389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Складывается из абсолютно всех публичных решений и действий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8" name="Заголовок 2">
            <a:extLst>
              <a:ext uri="{FF2B5EF4-FFF2-40B4-BE49-F238E27FC236}">
                <a16:creationId xmlns:a16="http://schemas.microsoft.com/office/drawing/2014/main" id="{CE91661D-5AC5-49A1-A1C7-75A32D0FCA57}"/>
              </a:ext>
            </a:extLst>
          </p:cNvPr>
          <p:cNvSpPr txBox="1">
            <a:spLocks/>
          </p:cNvSpPr>
          <p:nvPr/>
        </p:nvSpPr>
        <p:spPr>
          <a:xfrm>
            <a:off x="3738710" y="3017347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Похожа на жидкий цемент со временем все сложнее изменить 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</a:rPr>
              <a:t>ее «форму»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00" name="Заголовок 2">
            <a:extLst>
              <a:ext uri="{FF2B5EF4-FFF2-40B4-BE49-F238E27FC236}">
                <a16:creationId xmlns:a16="http://schemas.microsoft.com/office/drawing/2014/main" id="{52CFE24D-188B-42EA-8060-69236B419BE7}"/>
              </a:ext>
            </a:extLst>
          </p:cNvPr>
          <p:cNvSpPr txBox="1">
            <a:spLocks/>
          </p:cNvSpPr>
          <p:nvPr/>
        </p:nvSpPr>
        <p:spPr>
          <a:xfrm>
            <a:off x="3738710" y="3883077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Может принести пользу или вред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302" name="Заголовок 2">
            <a:extLst>
              <a:ext uri="{FF2B5EF4-FFF2-40B4-BE49-F238E27FC236}">
                <a16:creationId xmlns:a16="http://schemas.microsoft.com/office/drawing/2014/main" id="{C8DD67F0-AE8A-4A4F-ACA3-580D89DA05B9}"/>
              </a:ext>
            </a:extLst>
          </p:cNvPr>
          <p:cNvSpPr txBox="1">
            <a:spLocks/>
          </p:cNvSpPr>
          <p:nvPr/>
        </p:nvSpPr>
        <p:spPr>
          <a:xfrm>
            <a:off x="3738710" y="4821776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Репутацию нельзя измерить количественно</a:t>
            </a: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784614" y="260351"/>
            <a:ext cx="84175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FF0000"/>
                </a:solidFill>
              </a:rPr>
              <a:t>Роль репутации в успешной коммуникации</a:t>
            </a:r>
            <a:r>
              <a:rPr lang="ru-RU" sz="3200" spc="-1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Рисунок 8" descr="upravlenie-reputatsiej-v-seti-interne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870546" y="1691414"/>
            <a:ext cx="6859713" cy="34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4</a:t>
            </a:fld>
            <a:endParaRPr lang="ru-RU" dirty="0"/>
          </a:p>
        </p:txBody>
      </p:sp>
      <p:pic>
        <p:nvPicPr>
          <p:cNvPr id="11" name="Рисунок 10" descr="0-18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15722" b="15722"/>
          <a:stretch>
            <a:fillRect/>
          </a:stretch>
        </p:blipFill>
        <p:spPr>
          <a:xfrm>
            <a:off x="1259952" y="3698543"/>
            <a:ext cx="4430926" cy="2136735"/>
          </a:xfrm>
        </p:spPr>
      </p:pic>
      <p:pic>
        <p:nvPicPr>
          <p:cNvPr id="13" name="Рисунок 12" descr="1666314647_46-mykaleidoscope-ru-p-uvazhenie-k-drugim-lyudyam-oboi-5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16740" r="16740"/>
          <a:stretch>
            <a:fillRect/>
          </a:stretch>
        </p:blipFill>
        <p:spPr>
          <a:xfrm>
            <a:off x="6783253" y="3991762"/>
            <a:ext cx="2080698" cy="2078732"/>
          </a:xfrm>
        </p:spPr>
      </p:pic>
      <p:pic>
        <p:nvPicPr>
          <p:cNvPr id="14" name="Рисунок 13" descr="poster_event_1241389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16601" r="16601"/>
          <a:stretch>
            <a:fillRect/>
          </a:stretch>
        </p:blipFill>
        <p:spPr>
          <a:xfrm>
            <a:off x="9763103" y="3991762"/>
            <a:ext cx="2080698" cy="2078732"/>
          </a:xfr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1072700" y="1009934"/>
            <a:ext cx="10400844" cy="215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Понятие хорошей (положительной) репутации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кого-либо или чего-либо синонимично утверждению о том, что с этим кем-либо или чем-либо хочется повторять контакт (сотрудничество, общение)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1132502" y="260350"/>
            <a:ext cx="113579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РЕПУТАЦИЯ</a:t>
            </a:r>
            <a:endParaRPr lang="ru-RU" spc="-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5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1029156" y="1317149"/>
            <a:ext cx="10470920" cy="2306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200" b="0" dirty="0">
                <a:solidFill>
                  <a:schemeClr val="tx1"/>
                </a:solidFill>
              </a:rPr>
              <a:t>В формировании </a:t>
            </a:r>
            <a:r>
              <a:rPr lang="ru-RU" sz="2200" i="1" dirty="0">
                <a:solidFill>
                  <a:schemeClr val="tx1"/>
                </a:solidFill>
              </a:rPr>
              <a:t>публичного</a:t>
            </a:r>
            <a:r>
              <a:rPr lang="ru-RU" sz="2200" dirty="0">
                <a:solidFill>
                  <a:schemeClr val="tx1"/>
                </a:solidFill>
              </a:rPr>
              <a:t> имиджа </a:t>
            </a:r>
            <a:r>
              <a:rPr lang="ru-RU" sz="2200" b="0" dirty="0">
                <a:solidFill>
                  <a:schemeClr val="tx1"/>
                </a:solidFill>
              </a:rPr>
              <a:t>максимальную роль играют </a:t>
            </a:r>
            <a:r>
              <a:rPr lang="ru-RU" sz="2200" dirty="0">
                <a:solidFill>
                  <a:schemeClr val="tx1"/>
                </a:solidFill>
              </a:rPr>
              <a:t>СМИ</a:t>
            </a:r>
          </a:p>
          <a:p>
            <a:pPr algn="just">
              <a:lnSpc>
                <a:spcPct val="100000"/>
              </a:lnSpc>
            </a:pPr>
            <a:r>
              <a:rPr lang="ru-RU" sz="2200" i="1" dirty="0">
                <a:solidFill>
                  <a:schemeClr val="tx1"/>
                </a:solidFill>
              </a:rPr>
              <a:t>Персональный</a:t>
            </a:r>
            <a:r>
              <a:rPr lang="ru-RU" sz="2200" dirty="0">
                <a:solidFill>
                  <a:schemeClr val="tx1"/>
                </a:solidFill>
              </a:rPr>
              <a:t> имидж </a:t>
            </a:r>
            <a:r>
              <a:rPr lang="ru-RU" sz="2200" b="0" dirty="0">
                <a:solidFill>
                  <a:schemeClr val="tx1"/>
                </a:solidFill>
              </a:rPr>
              <a:t>формируется </a:t>
            </a:r>
            <a:r>
              <a:rPr lang="ru-RU" sz="2200" dirty="0">
                <a:solidFill>
                  <a:schemeClr val="tx1"/>
                </a:solidFill>
              </a:rPr>
              <a:t>на личном общении </a:t>
            </a:r>
            <a:r>
              <a:rPr lang="ru-RU" sz="2200" b="0" dirty="0">
                <a:solidFill>
                  <a:schemeClr val="tx1"/>
                </a:solidFill>
              </a:rPr>
              <a:t>его обладателя </a:t>
            </a:r>
            <a:r>
              <a:rPr lang="ru-RU" sz="2200" dirty="0">
                <a:solidFill>
                  <a:schemeClr val="tx1"/>
                </a:solidFill>
              </a:rPr>
              <a:t>с целевыми аудиториями</a:t>
            </a:r>
            <a:r>
              <a:rPr lang="ru-RU" sz="2200" b="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endParaRPr lang="ru-RU" sz="22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200" b="0" dirty="0">
                <a:solidFill>
                  <a:schemeClr val="tx1"/>
                </a:solidFill>
              </a:rPr>
              <a:t>ИМИДЖ – это </a:t>
            </a:r>
            <a:r>
              <a:rPr lang="ru-RU" sz="2200" dirty="0">
                <a:solidFill>
                  <a:schemeClr val="tx1"/>
                </a:solidFill>
              </a:rPr>
              <a:t>результат правильного выбора своей модели поведения </a:t>
            </a:r>
            <a:r>
              <a:rPr lang="ru-RU" sz="2200" b="0" dirty="0">
                <a:solidFill>
                  <a:schemeClr val="tx1"/>
                </a:solidFill>
              </a:rPr>
              <a:t>(или в случае публичного имиджа – навязанной специалистом по «продвижению»)</a:t>
            </a: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1029156" y="178463"/>
            <a:ext cx="113579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ИМИДЖ</a:t>
            </a:r>
            <a:endParaRPr lang="ru-RU" spc="-10" dirty="0">
              <a:solidFill>
                <a:srgbClr val="000000"/>
              </a:solidFill>
            </a:endParaRPr>
          </a:p>
        </p:txBody>
      </p:sp>
      <p:pic>
        <p:nvPicPr>
          <p:cNvPr id="19" name="Рисунок 18" descr="1674542688_1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13821" b="13821"/>
          <a:stretch>
            <a:fillRect/>
          </a:stretch>
        </p:blipFill>
        <p:spPr>
          <a:xfrm>
            <a:off x="6558245" y="3856612"/>
            <a:ext cx="5124163" cy="2486817"/>
          </a:xfrm>
        </p:spPr>
      </p:pic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F3DE64-06CD-4AE1-A3EA-C266120BE9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6</a:t>
            </a:fld>
            <a:endParaRPr lang="ru-RU" dirty="0"/>
          </a:p>
        </p:txBody>
      </p:sp>
      <p:pic>
        <p:nvPicPr>
          <p:cNvPr id="11" name="Рисунок 10" descr="0-18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6873431" y="3987125"/>
            <a:ext cx="5216735" cy="2437193"/>
          </a:xfr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1072700" y="1009933"/>
            <a:ext cx="10400844" cy="2825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Единственная цель вашего взаимодействия с прессой – продвинуть свои ключевые сообщения.</a:t>
            </a:r>
          </a:p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Единственная цель, из-за которой журналист общается с вами – получить новость (и лучше сенсацию – историю, которую он может продать: 1) своему редактору; 2)аудитории.</a:t>
            </a: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26E32E90-882E-4A3A-B188-E2CAA44CD649}"/>
              </a:ext>
            </a:extLst>
          </p:cNvPr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725C167-F5A8-44DD-9048-3972065B448A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343586-319D-4465-A0BC-558A898754AF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1072700" y="260350"/>
            <a:ext cx="113579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FF0000"/>
                </a:solidFill>
              </a:rPr>
              <a:t>ВАЖНО ПОМНИТЬ!</a:t>
            </a:r>
            <a:endParaRPr lang="ru-RU" spc="-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7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3" y="1728670"/>
            <a:ext cx="2617256" cy="260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just"/>
            <a:r>
              <a:rPr lang="ru-RU" sz="1800" b="0" dirty="0">
                <a:solidFill>
                  <a:schemeClr val="tx1"/>
                </a:solidFill>
              </a:rPr>
              <a:t>Вы наизусть должны знать цели и задачи вашего проекта, его миссию и ключевые результаты деятельности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265529"/>
            <a:ext cx="2617256" cy="135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Вы должны знать все ключевые высказывания спикеров вашего проекта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5" y="2196454"/>
            <a:ext cx="2780702" cy="2224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Прежде, чем что-то комментировать надо разобраться в теме. Всегда готовьтесь. Если не готовы –лучше не комментировать</a:t>
            </a:r>
            <a:r>
              <a:rPr lang="ru-RU" sz="2000" b="0" dirty="0">
                <a:solidFill>
                  <a:schemeClr val="tx1"/>
                </a:solidFill>
              </a:rPr>
              <a:t>.</a:t>
            </a:r>
          </a:p>
          <a:p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26" y="313164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Лучше мало, но хороших комментариев, чем много негативных публикаций.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Лучше отсутствие материала, чем плохой материал. Обязательно контролируйте и согласовывайте все.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2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3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4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3" y="191070"/>
            <a:ext cx="12192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8D5C8-304D-42F8-48FC-F0E177FFD2A2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3" y="2147562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</a:rPr>
              <a:t>Не знаешь, что сказать – говори правду.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6382926" y="1859647"/>
            <a:ext cx="2617256" cy="233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Терпение.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Будьте вежливы и сдержанны.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Никогда не повышайте голос,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не оскорбляйте,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не переходите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на личности.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400286" y="204244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Вдохни, выдохни.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Не принимайте решение сразу.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5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6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7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8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1" y="238578"/>
            <a:ext cx="113066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80179" y="1637731"/>
            <a:ext cx="2579427" cy="2950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Не комментировать – это тоже право и тоже позиция. Иногда комментариев стоит избежать, чтобы не привлекать лишнее внимание к теме.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81836-C771-2DAB-B443-CE4C82CA16CA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Журналист пишет все, что вы скажете. Можно не договорить,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но врать нельзя. Каждое лишнее слово, сказанное журналисту, может быть использовано против вас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80939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9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10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11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/>
                </a:solidFill>
              </a:rPr>
              <a:t>ПРАВИЛО 12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113339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29 правил успешной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518807" y="232725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b="0" dirty="0" err="1">
                <a:solidFill>
                  <a:schemeClr val="tx1"/>
                </a:solidFill>
              </a:rPr>
              <a:t>Медиапла-нирование</a:t>
            </a:r>
            <a:r>
              <a:rPr lang="ru-RU" sz="2000" b="0" dirty="0">
                <a:solidFill>
                  <a:schemeClr val="tx1"/>
                </a:solidFill>
              </a:rPr>
              <a:t> – основа основ. Выбирайте </a:t>
            </a:r>
            <a:r>
              <a:rPr lang="ru-RU" sz="1800" b="0" dirty="0">
                <a:solidFill>
                  <a:schemeClr val="tx1"/>
                </a:solidFill>
              </a:rPr>
              <a:t>правильно</a:t>
            </a:r>
            <a:r>
              <a:rPr lang="ru-RU" sz="2000" b="0" dirty="0">
                <a:solidFill>
                  <a:schemeClr val="tx1"/>
                </a:solidFill>
              </a:rPr>
              <a:t> даты для коммуникации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6481577" y="2364301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</a:rPr>
              <a:t>Не бывает журналистов- друзей. </a:t>
            </a:r>
          </a:p>
          <a:p>
            <a:r>
              <a:rPr lang="ru-RU" sz="2000" b="0" dirty="0">
                <a:solidFill>
                  <a:schemeClr val="tx1"/>
                </a:solidFill>
              </a:rPr>
              <a:t>Говорите очень аккуратно. Фиксируйте все на диктофон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3438451" y="1774209"/>
            <a:ext cx="2617256" cy="3330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В современном мире спикер и организация в целом конкурирует за внимание аудитории не только с прямыми конкурентами, но и со всем новостным потоком. Если в этот день проходит ПМЭФ или случилась авиакатастрофа, то вашу новость никто не возьмет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293341" y="2739688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54AED-937D-85B3-4621-746275FB6A07}"/>
              </a:ext>
            </a:extLst>
          </p:cNvPr>
          <p:cNvSpPr txBox="1"/>
          <p:nvPr/>
        </p:nvSpPr>
        <p:spPr>
          <a:xfrm>
            <a:off x="9735421" y="5782260"/>
            <a:ext cx="1946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Сергей Коляда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1693</Words>
  <Application>Microsoft Office PowerPoint</Application>
  <PresentationFormat>Широкоэкранный</PresentationFormat>
  <Paragraphs>196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 Black</vt:lpstr>
      <vt:lpstr>Arial</vt:lpstr>
      <vt:lpstr>Formular</vt:lpstr>
      <vt:lpstr>Calibri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АГЕНСТВА</vt:lpstr>
      <vt:lpstr>ПРЯМЫЕ:  объявление, событие, новость, пресс-релиз, пресс-конференция, поездки, встречи, индивидуальное интервью и другие.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117</cp:revision>
  <dcterms:created xsi:type="dcterms:W3CDTF">2023-07-27T06:48:12Z</dcterms:created>
  <dcterms:modified xsi:type="dcterms:W3CDTF">2024-06-11T08:34:03Z</dcterms:modified>
</cp:coreProperties>
</file>