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12" r:id="rId2"/>
    <p:sldId id="272" r:id="rId3"/>
    <p:sldId id="296" r:id="rId4"/>
    <p:sldId id="292" r:id="rId5"/>
    <p:sldId id="290" r:id="rId6"/>
    <p:sldId id="291" r:id="rId7"/>
    <p:sldId id="293" r:id="rId8"/>
    <p:sldId id="289" r:id="rId9"/>
    <p:sldId id="294" r:id="rId10"/>
    <p:sldId id="313" r:id="rId11"/>
    <p:sldId id="298" r:id="rId12"/>
    <p:sldId id="303" r:id="rId13"/>
    <p:sldId id="314" r:id="rId14"/>
    <p:sldId id="300" r:id="rId15"/>
    <p:sldId id="315" r:id="rId16"/>
    <p:sldId id="302" r:id="rId17"/>
    <p:sldId id="301" r:id="rId18"/>
    <p:sldId id="309" r:id="rId19"/>
    <p:sldId id="310" r:id="rId20"/>
    <p:sldId id="311" r:id="rId21"/>
    <p:sldId id="308" r:id="rId22"/>
  </p:sldIdLst>
  <p:sldSz cx="12192000" cy="6858000"/>
  <p:notesSz cx="6858000" cy="9144000"/>
  <p:embeddedFontLst>
    <p:embeddedFont>
      <p:font typeface="Arial Black" panose="020B0A04020102020204" pitchFamily="34" charset="0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Formular" panose="02000000000000000000" pitchFamily="2" charset="-52"/>
      <p:regular r:id="rId30"/>
      <p:bold r:id="rId31"/>
      <p:italic r:id="rId32"/>
      <p:boldItalic r:id="rId33"/>
    </p:embeddedFont>
    <p:embeddedFont>
      <p:font typeface="PT Serif" panose="020A0603040505020204" pitchFamily="18" charset="-52"/>
      <p:regular r:id="rId34"/>
      <p:bold r:id="rId35"/>
      <p:italic r:id="rId36"/>
      <p:boldItalic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52C"/>
    <a:srgbClr val="51624F"/>
    <a:srgbClr val="5D7261"/>
    <a:srgbClr val="93A496"/>
    <a:srgbClr val="163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58" y="48"/>
      </p:cViewPr>
      <p:guideLst>
        <p:guide orient="horz" pos="2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1" d="100"/>
          <a:sy n="61" d="100"/>
        </p:scale>
        <p:origin x="3245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033DB-8AD7-4799-B18C-52B35F1DC49E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FE122-131A-455F-951D-034BFB701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82301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847B3-6046-4C23-84D0-BF3CCA422B7C}" type="datetimeFigureOut">
              <a:rPr lang="ru-RU" smtClean="0"/>
              <a:t>13.06.2024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6C40F-81BF-4A9D-90BD-00C5C8D07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31072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080488-4F5E-4C18-A421-C93ABFCDBA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34" y="0"/>
            <a:ext cx="3263566" cy="685800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61CCE2-660A-4BBD-94F9-1E0869E088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7679" y="2893847"/>
            <a:ext cx="2505075" cy="1562100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2BB0FFB0-A451-46C1-8634-C45FF536E3F6}"/>
              </a:ext>
            </a:extLst>
          </p:cNvPr>
          <p:cNvSpPr/>
          <p:nvPr userDrawn="1"/>
        </p:nvSpPr>
        <p:spPr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516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7D8E1CF-95C4-4C78-A10B-2AC92367E420}"/>
              </a:ext>
            </a:extLst>
          </p:cNvPr>
          <p:cNvSpPr/>
          <p:nvPr userDrawn="1"/>
        </p:nvSpPr>
        <p:spPr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F8B134"/>
          </a:solidFill>
        </p:spPr>
        <p:txBody>
          <a:bodyPr wrap="square" lIns="0" tIns="0" rIns="0" bIns="0" rtlCol="0"/>
          <a:lstStyle/>
          <a:p>
            <a:endParaRPr baseline="-2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369DE3-CA05-4E1D-9835-C112CE084225}"/>
              </a:ext>
            </a:extLst>
          </p:cNvPr>
          <p:cNvSpPr txBox="1"/>
          <p:nvPr userDrawn="1"/>
        </p:nvSpPr>
        <p:spPr>
          <a:xfrm>
            <a:off x="9211463" y="1582315"/>
            <a:ext cx="288432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ЦЕНТР </a:t>
            </a:r>
            <a:b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</a:br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ВОЕННО-СПОРТИВНОЙ </a:t>
            </a:r>
            <a:b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</a:br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ПОДГОТОВКИ </a:t>
            </a:r>
            <a:b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</a:br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И ПАТРИОТИЧЕСКОГО </a:t>
            </a:r>
            <a:b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</a:br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ВОСПИТАНИЯ МОЛОДЕЖИ</a:t>
            </a:r>
          </a:p>
        </p:txBody>
      </p:sp>
    </p:spTree>
    <p:extLst>
      <p:ext uri="{BB962C8B-B14F-4D97-AF65-F5344CB8AC3E}">
        <p14:creationId xmlns:p14="http://schemas.microsoft.com/office/powerpoint/2010/main" val="251588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Circle">
            <a:extLst>
              <a:ext uri="{FF2B5EF4-FFF2-40B4-BE49-F238E27FC236}">
                <a16:creationId xmlns:a16="http://schemas.microsoft.com/office/drawing/2014/main" id="{64BBB76A-49F0-4F27-A63B-7D4850373736}"/>
              </a:ext>
            </a:extLst>
          </p:cNvPr>
          <p:cNvSpPr/>
          <p:nvPr userDrawn="1"/>
        </p:nvSpPr>
        <p:spPr>
          <a:xfrm>
            <a:off x="-1512037" y="1261555"/>
            <a:ext cx="5169638" cy="5169638"/>
          </a:xfrm>
          <a:prstGeom prst="ellipse">
            <a:avLst/>
          </a:prstGeom>
          <a:solidFill>
            <a:schemeClr val="bg1">
              <a:lumMod val="95000"/>
              <a:alpha val="2758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8" name="Picture Placeholder 1">
            <a:extLst>
              <a:ext uri="{FF2B5EF4-FFF2-40B4-BE49-F238E27FC236}">
                <a16:creationId xmlns:a16="http://schemas.microsoft.com/office/drawing/2014/main" id="{B32B57C2-45B7-4071-B5C4-D729B50F24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11040" y="1662552"/>
            <a:ext cx="4386050" cy="4386050"/>
          </a:xfrm>
          <a:prstGeom prst="ellipse">
            <a:avLst/>
          </a:prstGeom>
        </p:spPr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3E67CA8-89FD-40FF-B4AD-62A49AC2E7F5}"/>
              </a:ext>
            </a:extLst>
          </p:cNvPr>
          <p:cNvGrpSpPr/>
          <p:nvPr userDrawn="1"/>
        </p:nvGrpSpPr>
        <p:grpSpPr>
          <a:xfrm>
            <a:off x="843387" y="6170934"/>
            <a:ext cx="458790" cy="458791"/>
            <a:chOff x="5932278" y="3898403"/>
            <a:chExt cx="560887" cy="560888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4881B57F-61CE-48C0-8F30-5D3C8EB05D2A}"/>
                </a:ext>
              </a:extLst>
            </p:cNvPr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1" name="Graphic 48">
              <a:extLst>
                <a:ext uri="{FF2B5EF4-FFF2-40B4-BE49-F238E27FC236}">
                  <a16:creationId xmlns:a16="http://schemas.microsoft.com/office/drawing/2014/main" id="{2F3DB51B-78C8-45FF-AA4F-4C98DC0F1694}"/>
                </a:ext>
              </a:extLst>
            </p:cNvPr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9929F21-7D7B-4FF9-B002-7D28E7BD3E36}"/>
              </a:ext>
            </a:extLst>
          </p:cNvPr>
          <p:cNvGrpSpPr/>
          <p:nvPr userDrawn="1"/>
        </p:nvGrpSpPr>
        <p:grpSpPr>
          <a:xfrm>
            <a:off x="843387" y="1063023"/>
            <a:ext cx="458790" cy="458791"/>
            <a:chOff x="5932278" y="3898403"/>
            <a:chExt cx="560887" cy="560888"/>
          </a:xfrm>
        </p:grpSpPr>
        <p:sp>
          <p:nvSpPr>
            <p:cNvPr id="23" name="Circle">
              <a:extLst>
                <a:ext uri="{FF2B5EF4-FFF2-40B4-BE49-F238E27FC236}">
                  <a16:creationId xmlns:a16="http://schemas.microsoft.com/office/drawing/2014/main" id="{BB2D2F60-E17C-41B9-A230-699B091C4008}"/>
                </a:ext>
              </a:extLst>
            </p:cNvPr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4" name="Graphic 48">
              <a:extLst>
                <a:ext uri="{FF2B5EF4-FFF2-40B4-BE49-F238E27FC236}">
                  <a16:creationId xmlns:a16="http://schemas.microsoft.com/office/drawing/2014/main" id="{2F10B6FC-48A2-4E07-80E8-B51B05C5C204}"/>
                </a:ext>
              </a:extLst>
            </p:cNvPr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5B31874-58D0-4BC8-8A2B-483FBC49D620}"/>
              </a:ext>
            </a:extLst>
          </p:cNvPr>
          <p:cNvGrpSpPr/>
          <p:nvPr userDrawn="1"/>
        </p:nvGrpSpPr>
        <p:grpSpPr>
          <a:xfrm>
            <a:off x="2751386" y="1875823"/>
            <a:ext cx="458790" cy="458791"/>
            <a:chOff x="5932278" y="3898403"/>
            <a:chExt cx="560887" cy="560888"/>
          </a:xfrm>
        </p:grpSpPr>
        <p:sp>
          <p:nvSpPr>
            <p:cNvPr id="26" name="Circle">
              <a:extLst>
                <a:ext uri="{FF2B5EF4-FFF2-40B4-BE49-F238E27FC236}">
                  <a16:creationId xmlns:a16="http://schemas.microsoft.com/office/drawing/2014/main" id="{18D850E4-AE92-4F80-B51E-F63BFF6886D6}"/>
                </a:ext>
              </a:extLst>
            </p:cNvPr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7" name="Graphic 48">
              <a:extLst>
                <a:ext uri="{FF2B5EF4-FFF2-40B4-BE49-F238E27FC236}">
                  <a16:creationId xmlns:a16="http://schemas.microsoft.com/office/drawing/2014/main" id="{30524FB4-DEF8-4C72-9596-8EEE23A3B448}"/>
                </a:ext>
              </a:extLst>
            </p:cNvPr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81803457-040C-47B8-BECA-362C2CBA008D}"/>
              </a:ext>
            </a:extLst>
          </p:cNvPr>
          <p:cNvGrpSpPr/>
          <p:nvPr userDrawn="1"/>
        </p:nvGrpSpPr>
        <p:grpSpPr>
          <a:xfrm>
            <a:off x="2760030" y="5427551"/>
            <a:ext cx="458790" cy="458791"/>
            <a:chOff x="5932278" y="3898403"/>
            <a:chExt cx="560887" cy="560888"/>
          </a:xfrm>
        </p:grpSpPr>
        <p:sp>
          <p:nvSpPr>
            <p:cNvPr id="29" name="Circle">
              <a:extLst>
                <a:ext uri="{FF2B5EF4-FFF2-40B4-BE49-F238E27FC236}">
                  <a16:creationId xmlns:a16="http://schemas.microsoft.com/office/drawing/2014/main" id="{9631FEF9-0695-49AA-8212-FE0F9DA78A19}"/>
                </a:ext>
              </a:extLst>
            </p:cNvPr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30" name="Graphic 48">
              <a:extLst>
                <a:ext uri="{FF2B5EF4-FFF2-40B4-BE49-F238E27FC236}">
                  <a16:creationId xmlns:a16="http://schemas.microsoft.com/office/drawing/2014/main" id="{359FC855-526B-4BE0-86EE-1C4DAFD127C2}"/>
                </a:ext>
              </a:extLst>
            </p:cNvPr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4A4C285C-38B5-4D94-BF8D-8BBD117EF1D7}"/>
              </a:ext>
            </a:extLst>
          </p:cNvPr>
          <p:cNvGrpSpPr/>
          <p:nvPr userDrawn="1"/>
        </p:nvGrpSpPr>
        <p:grpSpPr>
          <a:xfrm>
            <a:off x="3390107" y="3626181"/>
            <a:ext cx="458790" cy="458791"/>
            <a:chOff x="5932278" y="3898403"/>
            <a:chExt cx="560887" cy="560888"/>
          </a:xfrm>
        </p:grpSpPr>
        <p:sp>
          <p:nvSpPr>
            <p:cNvPr id="32" name="Circle">
              <a:extLst>
                <a:ext uri="{FF2B5EF4-FFF2-40B4-BE49-F238E27FC236}">
                  <a16:creationId xmlns:a16="http://schemas.microsoft.com/office/drawing/2014/main" id="{657E1ABF-B40C-488D-9CDF-52FB3CBE7771}"/>
                </a:ext>
              </a:extLst>
            </p:cNvPr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33" name="Graphic 48">
              <a:extLst>
                <a:ext uri="{FF2B5EF4-FFF2-40B4-BE49-F238E27FC236}">
                  <a16:creationId xmlns:a16="http://schemas.microsoft.com/office/drawing/2014/main" id="{ED9EBB38-CB88-45E5-B58C-852A51FEAC25}"/>
                </a:ext>
              </a:extLst>
            </p:cNvPr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sp>
        <p:nvSpPr>
          <p:cNvPr id="35" name="Picture Placeholder 1">
            <a:extLst>
              <a:ext uri="{FF2B5EF4-FFF2-40B4-BE49-F238E27FC236}">
                <a16:creationId xmlns:a16="http://schemas.microsoft.com/office/drawing/2014/main" id="{0E926900-CDEE-418D-994C-0D6AA4E8A4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9180494" y="3836249"/>
            <a:ext cx="2478106" cy="2393516"/>
          </a:xfrm>
          <a:prstGeom prst="roundRect">
            <a:avLst>
              <a:gd name="adj" fmla="val 5386"/>
            </a:avLst>
          </a:prstGeom>
        </p:spPr>
      </p:sp>
      <p:sp>
        <p:nvSpPr>
          <p:cNvPr id="36" name="Picture Placeholder 1">
            <a:extLst>
              <a:ext uri="{FF2B5EF4-FFF2-40B4-BE49-F238E27FC236}">
                <a16:creationId xmlns:a16="http://schemas.microsoft.com/office/drawing/2014/main" id="{9FEE02A8-F6B3-44C7-B13A-E45FC76FE6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9180494" y="1251569"/>
            <a:ext cx="2478106" cy="2393516"/>
          </a:xfrm>
          <a:prstGeom prst="roundRect">
            <a:avLst>
              <a:gd name="adj" fmla="val 5386"/>
            </a:avLst>
          </a:prstGeom>
        </p:spPr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B80469BD-7AF3-408B-B959-565CFE893FDC}"/>
              </a:ext>
            </a:extLst>
          </p:cNvPr>
          <p:cNvGrpSpPr/>
          <p:nvPr userDrawn="1"/>
        </p:nvGrpSpPr>
        <p:grpSpPr>
          <a:xfrm>
            <a:off x="9121756" y="4774345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7" name="object 8">
              <a:extLst>
                <a:ext uri="{FF2B5EF4-FFF2-40B4-BE49-F238E27FC236}">
                  <a16:creationId xmlns:a16="http://schemas.microsoft.com/office/drawing/2014/main" id="{8A13FC6D-0E85-4FFA-B670-7F1F7ECFA11C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D83AEB86-F3CD-4E45-BA70-6043042456FF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6C95D82-005A-4C98-857D-31AA8FFE4B6E}"/>
              </a:ext>
            </a:extLst>
          </p:cNvPr>
          <p:cNvGrpSpPr/>
          <p:nvPr userDrawn="1"/>
        </p:nvGrpSpPr>
        <p:grpSpPr>
          <a:xfrm>
            <a:off x="9121755" y="2193519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40" name="object 8">
              <a:extLst>
                <a:ext uri="{FF2B5EF4-FFF2-40B4-BE49-F238E27FC236}">
                  <a16:creationId xmlns:a16="http://schemas.microsoft.com/office/drawing/2014/main" id="{95D7CED7-3CFD-4227-BCC0-6C43A0241874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8">
              <a:extLst>
                <a:ext uri="{FF2B5EF4-FFF2-40B4-BE49-F238E27FC236}">
                  <a16:creationId xmlns:a16="http://schemas.microsoft.com/office/drawing/2014/main" id="{42B5CB59-22F8-4F80-8EC8-F0D9085157D0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7791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Прямоугольник 8">
            <a:extLst>
              <a:ext uri="{FF2B5EF4-FFF2-40B4-BE49-F238E27FC236}">
                <a16:creationId xmlns:a16="http://schemas.microsoft.com/office/drawing/2014/main" id="{C08F6F0D-6F9B-4D9E-B010-5519B45626EE}"/>
              </a:ext>
            </a:extLst>
          </p:cNvPr>
          <p:cNvSpPr/>
          <p:nvPr userDrawn="1"/>
        </p:nvSpPr>
        <p:spPr>
          <a:xfrm rot="5400000" flipV="1">
            <a:off x="2100467" y="2548497"/>
            <a:ext cx="2202711" cy="6403641"/>
          </a:xfrm>
          <a:custGeom>
            <a:avLst/>
            <a:gdLst>
              <a:gd name="connsiteX0" fmla="*/ 0 w 2635411"/>
              <a:gd name="connsiteY0" fmla="*/ 0 h 3786415"/>
              <a:gd name="connsiteX1" fmla="*/ 2635411 w 2635411"/>
              <a:gd name="connsiteY1" fmla="*/ 0 h 3786415"/>
              <a:gd name="connsiteX2" fmla="*/ 2635411 w 2635411"/>
              <a:gd name="connsiteY2" fmla="*/ 3786415 h 3786415"/>
              <a:gd name="connsiteX3" fmla="*/ 0 w 2635411"/>
              <a:gd name="connsiteY3" fmla="*/ 3786415 h 3786415"/>
              <a:gd name="connsiteX4" fmla="*/ 0 w 2635411"/>
              <a:gd name="connsiteY4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8927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477013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477013 w 2644338"/>
              <a:gd name="connsiteY3" fmla="*/ 3786415 h 3786415"/>
              <a:gd name="connsiteX4" fmla="*/ 0 w 2644338"/>
              <a:gd name="connsiteY4" fmla="*/ 3366569 h 3786415"/>
              <a:gd name="connsiteX5" fmla="*/ 8927 w 2644338"/>
              <a:gd name="connsiteY5" fmla="*/ 0 h 378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4338" h="3786415">
                <a:moveTo>
                  <a:pt x="8927" y="0"/>
                </a:moveTo>
                <a:lnTo>
                  <a:pt x="2644338" y="0"/>
                </a:lnTo>
                <a:lnTo>
                  <a:pt x="2644338" y="3786415"/>
                </a:lnTo>
                <a:lnTo>
                  <a:pt x="477013" y="3786415"/>
                </a:lnTo>
                <a:lnTo>
                  <a:pt x="0" y="3366569"/>
                </a:lnTo>
                <a:cubicBezTo>
                  <a:pt x="2976" y="2257253"/>
                  <a:pt x="5951" y="1109316"/>
                  <a:pt x="8927" y="0"/>
                </a:cubicBezTo>
                <a:close/>
              </a:path>
            </a:pathLst>
          </a:custGeom>
          <a:solidFill>
            <a:srgbClr val="E2252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E0BA7511-0E1B-4173-A380-5E1AF41A8F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00895" y="3447244"/>
            <a:ext cx="4430926" cy="2060488"/>
          </a:xfrm>
          <a:prstGeom prst="roundRect">
            <a:avLst>
              <a:gd name="adj" fmla="val 5293"/>
            </a:avLst>
          </a:prstGeom>
        </p:spPr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F98AA769-A0CB-42DB-85F5-9E0554E4E21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64184" y="3429000"/>
            <a:ext cx="2080698" cy="2078732"/>
          </a:xfrm>
          <a:prstGeom prst="roundRect">
            <a:avLst>
              <a:gd name="adj" fmla="val 5293"/>
            </a:avLst>
          </a:prstGeom>
        </p:spPr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636B6E0F-D4FC-4354-933F-BD5B82E2CA1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95291" y="3429000"/>
            <a:ext cx="2080698" cy="2078732"/>
          </a:xfrm>
          <a:prstGeom prst="roundRect">
            <a:avLst>
              <a:gd name="adj" fmla="val 5293"/>
            </a:avLst>
          </a:prstGeom>
        </p:spPr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843B99D-A66D-4DC9-B872-F31E9F159E47}"/>
              </a:ext>
            </a:extLst>
          </p:cNvPr>
          <p:cNvGrpSpPr/>
          <p:nvPr userDrawn="1"/>
        </p:nvGrpSpPr>
        <p:grpSpPr>
          <a:xfrm>
            <a:off x="9559769" y="4014212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40CF09AB-379D-4672-883C-F8B6569291D8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8">
              <a:extLst>
                <a:ext uri="{FF2B5EF4-FFF2-40B4-BE49-F238E27FC236}">
                  <a16:creationId xmlns:a16="http://schemas.microsoft.com/office/drawing/2014/main" id="{B0520816-4CDD-400E-9108-989FBBF8315B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6655A66-F93D-494A-9222-2FF06F7326C2}"/>
              </a:ext>
            </a:extLst>
          </p:cNvPr>
          <p:cNvGrpSpPr/>
          <p:nvPr userDrawn="1"/>
        </p:nvGrpSpPr>
        <p:grpSpPr>
          <a:xfrm>
            <a:off x="6582230" y="4015038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2" name="object 8">
              <a:extLst>
                <a:ext uri="{FF2B5EF4-FFF2-40B4-BE49-F238E27FC236}">
                  <a16:creationId xmlns:a16="http://schemas.microsoft.com/office/drawing/2014/main" id="{FEC9C4DC-2052-49AA-B4C7-CC59B270E248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DDAFAAA0-A960-4E09-BD33-560FB63955D9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5281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Picture Placeholder 1">
            <a:extLst>
              <a:ext uri="{FF2B5EF4-FFF2-40B4-BE49-F238E27FC236}">
                <a16:creationId xmlns:a16="http://schemas.microsoft.com/office/drawing/2014/main" id="{09FDAC3C-253C-4F81-93C6-AF6B97AC25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531794" y="3836248"/>
            <a:ext cx="2478106" cy="2393517"/>
          </a:xfrm>
          <a:prstGeom prst="roundRect">
            <a:avLst>
              <a:gd name="adj" fmla="val 5386"/>
            </a:avLst>
          </a:prstGeom>
        </p:spPr>
      </p:sp>
      <p:sp>
        <p:nvSpPr>
          <p:cNvPr id="20" name="Picture Placeholder 1">
            <a:extLst>
              <a:ext uri="{FF2B5EF4-FFF2-40B4-BE49-F238E27FC236}">
                <a16:creationId xmlns:a16="http://schemas.microsoft.com/office/drawing/2014/main" id="{CBC10744-2D14-4311-9257-A296902907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3414694" y="3836248"/>
            <a:ext cx="2478106" cy="2393517"/>
          </a:xfrm>
          <a:prstGeom prst="roundRect">
            <a:avLst>
              <a:gd name="adj" fmla="val 5386"/>
            </a:avLst>
          </a:prstGeom>
        </p:spPr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C4A6884E-0384-437C-A500-97D15307FC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6297594" y="3836248"/>
            <a:ext cx="2478106" cy="2393517"/>
          </a:xfrm>
          <a:prstGeom prst="roundRect">
            <a:avLst>
              <a:gd name="adj" fmla="val 5386"/>
            </a:avLst>
          </a:prstGeom>
        </p:spPr>
      </p:sp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55C8F3A4-B7CD-4061-8CEB-B67F4FAB83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9180494" y="3836249"/>
            <a:ext cx="2478106" cy="2393516"/>
          </a:xfrm>
          <a:prstGeom prst="roundRect">
            <a:avLst>
              <a:gd name="adj" fmla="val 5386"/>
            </a:avLst>
          </a:prstGeom>
        </p:spPr>
      </p:sp>
      <p:sp>
        <p:nvSpPr>
          <p:cNvPr id="23" name="Picture Placeholder 1">
            <a:extLst>
              <a:ext uri="{FF2B5EF4-FFF2-40B4-BE49-F238E27FC236}">
                <a16:creationId xmlns:a16="http://schemas.microsoft.com/office/drawing/2014/main" id="{727FFBDC-C7FE-43E9-9B6A-F7E4AE41E7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9180494" y="1251569"/>
            <a:ext cx="2478106" cy="2393516"/>
          </a:xfrm>
          <a:prstGeom prst="roundRect">
            <a:avLst>
              <a:gd name="adj" fmla="val 5386"/>
            </a:avLst>
          </a:prstGeom>
        </p:spPr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2840A872-AAFE-44C6-8DBB-8A7F1BF382B3}"/>
              </a:ext>
            </a:extLst>
          </p:cNvPr>
          <p:cNvSpPr/>
          <p:nvPr userDrawn="1"/>
        </p:nvSpPr>
        <p:spPr>
          <a:xfrm rot="5400000" flipH="1" flipV="1">
            <a:off x="3488472" y="-1630974"/>
            <a:ext cx="2418229" cy="8183315"/>
          </a:xfrm>
          <a:custGeom>
            <a:avLst/>
            <a:gdLst>
              <a:gd name="connsiteX0" fmla="*/ 2418229 w 2418229"/>
              <a:gd name="connsiteY0" fmla="*/ 8183315 h 8183315"/>
              <a:gd name="connsiteX1" fmla="*/ 456482 w 2418229"/>
              <a:gd name="connsiteY1" fmla="*/ 8183315 h 8183315"/>
              <a:gd name="connsiteX2" fmla="*/ 24715 w 2418229"/>
              <a:gd name="connsiteY2" fmla="*/ 7473264 h 8183315"/>
              <a:gd name="connsiteX3" fmla="*/ 0 w 2418229"/>
              <a:gd name="connsiteY3" fmla="*/ 323912 h 8183315"/>
              <a:gd name="connsiteX4" fmla="*/ 120 w 2418229"/>
              <a:gd name="connsiteY4" fmla="*/ 0 h 8183315"/>
              <a:gd name="connsiteX5" fmla="*/ 2418227 w 2418229"/>
              <a:gd name="connsiteY5" fmla="*/ 0 h 8183315"/>
              <a:gd name="connsiteX6" fmla="*/ 2418228 w 2418229"/>
              <a:gd name="connsiteY6" fmla="*/ 2016122 h 8183315"/>
              <a:gd name="connsiteX7" fmla="*/ 2418229 w 2418229"/>
              <a:gd name="connsiteY7" fmla="*/ 8183315 h 818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8229" h="8183315">
                <a:moveTo>
                  <a:pt x="2418229" y="8183315"/>
                </a:moveTo>
                <a:lnTo>
                  <a:pt x="456482" y="8183315"/>
                </a:lnTo>
                <a:lnTo>
                  <a:pt x="24715" y="7473264"/>
                </a:lnTo>
                <a:cubicBezTo>
                  <a:pt x="27241" y="5714429"/>
                  <a:pt x="1062" y="2290842"/>
                  <a:pt x="0" y="323912"/>
                </a:cubicBezTo>
                <a:lnTo>
                  <a:pt x="120" y="0"/>
                </a:lnTo>
                <a:lnTo>
                  <a:pt x="2418227" y="0"/>
                </a:lnTo>
                <a:lnTo>
                  <a:pt x="2418228" y="2016122"/>
                </a:lnTo>
                <a:cubicBezTo>
                  <a:pt x="2418228" y="4071853"/>
                  <a:pt x="2418229" y="6106153"/>
                  <a:pt x="2418229" y="8183315"/>
                </a:cubicBezTo>
                <a:close/>
              </a:path>
            </a:pathLst>
          </a:custGeom>
          <a:solidFill>
            <a:srgbClr val="E2252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CB4619D-BC72-4DFC-BD54-9DCCC0CB5A82}"/>
              </a:ext>
            </a:extLst>
          </p:cNvPr>
          <p:cNvGrpSpPr/>
          <p:nvPr userDrawn="1"/>
        </p:nvGrpSpPr>
        <p:grpSpPr>
          <a:xfrm>
            <a:off x="9121756" y="2176278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4" name="object 8">
              <a:extLst>
                <a:ext uri="{FF2B5EF4-FFF2-40B4-BE49-F238E27FC236}">
                  <a16:creationId xmlns:a16="http://schemas.microsoft.com/office/drawing/2014/main" id="{0711CEF3-C5EC-492F-9A88-66CEEEE1520E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8">
              <a:extLst>
                <a:ext uri="{FF2B5EF4-FFF2-40B4-BE49-F238E27FC236}">
                  <a16:creationId xmlns:a16="http://schemas.microsoft.com/office/drawing/2014/main" id="{8C2ED7AA-3BE7-431A-BEEB-3132E908D096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371ACD2-D84B-456E-B257-D959FBA5DBE3}"/>
              </a:ext>
            </a:extLst>
          </p:cNvPr>
          <p:cNvGrpSpPr/>
          <p:nvPr userDrawn="1"/>
        </p:nvGrpSpPr>
        <p:grpSpPr>
          <a:xfrm>
            <a:off x="9121756" y="474488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8" name="object 8">
              <a:extLst>
                <a:ext uri="{FF2B5EF4-FFF2-40B4-BE49-F238E27FC236}">
                  <a16:creationId xmlns:a16="http://schemas.microsoft.com/office/drawing/2014/main" id="{BFD12614-6F1A-42D7-96FD-583A6C43D573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96338D75-40B3-41C0-BB79-748B3CC037DA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08127852-467E-46F7-8C30-B30DB5460DFF}"/>
              </a:ext>
            </a:extLst>
          </p:cNvPr>
          <p:cNvGrpSpPr/>
          <p:nvPr userDrawn="1"/>
        </p:nvGrpSpPr>
        <p:grpSpPr>
          <a:xfrm>
            <a:off x="6238856" y="474488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1" name="object 8">
              <a:extLst>
                <a:ext uri="{FF2B5EF4-FFF2-40B4-BE49-F238E27FC236}">
                  <a16:creationId xmlns:a16="http://schemas.microsoft.com/office/drawing/2014/main" id="{9FB7169A-4C81-40D8-ADEB-31ECBB39935B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8">
              <a:extLst>
                <a:ext uri="{FF2B5EF4-FFF2-40B4-BE49-F238E27FC236}">
                  <a16:creationId xmlns:a16="http://schemas.microsoft.com/office/drawing/2014/main" id="{D18BDB52-3319-47A9-83D0-8204C865301C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7FC0AC91-2159-4D1B-8B25-795DDF530EE5}"/>
              </a:ext>
            </a:extLst>
          </p:cNvPr>
          <p:cNvGrpSpPr/>
          <p:nvPr userDrawn="1"/>
        </p:nvGrpSpPr>
        <p:grpSpPr>
          <a:xfrm>
            <a:off x="3355956" y="4736245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4" name="object 8">
              <a:extLst>
                <a:ext uri="{FF2B5EF4-FFF2-40B4-BE49-F238E27FC236}">
                  <a16:creationId xmlns:a16="http://schemas.microsoft.com/office/drawing/2014/main" id="{59FCAC91-324E-4BB4-B79B-F3AF78543FB0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8">
              <a:extLst>
                <a:ext uri="{FF2B5EF4-FFF2-40B4-BE49-F238E27FC236}">
                  <a16:creationId xmlns:a16="http://schemas.microsoft.com/office/drawing/2014/main" id="{F5E9CC8A-B75F-452D-9988-8472FF3BEB35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7CEFD0EC-D93C-46AC-A2F7-D2181540FEEA}"/>
              </a:ext>
            </a:extLst>
          </p:cNvPr>
          <p:cNvGrpSpPr/>
          <p:nvPr userDrawn="1"/>
        </p:nvGrpSpPr>
        <p:grpSpPr>
          <a:xfrm>
            <a:off x="434919" y="473218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7" name="object 8">
              <a:extLst>
                <a:ext uri="{FF2B5EF4-FFF2-40B4-BE49-F238E27FC236}">
                  <a16:creationId xmlns:a16="http://schemas.microsoft.com/office/drawing/2014/main" id="{E881C552-5B41-436D-94EA-2044AAC7AE24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64991266-B7FB-4760-AEBB-F04A985E26A3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9312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BB0FFB0-A451-46C1-8634-C45FF536E3F6}"/>
              </a:ext>
            </a:extLst>
          </p:cNvPr>
          <p:cNvSpPr/>
          <p:nvPr userDrawn="1"/>
        </p:nvSpPr>
        <p:spPr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7D8E1CF-95C4-4C78-A10B-2AC92367E420}"/>
              </a:ext>
            </a:extLst>
          </p:cNvPr>
          <p:cNvSpPr/>
          <p:nvPr userDrawn="1"/>
        </p:nvSpPr>
        <p:spPr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 baseline="-250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49270F8-1A2C-4795-AE54-A1514E4B5FE8}"/>
              </a:ext>
            </a:extLst>
          </p:cNvPr>
          <p:cNvGrpSpPr/>
          <p:nvPr userDrawn="1"/>
        </p:nvGrpSpPr>
        <p:grpSpPr>
          <a:xfrm>
            <a:off x="8855304" y="0"/>
            <a:ext cx="5900900" cy="8372921"/>
            <a:chOff x="8817204" y="0"/>
            <a:chExt cx="5900900" cy="837292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29CE189-ECDC-43A0-B0A7-3E97677C78CA}"/>
                </a:ext>
              </a:extLst>
            </p:cNvPr>
            <p:cNvSpPr/>
            <p:nvPr userDrawn="1"/>
          </p:nvSpPr>
          <p:spPr>
            <a:xfrm>
              <a:off x="8826834" y="0"/>
              <a:ext cx="3374796" cy="6869217"/>
            </a:xfrm>
            <a:prstGeom prst="rect">
              <a:avLst/>
            </a:prstGeom>
            <a:solidFill>
              <a:srgbClr val="E225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12457CC2-B650-4CC2-851D-4B66D2410A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05"/>
            <a:stretch>
              <a:fillRect/>
            </a:stretch>
          </p:blipFill>
          <p:spPr>
            <a:xfrm rot="10800000">
              <a:off x="8817204" y="3503847"/>
              <a:ext cx="2448885" cy="4869074"/>
            </a:xfrm>
            <a:custGeom>
              <a:avLst/>
              <a:gdLst>
                <a:gd name="connsiteX0" fmla="*/ 2448885 w 2448885"/>
                <a:gd name="connsiteY0" fmla="*/ 4869074 h 4869074"/>
                <a:gd name="connsiteX1" fmla="*/ 0 w 2448885"/>
                <a:gd name="connsiteY1" fmla="*/ 4869074 h 4869074"/>
                <a:gd name="connsiteX2" fmla="*/ 0 w 2448885"/>
                <a:gd name="connsiteY2" fmla="*/ 0 h 4869074"/>
                <a:gd name="connsiteX3" fmla="*/ 2448885 w 2448885"/>
                <a:gd name="connsiteY3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885" h="4869074">
                  <a:moveTo>
                    <a:pt x="2448885" y="4869074"/>
                  </a:moveTo>
                  <a:lnTo>
                    <a:pt x="0" y="4869074"/>
                  </a:lnTo>
                  <a:lnTo>
                    <a:pt x="0" y="0"/>
                  </a:lnTo>
                  <a:lnTo>
                    <a:pt x="2448885" y="0"/>
                  </a:lnTo>
                  <a:close/>
                </a:path>
              </a:pathLst>
            </a:cu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546E3A05-1E65-49F1-BC36-AE709A0E19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9849030" y="3503847"/>
              <a:ext cx="4869074" cy="4869074"/>
            </a:xfrm>
            <a:custGeom>
              <a:avLst/>
              <a:gdLst>
                <a:gd name="connsiteX0" fmla="*/ 4869074 w 4869074"/>
                <a:gd name="connsiteY0" fmla="*/ 4869074 h 4869074"/>
                <a:gd name="connsiteX1" fmla="*/ 2516474 w 4869074"/>
                <a:gd name="connsiteY1" fmla="*/ 4869074 h 4869074"/>
                <a:gd name="connsiteX2" fmla="*/ 2516474 w 4869074"/>
                <a:gd name="connsiteY2" fmla="*/ 460821 h 4869074"/>
                <a:gd name="connsiteX3" fmla="*/ 0 w 4869074"/>
                <a:gd name="connsiteY3" fmla="*/ 460821 h 4869074"/>
                <a:gd name="connsiteX4" fmla="*/ 0 w 4869074"/>
                <a:gd name="connsiteY4" fmla="*/ 0 h 4869074"/>
                <a:gd name="connsiteX5" fmla="*/ 4869074 w 4869074"/>
                <a:gd name="connsiteY5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9074" h="4869074">
                  <a:moveTo>
                    <a:pt x="4869074" y="4869074"/>
                  </a:moveTo>
                  <a:lnTo>
                    <a:pt x="2516474" y="4869074"/>
                  </a:lnTo>
                  <a:lnTo>
                    <a:pt x="2516474" y="460821"/>
                  </a:lnTo>
                  <a:lnTo>
                    <a:pt x="0" y="460821"/>
                  </a:lnTo>
                  <a:lnTo>
                    <a:pt x="0" y="0"/>
                  </a:lnTo>
                  <a:lnTo>
                    <a:pt x="4869074" y="0"/>
                  </a:lnTo>
                  <a:close/>
                </a:path>
              </a:pathLst>
            </a:custGeom>
          </p:spPr>
        </p:pic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00F63B8-8FB7-433F-BC03-F755CF117A9C}"/>
              </a:ext>
            </a:extLst>
          </p:cNvPr>
          <p:cNvSpPr/>
          <p:nvPr userDrawn="1"/>
        </p:nvSpPr>
        <p:spPr>
          <a:xfrm>
            <a:off x="7470051" y="635000"/>
            <a:ext cx="4783909" cy="375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114A3B-293A-4943-B33B-1E9AF0C83A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19" y="957356"/>
            <a:ext cx="2808596" cy="298342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807DFE0-2C5F-46CD-AF1C-F00B15660CB3}"/>
              </a:ext>
            </a:extLst>
          </p:cNvPr>
          <p:cNvSpPr/>
          <p:nvPr userDrawn="1"/>
        </p:nvSpPr>
        <p:spPr>
          <a:xfrm>
            <a:off x="8864934" y="4394200"/>
            <a:ext cx="3389026" cy="2475017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45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BB0FFB0-A451-46C1-8634-C45FF536E3F6}"/>
              </a:ext>
            </a:extLst>
          </p:cNvPr>
          <p:cNvSpPr/>
          <p:nvPr userDrawn="1"/>
        </p:nvSpPr>
        <p:spPr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7D8E1CF-95C4-4C78-A10B-2AC92367E420}"/>
              </a:ext>
            </a:extLst>
          </p:cNvPr>
          <p:cNvSpPr/>
          <p:nvPr userDrawn="1"/>
        </p:nvSpPr>
        <p:spPr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 baseline="-250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49270F8-1A2C-4795-AE54-A1514E4B5FE8}"/>
              </a:ext>
            </a:extLst>
          </p:cNvPr>
          <p:cNvGrpSpPr/>
          <p:nvPr userDrawn="1"/>
        </p:nvGrpSpPr>
        <p:grpSpPr>
          <a:xfrm>
            <a:off x="8855304" y="0"/>
            <a:ext cx="5900900" cy="8372921"/>
            <a:chOff x="8817204" y="0"/>
            <a:chExt cx="5900900" cy="837292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29CE189-ECDC-43A0-B0A7-3E97677C78CA}"/>
                </a:ext>
              </a:extLst>
            </p:cNvPr>
            <p:cNvSpPr/>
            <p:nvPr userDrawn="1"/>
          </p:nvSpPr>
          <p:spPr>
            <a:xfrm>
              <a:off x="8826834" y="0"/>
              <a:ext cx="3374796" cy="6869217"/>
            </a:xfrm>
            <a:prstGeom prst="rect">
              <a:avLst/>
            </a:prstGeom>
            <a:solidFill>
              <a:srgbClr val="E225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12457CC2-B650-4CC2-851D-4B66D2410A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05"/>
            <a:stretch>
              <a:fillRect/>
            </a:stretch>
          </p:blipFill>
          <p:spPr>
            <a:xfrm rot="10800000">
              <a:off x="8817204" y="3503847"/>
              <a:ext cx="2448885" cy="4869074"/>
            </a:xfrm>
            <a:custGeom>
              <a:avLst/>
              <a:gdLst>
                <a:gd name="connsiteX0" fmla="*/ 2448885 w 2448885"/>
                <a:gd name="connsiteY0" fmla="*/ 4869074 h 4869074"/>
                <a:gd name="connsiteX1" fmla="*/ 0 w 2448885"/>
                <a:gd name="connsiteY1" fmla="*/ 4869074 h 4869074"/>
                <a:gd name="connsiteX2" fmla="*/ 0 w 2448885"/>
                <a:gd name="connsiteY2" fmla="*/ 0 h 4869074"/>
                <a:gd name="connsiteX3" fmla="*/ 2448885 w 2448885"/>
                <a:gd name="connsiteY3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885" h="4869074">
                  <a:moveTo>
                    <a:pt x="2448885" y="4869074"/>
                  </a:moveTo>
                  <a:lnTo>
                    <a:pt x="0" y="4869074"/>
                  </a:lnTo>
                  <a:lnTo>
                    <a:pt x="0" y="0"/>
                  </a:lnTo>
                  <a:lnTo>
                    <a:pt x="2448885" y="0"/>
                  </a:lnTo>
                  <a:close/>
                </a:path>
              </a:pathLst>
            </a:cu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546E3A05-1E65-49F1-BC36-AE709A0E19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9849030" y="3503847"/>
              <a:ext cx="4869074" cy="4869074"/>
            </a:xfrm>
            <a:custGeom>
              <a:avLst/>
              <a:gdLst>
                <a:gd name="connsiteX0" fmla="*/ 4869074 w 4869074"/>
                <a:gd name="connsiteY0" fmla="*/ 4869074 h 4869074"/>
                <a:gd name="connsiteX1" fmla="*/ 2516474 w 4869074"/>
                <a:gd name="connsiteY1" fmla="*/ 4869074 h 4869074"/>
                <a:gd name="connsiteX2" fmla="*/ 2516474 w 4869074"/>
                <a:gd name="connsiteY2" fmla="*/ 460821 h 4869074"/>
                <a:gd name="connsiteX3" fmla="*/ 0 w 4869074"/>
                <a:gd name="connsiteY3" fmla="*/ 460821 h 4869074"/>
                <a:gd name="connsiteX4" fmla="*/ 0 w 4869074"/>
                <a:gd name="connsiteY4" fmla="*/ 0 h 4869074"/>
                <a:gd name="connsiteX5" fmla="*/ 4869074 w 4869074"/>
                <a:gd name="connsiteY5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9074" h="4869074">
                  <a:moveTo>
                    <a:pt x="4869074" y="4869074"/>
                  </a:moveTo>
                  <a:lnTo>
                    <a:pt x="2516474" y="4869074"/>
                  </a:lnTo>
                  <a:lnTo>
                    <a:pt x="2516474" y="460821"/>
                  </a:lnTo>
                  <a:lnTo>
                    <a:pt x="0" y="460821"/>
                  </a:lnTo>
                  <a:lnTo>
                    <a:pt x="0" y="0"/>
                  </a:lnTo>
                  <a:lnTo>
                    <a:pt x="4869074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429254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2BB0FFB0-A451-46C1-8634-C45FF536E3F6}"/>
              </a:ext>
            </a:extLst>
          </p:cNvPr>
          <p:cNvSpPr/>
          <p:nvPr userDrawn="1"/>
        </p:nvSpPr>
        <p:spPr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7D8E1CF-95C4-4C78-A10B-2AC92367E420}"/>
              </a:ext>
            </a:extLst>
          </p:cNvPr>
          <p:cNvSpPr/>
          <p:nvPr userDrawn="1"/>
        </p:nvSpPr>
        <p:spPr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 baseline="-25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114A3B-293A-4943-B33B-1E9AF0C83A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919" y="1937289"/>
            <a:ext cx="2808596" cy="298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3CA6B944-7CA4-444F-A24D-C0FF6CE1E2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43686" y="994461"/>
            <a:ext cx="4750959" cy="525230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x-none" dirty="0"/>
          </a:p>
        </p:txBody>
      </p:sp>
      <p:grpSp>
        <p:nvGrpSpPr>
          <p:cNvPr id="41" name="object 11">
            <a:extLst>
              <a:ext uri="{FF2B5EF4-FFF2-40B4-BE49-F238E27FC236}">
                <a16:creationId xmlns:a16="http://schemas.microsoft.com/office/drawing/2014/main" id="{047664D9-E68F-4C60-8945-4C1D817B352C}"/>
              </a:ext>
            </a:extLst>
          </p:cNvPr>
          <p:cNvGrpSpPr/>
          <p:nvPr userDrawn="1"/>
        </p:nvGrpSpPr>
        <p:grpSpPr>
          <a:xfrm>
            <a:off x="740227" y="799514"/>
            <a:ext cx="6157687" cy="1651232"/>
            <a:chOff x="516528" y="1249671"/>
            <a:chExt cx="6043930" cy="849630"/>
          </a:xfrm>
        </p:grpSpPr>
        <p:pic>
          <p:nvPicPr>
            <p:cNvPr id="42" name="object 12">
              <a:extLst>
                <a:ext uri="{FF2B5EF4-FFF2-40B4-BE49-F238E27FC236}">
                  <a16:creationId xmlns:a16="http://schemas.microsoft.com/office/drawing/2014/main" id="{43D611B6-0D86-4123-9AAB-570B03B2F2F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43" name="object 13">
              <a:extLst>
                <a:ext uri="{FF2B5EF4-FFF2-40B4-BE49-F238E27FC236}">
                  <a16:creationId xmlns:a16="http://schemas.microsoft.com/office/drawing/2014/main" id="{A5CF8A79-674D-4410-B33B-C5EA6ABEB919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11">
            <a:extLst>
              <a:ext uri="{FF2B5EF4-FFF2-40B4-BE49-F238E27FC236}">
                <a16:creationId xmlns:a16="http://schemas.microsoft.com/office/drawing/2014/main" id="{C259C2DE-294A-4DDF-9EDB-8F959674894F}"/>
              </a:ext>
            </a:extLst>
          </p:cNvPr>
          <p:cNvGrpSpPr/>
          <p:nvPr userDrawn="1"/>
        </p:nvGrpSpPr>
        <p:grpSpPr>
          <a:xfrm>
            <a:off x="740226" y="2159160"/>
            <a:ext cx="6157687" cy="1651232"/>
            <a:chOff x="516528" y="1249671"/>
            <a:chExt cx="6043930" cy="849630"/>
          </a:xfrm>
        </p:grpSpPr>
        <p:pic>
          <p:nvPicPr>
            <p:cNvPr id="45" name="object 12">
              <a:extLst>
                <a:ext uri="{FF2B5EF4-FFF2-40B4-BE49-F238E27FC236}">
                  <a16:creationId xmlns:a16="http://schemas.microsoft.com/office/drawing/2014/main" id="{2C1ACA13-3A32-4867-81F2-292AAFBDFBE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46" name="object 13">
              <a:extLst>
                <a:ext uri="{FF2B5EF4-FFF2-40B4-BE49-F238E27FC236}">
                  <a16:creationId xmlns:a16="http://schemas.microsoft.com/office/drawing/2014/main" id="{332F96D7-0FFD-4E1F-83CB-1A3BB1DA130F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11">
            <a:extLst>
              <a:ext uri="{FF2B5EF4-FFF2-40B4-BE49-F238E27FC236}">
                <a16:creationId xmlns:a16="http://schemas.microsoft.com/office/drawing/2014/main" id="{15FAD82C-5D9A-4F10-88B0-13ECF877B9D2}"/>
              </a:ext>
            </a:extLst>
          </p:cNvPr>
          <p:cNvGrpSpPr/>
          <p:nvPr userDrawn="1"/>
        </p:nvGrpSpPr>
        <p:grpSpPr>
          <a:xfrm>
            <a:off x="740226" y="3508031"/>
            <a:ext cx="6157687" cy="1651232"/>
            <a:chOff x="516528" y="1249671"/>
            <a:chExt cx="6043930" cy="849630"/>
          </a:xfrm>
        </p:grpSpPr>
        <p:pic>
          <p:nvPicPr>
            <p:cNvPr id="48" name="object 12">
              <a:extLst>
                <a:ext uri="{FF2B5EF4-FFF2-40B4-BE49-F238E27FC236}">
                  <a16:creationId xmlns:a16="http://schemas.microsoft.com/office/drawing/2014/main" id="{9D3AD6ED-6DFE-41B3-8939-85FAB532B1B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49" name="object 13">
              <a:extLst>
                <a:ext uri="{FF2B5EF4-FFF2-40B4-BE49-F238E27FC236}">
                  <a16:creationId xmlns:a16="http://schemas.microsoft.com/office/drawing/2014/main" id="{48959F7F-A218-450D-BCBC-9E914B8101FD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11">
            <a:extLst>
              <a:ext uri="{FF2B5EF4-FFF2-40B4-BE49-F238E27FC236}">
                <a16:creationId xmlns:a16="http://schemas.microsoft.com/office/drawing/2014/main" id="{11336F1C-668E-4653-9FFA-81425EBF38A5}"/>
              </a:ext>
            </a:extLst>
          </p:cNvPr>
          <p:cNvGrpSpPr/>
          <p:nvPr userDrawn="1"/>
        </p:nvGrpSpPr>
        <p:grpSpPr>
          <a:xfrm>
            <a:off x="740225" y="4867678"/>
            <a:ext cx="6157687" cy="1651232"/>
            <a:chOff x="516528" y="1249671"/>
            <a:chExt cx="6043930" cy="849630"/>
          </a:xfrm>
        </p:grpSpPr>
        <p:pic>
          <p:nvPicPr>
            <p:cNvPr id="51" name="object 12">
              <a:extLst>
                <a:ext uri="{FF2B5EF4-FFF2-40B4-BE49-F238E27FC236}">
                  <a16:creationId xmlns:a16="http://schemas.microsoft.com/office/drawing/2014/main" id="{17AD2C25-8B05-4228-9FD3-953AA01BAC0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52" name="object 13">
              <a:extLst>
                <a:ext uri="{FF2B5EF4-FFF2-40B4-BE49-F238E27FC236}">
                  <a16:creationId xmlns:a16="http://schemas.microsoft.com/office/drawing/2014/main" id="{292364F6-CD10-446B-AC2F-84AF8CC491BF}"/>
                </a:ext>
              </a:extLst>
            </p:cNvPr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D0A81969-F57B-4CCE-8123-C37CC55DF436}"/>
              </a:ext>
            </a:extLst>
          </p:cNvPr>
          <p:cNvGrpSpPr/>
          <p:nvPr userDrawn="1"/>
        </p:nvGrpSpPr>
        <p:grpSpPr>
          <a:xfrm>
            <a:off x="838153" y="1035493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54" name="object 8">
              <a:extLst>
                <a:ext uri="{FF2B5EF4-FFF2-40B4-BE49-F238E27FC236}">
                  <a16:creationId xmlns:a16="http://schemas.microsoft.com/office/drawing/2014/main" id="{E17BDD1E-FC77-4BFE-A937-E9718ABEB37A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8">
              <a:extLst>
                <a:ext uri="{FF2B5EF4-FFF2-40B4-BE49-F238E27FC236}">
                  <a16:creationId xmlns:a16="http://schemas.microsoft.com/office/drawing/2014/main" id="{F8F1743D-BE2A-4D90-ABF3-3A3441F815AB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1130156E-D436-4EB1-A9B7-70DF7D991840}"/>
              </a:ext>
            </a:extLst>
          </p:cNvPr>
          <p:cNvGrpSpPr/>
          <p:nvPr userDrawn="1"/>
        </p:nvGrpSpPr>
        <p:grpSpPr>
          <a:xfrm>
            <a:off x="838152" y="2380219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57" name="object 8">
              <a:extLst>
                <a:ext uri="{FF2B5EF4-FFF2-40B4-BE49-F238E27FC236}">
                  <a16:creationId xmlns:a16="http://schemas.microsoft.com/office/drawing/2014/main" id="{2F791EEE-AC54-419E-9D25-8585F8388A86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8">
              <a:extLst>
                <a:ext uri="{FF2B5EF4-FFF2-40B4-BE49-F238E27FC236}">
                  <a16:creationId xmlns:a16="http://schemas.microsoft.com/office/drawing/2014/main" id="{698A2B3F-D8BD-45B8-8373-88AE3852BA1B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64592D49-4EAE-4192-AA32-71E16CEF1F11}"/>
              </a:ext>
            </a:extLst>
          </p:cNvPr>
          <p:cNvGrpSpPr/>
          <p:nvPr userDrawn="1"/>
        </p:nvGrpSpPr>
        <p:grpSpPr>
          <a:xfrm>
            <a:off x="829396" y="3725095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60" name="object 8">
              <a:extLst>
                <a:ext uri="{FF2B5EF4-FFF2-40B4-BE49-F238E27FC236}">
                  <a16:creationId xmlns:a16="http://schemas.microsoft.com/office/drawing/2014/main" id="{329D34EA-696B-42A1-B1DD-7FD05300DB1E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8">
              <a:extLst>
                <a:ext uri="{FF2B5EF4-FFF2-40B4-BE49-F238E27FC236}">
                  <a16:creationId xmlns:a16="http://schemas.microsoft.com/office/drawing/2014/main" id="{F35A195D-1418-49E0-A2C9-7E6C36335B58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FFCEC048-D16D-42A4-91D8-BD94FA48D77A}"/>
              </a:ext>
            </a:extLst>
          </p:cNvPr>
          <p:cNvGrpSpPr/>
          <p:nvPr userDrawn="1"/>
        </p:nvGrpSpPr>
        <p:grpSpPr>
          <a:xfrm>
            <a:off x="829395" y="5076095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63" name="object 8">
              <a:extLst>
                <a:ext uri="{FF2B5EF4-FFF2-40B4-BE49-F238E27FC236}">
                  <a16:creationId xmlns:a16="http://schemas.microsoft.com/office/drawing/2014/main" id="{1261801D-30A2-40BC-9796-3A2DB17FC735}"/>
                </a:ext>
              </a:extLst>
            </p:cNvPr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8">
              <a:extLst>
                <a:ext uri="{FF2B5EF4-FFF2-40B4-BE49-F238E27FC236}">
                  <a16:creationId xmlns:a16="http://schemas.microsoft.com/office/drawing/2014/main" id="{C8AB70B7-89F1-4C46-B118-B4F5ED66E904}"/>
                </a:ext>
              </a:extLst>
            </p:cNvPr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Заголовок 7">
            <a:extLst>
              <a:ext uri="{FF2B5EF4-FFF2-40B4-BE49-F238E27FC236}">
                <a16:creationId xmlns:a16="http://schemas.microsoft.com/office/drawing/2014/main" id="{C6BB62D8-F9FD-4F8C-995B-6038EB986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3259" y="1128680"/>
            <a:ext cx="5537284" cy="965200"/>
          </a:xfrm>
        </p:spPr>
        <p:txBody>
          <a:bodyPr>
            <a:noAutofit/>
          </a:bodyPr>
          <a:lstStyle>
            <a:lvl1pPr>
              <a:defRPr sz="1600" u="none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ОСНОВНЫЕ НАПРАВЛЕНИЯ ВОЕННО-СПОРТИВНОГО ОБУЧЕНИЯ КУРСАНТОВ ЛЕТНЕГО ЛАГЕРЯ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61D1C14-9B17-4381-87A6-3FC08BB1F0FE}"/>
              </a:ext>
            </a:extLst>
          </p:cNvPr>
          <p:cNvGrpSpPr/>
          <p:nvPr userDrawn="1"/>
        </p:nvGrpSpPr>
        <p:grpSpPr>
          <a:xfrm>
            <a:off x="7084946" y="4784262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39A0C198-9D06-4B56-965A-FE025618D0E7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8">
              <a:extLst>
                <a:ext uri="{FF2B5EF4-FFF2-40B4-BE49-F238E27FC236}">
                  <a16:creationId xmlns:a16="http://schemas.microsoft.com/office/drawing/2014/main" id="{6E9E4935-21A7-4C29-90B6-EE7C168ED65C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030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339D1298-C9DF-4B3F-B7B3-D177266FD33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CE3F9AFA-E8B3-42BB-A854-5E3974FCD33A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13">
            <a:extLst>
              <a:ext uri="{FF2B5EF4-FFF2-40B4-BE49-F238E27FC236}">
                <a16:creationId xmlns:a16="http://schemas.microsoft.com/office/drawing/2014/main" id="{9D117046-16D7-4792-926E-582F639C7E3F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94364" y="1427010"/>
            <a:ext cx="118541" cy="118541"/>
          </a:xfrm>
          <a:prstGeom prst="rect">
            <a:avLst/>
          </a:prstGeom>
        </p:spPr>
      </p:pic>
      <p:pic>
        <p:nvPicPr>
          <p:cNvPr id="21" name="object 13">
            <a:extLst>
              <a:ext uri="{FF2B5EF4-FFF2-40B4-BE49-F238E27FC236}">
                <a16:creationId xmlns:a16="http://schemas.microsoft.com/office/drawing/2014/main" id="{63C08CE8-3E12-47C0-9005-C77B1C0E3CE5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94364" y="2292740"/>
            <a:ext cx="118541" cy="118541"/>
          </a:xfrm>
          <a:prstGeom prst="rect">
            <a:avLst/>
          </a:prstGeom>
        </p:spPr>
      </p:pic>
      <p:pic>
        <p:nvPicPr>
          <p:cNvPr id="22" name="object 13">
            <a:extLst>
              <a:ext uri="{FF2B5EF4-FFF2-40B4-BE49-F238E27FC236}">
                <a16:creationId xmlns:a16="http://schemas.microsoft.com/office/drawing/2014/main" id="{C39D6188-660F-4EAC-AF1D-0696ADBE6147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18689" y="3199698"/>
            <a:ext cx="118541" cy="118541"/>
          </a:xfrm>
          <a:prstGeom prst="rect">
            <a:avLst/>
          </a:prstGeom>
        </p:spPr>
      </p:pic>
      <p:pic>
        <p:nvPicPr>
          <p:cNvPr id="23" name="object 13">
            <a:extLst>
              <a:ext uri="{FF2B5EF4-FFF2-40B4-BE49-F238E27FC236}">
                <a16:creationId xmlns:a16="http://schemas.microsoft.com/office/drawing/2014/main" id="{DFAAF20A-CCBE-485A-B5C2-1A1FA3BC0662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18689" y="4065428"/>
            <a:ext cx="118541" cy="118541"/>
          </a:xfrm>
          <a:prstGeom prst="rect">
            <a:avLst/>
          </a:prstGeom>
        </p:spPr>
      </p:pic>
      <p:pic>
        <p:nvPicPr>
          <p:cNvPr id="24" name="object 13">
            <a:extLst>
              <a:ext uri="{FF2B5EF4-FFF2-40B4-BE49-F238E27FC236}">
                <a16:creationId xmlns:a16="http://schemas.microsoft.com/office/drawing/2014/main" id="{CCE24F9F-7467-4817-9145-02BA9997573B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18689" y="5004127"/>
            <a:ext cx="118541" cy="118541"/>
          </a:xfrm>
          <a:prstGeom prst="rect">
            <a:avLst/>
          </a:prstGeom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4A3A1F6-AE3D-4E9C-BD83-C701967B7383}"/>
              </a:ext>
            </a:extLst>
          </p:cNvPr>
          <p:cNvGrpSpPr/>
          <p:nvPr userDrawn="1"/>
        </p:nvGrpSpPr>
        <p:grpSpPr>
          <a:xfrm>
            <a:off x="-124362" y="0"/>
            <a:ext cx="5900900" cy="8372921"/>
            <a:chOff x="8817204" y="0"/>
            <a:chExt cx="5900900" cy="8372921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1B091CF6-A883-41DB-9EBA-A71EF2E1DC31}"/>
                </a:ext>
              </a:extLst>
            </p:cNvPr>
            <p:cNvSpPr/>
            <p:nvPr userDrawn="1"/>
          </p:nvSpPr>
          <p:spPr>
            <a:xfrm>
              <a:off x="8826834" y="0"/>
              <a:ext cx="3374796" cy="6869217"/>
            </a:xfrm>
            <a:prstGeom prst="rect">
              <a:avLst/>
            </a:prstGeom>
            <a:solidFill>
              <a:srgbClr val="E225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B8359DB-67F9-4D63-A81C-F0198DA4EE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05"/>
            <a:stretch>
              <a:fillRect/>
            </a:stretch>
          </p:blipFill>
          <p:spPr>
            <a:xfrm rot="10800000">
              <a:off x="8817204" y="3503847"/>
              <a:ext cx="2448885" cy="4869074"/>
            </a:xfrm>
            <a:custGeom>
              <a:avLst/>
              <a:gdLst>
                <a:gd name="connsiteX0" fmla="*/ 2448885 w 2448885"/>
                <a:gd name="connsiteY0" fmla="*/ 4869074 h 4869074"/>
                <a:gd name="connsiteX1" fmla="*/ 0 w 2448885"/>
                <a:gd name="connsiteY1" fmla="*/ 4869074 h 4869074"/>
                <a:gd name="connsiteX2" fmla="*/ 0 w 2448885"/>
                <a:gd name="connsiteY2" fmla="*/ 0 h 4869074"/>
                <a:gd name="connsiteX3" fmla="*/ 2448885 w 2448885"/>
                <a:gd name="connsiteY3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885" h="4869074">
                  <a:moveTo>
                    <a:pt x="2448885" y="4869074"/>
                  </a:moveTo>
                  <a:lnTo>
                    <a:pt x="0" y="4869074"/>
                  </a:lnTo>
                  <a:lnTo>
                    <a:pt x="0" y="0"/>
                  </a:lnTo>
                  <a:lnTo>
                    <a:pt x="2448885" y="0"/>
                  </a:lnTo>
                  <a:close/>
                </a:path>
              </a:pathLst>
            </a:cu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AC472DD-D3B0-4B7A-A46A-8DFD9D00E6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9849030" y="3503847"/>
              <a:ext cx="4869074" cy="4869074"/>
            </a:xfrm>
            <a:custGeom>
              <a:avLst/>
              <a:gdLst>
                <a:gd name="connsiteX0" fmla="*/ 4869074 w 4869074"/>
                <a:gd name="connsiteY0" fmla="*/ 4869074 h 4869074"/>
                <a:gd name="connsiteX1" fmla="*/ 2516474 w 4869074"/>
                <a:gd name="connsiteY1" fmla="*/ 4869074 h 4869074"/>
                <a:gd name="connsiteX2" fmla="*/ 2516474 w 4869074"/>
                <a:gd name="connsiteY2" fmla="*/ 460821 h 4869074"/>
                <a:gd name="connsiteX3" fmla="*/ 0 w 4869074"/>
                <a:gd name="connsiteY3" fmla="*/ 460821 h 4869074"/>
                <a:gd name="connsiteX4" fmla="*/ 0 w 4869074"/>
                <a:gd name="connsiteY4" fmla="*/ 0 h 4869074"/>
                <a:gd name="connsiteX5" fmla="*/ 4869074 w 4869074"/>
                <a:gd name="connsiteY5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9074" h="4869074">
                  <a:moveTo>
                    <a:pt x="4869074" y="4869074"/>
                  </a:moveTo>
                  <a:lnTo>
                    <a:pt x="2516474" y="4869074"/>
                  </a:lnTo>
                  <a:lnTo>
                    <a:pt x="2516474" y="460821"/>
                  </a:lnTo>
                  <a:lnTo>
                    <a:pt x="0" y="460821"/>
                  </a:lnTo>
                  <a:lnTo>
                    <a:pt x="0" y="0"/>
                  </a:lnTo>
                  <a:lnTo>
                    <a:pt x="4869074" y="0"/>
                  </a:lnTo>
                  <a:close/>
                </a:path>
              </a:pathLst>
            </a:custGeom>
          </p:spPr>
        </p:pic>
      </p:grp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BBEB813-AE03-4F46-9BFC-3EAD08143B66}"/>
              </a:ext>
            </a:extLst>
          </p:cNvPr>
          <p:cNvSpPr/>
          <p:nvPr userDrawn="1"/>
        </p:nvSpPr>
        <p:spPr>
          <a:xfrm>
            <a:off x="3496236" y="1427010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B18AFD14-6E44-4383-A8F9-25CD74045FE8}"/>
              </a:ext>
            </a:extLst>
          </p:cNvPr>
          <p:cNvSpPr/>
          <p:nvPr userDrawn="1"/>
        </p:nvSpPr>
        <p:spPr>
          <a:xfrm>
            <a:off x="3494364" y="2293525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643CAE15-D04F-4735-9661-7A0F0E832045}"/>
              </a:ext>
            </a:extLst>
          </p:cNvPr>
          <p:cNvSpPr/>
          <p:nvPr userDrawn="1"/>
        </p:nvSpPr>
        <p:spPr>
          <a:xfrm>
            <a:off x="3518631" y="3199556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54B10468-126D-4BE3-99A1-F21ED5535B40}"/>
              </a:ext>
            </a:extLst>
          </p:cNvPr>
          <p:cNvSpPr/>
          <p:nvPr userDrawn="1"/>
        </p:nvSpPr>
        <p:spPr>
          <a:xfrm>
            <a:off x="3516759" y="4066071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9A169B9D-E50F-4151-A928-AE7E94054D26}"/>
              </a:ext>
            </a:extLst>
          </p:cNvPr>
          <p:cNvSpPr/>
          <p:nvPr userDrawn="1"/>
        </p:nvSpPr>
        <p:spPr>
          <a:xfrm>
            <a:off x="3516759" y="5009596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A7FF78-CEF6-44F5-BAA5-71A312BA5369}"/>
              </a:ext>
            </a:extLst>
          </p:cNvPr>
          <p:cNvSpPr/>
          <p:nvPr userDrawn="1"/>
        </p:nvSpPr>
        <p:spPr>
          <a:xfrm>
            <a:off x="-124362" y="4065428"/>
            <a:ext cx="3384426" cy="2803789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65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380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1852C5D-74C5-4B19-AF8E-954EE3A2FC96}"/>
              </a:ext>
            </a:extLst>
          </p:cNvPr>
          <p:cNvGrpSpPr/>
          <p:nvPr userDrawn="1"/>
        </p:nvGrpSpPr>
        <p:grpSpPr>
          <a:xfrm>
            <a:off x="432224" y="939155"/>
            <a:ext cx="2779062" cy="686192"/>
            <a:chOff x="740226" y="2159160"/>
            <a:chExt cx="6157687" cy="1651232"/>
          </a:xfrm>
        </p:grpSpPr>
        <p:grpSp>
          <p:nvGrpSpPr>
            <p:cNvPr id="110" name="object 11">
              <a:extLst>
                <a:ext uri="{FF2B5EF4-FFF2-40B4-BE49-F238E27FC236}">
                  <a16:creationId xmlns:a16="http://schemas.microsoft.com/office/drawing/2014/main" id="{05E2C810-08B1-4B68-A7D5-E9FE1EE20697}"/>
                </a:ext>
              </a:extLst>
            </p:cNvPr>
            <p:cNvGrpSpPr/>
            <p:nvPr userDrawn="1"/>
          </p:nvGrpSpPr>
          <p:grpSpPr>
            <a:xfrm>
              <a:off x="740226" y="2159160"/>
              <a:ext cx="6157687" cy="1651232"/>
              <a:chOff x="516528" y="1249671"/>
              <a:chExt cx="6043930" cy="849630"/>
            </a:xfrm>
          </p:grpSpPr>
          <p:pic>
            <p:nvPicPr>
              <p:cNvPr id="111" name="object 12">
                <a:extLst>
                  <a:ext uri="{FF2B5EF4-FFF2-40B4-BE49-F238E27FC236}">
                    <a16:creationId xmlns:a16="http://schemas.microsoft.com/office/drawing/2014/main" id="{AA4E98A0-8496-432B-B374-8B576B5B6424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6528" y="1249671"/>
                <a:ext cx="6043637" cy="849263"/>
              </a:xfrm>
              <a:prstGeom prst="rect">
                <a:avLst/>
              </a:prstGeom>
            </p:spPr>
          </p:pic>
          <p:sp>
            <p:nvSpPr>
              <p:cNvPr id="112" name="object 13">
                <a:extLst>
                  <a:ext uri="{FF2B5EF4-FFF2-40B4-BE49-F238E27FC236}">
                    <a16:creationId xmlns:a16="http://schemas.microsoft.com/office/drawing/2014/main" id="{1E4C876C-BA8D-4319-A0E0-67AB65D80F26}"/>
                  </a:ext>
                </a:extLst>
              </p:cNvPr>
              <p:cNvSpPr/>
              <p:nvPr/>
            </p:nvSpPr>
            <p:spPr>
              <a:xfrm>
                <a:off x="612647" y="1362455"/>
                <a:ext cx="5786755" cy="612775"/>
              </a:xfrm>
              <a:custGeom>
                <a:avLst/>
                <a:gdLst/>
                <a:ahLst/>
                <a:cxnLst/>
                <a:rect l="l" t="t" r="r" b="b"/>
                <a:pathLst>
                  <a:path w="5786755" h="612775">
                    <a:moveTo>
                      <a:pt x="5739003" y="0"/>
                    </a:moveTo>
                    <a:lnTo>
                      <a:pt x="47650" y="0"/>
                    </a:lnTo>
                    <a:lnTo>
                      <a:pt x="29103" y="3744"/>
                    </a:lnTo>
                    <a:lnTo>
                      <a:pt x="13957" y="13954"/>
                    </a:lnTo>
                    <a:lnTo>
                      <a:pt x="3744" y="29092"/>
                    </a:lnTo>
                    <a:lnTo>
                      <a:pt x="0" y="47625"/>
                    </a:lnTo>
                    <a:lnTo>
                      <a:pt x="0" y="565023"/>
                    </a:lnTo>
                    <a:lnTo>
                      <a:pt x="3744" y="583555"/>
                    </a:lnTo>
                    <a:lnTo>
                      <a:pt x="13957" y="598693"/>
                    </a:lnTo>
                    <a:lnTo>
                      <a:pt x="29103" y="608903"/>
                    </a:lnTo>
                    <a:lnTo>
                      <a:pt x="47650" y="612648"/>
                    </a:lnTo>
                    <a:lnTo>
                      <a:pt x="5739003" y="612648"/>
                    </a:lnTo>
                    <a:lnTo>
                      <a:pt x="5757535" y="608903"/>
                    </a:lnTo>
                    <a:lnTo>
                      <a:pt x="5772673" y="598693"/>
                    </a:lnTo>
                    <a:lnTo>
                      <a:pt x="5782883" y="583555"/>
                    </a:lnTo>
                    <a:lnTo>
                      <a:pt x="5786628" y="565023"/>
                    </a:lnTo>
                    <a:lnTo>
                      <a:pt x="5786628" y="47625"/>
                    </a:lnTo>
                    <a:lnTo>
                      <a:pt x="5782883" y="29092"/>
                    </a:lnTo>
                    <a:lnTo>
                      <a:pt x="5772673" y="13954"/>
                    </a:lnTo>
                    <a:lnTo>
                      <a:pt x="5757535" y="3744"/>
                    </a:lnTo>
                    <a:lnTo>
                      <a:pt x="573900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13" name="Группа 112">
              <a:extLst>
                <a:ext uri="{FF2B5EF4-FFF2-40B4-BE49-F238E27FC236}">
                  <a16:creationId xmlns:a16="http://schemas.microsoft.com/office/drawing/2014/main" id="{BBD5420C-FBF9-4174-AA02-4A6A80A7CF63}"/>
                </a:ext>
              </a:extLst>
            </p:cNvPr>
            <p:cNvGrpSpPr/>
            <p:nvPr userDrawn="1"/>
          </p:nvGrpSpPr>
          <p:grpSpPr>
            <a:xfrm>
              <a:off x="838152" y="2380219"/>
              <a:ext cx="99107" cy="1174124"/>
              <a:chOff x="-1315432" y="2068067"/>
              <a:chExt cx="117476" cy="1493520"/>
            </a:xfrm>
          </p:grpSpPr>
          <p:sp>
            <p:nvSpPr>
              <p:cNvPr id="114" name="object 8">
                <a:extLst>
                  <a:ext uri="{FF2B5EF4-FFF2-40B4-BE49-F238E27FC236}">
                    <a16:creationId xmlns:a16="http://schemas.microsoft.com/office/drawing/2014/main" id="{5B28E001-C65A-41DC-9087-968719AF1F7A}"/>
                  </a:ext>
                </a:extLst>
              </p:cNvPr>
              <p:cNvSpPr/>
              <p:nvPr/>
            </p:nvSpPr>
            <p:spPr>
              <a:xfrm>
                <a:off x="-1315431" y="2068067"/>
                <a:ext cx="117475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E2252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5" name="object 8">
                <a:extLst>
                  <a:ext uri="{FF2B5EF4-FFF2-40B4-BE49-F238E27FC236}">
                    <a16:creationId xmlns:a16="http://schemas.microsoft.com/office/drawing/2014/main" id="{1EE13987-C6A0-432D-A161-B19F687FD57E}"/>
                  </a:ext>
                </a:extLst>
              </p:cNvPr>
              <p:cNvSpPr/>
              <p:nvPr/>
            </p:nvSpPr>
            <p:spPr>
              <a:xfrm>
                <a:off x="-1315432" y="2068067"/>
                <a:ext cx="117475" cy="368114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F8B134"/>
              </a:solidFill>
            </p:spPr>
            <p:txBody>
              <a:bodyPr wrap="square" lIns="0" tIns="0" rIns="0" bIns="0" rtlCol="0"/>
              <a:lstStyle/>
              <a:p>
                <a:endParaRPr baseline="-25000" dirty="0"/>
              </a:p>
            </p:txBody>
          </p:sp>
        </p:grp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31888132-2BD2-4764-8004-339A96BA111D}"/>
              </a:ext>
            </a:extLst>
          </p:cNvPr>
          <p:cNvGrpSpPr/>
          <p:nvPr userDrawn="1"/>
        </p:nvGrpSpPr>
        <p:grpSpPr>
          <a:xfrm>
            <a:off x="3377166" y="939155"/>
            <a:ext cx="2779062" cy="686192"/>
            <a:chOff x="740226" y="2159160"/>
            <a:chExt cx="6157687" cy="1651232"/>
          </a:xfrm>
        </p:grpSpPr>
        <p:grpSp>
          <p:nvGrpSpPr>
            <p:cNvPr id="121" name="object 11">
              <a:extLst>
                <a:ext uri="{FF2B5EF4-FFF2-40B4-BE49-F238E27FC236}">
                  <a16:creationId xmlns:a16="http://schemas.microsoft.com/office/drawing/2014/main" id="{0A7D910F-7457-4915-A36D-3840B2AA6CF0}"/>
                </a:ext>
              </a:extLst>
            </p:cNvPr>
            <p:cNvGrpSpPr/>
            <p:nvPr userDrawn="1"/>
          </p:nvGrpSpPr>
          <p:grpSpPr>
            <a:xfrm>
              <a:off x="740226" y="2159160"/>
              <a:ext cx="6157687" cy="1651232"/>
              <a:chOff x="516528" y="1249671"/>
              <a:chExt cx="6043930" cy="849630"/>
            </a:xfrm>
          </p:grpSpPr>
          <p:pic>
            <p:nvPicPr>
              <p:cNvPr id="125" name="object 12">
                <a:extLst>
                  <a:ext uri="{FF2B5EF4-FFF2-40B4-BE49-F238E27FC236}">
                    <a16:creationId xmlns:a16="http://schemas.microsoft.com/office/drawing/2014/main" id="{80FDD49E-7212-4253-9BC8-6F9DF879C814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6528" y="1249671"/>
                <a:ext cx="6043637" cy="849263"/>
              </a:xfrm>
              <a:prstGeom prst="rect">
                <a:avLst/>
              </a:prstGeom>
            </p:spPr>
          </p:pic>
          <p:sp>
            <p:nvSpPr>
              <p:cNvPr id="126" name="object 13">
                <a:extLst>
                  <a:ext uri="{FF2B5EF4-FFF2-40B4-BE49-F238E27FC236}">
                    <a16:creationId xmlns:a16="http://schemas.microsoft.com/office/drawing/2014/main" id="{50BBFCF1-B5CF-4317-9C3A-6281693A9D98}"/>
                  </a:ext>
                </a:extLst>
              </p:cNvPr>
              <p:cNvSpPr/>
              <p:nvPr/>
            </p:nvSpPr>
            <p:spPr>
              <a:xfrm>
                <a:off x="612647" y="1362455"/>
                <a:ext cx="5786755" cy="612775"/>
              </a:xfrm>
              <a:custGeom>
                <a:avLst/>
                <a:gdLst/>
                <a:ahLst/>
                <a:cxnLst/>
                <a:rect l="l" t="t" r="r" b="b"/>
                <a:pathLst>
                  <a:path w="5786755" h="612775">
                    <a:moveTo>
                      <a:pt x="5739003" y="0"/>
                    </a:moveTo>
                    <a:lnTo>
                      <a:pt x="47650" y="0"/>
                    </a:lnTo>
                    <a:lnTo>
                      <a:pt x="29103" y="3744"/>
                    </a:lnTo>
                    <a:lnTo>
                      <a:pt x="13957" y="13954"/>
                    </a:lnTo>
                    <a:lnTo>
                      <a:pt x="3744" y="29092"/>
                    </a:lnTo>
                    <a:lnTo>
                      <a:pt x="0" y="47625"/>
                    </a:lnTo>
                    <a:lnTo>
                      <a:pt x="0" y="565023"/>
                    </a:lnTo>
                    <a:lnTo>
                      <a:pt x="3744" y="583555"/>
                    </a:lnTo>
                    <a:lnTo>
                      <a:pt x="13957" y="598693"/>
                    </a:lnTo>
                    <a:lnTo>
                      <a:pt x="29103" y="608903"/>
                    </a:lnTo>
                    <a:lnTo>
                      <a:pt x="47650" y="612648"/>
                    </a:lnTo>
                    <a:lnTo>
                      <a:pt x="5739003" y="612648"/>
                    </a:lnTo>
                    <a:lnTo>
                      <a:pt x="5757535" y="608903"/>
                    </a:lnTo>
                    <a:lnTo>
                      <a:pt x="5772673" y="598693"/>
                    </a:lnTo>
                    <a:lnTo>
                      <a:pt x="5782883" y="583555"/>
                    </a:lnTo>
                    <a:lnTo>
                      <a:pt x="5786628" y="565023"/>
                    </a:lnTo>
                    <a:lnTo>
                      <a:pt x="5786628" y="47625"/>
                    </a:lnTo>
                    <a:lnTo>
                      <a:pt x="5782883" y="29092"/>
                    </a:lnTo>
                    <a:lnTo>
                      <a:pt x="5772673" y="13954"/>
                    </a:lnTo>
                    <a:lnTo>
                      <a:pt x="5757535" y="3744"/>
                    </a:lnTo>
                    <a:lnTo>
                      <a:pt x="573900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4F09934C-0070-482D-901B-1613DF0BCC60}"/>
                </a:ext>
              </a:extLst>
            </p:cNvPr>
            <p:cNvGrpSpPr/>
            <p:nvPr userDrawn="1"/>
          </p:nvGrpSpPr>
          <p:grpSpPr>
            <a:xfrm>
              <a:off x="838152" y="2380219"/>
              <a:ext cx="99107" cy="1174124"/>
              <a:chOff x="-1315432" y="2068067"/>
              <a:chExt cx="117476" cy="1493520"/>
            </a:xfrm>
          </p:grpSpPr>
          <p:sp>
            <p:nvSpPr>
              <p:cNvPr id="123" name="object 8">
                <a:extLst>
                  <a:ext uri="{FF2B5EF4-FFF2-40B4-BE49-F238E27FC236}">
                    <a16:creationId xmlns:a16="http://schemas.microsoft.com/office/drawing/2014/main" id="{DA757E44-D30D-49C3-BDE6-05C135640F57}"/>
                  </a:ext>
                </a:extLst>
              </p:cNvPr>
              <p:cNvSpPr/>
              <p:nvPr/>
            </p:nvSpPr>
            <p:spPr>
              <a:xfrm>
                <a:off x="-1315431" y="2068067"/>
                <a:ext cx="117475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E2252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object 8">
                <a:extLst>
                  <a:ext uri="{FF2B5EF4-FFF2-40B4-BE49-F238E27FC236}">
                    <a16:creationId xmlns:a16="http://schemas.microsoft.com/office/drawing/2014/main" id="{1FFE395A-C292-4973-A5BB-628EB8EAF117}"/>
                  </a:ext>
                </a:extLst>
              </p:cNvPr>
              <p:cNvSpPr/>
              <p:nvPr/>
            </p:nvSpPr>
            <p:spPr>
              <a:xfrm>
                <a:off x="-1315432" y="2068067"/>
                <a:ext cx="117475" cy="368114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F8B134"/>
              </a:solidFill>
            </p:spPr>
            <p:txBody>
              <a:bodyPr wrap="square" lIns="0" tIns="0" rIns="0" bIns="0" rtlCol="0"/>
              <a:lstStyle/>
              <a:p>
                <a:endParaRPr baseline="-25000" dirty="0"/>
              </a:p>
            </p:txBody>
          </p:sp>
        </p:grp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4E1567-80DB-4969-841A-2A93ED6FDA46}"/>
              </a:ext>
            </a:extLst>
          </p:cNvPr>
          <p:cNvSpPr/>
          <p:nvPr userDrawn="1"/>
        </p:nvSpPr>
        <p:spPr>
          <a:xfrm>
            <a:off x="489857" y="1625051"/>
            <a:ext cx="2644338" cy="3786415"/>
          </a:xfrm>
          <a:custGeom>
            <a:avLst/>
            <a:gdLst>
              <a:gd name="connsiteX0" fmla="*/ 0 w 2635411"/>
              <a:gd name="connsiteY0" fmla="*/ 0 h 3786415"/>
              <a:gd name="connsiteX1" fmla="*/ 2635411 w 2635411"/>
              <a:gd name="connsiteY1" fmla="*/ 0 h 3786415"/>
              <a:gd name="connsiteX2" fmla="*/ 2635411 w 2635411"/>
              <a:gd name="connsiteY2" fmla="*/ 3786415 h 3786415"/>
              <a:gd name="connsiteX3" fmla="*/ 0 w 2635411"/>
              <a:gd name="connsiteY3" fmla="*/ 3786415 h 3786415"/>
              <a:gd name="connsiteX4" fmla="*/ 0 w 2635411"/>
              <a:gd name="connsiteY4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8927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477013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4338" h="3786415">
                <a:moveTo>
                  <a:pt x="8927" y="0"/>
                </a:moveTo>
                <a:lnTo>
                  <a:pt x="2644338" y="0"/>
                </a:lnTo>
                <a:lnTo>
                  <a:pt x="2644338" y="3786415"/>
                </a:lnTo>
                <a:lnTo>
                  <a:pt x="477013" y="3786415"/>
                </a:lnTo>
                <a:lnTo>
                  <a:pt x="0" y="3327949"/>
                </a:lnTo>
                <a:cubicBezTo>
                  <a:pt x="2976" y="2218633"/>
                  <a:pt x="5951" y="1109316"/>
                  <a:pt x="8927" y="0"/>
                </a:cubicBezTo>
                <a:close/>
              </a:path>
            </a:pathLst>
          </a:cu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олилиния: фигура 163">
            <a:extLst>
              <a:ext uri="{FF2B5EF4-FFF2-40B4-BE49-F238E27FC236}">
                <a16:creationId xmlns:a16="http://schemas.microsoft.com/office/drawing/2014/main" id="{6AB9B8BF-60D6-428A-A0D6-F9546C1BBDB6}"/>
              </a:ext>
            </a:extLst>
          </p:cNvPr>
          <p:cNvSpPr/>
          <p:nvPr userDrawn="1"/>
        </p:nvSpPr>
        <p:spPr>
          <a:xfrm>
            <a:off x="521148" y="5791340"/>
            <a:ext cx="11413667" cy="394852"/>
          </a:xfrm>
          <a:custGeom>
            <a:avLst/>
            <a:gdLst>
              <a:gd name="connsiteX0" fmla="*/ 0 w 9794164"/>
              <a:gd name="connsiteY0" fmla="*/ 0 h 338826"/>
              <a:gd name="connsiteX1" fmla="*/ 9794164 w 9794164"/>
              <a:gd name="connsiteY1" fmla="*/ 0 h 338826"/>
              <a:gd name="connsiteX2" fmla="*/ 9794164 w 9794164"/>
              <a:gd name="connsiteY2" fmla="*/ 183565 h 338826"/>
              <a:gd name="connsiteX3" fmla="*/ 9485198 w 9794164"/>
              <a:gd name="connsiteY3" fmla="*/ 338826 h 338826"/>
              <a:gd name="connsiteX4" fmla="*/ 0 w 9794164"/>
              <a:gd name="connsiteY4" fmla="*/ 338826 h 33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4164" h="338826">
                <a:moveTo>
                  <a:pt x="0" y="0"/>
                </a:moveTo>
                <a:lnTo>
                  <a:pt x="9794164" y="0"/>
                </a:lnTo>
                <a:lnTo>
                  <a:pt x="9794164" y="183565"/>
                </a:lnTo>
                <a:lnTo>
                  <a:pt x="9485198" y="338826"/>
                </a:lnTo>
                <a:lnTo>
                  <a:pt x="0" y="338826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8A13718-6E7F-44AE-B4BE-CC86C6FA0967}"/>
              </a:ext>
            </a:extLst>
          </p:cNvPr>
          <p:cNvSpPr/>
          <p:nvPr userDrawn="1"/>
        </p:nvSpPr>
        <p:spPr>
          <a:xfrm>
            <a:off x="3421362" y="1625051"/>
            <a:ext cx="2635411" cy="3786415"/>
          </a:xfrm>
          <a:prstGeom prst="rect">
            <a:avLst/>
          </a:pr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5" name="Группа 164">
            <a:extLst>
              <a:ext uri="{FF2B5EF4-FFF2-40B4-BE49-F238E27FC236}">
                <a16:creationId xmlns:a16="http://schemas.microsoft.com/office/drawing/2014/main" id="{B8B08CD4-536E-49C7-A8E9-6B21DC4F8F7A}"/>
              </a:ext>
            </a:extLst>
          </p:cNvPr>
          <p:cNvGrpSpPr/>
          <p:nvPr userDrawn="1"/>
        </p:nvGrpSpPr>
        <p:grpSpPr>
          <a:xfrm>
            <a:off x="6322244" y="939155"/>
            <a:ext cx="2779062" cy="686192"/>
            <a:chOff x="740226" y="2159160"/>
            <a:chExt cx="6157687" cy="1651232"/>
          </a:xfrm>
        </p:grpSpPr>
        <p:grpSp>
          <p:nvGrpSpPr>
            <p:cNvPr id="166" name="object 11">
              <a:extLst>
                <a:ext uri="{FF2B5EF4-FFF2-40B4-BE49-F238E27FC236}">
                  <a16:creationId xmlns:a16="http://schemas.microsoft.com/office/drawing/2014/main" id="{9DCA3700-102B-4850-8940-4A614628FBB0}"/>
                </a:ext>
              </a:extLst>
            </p:cNvPr>
            <p:cNvGrpSpPr/>
            <p:nvPr userDrawn="1"/>
          </p:nvGrpSpPr>
          <p:grpSpPr>
            <a:xfrm>
              <a:off x="740226" y="2159160"/>
              <a:ext cx="6157687" cy="1651232"/>
              <a:chOff x="516528" y="1249671"/>
              <a:chExt cx="6043930" cy="849630"/>
            </a:xfrm>
          </p:grpSpPr>
          <p:pic>
            <p:nvPicPr>
              <p:cNvPr id="170" name="object 12">
                <a:extLst>
                  <a:ext uri="{FF2B5EF4-FFF2-40B4-BE49-F238E27FC236}">
                    <a16:creationId xmlns:a16="http://schemas.microsoft.com/office/drawing/2014/main" id="{BB844C54-49ED-48BF-8247-2BFD50AE220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6528" y="1249671"/>
                <a:ext cx="6043637" cy="849263"/>
              </a:xfrm>
              <a:prstGeom prst="rect">
                <a:avLst/>
              </a:prstGeom>
            </p:spPr>
          </p:pic>
          <p:sp>
            <p:nvSpPr>
              <p:cNvPr id="171" name="object 13">
                <a:extLst>
                  <a:ext uri="{FF2B5EF4-FFF2-40B4-BE49-F238E27FC236}">
                    <a16:creationId xmlns:a16="http://schemas.microsoft.com/office/drawing/2014/main" id="{B1C860A6-65D6-4290-A91D-06DB91BC0ED7}"/>
                  </a:ext>
                </a:extLst>
              </p:cNvPr>
              <p:cNvSpPr/>
              <p:nvPr/>
            </p:nvSpPr>
            <p:spPr>
              <a:xfrm>
                <a:off x="612647" y="1362455"/>
                <a:ext cx="5786755" cy="612775"/>
              </a:xfrm>
              <a:custGeom>
                <a:avLst/>
                <a:gdLst/>
                <a:ahLst/>
                <a:cxnLst/>
                <a:rect l="l" t="t" r="r" b="b"/>
                <a:pathLst>
                  <a:path w="5786755" h="612775">
                    <a:moveTo>
                      <a:pt x="5739003" y="0"/>
                    </a:moveTo>
                    <a:lnTo>
                      <a:pt x="47650" y="0"/>
                    </a:lnTo>
                    <a:lnTo>
                      <a:pt x="29103" y="3744"/>
                    </a:lnTo>
                    <a:lnTo>
                      <a:pt x="13957" y="13954"/>
                    </a:lnTo>
                    <a:lnTo>
                      <a:pt x="3744" y="29092"/>
                    </a:lnTo>
                    <a:lnTo>
                      <a:pt x="0" y="47625"/>
                    </a:lnTo>
                    <a:lnTo>
                      <a:pt x="0" y="565023"/>
                    </a:lnTo>
                    <a:lnTo>
                      <a:pt x="3744" y="583555"/>
                    </a:lnTo>
                    <a:lnTo>
                      <a:pt x="13957" y="598693"/>
                    </a:lnTo>
                    <a:lnTo>
                      <a:pt x="29103" y="608903"/>
                    </a:lnTo>
                    <a:lnTo>
                      <a:pt x="47650" y="612648"/>
                    </a:lnTo>
                    <a:lnTo>
                      <a:pt x="5739003" y="612648"/>
                    </a:lnTo>
                    <a:lnTo>
                      <a:pt x="5757535" y="608903"/>
                    </a:lnTo>
                    <a:lnTo>
                      <a:pt x="5772673" y="598693"/>
                    </a:lnTo>
                    <a:lnTo>
                      <a:pt x="5782883" y="583555"/>
                    </a:lnTo>
                    <a:lnTo>
                      <a:pt x="5786628" y="565023"/>
                    </a:lnTo>
                    <a:lnTo>
                      <a:pt x="5786628" y="47625"/>
                    </a:lnTo>
                    <a:lnTo>
                      <a:pt x="5782883" y="29092"/>
                    </a:lnTo>
                    <a:lnTo>
                      <a:pt x="5772673" y="13954"/>
                    </a:lnTo>
                    <a:lnTo>
                      <a:pt x="5757535" y="3744"/>
                    </a:lnTo>
                    <a:lnTo>
                      <a:pt x="573900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67" name="Группа 166">
              <a:extLst>
                <a:ext uri="{FF2B5EF4-FFF2-40B4-BE49-F238E27FC236}">
                  <a16:creationId xmlns:a16="http://schemas.microsoft.com/office/drawing/2014/main" id="{6B684B73-586C-4439-A9B6-EEDC3ECC6426}"/>
                </a:ext>
              </a:extLst>
            </p:cNvPr>
            <p:cNvGrpSpPr/>
            <p:nvPr userDrawn="1"/>
          </p:nvGrpSpPr>
          <p:grpSpPr>
            <a:xfrm>
              <a:off x="838152" y="2380219"/>
              <a:ext cx="99107" cy="1174124"/>
              <a:chOff x="-1315432" y="2068067"/>
              <a:chExt cx="117476" cy="1493520"/>
            </a:xfrm>
          </p:grpSpPr>
          <p:sp>
            <p:nvSpPr>
              <p:cNvPr id="168" name="object 8">
                <a:extLst>
                  <a:ext uri="{FF2B5EF4-FFF2-40B4-BE49-F238E27FC236}">
                    <a16:creationId xmlns:a16="http://schemas.microsoft.com/office/drawing/2014/main" id="{281D8313-CEB8-425F-ACE7-6B4470E57300}"/>
                  </a:ext>
                </a:extLst>
              </p:cNvPr>
              <p:cNvSpPr/>
              <p:nvPr/>
            </p:nvSpPr>
            <p:spPr>
              <a:xfrm>
                <a:off x="-1315431" y="2068067"/>
                <a:ext cx="117475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E2252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" name="object 8">
                <a:extLst>
                  <a:ext uri="{FF2B5EF4-FFF2-40B4-BE49-F238E27FC236}">
                    <a16:creationId xmlns:a16="http://schemas.microsoft.com/office/drawing/2014/main" id="{EF1D3B76-1635-40D1-AE96-FCED236B0718}"/>
                  </a:ext>
                </a:extLst>
              </p:cNvPr>
              <p:cNvSpPr/>
              <p:nvPr/>
            </p:nvSpPr>
            <p:spPr>
              <a:xfrm>
                <a:off x="-1315432" y="2068067"/>
                <a:ext cx="117475" cy="368114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F8B134"/>
              </a:solidFill>
            </p:spPr>
            <p:txBody>
              <a:bodyPr wrap="square" lIns="0" tIns="0" rIns="0" bIns="0" rtlCol="0"/>
              <a:lstStyle/>
              <a:p>
                <a:endParaRPr baseline="-25000" dirty="0"/>
              </a:p>
            </p:txBody>
          </p:sp>
        </p:grpSp>
      </p:grp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id="{8B4015CE-E939-4B55-B72C-EF1F00AE20A9}"/>
              </a:ext>
            </a:extLst>
          </p:cNvPr>
          <p:cNvSpPr/>
          <p:nvPr userDrawn="1"/>
        </p:nvSpPr>
        <p:spPr>
          <a:xfrm>
            <a:off x="6366440" y="1625051"/>
            <a:ext cx="2635411" cy="3786415"/>
          </a:xfrm>
          <a:prstGeom prst="rect">
            <a:avLst/>
          </a:pr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64198F00-CE4C-4321-AC5D-24E4642295A6}"/>
              </a:ext>
            </a:extLst>
          </p:cNvPr>
          <p:cNvGrpSpPr/>
          <p:nvPr userDrawn="1"/>
        </p:nvGrpSpPr>
        <p:grpSpPr>
          <a:xfrm>
            <a:off x="9192782" y="939155"/>
            <a:ext cx="2779062" cy="686192"/>
            <a:chOff x="740226" y="2159160"/>
            <a:chExt cx="6157687" cy="1651232"/>
          </a:xfrm>
        </p:grpSpPr>
        <p:grpSp>
          <p:nvGrpSpPr>
            <p:cNvPr id="174" name="object 11">
              <a:extLst>
                <a:ext uri="{FF2B5EF4-FFF2-40B4-BE49-F238E27FC236}">
                  <a16:creationId xmlns:a16="http://schemas.microsoft.com/office/drawing/2014/main" id="{0C150142-B7DD-4E0C-A6AE-DD154DD7D6E0}"/>
                </a:ext>
              </a:extLst>
            </p:cNvPr>
            <p:cNvGrpSpPr/>
            <p:nvPr userDrawn="1"/>
          </p:nvGrpSpPr>
          <p:grpSpPr>
            <a:xfrm>
              <a:off x="740226" y="2159160"/>
              <a:ext cx="6157687" cy="1651232"/>
              <a:chOff x="516528" y="1249671"/>
              <a:chExt cx="6043930" cy="849630"/>
            </a:xfrm>
          </p:grpSpPr>
          <p:pic>
            <p:nvPicPr>
              <p:cNvPr id="178" name="object 12">
                <a:extLst>
                  <a:ext uri="{FF2B5EF4-FFF2-40B4-BE49-F238E27FC236}">
                    <a16:creationId xmlns:a16="http://schemas.microsoft.com/office/drawing/2014/main" id="{01792D71-E8DF-4826-8AA1-928912B5611B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16528" y="1249671"/>
                <a:ext cx="6043637" cy="849263"/>
              </a:xfrm>
              <a:prstGeom prst="rect">
                <a:avLst/>
              </a:prstGeom>
            </p:spPr>
          </p:pic>
          <p:sp>
            <p:nvSpPr>
              <p:cNvPr id="179" name="object 13">
                <a:extLst>
                  <a:ext uri="{FF2B5EF4-FFF2-40B4-BE49-F238E27FC236}">
                    <a16:creationId xmlns:a16="http://schemas.microsoft.com/office/drawing/2014/main" id="{DC140EF4-5A96-487A-9935-840E21792578}"/>
                  </a:ext>
                </a:extLst>
              </p:cNvPr>
              <p:cNvSpPr/>
              <p:nvPr/>
            </p:nvSpPr>
            <p:spPr>
              <a:xfrm>
                <a:off x="612647" y="1362455"/>
                <a:ext cx="5786755" cy="612775"/>
              </a:xfrm>
              <a:custGeom>
                <a:avLst/>
                <a:gdLst/>
                <a:ahLst/>
                <a:cxnLst/>
                <a:rect l="l" t="t" r="r" b="b"/>
                <a:pathLst>
                  <a:path w="5786755" h="612775">
                    <a:moveTo>
                      <a:pt x="5739003" y="0"/>
                    </a:moveTo>
                    <a:lnTo>
                      <a:pt x="47650" y="0"/>
                    </a:lnTo>
                    <a:lnTo>
                      <a:pt x="29103" y="3744"/>
                    </a:lnTo>
                    <a:lnTo>
                      <a:pt x="13957" y="13954"/>
                    </a:lnTo>
                    <a:lnTo>
                      <a:pt x="3744" y="29092"/>
                    </a:lnTo>
                    <a:lnTo>
                      <a:pt x="0" y="47625"/>
                    </a:lnTo>
                    <a:lnTo>
                      <a:pt x="0" y="565023"/>
                    </a:lnTo>
                    <a:lnTo>
                      <a:pt x="3744" y="583555"/>
                    </a:lnTo>
                    <a:lnTo>
                      <a:pt x="13957" y="598693"/>
                    </a:lnTo>
                    <a:lnTo>
                      <a:pt x="29103" y="608903"/>
                    </a:lnTo>
                    <a:lnTo>
                      <a:pt x="47650" y="612648"/>
                    </a:lnTo>
                    <a:lnTo>
                      <a:pt x="5739003" y="612648"/>
                    </a:lnTo>
                    <a:lnTo>
                      <a:pt x="5757535" y="608903"/>
                    </a:lnTo>
                    <a:lnTo>
                      <a:pt x="5772673" y="598693"/>
                    </a:lnTo>
                    <a:lnTo>
                      <a:pt x="5782883" y="583555"/>
                    </a:lnTo>
                    <a:lnTo>
                      <a:pt x="5786628" y="565023"/>
                    </a:lnTo>
                    <a:lnTo>
                      <a:pt x="5786628" y="47625"/>
                    </a:lnTo>
                    <a:lnTo>
                      <a:pt x="5782883" y="29092"/>
                    </a:lnTo>
                    <a:lnTo>
                      <a:pt x="5772673" y="13954"/>
                    </a:lnTo>
                    <a:lnTo>
                      <a:pt x="5757535" y="3744"/>
                    </a:lnTo>
                    <a:lnTo>
                      <a:pt x="573900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191A3C56-6A63-4539-999D-41335EBBDFFC}"/>
                </a:ext>
              </a:extLst>
            </p:cNvPr>
            <p:cNvGrpSpPr/>
            <p:nvPr userDrawn="1"/>
          </p:nvGrpSpPr>
          <p:grpSpPr>
            <a:xfrm>
              <a:off x="838152" y="2380219"/>
              <a:ext cx="99107" cy="1174124"/>
              <a:chOff x="-1315432" y="2068067"/>
              <a:chExt cx="117476" cy="1493520"/>
            </a:xfrm>
          </p:grpSpPr>
          <p:sp>
            <p:nvSpPr>
              <p:cNvPr id="176" name="object 8">
                <a:extLst>
                  <a:ext uri="{FF2B5EF4-FFF2-40B4-BE49-F238E27FC236}">
                    <a16:creationId xmlns:a16="http://schemas.microsoft.com/office/drawing/2014/main" id="{022E0523-7348-4F1C-9EE3-5006320F8025}"/>
                  </a:ext>
                </a:extLst>
              </p:cNvPr>
              <p:cNvSpPr/>
              <p:nvPr/>
            </p:nvSpPr>
            <p:spPr>
              <a:xfrm>
                <a:off x="-1315431" y="2068067"/>
                <a:ext cx="117475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E2252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7" name="object 8">
                <a:extLst>
                  <a:ext uri="{FF2B5EF4-FFF2-40B4-BE49-F238E27FC236}">
                    <a16:creationId xmlns:a16="http://schemas.microsoft.com/office/drawing/2014/main" id="{6732FAAE-27D7-4CB2-9CE6-5DBC2FE6738C}"/>
                  </a:ext>
                </a:extLst>
              </p:cNvPr>
              <p:cNvSpPr/>
              <p:nvPr/>
            </p:nvSpPr>
            <p:spPr>
              <a:xfrm>
                <a:off x="-1315432" y="2068067"/>
                <a:ext cx="117475" cy="368114"/>
              </a:xfrm>
              <a:custGeom>
                <a:avLst/>
                <a:gdLst/>
                <a:ahLst/>
                <a:cxnLst/>
                <a:rect l="l" t="t" r="r" b="b"/>
                <a:pathLst>
                  <a:path w="117475" h="1493520">
                    <a:moveTo>
                      <a:pt x="117348" y="0"/>
                    </a:moveTo>
                    <a:lnTo>
                      <a:pt x="0" y="0"/>
                    </a:lnTo>
                    <a:lnTo>
                      <a:pt x="0" y="1493519"/>
                    </a:lnTo>
                    <a:lnTo>
                      <a:pt x="117348" y="1493519"/>
                    </a:lnTo>
                    <a:lnTo>
                      <a:pt x="117348" y="0"/>
                    </a:lnTo>
                    <a:close/>
                  </a:path>
                </a:pathLst>
              </a:custGeom>
              <a:solidFill>
                <a:srgbClr val="F8B134"/>
              </a:solidFill>
            </p:spPr>
            <p:txBody>
              <a:bodyPr wrap="square" lIns="0" tIns="0" rIns="0" bIns="0" rtlCol="0"/>
              <a:lstStyle/>
              <a:p>
                <a:endParaRPr baseline="-25000" dirty="0"/>
              </a:p>
            </p:txBody>
          </p:sp>
        </p:grpSp>
      </p:grpSp>
      <p:sp>
        <p:nvSpPr>
          <p:cNvPr id="180" name="Прямоугольник 8">
            <a:extLst>
              <a:ext uri="{FF2B5EF4-FFF2-40B4-BE49-F238E27FC236}">
                <a16:creationId xmlns:a16="http://schemas.microsoft.com/office/drawing/2014/main" id="{4A53F3A6-B66B-46D1-9998-D13A19BDCCDF}"/>
              </a:ext>
            </a:extLst>
          </p:cNvPr>
          <p:cNvSpPr/>
          <p:nvPr userDrawn="1"/>
        </p:nvSpPr>
        <p:spPr>
          <a:xfrm flipH="1">
            <a:off x="9271975" y="1625051"/>
            <a:ext cx="2590818" cy="3786415"/>
          </a:xfrm>
          <a:custGeom>
            <a:avLst/>
            <a:gdLst>
              <a:gd name="connsiteX0" fmla="*/ 0 w 2635411"/>
              <a:gd name="connsiteY0" fmla="*/ 0 h 3786415"/>
              <a:gd name="connsiteX1" fmla="*/ 2635411 w 2635411"/>
              <a:gd name="connsiteY1" fmla="*/ 0 h 3786415"/>
              <a:gd name="connsiteX2" fmla="*/ 2635411 w 2635411"/>
              <a:gd name="connsiteY2" fmla="*/ 3786415 h 3786415"/>
              <a:gd name="connsiteX3" fmla="*/ 0 w 2635411"/>
              <a:gd name="connsiteY3" fmla="*/ 3786415 h 3786415"/>
              <a:gd name="connsiteX4" fmla="*/ 0 w 2635411"/>
              <a:gd name="connsiteY4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8927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  <a:gd name="connsiteX0" fmla="*/ 8927 w 2644338"/>
              <a:gd name="connsiteY0" fmla="*/ 0 h 3786415"/>
              <a:gd name="connsiteX1" fmla="*/ 2644338 w 2644338"/>
              <a:gd name="connsiteY1" fmla="*/ 0 h 3786415"/>
              <a:gd name="connsiteX2" fmla="*/ 2644338 w 2644338"/>
              <a:gd name="connsiteY2" fmla="*/ 3786415 h 3786415"/>
              <a:gd name="connsiteX3" fmla="*/ 477013 w 2644338"/>
              <a:gd name="connsiteY3" fmla="*/ 3786415 h 3786415"/>
              <a:gd name="connsiteX4" fmla="*/ 0 w 2644338"/>
              <a:gd name="connsiteY4" fmla="*/ 3327949 h 3786415"/>
              <a:gd name="connsiteX5" fmla="*/ 8927 w 2644338"/>
              <a:gd name="connsiteY5" fmla="*/ 0 h 378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44338" h="3786415">
                <a:moveTo>
                  <a:pt x="8927" y="0"/>
                </a:moveTo>
                <a:lnTo>
                  <a:pt x="2644338" y="0"/>
                </a:lnTo>
                <a:lnTo>
                  <a:pt x="2644338" y="3786415"/>
                </a:lnTo>
                <a:lnTo>
                  <a:pt x="477013" y="3786415"/>
                </a:lnTo>
                <a:lnTo>
                  <a:pt x="0" y="3327949"/>
                </a:lnTo>
                <a:cubicBezTo>
                  <a:pt x="2976" y="2218633"/>
                  <a:pt x="5951" y="1109316"/>
                  <a:pt x="8927" y="0"/>
                </a:cubicBezTo>
                <a:close/>
              </a:path>
            </a:pathLst>
          </a:cu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1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F7A6DD-45AF-4791-AC0D-46220A05C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E8FB1351-C0D9-42F0-86CB-7EB13E7F57E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7F17E178-30D3-446F-ABC1-F851B5A3D1B6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AEB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3F4776-F08F-421E-9DE6-6FA148547FE1}"/>
              </a:ext>
            </a:extLst>
          </p:cNvPr>
          <p:cNvSpPr/>
          <p:nvPr userDrawn="1"/>
        </p:nvSpPr>
        <p:spPr>
          <a:xfrm>
            <a:off x="0" y="4463143"/>
            <a:ext cx="12192000" cy="1766623"/>
          </a:xfrm>
          <a:prstGeom prst="rect">
            <a:avLst/>
          </a:prstGeom>
          <a:solidFill>
            <a:srgbClr val="E225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Picture Placeholder 1">
            <a:extLst>
              <a:ext uri="{FF2B5EF4-FFF2-40B4-BE49-F238E27FC236}">
                <a16:creationId xmlns:a16="http://schemas.microsoft.com/office/drawing/2014/main" id="{9C39A479-2EDA-4FFC-B6C9-67F4BA8F41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531794" y="3068756"/>
            <a:ext cx="2478106" cy="2658514"/>
          </a:xfrm>
          <a:prstGeom prst="roundRect">
            <a:avLst>
              <a:gd name="adj" fmla="val 5386"/>
            </a:avLst>
          </a:prstGeom>
        </p:spPr>
      </p:sp>
      <p:sp>
        <p:nvSpPr>
          <p:cNvPr id="29" name="Picture Placeholder 1">
            <a:extLst>
              <a:ext uri="{FF2B5EF4-FFF2-40B4-BE49-F238E27FC236}">
                <a16:creationId xmlns:a16="http://schemas.microsoft.com/office/drawing/2014/main" id="{E450ACF7-6753-4C39-8F6F-68C052A47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3414694" y="3068756"/>
            <a:ext cx="2478106" cy="2658514"/>
          </a:xfrm>
          <a:prstGeom prst="roundRect">
            <a:avLst>
              <a:gd name="adj" fmla="val 5386"/>
            </a:avLst>
          </a:prstGeom>
        </p:spPr>
      </p:sp>
      <p:sp>
        <p:nvSpPr>
          <p:cNvPr id="30" name="Picture Placeholder 1">
            <a:extLst>
              <a:ext uri="{FF2B5EF4-FFF2-40B4-BE49-F238E27FC236}">
                <a16:creationId xmlns:a16="http://schemas.microsoft.com/office/drawing/2014/main" id="{1F0E06F6-F6A2-43C9-AF89-7B2EF97D42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flipH="1">
            <a:off x="6297594" y="3068756"/>
            <a:ext cx="2478106" cy="2658514"/>
          </a:xfrm>
          <a:prstGeom prst="roundRect">
            <a:avLst>
              <a:gd name="adj" fmla="val 5386"/>
            </a:avLst>
          </a:prstGeom>
        </p:spPr>
      </p:sp>
      <p:sp>
        <p:nvSpPr>
          <p:cNvPr id="31" name="Picture Placeholder 1">
            <a:extLst>
              <a:ext uri="{FF2B5EF4-FFF2-40B4-BE49-F238E27FC236}">
                <a16:creationId xmlns:a16="http://schemas.microsoft.com/office/drawing/2014/main" id="{9C114C0F-A321-47EB-A7F7-CB3617917D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9180494" y="3068756"/>
            <a:ext cx="2478106" cy="2658514"/>
          </a:xfrm>
          <a:prstGeom prst="roundRect">
            <a:avLst>
              <a:gd name="adj" fmla="val 5386"/>
            </a:avLst>
          </a:prstGeom>
        </p:spPr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AA1AB4B4-CA21-4520-932C-94B30DCC8A9A}"/>
              </a:ext>
            </a:extLst>
          </p:cNvPr>
          <p:cNvGrpSpPr/>
          <p:nvPr userDrawn="1"/>
        </p:nvGrpSpPr>
        <p:grpSpPr>
          <a:xfrm rot="5400000">
            <a:off x="1219816" y="2326267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3E003C1D-119F-4F04-BCB5-613CFF0BB283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8">
              <a:extLst>
                <a:ext uri="{FF2B5EF4-FFF2-40B4-BE49-F238E27FC236}">
                  <a16:creationId xmlns:a16="http://schemas.microsoft.com/office/drawing/2014/main" id="{304D773B-254E-4B9A-9C68-E87E0D36E1C5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F3FA70A4-C012-4E5E-BA1D-24B23710BD2D}"/>
              </a:ext>
            </a:extLst>
          </p:cNvPr>
          <p:cNvGrpSpPr/>
          <p:nvPr userDrawn="1"/>
        </p:nvGrpSpPr>
        <p:grpSpPr>
          <a:xfrm rot="5400000">
            <a:off x="4076568" y="233096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2" name="object 8">
              <a:extLst>
                <a:ext uri="{FF2B5EF4-FFF2-40B4-BE49-F238E27FC236}">
                  <a16:creationId xmlns:a16="http://schemas.microsoft.com/office/drawing/2014/main" id="{6F64CF76-D316-4462-B562-C02C943A9CA0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206D66FA-FC85-4D0B-B416-A72ACADCD7D2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A1F2C6D-1C23-445F-84B0-37448FC0E570}"/>
              </a:ext>
            </a:extLst>
          </p:cNvPr>
          <p:cNvGrpSpPr/>
          <p:nvPr userDrawn="1"/>
        </p:nvGrpSpPr>
        <p:grpSpPr>
          <a:xfrm rot="5400000">
            <a:off x="6959468" y="2321193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25" name="object 8">
              <a:extLst>
                <a:ext uri="{FF2B5EF4-FFF2-40B4-BE49-F238E27FC236}">
                  <a16:creationId xmlns:a16="http://schemas.microsoft.com/office/drawing/2014/main" id="{37E46D56-C3D1-49CA-9C53-68344E5F814D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8">
              <a:extLst>
                <a:ext uri="{FF2B5EF4-FFF2-40B4-BE49-F238E27FC236}">
                  <a16:creationId xmlns:a16="http://schemas.microsoft.com/office/drawing/2014/main" id="{FB5C3B75-4600-4E5C-9764-054F62220CEE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97301C1-1E2D-4F9A-A7DF-3B37CF384EA0}"/>
              </a:ext>
            </a:extLst>
          </p:cNvPr>
          <p:cNvGrpSpPr/>
          <p:nvPr userDrawn="1"/>
        </p:nvGrpSpPr>
        <p:grpSpPr>
          <a:xfrm rot="5400000">
            <a:off x="9853835" y="2325890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32" name="object 8">
              <a:extLst>
                <a:ext uri="{FF2B5EF4-FFF2-40B4-BE49-F238E27FC236}">
                  <a16:creationId xmlns:a16="http://schemas.microsoft.com/office/drawing/2014/main" id="{2E8766A6-47A3-4343-9348-0090F9C48E59}"/>
                </a:ext>
              </a:extLst>
            </p:cNvPr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8">
              <a:extLst>
                <a:ext uri="{FF2B5EF4-FFF2-40B4-BE49-F238E27FC236}">
                  <a16:creationId xmlns:a16="http://schemas.microsoft.com/office/drawing/2014/main" id="{BD99204E-446D-48B6-BDC8-D605531A137F}"/>
                </a:ext>
              </a:extLst>
            </p:cNvPr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2767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rmular" panose="02000000000000000000" pitchFamily="2" charset="-52"/>
              </a:defRPr>
            </a:lvl1pPr>
          </a:lstStyle>
          <a:p>
            <a:fld id="{0831C89B-A648-493C-AF4A-845CF8A41935}" type="datetime1">
              <a:rPr lang="ru-RU" smtClean="0"/>
              <a:t>13.06.2024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rmular" panose="020000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ormular" panose="02000000000000000000" pitchFamily="2" charset="-52"/>
              </a:defRPr>
            </a:lvl1pPr>
          </a:lstStyle>
          <a:p>
            <a:fld id="{6C8389E8-A320-4789-ABC2-EDE266FD482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05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0" r:id="rId2"/>
    <p:sldLayoutId id="2147483693" r:id="rId3"/>
    <p:sldLayoutId id="2147483692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93A496"/>
          </a:solidFill>
          <a:latin typeface="Formular" panose="02000000000000000000" pitchFamily="2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uRoJfsns1hA" TargetMode="External"/><Relationship Id="rId3" Type="http://schemas.openxmlformats.org/officeDocument/2006/relationships/hyperlink" Target="https://spravochnick.ru/istoriya/falsifikaciya_istorii/" TargetMode="External"/><Relationship Id="rId7" Type="http://schemas.openxmlformats.org/officeDocument/2006/relationships/hyperlink" Target="https://www.ifop.com/publication/balise-dopinion-270-les-francais-et-le-80eme-anniversaire-du-debarquement-de-normandie-regards-sur-les-allies-de-la-france/" TargetMode="External"/><Relationship Id="rId2" Type="http://schemas.openxmlformats.org/officeDocument/2006/relationships/hyperlink" Target="https://clck.ru/baei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medman.ru/dokumentyi/prikaz-narodnogo-komissara-oboronyi-soyuza-ssr-227-28-iyulya-1942-g.html?ysclid=lx8s54ijmn218677869" TargetMode="External"/><Relationship Id="rId5" Type="http://schemas.openxmlformats.org/officeDocument/2006/relationships/hyperlink" Target="http://nabo.nb.no/trip?_t=0&amp;_b=NANSEN_ENG&amp;_s=E&amp;_n=0&amp;_q=10&amp;_l=www_eng_l&amp;_r=M1076" TargetMode="External"/><Relationship Id="rId10" Type="http://schemas.openxmlformats.org/officeDocument/2006/relationships/hyperlink" Target="https://cyberleninka.ru/article/n/rossiysko-kazahskie-otnosheniya-v-xvi-xix-vv" TargetMode="External"/><Relationship Id="rId4" Type="http://schemas.openxmlformats.org/officeDocument/2006/relationships/hyperlink" Target="https://spravochnick.ru/istoriya/falsifikaciya_istorii/falsifikacii_otechestvennoy_istorii/" TargetMode="External"/><Relationship Id="rId9" Type="http://schemas.openxmlformats.org/officeDocument/2006/relationships/hyperlink" Target="https://spravochnick.ru/istoriya/falsifikaciya_istorii/protivodeystvie_falsifikacii_istori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>
            <a:extLst>
              <a:ext uri="{FF2B5EF4-FFF2-40B4-BE49-F238E27FC236}">
                <a16:creationId xmlns:a16="http://schemas.microsoft.com/office/drawing/2014/main" id="{D6B77C47-1B73-4D16-8055-061A329F032C}"/>
              </a:ext>
            </a:extLst>
          </p:cNvPr>
          <p:cNvSpPr txBox="1">
            <a:spLocks/>
          </p:cNvSpPr>
          <p:nvPr/>
        </p:nvSpPr>
        <p:spPr>
          <a:xfrm>
            <a:off x="755361" y="2560675"/>
            <a:ext cx="8341986" cy="1341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</a:rPr>
              <a:t>ИСТИНА И ЛОЖЬ В ИСТОРИИ: ПРОТИВОДЕЙСТВИЕ ФАЛЬСИФИКАЦИИ ИСТОРИИ РОССИИ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D8836B2-0AE7-40F3-8DC8-C4C916E7F558}"/>
              </a:ext>
            </a:extLst>
          </p:cNvPr>
          <p:cNvSpPr txBox="1">
            <a:spLocks/>
          </p:cNvSpPr>
          <p:nvPr/>
        </p:nvSpPr>
        <p:spPr>
          <a:xfrm>
            <a:off x="877079" y="4732661"/>
            <a:ext cx="7579468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r"/>
            <a:endParaRPr lang="ru-RU" sz="1600" b="0" i="1" dirty="0">
              <a:solidFill>
                <a:schemeClr val="tx1"/>
              </a:solidFill>
            </a:endParaRPr>
          </a:p>
          <a:p>
            <a:pPr algn="r"/>
            <a:r>
              <a:rPr lang="ru-RU" sz="1600" b="0" i="1" dirty="0">
                <a:solidFill>
                  <a:schemeClr val="tx1"/>
                </a:solidFill>
              </a:rPr>
              <a:t>«У каждого своя правда, но истина всегда одна».</a:t>
            </a:r>
          </a:p>
          <a:p>
            <a:pPr algn="r"/>
            <a:endParaRPr lang="ru-RU" sz="1600" b="0" i="1" dirty="0">
              <a:solidFill>
                <a:schemeClr val="tx1"/>
              </a:solidFill>
            </a:endParaRPr>
          </a:p>
          <a:p>
            <a:pPr algn="r"/>
            <a:r>
              <a:rPr lang="ru-RU" sz="1600" b="0" i="1" dirty="0">
                <a:solidFill>
                  <a:schemeClr val="tx1"/>
                </a:solidFill>
              </a:rPr>
              <a:t>Эльчин </a:t>
            </a:r>
            <a:r>
              <a:rPr lang="ru-RU" sz="1600" b="0" i="1" dirty="0" err="1">
                <a:solidFill>
                  <a:schemeClr val="tx1"/>
                </a:solidFill>
              </a:rPr>
              <a:t>Сафарли</a:t>
            </a:r>
            <a:endParaRPr lang="ru-RU" sz="1600" b="0" i="1" dirty="0">
              <a:solidFill>
                <a:schemeClr val="tx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2B16C7-1ABC-4255-9738-61F1B4CB58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09" y="398672"/>
            <a:ext cx="568453" cy="78085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309E9A0-A795-4A07-9A72-74669FB16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1" y="364301"/>
            <a:ext cx="3207440" cy="8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4C6F9B-D661-4E0A-9076-E4B4C63F0C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684" y="370459"/>
            <a:ext cx="1081531" cy="9142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142B3D-BFAE-4259-A66C-B6AB196DCB2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0075" y="374539"/>
            <a:ext cx="1273147" cy="8658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359963-7B50-49BD-ACA5-2B1355F7EE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551" y="364301"/>
            <a:ext cx="2348975" cy="8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3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B02904-207A-CA18-3920-4AFF6BB34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32" y="2413583"/>
            <a:ext cx="282260" cy="156810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83A44D0-36D2-48CA-B3BD-117C13EB6319}"/>
              </a:ext>
            </a:extLst>
          </p:cNvPr>
          <p:cNvSpPr/>
          <p:nvPr/>
        </p:nvSpPr>
        <p:spPr>
          <a:xfrm>
            <a:off x="8867775" y="4419600"/>
            <a:ext cx="3324225" cy="2438400"/>
          </a:xfrm>
          <a:prstGeom prst="rect">
            <a:avLst/>
          </a:prstGeom>
          <a:solidFill>
            <a:srgbClr val="E2252C"/>
          </a:solidFill>
          <a:ln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CDE515DE-B486-4323-9247-3C22BCF3472D}"/>
              </a:ext>
            </a:extLst>
          </p:cNvPr>
          <p:cNvSpPr txBox="1">
            <a:spLocks/>
          </p:cNvSpPr>
          <p:nvPr/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231F20"/>
                </a:solidFill>
                <a:latin typeface="Formular" panose="02000000000000000000" pitchFamily="2" charset="-52"/>
                <a:ea typeface="+mn-ea"/>
                <a:cs typeface="Formular" panose="02000000000000000000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>
                <a:solidFill>
                  <a:schemeClr val="bg1"/>
                </a:solidFill>
              </a:rPr>
              <a:pPr marL="124460">
                <a:spcBef>
                  <a:spcPts val="5"/>
                </a:spcBef>
              </a:pPr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4410B617-01D7-4C62-B515-5307257E6D48}"/>
              </a:ext>
            </a:extLst>
          </p:cNvPr>
          <p:cNvSpPr/>
          <p:nvPr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E55AF3-303E-4D14-BC44-D2AEEA60BC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6" r="10397" b="6098"/>
          <a:stretch/>
        </p:blipFill>
        <p:spPr>
          <a:xfrm>
            <a:off x="4981575" y="848232"/>
            <a:ext cx="6700833" cy="5161536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CDA2128-3ECC-4F34-8175-C198522D8617}"/>
              </a:ext>
            </a:extLst>
          </p:cNvPr>
          <p:cNvSpPr/>
          <p:nvPr/>
        </p:nvSpPr>
        <p:spPr>
          <a:xfrm>
            <a:off x="564489" y="375826"/>
            <a:ext cx="3973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latin typeface="Formular" panose="020B0604020202020204" charset="-52"/>
              </a:rPr>
              <a:t>Не</a:t>
            </a:r>
            <a:r>
              <a:rPr lang="ru-RU" sz="3600" b="1" dirty="0" err="1">
                <a:solidFill>
                  <a:srgbClr val="FF0000"/>
                </a:solidFill>
                <a:latin typeface="Formular" panose="020B0604020202020204" charset="-52"/>
              </a:rPr>
              <a:t>Голодо</a:t>
            </a:r>
            <a:r>
              <a:rPr lang="ru-RU" sz="3600" b="1" dirty="0" err="1">
                <a:latin typeface="Formular" panose="020B0604020202020204" charset="-52"/>
              </a:rPr>
              <a:t>мор</a:t>
            </a:r>
            <a:endParaRPr lang="ru-RU" sz="3600" b="1" dirty="0">
              <a:latin typeface="Formular" panose="020B0604020202020204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C1952F1-A40E-4D55-90E7-84C05EF664C3}"/>
              </a:ext>
            </a:extLst>
          </p:cNvPr>
          <p:cNvSpPr/>
          <p:nvPr/>
        </p:nvSpPr>
        <p:spPr>
          <a:xfrm>
            <a:off x="379089" y="1485453"/>
            <a:ext cx="46024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Formular" panose="020B0604020202020204" charset="-52"/>
              </a:rPr>
              <a:t>На самом </a:t>
            </a:r>
            <a:br>
              <a:rPr lang="ru-RU" sz="3600" dirty="0">
                <a:latin typeface="Formular" panose="020B0604020202020204" charset="-52"/>
              </a:rPr>
            </a:br>
            <a:r>
              <a:rPr lang="ru-RU" sz="3600" dirty="0">
                <a:latin typeface="Formular" panose="020B0604020202020204" charset="-52"/>
              </a:rPr>
              <a:t>деле дети на фотографии сняты в Поволжье, </a:t>
            </a:r>
            <a:br>
              <a:rPr lang="ru-RU" sz="3600" dirty="0">
                <a:latin typeface="Formular" panose="020B0604020202020204" charset="-52"/>
              </a:rPr>
            </a:br>
            <a:r>
              <a:rPr lang="ru-RU" sz="3600" dirty="0">
                <a:latin typeface="Formular" panose="020B0604020202020204" charset="-52"/>
              </a:rPr>
              <a:t>в 1920-ые годы Фритьофом Нансеном.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58225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492" y="1321230"/>
            <a:ext cx="1193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42F33"/>
                </a:solidFill>
                <a:latin typeface="Formular" panose="020B0604020202020204" charset="-52"/>
              </a:rPr>
              <a:t>	</a:t>
            </a:r>
            <a:r>
              <a:rPr lang="ru-RU" sz="1400" dirty="0">
                <a:solidFill>
                  <a:srgbClr val="242F33"/>
                </a:solidFill>
                <a:latin typeface="Formular" panose="020B0604020202020204" charset="-52"/>
              </a:rPr>
              <a:t>Мало кто в последние годы подвергся такой масштабной обструкции, унижениям и диффамации, как чекисты. Преимущественно в негативном свете преподносится их роль в Великой Отечественной войне. Основная масса населения получает информацию не из документальных источников-архивов или воспоминаний очевидцев, а через масскультуру, художественные произведения и прежде всего через «главное из искусств» — кино. А поскольку последнее проводит выраженную </a:t>
            </a:r>
            <a:r>
              <a:rPr lang="ru-RU" sz="1400" dirty="0" err="1">
                <a:solidFill>
                  <a:srgbClr val="242F33"/>
                </a:solidFill>
                <a:latin typeface="Formular" panose="020B0604020202020204" charset="-52"/>
              </a:rPr>
              <a:t>античекистскую</a:t>
            </a:r>
            <a:r>
              <a:rPr lang="ru-RU" sz="1400" dirty="0">
                <a:solidFill>
                  <a:srgbClr val="242F33"/>
                </a:solidFill>
                <a:latin typeface="Formular" panose="020B0604020202020204" charset="-52"/>
              </a:rPr>
              <a:t> линию, то и мнение о военнослужащих войск НКВД, контрразведчиках соответствующее.</a:t>
            </a:r>
            <a:endParaRPr lang="ru-RU" sz="1400" dirty="0">
              <a:latin typeface="Formular" panose="020B060402020202020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555" y="392078"/>
            <a:ext cx="82253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242F33"/>
                </a:solidFill>
                <a:latin typeface="Formular" panose="020B0604020202020204" charset="-52"/>
              </a:rPr>
              <a:t>О </a:t>
            </a:r>
            <a:r>
              <a:rPr lang="ru-RU" sz="3200" b="1" dirty="0" err="1">
                <a:solidFill>
                  <a:srgbClr val="FF0000"/>
                </a:solidFill>
                <a:latin typeface="Formular" panose="020B0604020202020204" charset="-52"/>
              </a:rPr>
              <a:t>заград</a:t>
            </a:r>
            <a:r>
              <a:rPr lang="en-US" sz="3200" b="1" dirty="0">
                <a:solidFill>
                  <a:srgbClr val="FF0000"/>
                </a:solidFill>
                <a:latin typeface="Formular" panose="020B0604020202020204" charset="-52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Formular" panose="020B0604020202020204" charset="-52"/>
              </a:rPr>
              <a:t>отряде</a:t>
            </a:r>
            <a:r>
              <a:rPr lang="ru-RU" sz="3200" b="1" dirty="0">
                <a:solidFill>
                  <a:srgbClr val="242F33"/>
                </a:solidFill>
                <a:latin typeface="Formular" panose="020B0604020202020204" charset="-52"/>
              </a:rPr>
              <a:t> замолвим мы слово.</a:t>
            </a:r>
            <a:endParaRPr lang="ru-RU" sz="3200" b="1" dirty="0">
              <a:latin typeface="Formular" panose="020B0604020202020204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492" y="2606105"/>
            <a:ext cx="119680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42F33"/>
                </a:solidFill>
                <a:latin typeface="Formular" panose="020B0604020202020204" charset="-52"/>
              </a:rPr>
              <a:t>	</a:t>
            </a:r>
            <a:r>
              <a:rPr lang="ru-RU" sz="1400" dirty="0">
                <a:solidFill>
                  <a:srgbClr val="242F33"/>
                </a:solidFill>
                <a:latin typeface="Formular" panose="020B0604020202020204" charset="-52"/>
              </a:rPr>
              <a:t>В современных фильмах обязательный номер программы — какой-нибудь негодяй из «</a:t>
            </a:r>
            <a:r>
              <a:rPr lang="ru-RU" sz="1400" dirty="0" err="1">
                <a:solidFill>
                  <a:srgbClr val="242F33"/>
                </a:solidFill>
                <a:latin typeface="Formular" panose="020B0604020202020204" charset="-52"/>
              </a:rPr>
              <a:t>Смерша</a:t>
            </a:r>
            <a:r>
              <a:rPr lang="ru-RU" sz="1400" dirty="0">
                <a:solidFill>
                  <a:srgbClr val="242F33"/>
                </a:solidFill>
                <a:latin typeface="Formular" panose="020B0604020202020204" charset="-52"/>
              </a:rPr>
              <a:t>» или откормленные физиономии </a:t>
            </a:r>
            <a:r>
              <a:rPr lang="ru-RU" sz="1400" dirty="0" err="1">
                <a:solidFill>
                  <a:srgbClr val="242F33"/>
                </a:solidFill>
                <a:latin typeface="Formular" panose="020B0604020202020204" charset="-52"/>
              </a:rPr>
              <a:t>энкавэдистов</a:t>
            </a:r>
            <a:r>
              <a:rPr lang="ru-RU" sz="1400" dirty="0">
                <a:solidFill>
                  <a:srgbClr val="242F33"/>
                </a:solidFill>
                <a:latin typeface="Formular" panose="020B0604020202020204" charset="-52"/>
              </a:rPr>
              <a:t>, отсиживающихся по тылам (охраняя зэков — сплошь невинно осужденных) и </a:t>
            </a:r>
            <a:r>
              <a:rPr lang="ru-RU" sz="1400" dirty="0" err="1">
                <a:solidFill>
                  <a:srgbClr val="242F33"/>
                </a:solidFill>
                <a:latin typeface="Formular" panose="020B0604020202020204" charset="-52"/>
              </a:rPr>
              <a:t>заградотрядам</a:t>
            </a:r>
            <a:r>
              <a:rPr lang="ru-RU" sz="1400" dirty="0">
                <a:solidFill>
                  <a:srgbClr val="242F33"/>
                </a:solidFill>
                <a:latin typeface="Formular" panose="020B0604020202020204" charset="-52"/>
              </a:rPr>
              <a:t> (численный состав которых, судя по кинолентам, едва не превышает действующую армию). «Московская сага», «Дети Арбата», «Курсанты», «Диверсант», «Штрафбат», «Конвой PQ-17», «На безымянной высоте», «Первый после Бога», «Благословите женщину», «Перегон», «В июне 41-го»... Иностранные фильмы лучше не смотреть это вообще за гранью!</a:t>
            </a:r>
            <a:br>
              <a:rPr lang="ru-RU" sz="1400" dirty="0">
                <a:latin typeface="Formular" panose="020B0604020202020204" charset="-52"/>
              </a:rPr>
            </a:br>
            <a:br>
              <a:rPr lang="ru-RU" sz="1400" dirty="0">
                <a:latin typeface="Formular" panose="020B0604020202020204" charset="-52"/>
              </a:rPr>
            </a:br>
            <a:r>
              <a:rPr lang="en-US" sz="1400" dirty="0">
                <a:latin typeface="Formular" panose="020B0604020202020204" charset="-52"/>
              </a:rPr>
              <a:t>	</a:t>
            </a:r>
            <a:r>
              <a:rPr lang="ru-RU" sz="1400" dirty="0">
                <a:solidFill>
                  <a:srgbClr val="242F33"/>
                </a:solidFill>
                <a:latin typeface="Formular" panose="020B0604020202020204" charset="-52"/>
              </a:rPr>
              <a:t>Но почему то все эти "правдолюбы" говоря про </a:t>
            </a:r>
            <a:r>
              <a:rPr lang="ru-RU" sz="1400" dirty="0" err="1">
                <a:solidFill>
                  <a:srgbClr val="242F33"/>
                </a:solidFill>
                <a:latin typeface="Formular" panose="020B0604020202020204" charset="-52"/>
              </a:rPr>
              <a:t>заградотряды</a:t>
            </a:r>
            <a:r>
              <a:rPr lang="ru-RU" sz="1400" dirty="0">
                <a:solidFill>
                  <a:srgbClr val="242F33"/>
                </a:solidFill>
                <a:latin typeface="Formular" panose="020B0604020202020204" charset="-52"/>
              </a:rPr>
              <a:t> забывают сказать одну маленькую вещь, совсем пустяк- приказ № 227 касался Красной Армии, а не НКВД!!! </a:t>
            </a:r>
            <a:r>
              <a:rPr lang="ru-RU" sz="1400" dirty="0" err="1">
                <a:solidFill>
                  <a:srgbClr val="242F33"/>
                </a:solidFill>
                <a:latin typeface="Formular" panose="020B0604020202020204" charset="-52"/>
              </a:rPr>
              <a:t>Заград</a:t>
            </a:r>
            <a:r>
              <a:rPr lang="ru-RU" sz="1400" dirty="0">
                <a:solidFill>
                  <a:srgbClr val="242F33"/>
                </a:solidFill>
                <a:latin typeface="Formular" panose="020B0604020202020204" charset="-52"/>
              </a:rPr>
              <a:t> отряды создавались из красноармейцев! </a:t>
            </a:r>
          </a:p>
          <a:p>
            <a:endParaRPr lang="ru-RU" sz="1400" b="0" i="0" dirty="0">
              <a:solidFill>
                <a:srgbClr val="242F33"/>
              </a:solidFill>
              <a:effectLst/>
              <a:latin typeface="Formular" panose="020B0604020202020204" charset="-52"/>
            </a:endParaRPr>
          </a:p>
          <a:p>
            <a:r>
              <a:rPr lang="ru-RU" sz="1400" dirty="0">
                <a:solidFill>
                  <a:srgbClr val="242F33"/>
                </a:solidFill>
                <a:latin typeface="Formular" panose="020B0604020202020204" charset="-52"/>
              </a:rPr>
              <a:t>	В приказе №227 говориться:</a:t>
            </a:r>
          </a:p>
          <a:p>
            <a:endParaRPr lang="ru-RU" sz="1400" dirty="0">
              <a:solidFill>
                <a:srgbClr val="242F33"/>
              </a:solidFill>
              <a:latin typeface="Formular" panose="020B0604020202020204" charset="-52"/>
            </a:endParaRPr>
          </a:p>
          <a:p>
            <a:r>
              <a:rPr lang="ru-RU" sz="1400" dirty="0">
                <a:solidFill>
                  <a:srgbClr val="242F33"/>
                </a:solidFill>
                <a:latin typeface="Formular" panose="020B0604020202020204" charset="-52"/>
              </a:rPr>
              <a:t>«Военным советам армий и прежде всего командующим армиями:</a:t>
            </a:r>
          </a:p>
          <a:p>
            <a:r>
              <a:rPr lang="ru-RU" sz="1400" dirty="0">
                <a:solidFill>
                  <a:srgbClr val="242F33"/>
                </a:solidFill>
                <a:latin typeface="Formular" panose="020B0604020202020204" charset="-52"/>
              </a:rPr>
              <a:t>...</a:t>
            </a:r>
          </a:p>
          <a:p>
            <a:r>
              <a:rPr lang="ru-RU" sz="1400" dirty="0">
                <a:solidFill>
                  <a:srgbClr val="242F33"/>
                </a:solidFill>
                <a:latin typeface="Formular" panose="020B0604020202020204" charset="-52"/>
              </a:rPr>
              <a:t>б) сформировать в пределах армии 3-5 хорошо вооруженных заградительных отрядов (по 200 человек в каждом), поставить их в непосредственном тылу неустойчивых дивизий и обязать их в случае паники и беспорядочного отхода частей дивизии расстреливать на месте паникеров и трусов и тем помочь честным бойцам дивизий выполнить свой долг перед Родиной;»</a:t>
            </a:r>
          </a:p>
          <a:p>
            <a:endParaRPr lang="ru-RU" sz="1400" dirty="0">
              <a:solidFill>
                <a:srgbClr val="242F33"/>
              </a:solidFill>
              <a:latin typeface="Formular" panose="020B0604020202020204" charset="-52"/>
            </a:endParaRPr>
          </a:p>
          <a:p>
            <a:endParaRPr lang="ru-RU" sz="1400" b="0" i="0" dirty="0">
              <a:solidFill>
                <a:srgbClr val="242F33"/>
              </a:solidFill>
              <a:effectLst/>
              <a:latin typeface="Formular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95327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12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01635" y="4006489"/>
            <a:ext cx="117824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42F33"/>
                </a:solidFill>
                <a:latin typeface="Formular" panose="020B0604020202020204" charset="-52"/>
              </a:rPr>
              <a:t>	</a:t>
            </a:r>
            <a:r>
              <a:rPr lang="ru-RU" sz="1400" dirty="0">
                <a:solidFill>
                  <a:srgbClr val="242F33"/>
                </a:solidFill>
                <a:latin typeface="Formular" panose="020B0604020202020204" charset="-52"/>
              </a:rPr>
              <a:t>В критические моменты заградительные отряды вступали непосредственно в бой с противником, успешно сдерживали его натиск и наносили ему потери.</a:t>
            </a:r>
          </a:p>
          <a:p>
            <a:endParaRPr lang="ru-RU" sz="1400" dirty="0">
              <a:solidFill>
                <a:srgbClr val="242F33"/>
              </a:solidFill>
              <a:latin typeface="Formular" panose="020B0604020202020204" charset="-52"/>
            </a:endParaRPr>
          </a:p>
          <a:p>
            <a:r>
              <a:rPr lang="en-US" sz="1400" dirty="0">
                <a:solidFill>
                  <a:srgbClr val="242F33"/>
                </a:solidFill>
                <a:latin typeface="Formular" panose="020B0604020202020204" charset="-52"/>
              </a:rPr>
              <a:t>	</a:t>
            </a:r>
            <a:r>
              <a:rPr lang="ru-RU" sz="1400" dirty="0">
                <a:solidFill>
                  <a:srgbClr val="242F33"/>
                </a:solidFill>
                <a:latin typeface="Formular" panose="020B0604020202020204" charset="-52"/>
              </a:rPr>
              <a:t>Так, 13 сентября 112‑я стрелковая дивизия под давлением противника отошла с занимаемого рубежа. </a:t>
            </a:r>
            <a:r>
              <a:rPr lang="ru-RU" sz="1400" dirty="0" err="1">
                <a:solidFill>
                  <a:srgbClr val="242F33"/>
                </a:solidFill>
                <a:latin typeface="Formular" panose="020B0604020202020204" charset="-52"/>
              </a:rPr>
              <a:t>Заградотряд</a:t>
            </a:r>
            <a:r>
              <a:rPr lang="ru-RU" sz="1400" dirty="0">
                <a:solidFill>
                  <a:srgbClr val="242F33"/>
                </a:solidFill>
                <a:latin typeface="Formular" panose="020B0604020202020204" charset="-52"/>
              </a:rPr>
              <a:t> 62‑й армии под руководством начальника отряда лейтенанта госбезопасности </a:t>
            </a:r>
            <a:r>
              <a:rPr lang="ru-RU" sz="1400" dirty="0" err="1">
                <a:solidFill>
                  <a:srgbClr val="242F33"/>
                </a:solidFill>
                <a:latin typeface="Formular" panose="020B0604020202020204" charset="-52"/>
              </a:rPr>
              <a:t>Хлыстова</a:t>
            </a:r>
            <a:r>
              <a:rPr lang="ru-RU" sz="1400" dirty="0">
                <a:solidFill>
                  <a:srgbClr val="242F33"/>
                </a:solidFill>
                <a:latin typeface="Formular" panose="020B0604020202020204" charset="-52"/>
              </a:rPr>
              <a:t> занял оборону на подступах к важной высоте. В течение четырёх суток бойцы и командиры отряда отражали атаки автоматчиков противника, нанеся им большие потери. </a:t>
            </a:r>
            <a:r>
              <a:rPr lang="ru-RU" sz="1400" dirty="0" err="1">
                <a:solidFill>
                  <a:srgbClr val="242F33"/>
                </a:solidFill>
                <a:latin typeface="Formular" panose="020B0604020202020204" charset="-52"/>
              </a:rPr>
              <a:t>Заградотряд</a:t>
            </a:r>
            <a:r>
              <a:rPr lang="ru-RU" sz="1400" dirty="0">
                <a:solidFill>
                  <a:srgbClr val="242F33"/>
                </a:solidFill>
                <a:latin typeface="Formular" panose="020B0604020202020204" charset="-52"/>
              </a:rPr>
              <a:t> удерживал рубеж вплоть до подхода воинских частей.</a:t>
            </a:r>
          </a:p>
          <a:p>
            <a:r>
              <a:rPr lang="en-US" sz="1400" dirty="0">
                <a:solidFill>
                  <a:srgbClr val="242F33"/>
                </a:solidFill>
                <a:latin typeface="Formular" panose="020B0604020202020204" charset="-52"/>
              </a:rPr>
              <a:t>	</a:t>
            </a:r>
            <a:r>
              <a:rPr lang="ru-RU" sz="1400" dirty="0">
                <a:solidFill>
                  <a:srgbClr val="242F33"/>
                </a:solidFill>
                <a:latin typeface="Formular" panose="020B0604020202020204" charset="-52"/>
              </a:rPr>
              <a:t>15‑16 сентября </a:t>
            </a:r>
            <a:r>
              <a:rPr lang="ru-RU" sz="1400" dirty="0" err="1">
                <a:solidFill>
                  <a:srgbClr val="242F33"/>
                </a:solidFill>
                <a:latin typeface="Formular" panose="020B0604020202020204" charset="-52"/>
              </a:rPr>
              <a:t>заградотряд</a:t>
            </a:r>
            <a:r>
              <a:rPr lang="ru-RU" sz="1400" dirty="0">
                <a:solidFill>
                  <a:srgbClr val="242F33"/>
                </a:solidFill>
                <a:latin typeface="Formular" panose="020B0604020202020204" charset="-52"/>
              </a:rPr>
              <a:t> 62‑й армии в течение двух суток успешно вёл бой с превосходящими силами противника в районе Сталинградского железнодорожного вокзала. Несмотря на свою малочисленность, </a:t>
            </a:r>
            <a:r>
              <a:rPr lang="ru-RU" sz="1400" dirty="0" err="1">
                <a:solidFill>
                  <a:srgbClr val="242F33"/>
                </a:solidFill>
                <a:latin typeface="Formular" panose="020B0604020202020204" charset="-52"/>
              </a:rPr>
              <a:t>заградотряд</a:t>
            </a:r>
            <a:r>
              <a:rPr lang="ru-RU" sz="1400" dirty="0">
                <a:solidFill>
                  <a:srgbClr val="242F33"/>
                </a:solidFill>
                <a:latin typeface="Formular" panose="020B0604020202020204" charset="-52"/>
              </a:rPr>
              <a:t> не только отбивал атаки немцев, но и контратаковал, нанеся противнику значительные потери в живой силе. Свой рубеж отряд оставил только тогда, когда на смену подошли части 10‑й стрелковой дивизии.</a:t>
            </a:r>
            <a:endParaRPr lang="ru-RU" sz="1400" b="0" i="0" dirty="0">
              <a:solidFill>
                <a:srgbClr val="242F33"/>
              </a:solidFill>
              <a:effectLst/>
              <a:latin typeface="PT Serif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635" y="779701"/>
            <a:ext cx="345596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42F33"/>
                </a:solidFill>
                <a:latin typeface="Formular" panose="020B0604020202020204" charset="-52"/>
              </a:rPr>
              <a:t>	С 1 августа по 15 октября 1942 года </a:t>
            </a:r>
            <a:r>
              <a:rPr lang="ru-RU" sz="1400" dirty="0" err="1">
                <a:solidFill>
                  <a:srgbClr val="242F33"/>
                </a:solidFill>
                <a:latin typeface="Formular" panose="020B0604020202020204" charset="-52"/>
              </a:rPr>
              <a:t>заградотрядами</a:t>
            </a:r>
            <a:r>
              <a:rPr lang="ru-RU" sz="1400" dirty="0">
                <a:solidFill>
                  <a:srgbClr val="242F33"/>
                </a:solidFill>
                <a:latin typeface="Formular" panose="020B0604020202020204" charset="-52"/>
              </a:rPr>
              <a:t> были задержаны 140 755 военнослужащих, сбежавших с передовой линии фронта. Из числа задержанных арестованы 3980 человек, расстреляны 1189 человек </a:t>
            </a:r>
            <a:r>
              <a:rPr lang="ru-RU" sz="1400" b="1" dirty="0">
                <a:solidFill>
                  <a:srgbClr val="242F33"/>
                </a:solidFill>
                <a:latin typeface="Formular" panose="020B0604020202020204" charset="-52"/>
              </a:rPr>
              <a:t>(0, 84% от числа всех задержанных)</a:t>
            </a:r>
            <a:r>
              <a:rPr lang="ru-RU" sz="1400" dirty="0">
                <a:solidFill>
                  <a:srgbClr val="242F33"/>
                </a:solidFill>
                <a:latin typeface="Formular" panose="020B0604020202020204" charset="-52"/>
              </a:rPr>
              <a:t>, направлены в штрафные роты 2776 человек, штрафные батальоны 185 человек, возвращены в свои части и на пересыльные пункты 131 094 человека.</a:t>
            </a:r>
            <a:endParaRPr lang="en-US" sz="1400" dirty="0">
              <a:solidFill>
                <a:srgbClr val="242F33"/>
              </a:solidFill>
              <a:latin typeface="Formular" panose="020B0604020202020204" charset="-52"/>
            </a:endParaRPr>
          </a:p>
          <a:p>
            <a:r>
              <a:rPr lang="en-US" sz="1400" dirty="0">
                <a:solidFill>
                  <a:srgbClr val="242F33"/>
                </a:solidFill>
                <a:latin typeface="Formular" panose="020B0604020202020204" charset="-52"/>
              </a:rPr>
              <a:t>	</a:t>
            </a:r>
            <a:endParaRPr lang="ru-RU" sz="1400" dirty="0">
              <a:latin typeface="Formular" panose="020B060402020202020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5182" r="2111" b="3259"/>
          <a:stretch/>
        </p:blipFill>
        <p:spPr>
          <a:xfrm>
            <a:off x="3735401" y="236224"/>
            <a:ext cx="82486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17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1">
            <a:extLst>
              <a:ext uri="{FF2B5EF4-FFF2-40B4-BE49-F238E27FC236}">
                <a16:creationId xmlns:a16="http://schemas.microsoft.com/office/drawing/2014/main" id="{D351C8D1-DA6F-4498-9DFF-BC72C0F0D7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1430000" y="6577013"/>
            <a:ext cx="504825" cy="21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rgbClr val="231F20"/>
                </a:solidFill>
                <a:latin typeface="Formular" panose="020B0604020202020204" charset="-52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1C3B469-5BE2-47E7-A187-D92E56A16AB8}" type="slidenum">
              <a:rPr lang="ru-RU" altLang="ru-RU" smtClean="0"/>
              <a:pPr>
                <a:defRPr/>
              </a:pPr>
              <a:t>13</a:t>
            </a:fld>
            <a:endParaRPr lang="ru-RU" altLang="ru-RU" sz="1400">
              <a:solidFill>
                <a:srgbClr val="231F20"/>
              </a:solidFill>
              <a:ea typeface="Formular" panose="02000000000000000000" pitchFamily="2" charset="-52"/>
              <a:cs typeface="Formular" panose="02000000000000000000" pitchFamily="2" charset="-52"/>
            </a:endParaRPr>
          </a:p>
        </p:txBody>
      </p:sp>
      <p:sp>
        <p:nvSpPr>
          <p:cNvPr id="20483" name="Заголовок 2">
            <a:extLst>
              <a:ext uri="{FF2B5EF4-FFF2-40B4-BE49-F238E27FC236}">
                <a16:creationId xmlns:a16="http://schemas.microsoft.com/office/drawing/2014/main" id="{FF104388-7CE1-4689-ACDF-0B549F3FF923}"/>
              </a:ext>
            </a:extLst>
          </p:cNvPr>
          <p:cNvSpPr txBox="1">
            <a:spLocks/>
          </p:cNvSpPr>
          <p:nvPr/>
        </p:nvSpPr>
        <p:spPr bwMode="auto">
          <a:xfrm>
            <a:off x="3692525" y="1118394"/>
            <a:ext cx="80692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93A496"/>
                </a:solidFill>
                <a:latin typeface="Formular" panose="02000000000000000000" pitchFamily="2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93A496"/>
                </a:solidFill>
                <a:latin typeface="Formular" panose="02000000000000000000" pitchFamily="2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93A496"/>
                </a:solidFill>
                <a:latin typeface="Formular" panose="02000000000000000000" pitchFamily="2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</a:rPr>
              <a:t>Явные противоречия в доказательствах </a:t>
            </a:r>
            <a:r>
              <a:rPr lang="ru-RU" altLang="ru-RU" sz="1800" dirty="0">
                <a:solidFill>
                  <a:schemeClr val="tx1"/>
                </a:solidFill>
              </a:rPr>
              <a:t>(доступно рядовому читателю)</a:t>
            </a:r>
          </a:p>
        </p:txBody>
      </p:sp>
      <p:sp>
        <p:nvSpPr>
          <p:cNvPr id="20484" name="Заголовок 2">
            <a:extLst>
              <a:ext uri="{FF2B5EF4-FFF2-40B4-BE49-F238E27FC236}">
                <a16:creationId xmlns:a16="http://schemas.microsoft.com/office/drawing/2014/main" id="{72F8A8F3-9318-44B1-A8F9-AEB84B7F7AAD}"/>
              </a:ext>
            </a:extLst>
          </p:cNvPr>
          <p:cNvSpPr txBox="1">
            <a:spLocks/>
          </p:cNvSpPr>
          <p:nvPr/>
        </p:nvSpPr>
        <p:spPr bwMode="auto">
          <a:xfrm>
            <a:off x="3714750" y="1993900"/>
            <a:ext cx="8069263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93A496"/>
                </a:solidFill>
                <a:latin typeface="Formular" panose="02000000000000000000" pitchFamily="2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93A496"/>
                </a:solidFill>
                <a:latin typeface="Formular" panose="02000000000000000000" pitchFamily="2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93A496"/>
                </a:solidFill>
                <a:latin typeface="Formular" panose="02000000000000000000" pitchFamily="2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</a:rPr>
              <a:t>Отсутствуют исторические источники </a:t>
            </a:r>
            <a:r>
              <a:rPr lang="ru-RU" altLang="ru-RU" sz="1800" dirty="0">
                <a:solidFill>
                  <a:schemeClr val="tx1"/>
                </a:solidFill>
              </a:rPr>
              <a:t>(доступно рядовому читателю)</a:t>
            </a:r>
          </a:p>
        </p:txBody>
      </p:sp>
      <p:sp>
        <p:nvSpPr>
          <p:cNvPr id="20485" name="Заголовок 2">
            <a:extLst>
              <a:ext uri="{FF2B5EF4-FFF2-40B4-BE49-F238E27FC236}">
                <a16:creationId xmlns:a16="http://schemas.microsoft.com/office/drawing/2014/main" id="{98764B04-A8B2-420C-9FA3-40DBE5757498}"/>
              </a:ext>
            </a:extLst>
          </p:cNvPr>
          <p:cNvSpPr txBox="1">
            <a:spLocks/>
          </p:cNvSpPr>
          <p:nvPr/>
        </p:nvSpPr>
        <p:spPr bwMode="auto">
          <a:xfrm>
            <a:off x="3749675" y="2918619"/>
            <a:ext cx="80692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93A496"/>
                </a:solidFill>
                <a:latin typeface="Formular" panose="02000000000000000000" pitchFamily="2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93A496"/>
                </a:solidFill>
                <a:latin typeface="Formular" panose="02000000000000000000" pitchFamily="2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93A496"/>
                </a:solidFill>
                <a:latin typeface="Formular" panose="02000000000000000000" pitchFamily="2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</a:rPr>
              <a:t>Подлинность источника - достоверность источника. Вплоть </a:t>
            </a:r>
            <a:br>
              <a:rPr lang="ru-RU" altLang="ru-RU" sz="1800" b="1" dirty="0">
                <a:solidFill>
                  <a:schemeClr val="tx1"/>
                </a:solidFill>
              </a:rPr>
            </a:br>
            <a:r>
              <a:rPr lang="ru-RU" altLang="ru-RU" sz="1800" b="1" dirty="0">
                <a:solidFill>
                  <a:schemeClr val="tx1"/>
                </a:solidFill>
              </a:rPr>
              <a:t>до химического анализа носителя </a:t>
            </a:r>
            <a:r>
              <a:rPr lang="ru-RU" altLang="ru-RU" sz="1800" dirty="0">
                <a:solidFill>
                  <a:schemeClr val="tx1"/>
                </a:solidFill>
              </a:rPr>
              <a:t>(занимаются </a:t>
            </a:r>
            <a:r>
              <a:rPr lang="ru-RU" altLang="ru-RU" sz="1800" dirty="0" err="1">
                <a:solidFill>
                  <a:schemeClr val="tx1"/>
                </a:solidFill>
              </a:rPr>
              <a:t>источниковеды</a:t>
            </a:r>
            <a:r>
              <a:rPr lang="ru-RU" altLang="ru-RU" sz="1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0486" name="Заголовок 2">
            <a:extLst>
              <a:ext uri="{FF2B5EF4-FFF2-40B4-BE49-F238E27FC236}">
                <a16:creationId xmlns:a16="http://schemas.microsoft.com/office/drawing/2014/main" id="{66D9904C-F1E3-4912-9AA6-CEE737CEA33E}"/>
              </a:ext>
            </a:extLst>
          </p:cNvPr>
          <p:cNvSpPr txBox="1">
            <a:spLocks/>
          </p:cNvSpPr>
          <p:nvPr/>
        </p:nvSpPr>
        <p:spPr bwMode="auto">
          <a:xfrm>
            <a:off x="3738563" y="3948113"/>
            <a:ext cx="77247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93A496"/>
                </a:solidFill>
                <a:latin typeface="Formular" panose="02000000000000000000" pitchFamily="2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93A496"/>
                </a:solidFill>
                <a:latin typeface="Formular" panose="02000000000000000000" pitchFamily="2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93A496"/>
                </a:solidFill>
                <a:latin typeface="Formular" panose="02000000000000000000" pitchFamily="2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</a:rPr>
              <a:t>Архивы - Научные журналы. Нахождение документов </a:t>
            </a:r>
            <a:br>
              <a:rPr lang="ru-RU" altLang="ru-RU" sz="1800" b="1" dirty="0">
                <a:solidFill>
                  <a:schemeClr val="tx1"/>
                </a:solidFill>
              </a:rPr>
            </a:br>
            <a:r>
              <a:rPr lang="ru-RU" altLang="ru-RU" sz="1800" b="1" dirty="0">
                <a:solidFill>
                  <a:schemeClr val="tx1"/>
                </a:solidFill>
              </a:rPr>
              <a:t>в архивах и сравнение содержания с издаваемым в научно-популярных журналах </a:t>
            </a:r>
            <a:r>
              <a:rPr lang="ru-RU" altLang="ru-RU" sz="1800" dirty="0">
                <a:solidFill>
                  <a:schemeClr val="tx1"/>
                </a:solidFill>
              </a:rPr>
              <a:t>(занимаются в основном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</a:rPr>
              <a:t>профессиональные историки)</a:t>
            </a:r>
          </a:p>
        </p:txBody>
      </p:sp>
      <p:sp>
        <p:nvSpPr>
          <p:cNvPr id="20488" name="object 14">
            <a:extLst>
              <a:ext uri="{FF2B5EF4-FFF2-40B4-BE49-F238E27FC236}">
                <a16:creationId xmlns:a16="http://schemas.microsoft.com/office/drawing/2014/main" id="{EC53B4E3-999A-4794-A880-0C4052EF331D}"/>
              </a:ext>
            </a:extLst>
          </p:cNvPr>
          <p:cNvSpPr txBox="1">
            <a:spLocks/>
          </p:cNvSpPr>
          <p:nvPr/>
        </p:nvSpPr>
        <p:spPr bwMode="auto">
          <a:xfrm>
            <a:off x="-323850" y="2827789"/>
            <a:ext cx="3824287" cy="151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6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93A496"/>
                </a:solidFill>
                <a:latin typeface="Formular" panose="02000000000000000000" pitchFamily="2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93A496"/>
                </a:solidFill>
                <a:latin typeface="Formular" panose="02000000000000000000" pitchFamily="2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93A496"/>
                </a:solidFill>
                <a:latin typeface="Formular" panose="02000000000000000000" pitchFamily="2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0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КАК </a:t>
            </a:r>
          </a:p>
          <a:p>
            <a:pPr algn="ctr" eaLnBrk="1" hangingPunct="1">
              <a:lnSpc>
                <a:spcPct val="100000"/>
              </a:lnSpc>
              <a:spcBef>
                <a:spcPts val="10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РАСПОЗНАТЬ ФАЛЬСИФИКАЦИЮ</a:t>
            </a:r>
          </a:p>
          <a:p>
            <a:pPr algn="ctr" eaLnBrk="1" hangingPunct="1">
              <a:lnSpc>
                <a:spcPct val="100000"/>
              </a:lnSpc>
              <a:spcBef>
                <a:spcPts val="10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BFB150-81D4-4D30-BD6B-41B1629C1D52}"/>
              </a:ext>
            </a:extLst>
          </p:cNvPr>
          <p:cNvSpPr/>
          <p:nvPr/>
        </p:nvSpPr>
        <p:spPr>
          <a:xfrm>
            <a:off x="3400425" y="4848225"/>
            <a:ext cx="338138" cy="752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3451" y="1259175"/>
            <a:ext cx="1176136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F0000"/>
                </a:solidFill>
                <a:latin typeface="Formular" panose="020B0604020202020204" charset="-52"/>
              </a:rPr>
              <a:t>	1. Заголовок. </a:t>
            </a:r>
            <a:r>
              <a:rPr lang="ru-RU" sz="1200" dirty="0">
                <a:latin typeface="Formular" panose="020B0604020202020204" charset="-52"/>
              </a:rPr>
              <a:t>Он не должен содержать громких названий вроде «Древний город под землёй или что скрывают ученые»?. Не должно быть эмоциональной составляющей, направленной на национальные, гражданские, или религиозные чувства читателя. </a:t>
            </a:r>
          </a:p>
          <a:p>
            <a:r>
              <a:rPr lang="ru-RU" sz="1200" b="1" dirty="0">
                <a:solidFill>
                  <a:srgbClr val="FF0000"/>
                </a:solidFill>
                <a:latin typeface="Formular" panose="020B0604020202020204" charset="-52"/>
              </a:rPr>
              <a:t>	2. Аннотация книги. </a:t>
            </a:r>
            <a:r>
              <a:rPr lang="ru-RU" sz="1200" dirty="0">
                <a:latin typeface="Formular" panose="020B0604020202020204" charset="-52"/>
              </a:rPr>
              <a:t>Если в ней говорится, что автор открыл тайну веков, которую стерегли и скрывали ученые, спецслужбы и государство, то такую книгу лучше положить обратно </a:t>
            </a:r>
            <a:r>
              <a:rPr lang="ru-RU" sz="1200" dirty="0" err="1">
                <a:latin typeface="Formular" panose="020B0604020202020204" charset="-52"/>
              </a:rPr>
              <a:t>гна</a:t>
            </a:r>
            <a:r>
              <a:rPr lang="ru-RU" sz="1200" dirty="0">
                <a:latin typeface="Formular" panose="020B0604020202020204" charset="-52"/>
              </a:rPr>
              <a:t> м магазинную полку. </a:t>
            </a:r>
          </a:p>
          <a:p>
            <a:r>
              <a:rPr lang="ru-RU" sz="1200" dirty="0">
                <a:latin typeface="Formular" panose="020B0604020202020204" charset="-52"/>
              </a:rPr>
              <a:t>	</a:t>
            </a:r>
            <a:r>
              <a:rPr lang="ru-RU" sz="1200" b="1" dirty="0">
                <a:solidFill>
                  <a:srgbClr val="FF0000"/>
                </a:solidFill>
                <a:latin typeface="Formular" panose="020B0604020202020204" charset="-52"/>
              </a:rPr>
              <a:t>3. Введение.</a:t>
            </a:r>
            <a:r>
              <a:rPr lang="ru-RU" sz="1200" dirty="0">
                <a:latin typeface="Formular" panose="020B0604020202020204" charset="-52"/>
              </a:rPr>
              <a:t> В чисто научном издании в качестве введения выступают разделы, посвященные анализу использованных источников, документов в работе и использованных научных работ. Это показывает уровень знаний автора и его осведомленности в конкретном вопросе. Следует насторожиться если автор начинает петь себе хвалу и осыпать заочно своих оппонентов чуть ли не во вселенском заговоре и работе на гуманоидов с Сириуса… </a:t>
            </a:r>
          </a:p>
          <a:p>
            <a:r>
              <a:rPr lang="ru-RU" sz="1200" dirty="0">
                <a:latin typeface="Formular" panose="020B0604020202020204" charset="-52"/>
              </a:rPr>
              <a:t>	</a:t>
            </a:r>
            <a:r>
              <a:rPr lang="ru-RU" sz="1200" b="1" dirty="0">
                <a:solidFill>
                  <a:srgbClr val="FF0000"/>
                </a:solidFill>
                <a:latin typeface="Formular" panose="020B0604020202020204" charset="-52"/>
              </a:rPr>
              <a:t>4. Содержание.</a:t>
            </a:r>
            <a:r>
              <a:rPr lang="ru-RU" sz="1200" dirty="0">
                <a:latin typeface="Formular" panose="020B0604020202020204" charset="-52"/>
              </a:rPr>
              <a:t> В книге должно четко рассказываться с примерами и указаниями на источники та или иная информация. Автор не должен перескакивать с древней Руси к современности, потом обращаться к воспоминания своего детства, а потом заявлять, что русский язык является древнейшим языком на планете. Хотя такой оригинал, как </a:t>
            </a:r>
            <a:r>
              <a:rPr lang="ru-RU" sz="1200" dirty="0" err="1">
                <a:latin typeface="Formular" panose="020B0604020202020204" charset="-52"/>
              </a:rPr>
              <a:t>Чудинов</a:t>
            </a:r>
            <a:r>
              <a:rPr lang="ru-RU" sz="1200" dirty="0">
                <a:latin typeface="Formular" panose="020B0604020202020204" charset="-52"/>
              </a:rPr>
              <a:t>, умеет читать по-русски даже на …Солнце… </a:t>
            </a:r>
          </a:p>
          <a:p>
            <a:r>
              <a:rPr lang="ru-RU" sz="1200" dirty="0">
                <a:latin typeface="Formular" panose="020B0604020202020204" charset="-52"/>
              </a:rPr>
              <a:t>	</a:t>
            </a:r>
            <a:r>
              <a:rPr lang="ru-RU" sz="1200" b="1" dirty="0">
                <a:solidFill>
                  <a:srgbClr val="FF0000"/>
                </a:solidFill>
                <a:latin typeface="Formular" panose="020B0604020202020204" charset="-52"/>
              </a:rPr>
              <a:t>5. Концепция и методология.</a:t>
            </a:r>
            <a:r>
              <a:rPr lang="ru-RU" sz="1200" dirty="0">
                <a:latin typeface="Formular" panose="020B0604020202020204" charset="-52"/>
              </a:rPr>
              <a:t> Это достаточно скучные вещи, но они крайне необходимы при написании научной или научно-популярной книги. Их можно сравнить с фундаментом, который держит над собой здание. Если в фундаменте допущена ошибка, то и стены, в данном случае текст, будет кривым, косым и вскоре может рухнуть. Впрочем, излишнее доверие к печатному слову и недоверие к обнищавшей науке не помешало появиться и здравствовать идеям о поддельной античности и средневековье. Также следует обратить внимание, если автор противоречит себе. Так, известный писатель Борис Акунин в своей "Истории государства Российского" пишет о том, что он не выстраивает никакой концепции в книге. Но при этом разделы в его работе называется «Часть Азии». А такое название раздела уже говорит о том, что автор пытается утвердить какую-то свою концепцию. Но у историка в работе, не может не быть никакой идеи, концепции. Без концепции любая книга по истории стала бы обычной хронологической таблицей. То есть автор, или не понимает, что пишет, или сознательно вводит читателя в заблуждение. </a:t>
            </a:r>
          </a:p>
          <a:p>
            <a:r>
              <a:rPr lang="ru-RU" sz="1200" dirty="0">
                <a:latin typeface="Formular" panose="020B0604020202020204" charset="-52"/>
              </a:rPr>
              <a:t>	</a:t>
            </a:r>
            <a:r>
              <a:rPr lang="ru-RU" sz="1200" b="1" dirty="0">
                <a:solidFill>
                  <a:srgbClr val="FF0000"/>
                </a:solidFill>
                <a:latin typeface="Formular" panose="020B0604020202020204" charset="-52"/>
              </a:rPr>
              <a:t>6. Заключение.</a:t>
            </a:r>
            <a:r>
              <a:rPr lang="ru-RU" sz="1200" dirty="0">
                <a:latin typeface="Formular" panose="020B0604020202020204" charset="-52"/>
              </a:rPr>
              <a:t> В заключении сводятся все выводы по главам и дается общая оценка рассмотренного материала. Отметим, что в российской науке сложилась традиция говорить о себе во втором лице «мы рассмотрели». Поэтому если отечественный автор начинает безудержно себя восхвалять и ругать неких внутренних и внешних врагов, не обосновывает свои выводы ссылками на источники и документы, то следует отнестись со скепсисом и к идеям, изложенным в книге и потратить время и деньги на что-то более полезное.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3451" y="82337"/>
            <a:ext cx="108889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Formular" panose="020B0604020202020204" charset="-52"/>
              </a:rPr>
              <a:t>ЧТОБЫ ОТЛИЧИТЬ ДОБРОСОВЕСТНУЮ ПУБЛИКАЦИЮ ОТ </a:t>
            </a:r>
            <a:r>
              <a:rPr lang="ru-RU" sz="2800" b="1" dirty="0">
                <a:solidFill>
                  <a:srgbClr val="FF0000"/>
                </a:solidFill>
                <a:latin typeface="Formular" panose="020B0604020202020204" charset="-52"/>
              </a:rPr>
              <a:t>ПУСТЫШКИ</a:t>
            </a:r>
            <a:r>
              <a:rPr lang="ru-RU" sz="2800" b="1" dirty="0">
                <a:latin typeface="Formular" panose="020B0604020202020204" charset="-52"/>
              </a:rPr>
              <a:t> НАДО ОБРАЩАТЬ ВНИМАНИЕ НА: </a:t>
            </a:r>
          </a:p>
        </p:txBody>
      </p:sp>
    </p:spTree>
    <p:extLst>
      <p:ext uri="{BB962C8B-B14F-4D97-AF65-F5344CB8AC3E}">
        <p14:creationId xmlns:p14="http://schemas.microsoft.com/office/powerpoint/2010/main" val="867466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1">
            <a:extLst>
              <a:ext uri="{FF2B5EF4-FFF2-40B4-BE49-F238E27FC236}">
                <a16:creationId xmlns:a16="http://schemas.microsoft.com/office/drawing/2014/main" id="{D351C8D1-DA6F-4498-9DFF-BC72C0F0D7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11430000" y="6577013"/>
            <a:ext cx="504825" cy="21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400" kern="1200" smtClean="0">
                <a:solidFill>
                  <a:srgbClr val="231F20"/>
                </a:solidFill>
                <a:latin typeface="Formular" panose="020B0604020202020204" charset="-52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fld id="{11C3B469-5BE2-47E7-A187-D92E56A16AB8}" type="slidenum">
              <a:rPr lang="ru-RU" altLang="ru-RU" smtClean="0"/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t>15</a:t>
            </a:fld>
            <a:endParaRPr lang="ru-RU" altLang="ru-RU" sz="1400">
              <a:solidFill>
                <a:srgbClr val="231F20"/>
              </a:solidFill>
              <a:ea typeface="Formular" panose="02000000000000000000" pitchFamily="2" charset="-52"/>
              <a:cs typeface="Formular" panose="02000000000000000000" pitchFamily="2" charset="-52"/>
            </a:endParaRPr>
          </a:p>
        </p:txBody>
      </p:sp>
      <p:sp>
        <p:nvSpPr>
          <p:cNvPr id="20488" name="object 14">
            <a:extLst>
              <a:ext uri="{FF2B5EF4-FFF2-40B4-BE49-F238E27FC236}">
                <a16:creationId xmlns:a16="http://schemas.microsoft.com/office/drawing/2014/main" id="{EC53B4E3-999A-4794-A880-0C4052EF331D}"/>
              </a:ext>
            </a:extLst>
          </p:cNvPr>
          <p:cNvSpPr txBox="1">
            <a:spLocks/>
          </p:cNvSpPr>
          <p:nvPr/>
        </p:nvSpPr>
        <p:spPr bwMode="auto">
          <a:xfrm>
            <a:off x="-323850" y="2383582"/>
            <a:ext cx="3824287" cy="15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12700" rIns="0" bIns="0">
            <a:spAutoFit/>
          </a:bodyPr>
          <a:lstStyle>
            <a:lvl1pPr marL="6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93A496"/>
                </a:solidFill>
                <a:latin typeface="Formular" panose="02000000000000000000" pitchFamily="2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93A496"/>
                </a:solidFill>
                <a:latin typeface="Formular" panose="02000000000000000000" pitchFamily="2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93A496"/>
                </a:solidFill>
                <a:latin typeface="Formular" panose="02000000000000000000" pitchFamily="2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93A496"/>
                </a:solidFill>
                <a:latin typeface="Formular" panose="02000000000000000000" pitchFamily="2" charset="-5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10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</a:rPr>
              <a:t>ОПЫТ </a:t>
            </a:r>
          </a:p>
          <a:p>
            <a:pPr algn="ctr" eaLnBrk="1" hangingPunct="1">
              <a:lnSpc>
                <a:spcPct val="100000"/>
              </a:lnSpc>
              <a:spcBef>
                <a:spcPts val="10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</a:rPr>
              <a:t>ЗАКОНОДАТЕЛЬНОЙ БОРЬБЫ С ФАЛЬСИФИКАЦИЕЙ </a:t>
            </a:r>
          </a:p>
          <a:p>
            <a:pPr algn="ctr" eaLnBrk="1" hangingPunct="1">
              <a:lnSpc>
                <a:spcPct val="100000"/>
              </a:lnSpc>
              <a:spcBef>
                <a:spcPts val="10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</a:rPr>
              <a:t>В РОССИИ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9BFB150-81D4-4D30-BD6B-41B1629C1D52}"/>
              </a:ext>
            </a:extLst>
          </p:cNvPr>
          <p:cNvSpPr/>
          <p:nvPr/>
        </p:nvSpPr>
        <p:spPr>
          <a:xfrm>
            <a:off x="3400425" y="828675"/>
            <a:ext cx="338138" cy="4772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07ED78E-863D-4977-835C-F58C486DECB8}"/>
              </a:ext>
            </a:extLst>
          </p:cNvPr>
          <p:cNvSpPr/>
          <p:nvPr/>
        </p:nvSpPr>
        <p:spPr>
          <a:xfrm>
            <a:off x="3617230" y="1257300"/>
            <a:ext cx="769121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Formular" panose="020B0604020202020204" charset="-52"/>
              </a:rPr>
              <a:t> </a:t>
            </a:r>
            <a:endParaRPr lang="ru-RU" dirty="0">
              <a:latin typeface="Formular" panose="020B0604020202020204" charset="-52"/>
            </a:endParaRPr>
          </a:p>
          <a:p>
            <a:r>
              <a:rPr lang="ru-RU" dirty="0">
                <a:latin typeface="Formular" panose="020B0604020202020204" charset="-52"/>
              </a:rPr>
              <a:t>	На фоне оголтелого переписывания истории в странах Восточной Европы и Прибалтики, которое осуществляется при поддержке Европейского Союза и США, в России всё чаще стали говорить о том, что пора законодательно защитить историю Отечества и память о её героях.</a:t>
            </a:r>
          </a:p>
          <a:p>
            <a:r>
              <a:rPr lang="ru-RU" dirty="0">
                <a:latin typeface="Formular" panose="020B0604020202020204" charset="-52"/>
              </a:rPr>
              <a:t>	В 2020 году этот процесс завершился внесением поправок в Конституцию страны. Среди них были и те, что касались защиты истории. Часть 3 статьи 67 гласит: «Российская Федерация чтит память защитников Отечества, обеспечивает защиту исторической правды. Умаление значения подвига народа при защите Отечества не допускается». В статье 67 также появилась новая часть 2, где сказано, что Россия объединена тысячелетней историей и сохраняет память предков, «а также преемственность в развитии Российского государства, признаёт исторически сложившееся государственное единство».</a:t>
            </a:r>
          </a:p>
          <a:p>
            <a:endParaRPr lang="ru-RU" dirty="0">
              <a:latin typeface="Formular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48242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0230" y="301029"/>
            <a:ext cx="6277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42F33"/>
                </a:solidFill>
                <a:latin typeface="Formular" panose="020B0604020202020204" charset="-52"/>
              </a:rPr>
              <a:t>КАК </a:t>
            </a:r>
            <a:r>
              <a:rPr lang="ru-RU" b="1" dirty="0">
                <a:solidFill>
                  <a:srgbClr val="FF0000"/>
                </a:solidFill>
                <a:latin typeface="Formular" panose="020B0604020202020204" charset="-52"/>
              </a:rPr>
              <a:t>БОРОТЬСЯ</a:t>
            </a:r>
            <a:r>
              <a:rPr lang="ru-RU" b="1" dirty="0">
                <a:solidFill>
                  <a:srgbClr val="242F33"/>
                </a:solidFill>
                <a:latin typeface="Formular" panose="020B0604020202020204" charset="-52"/>
              </a:rPr>
              <a:t> С ФАЛЬСИФИКАЦИЕЙ ИСТОРИИ?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90051" y="1804562"/>
            <a:ext cx="5899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Formular" panose="020B0604020202020204" charset="-52"/>
              </a:rPr>
              <a:t>проводить просветительские беседы с населением, целью которых станет искоренение квазинауки 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290051" y="5364974"/>
            <a:ext cx="53183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Formular" panose="020B0604020202020204" charset="-52"/>
              </a:rPr>
              <a:t>ограничение деятельности издательств, которые публикуют труды фальсификаторов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00230" y="996033"/>
            <a:ext cx="7496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Formular" panose="020B0604020202020204" charset="-52"/>
              </a:rPr>
              <a:t>популяризировать историю, как науку, распространять информацию о псевдоисториках с привлечением средств общественности и СМИ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00230" y="6237081"/>
            <a:ext cx="7692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Formular" panose="020B0604020202020204" charset="-52"/>
              </a:rPr>
              <a:t>государство должно проводить целенаправленную политику, которая поддерживала бы в большей мере развитие науки и образования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724" y="1514475"/>
            <a:ext cx="3042817" cy="478609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11" y="2073825"/>
            <a:ext cx="3705530" cy="3670239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3886200" y="3410063"/>
            <a:ext cx="50101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Formular" panose="020B0604020202020204" charset="-52"/>
              </a:rPr>
              <a:t>поддержка действительно качественных научно-популярных и художественных фильмов, затрагивающих вопросы прошлого, как далекого, так и близкого</a:t>
            </a:r>
          </a:p>
        </p:txBody>
      </p:sp>
    </p:spTree>
    <p:extLst>
      <p:ext uri="{BB962C8B-B14F-4D97-AF65-F5344CB8AC3E}">
        <p14:creationId xmlns:p14="http://schemas.microsoft.com/office/powerpoint/2010/main" val="3349991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11687175" y="6577013"/>
            <a:ext cx="504825" cy="214312"/>
          </a:xfrm>
        </p:spPr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822" y="4375845"/>
            <a:ext cx="86546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Formular" panose="020B0604020202020204" charset="-52"/>
              </a:rPr>
              <a:t>	В качестве заключения необходимо отметить, что фальсификации истории являются очень опасным инструментом. Для кого-то они средство получения денег, для других – способ обосновать свою идеологию, а для третьих, это вид оружия, который способен разобщить население и расколоть страну. К сожалению, народ любит сенсации, поэтому эти абсурдные идеи распространяются и укореняются в сознании людей, что не идет на пользу человеческим знаниям.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16" y="242340"/>
            <a:ext cx="6735794" cy="38757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470" y="-71985"/>
            <a:ext cx="2835117" cy="318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25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2880" y="121116"/>
            <a:ext cx="8961120" cy="661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1588">
              <a:lnSpc>
                <a:spcPct val="107000"/>
              </a:lnSpc>
              <a:spcAft>
                <a:spcPts val="0"/>
              </a:spcAft>
            </a:pPr>
            <a:r>
              <a:rPr lang="ru-RU" u="sng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1.Какие цели НЕ достигаются фальсификацией истории: (презентация)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1. Политические;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2. Националистические;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3. Коммерческие;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b="1" dirty="0" err="1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Пацифистические</a:t>
            </a:r>
            <a:r>
              <a:rPr lang="ru-RU" b="1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263" indent="-1588">
              <a:lnSpc>
                <a:spcPct val="107000"/>
              </a:lnSpc>
              <a:spcAft>
                <a:spcPts val="0"/>
              </a:spcAft>
            </a:pPr>
            <a:r>
              <a:rPr lang="ru-RU" u="sng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2. Одним из основных инструментов исторических фальсификаций является: (презентация)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1.Смешивание реальных и выдуманных фактов;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2. Переписывание документов;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3. Ограничение доступа к официальным документам;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Лжесвидетельствование</a:t>
            </a: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263" indent="-1588">
              <a:lnSpc>
                <a:spcPct val="107000"/>
              </a:lnSpc>
              <a:spcAft>
                <a:spcPts val="0"/>
              </a:spcAft>
            </a:pPr>
            <a:r>
              <a:rPr lang="ru-RU" u="sng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3. Какие из черт характерны для фальсификации истории по национальному признаку: (презентация)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1. древность этноса; 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2. имперское прошлое народа; 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3. территориальные претензии;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4. личные фантазии лидера;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263" indent="-1588">
              <a:lnSpc>
                <a:spcPct val="107000"/>
              </a:lnSpc>
              <a:spcAft>
                <a:spcPts val="0"/>
              </a:spcAft>
            </a:pPr>
            <a:r>
              <a:rPr lang="ru-RU" u="sng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4. К методам фальсификации истории относится: (видео)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1. Прямое измышление фактов;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2. Подделка документов;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3. Односторонний подбор и толкование фактов;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4. научное обоснование;</a:t>
            </a:r>
            <a:endParaRPr lang="ru-RU" sz="1400" dirty="0">
              <a:effectLst/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40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3520" y="542040"/>
            <a:ext cx="8920480" cy="6296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u="sng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Какое событие во французской истории </a:t>
            </a:r>
            <a:r>
              <a:rPr lang="en-US" u="sng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XVI </a:t>
            </a:r>
            <a:r>
              <a:rPr lang="ru-RU" u="sng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в. Значительно превосходит по трагизму современную ей Опричнину в Российском государстве (видео):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263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1. Варфоломеевская ночь;</a:t>
            </a:r>
            <a:endParaRPr lang="ru-RU" sz="1400" b="1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263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2. Колонизация Северной Америки</a:t>
            </a:r>
            <a:r>
              <a:rPr lang="ru-RU" b="1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263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3. Столетняя война;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263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4. Великая французская революция;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263">
              <a:lnSpc>
                <a:spcPct val="107000"/>
              </a:lnSpc>
              <a:spcAft>
                <a:spcPts val="0"/>
              </a:spcAft>
            </a:pPr>
            <a:r>
              <a:rPr lang="ru-RU" u="sng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6.Одной из первых крупных систематизированных попыток фальсификации деятельности политических деятелей Российского государства является: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263">
              <a:lnSpc>
                <a:spcPct val="107000"/>
              </a:lnSpc>
              <a:spcAft>
                <a:spcPts val="0"/>
              </a:spcAft>
            </a:pPr>
            <a:r>
              <a:rPr lang="ru-RU" u="sng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(видео)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263"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кровожадность Ивана </a:t>
            </a:r>
            <a:r>
              <a:rPr lang="en-US" b="1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r>
              <a:rPr lang="ru-RU" b="1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263"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обесчеловечивание</a:t>
            </a: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Сталина;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263"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демонизация</a:t>
            </a: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Распутина;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263" lvl="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недальновидность Бориса Годунова;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263">
              <a:lnSpc>
                <a:spcPct val="107000"/>
              </a:lnSpc>
              <a:spcAft>
                <a:spcPts val="0"/>
              </a:spcAft>
            </a:pPr>
            <a:r>
              <a:rPr lang="ru-RU" u="sng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7. Наиболее уязвимой к восприятию фальсификаций социальной группой являются: (видео)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263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b="1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Подростки;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263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2. Молодёжь;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263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3. Пенсионеры;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263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4. Дети;</a:t>
            </a:r>
            <a:endParaRPr lang="ru-RU" sz="1400" dirty="0">
              <a:effectLst/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88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BC26028-676D-489D-84A6-2898398E53C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2</a:t>
            </a:fld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17CDA05-E251-4D9A-98E8-DA12C4748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758" y="1023457"/>
            <a:ext cx="5797842" cy="9652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Истина</a:t>
            </a:r>
            <a:r>
              <a:rPr lang="ru-RU" dirty="0"/>
              <a:t> — достоверное знание, существующее само по себе, вне зависимости от того, каким его представляет человек.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6" r="15161"/>
          <a:stretch/>
        </p:blipFill>
        <p:spPr>
          <a:xfrm>
            <a:off x="7783095" y="1023457"/>
            <a:ext cx="4151721" cy="4454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907758" y="2373965"/>
            <a:ext cx="59041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Formular" panose="020B0604020202020204" charset="-52"/>
              </a:rPr>
              <a:t>Ложь</a:t>
            </a:r>
            <a:r>
              <a:rPr lang="ru-RU" sz="1600" b="1" dirty="0">
                <a:solidFill>
                  <a:srgbClr val="000000"/>
                </a:solidFill>
                <a:latin typeface="Formular" panose="020B0604020202020204" charset="-52"/>
              </a:rPr>
              <a:t> - намеренное искажение действительного положения дел с целью обмануть кого-либо. Ложь нередко принимает облик дезинформации - подмены из корыстных целей достоверного недостоверным, истинного ложным</a:t>
            </a:r>
            <a:r>
              <a:rPr lang="en-US" sz="1600" b="1" dirty="0">
                <a:solidFill>
                  <a:srgbClr val="000000"/>
                </a:solidFill>
                <a:latin typeface="Formular" panose="020B0604020202020204" charset="-52"/>
              </a:rPr>
              <a:t>.</a:t>
            </a:r>
            <a:endParaRPr lang="ru-RU" sz="1600" b="1" dirty="0">
              <a:latin typeface="Formular" panose="020B060402020202020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7758" y="3826472"/>
            <a:ext cx="57978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Formular" panose="020B0604020202020204" charset="-52"/>
              </a:rPr>
              <a:t>Фальсификация</a:t>
            </a:r>
            <a:r>
              <a:rPr lang="ru-RU" sz="1600" b="1" dirty="0">
                <a:latin typeface="Formular" panose="020B0604020202020204" charset="-52"/>
              </a:rPr>
              <a:t> —</a:t>
            </a:r>
            <a:r>
              <a:rPr lang="en-US" sz="1600" b="1" dirty="0">
                <a:latin typeface="Formular" panose="020B0604020202020204" charset="-52"/>
              </a:rPr>
              <a:t> (</a:t>
            </a:r>
            <a:r>
              <a:rPr lang="ru-RU" sz="1600" b="1" dirty="0">
                <a:latin typeface="Formular" panose="020B0604020202020204" charset="-52"/>
              </a:rPr>
              <a:t>происходит от лат. </a:t>
            </a:r>
            <a:r>
              <a:rPr lang="ru-RU" sz="1600" b="1" dirty="0" err="1">
                <a:latin typeface="Formular" panose="020B0604020202020204" charset="-52"/>
              </a:rPr>
              <a:t>falsificatio</a:t>
            </a:r>
            <a:r>
              <a:rPr lang="ru-RU" sz="1600" b="1" dirty="0">
                <a:latin typeface="Formular" panose="020B0604020202020204" charset="-52"/>
              </a:rPr>
              <a:t>, от </a:t>
            </a:r>
            <a:r>
              <a:rPr lang="ru-RU" sz="1600" b="1" dirty="0" err="1">
                <a:latin typeface="Formular" panose="020B0604020202020204" charset="-52"/>
              </a:rPr>
              <a:t>falsifico</a:t>
            </a:r>
            <a:r>
              <a:rPr lang="ru-RU" sz="1600" b="1" dirty="0">
                <a:latin typeface="Formular" panose="020B0604020202020204" charset="-52"/>
              </a:rPr>
              <a:t> — подделываю; итал. </a:t>
            </a:r>
            <a:r>
              <a:rPr lang="ru-RU" sz="1600" b="1" dirty="0" err="1">
                <a:latin typeface="Formular" panose="020B0604020202020204" charset="-52"/>
              </a:rPr>
              <a:t>falsificare</a:t>
            </a:r>
            <a:r>
              <a:rPr lang="ru-RU" sz="1600" b="1" dirty="0">
                <a:latin typeface="Formular" panose="020B0604020202020204" charset="-52"/>
              </a:rPr>
              <a:t> — подделывать) заведомо ложное описание либо трактовка тех или иных событий.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EB02405-F3F9-4B54-A0D4-5DC610A48D93}"/>
              </a:ext>
            </a:extLst>
          </p:cNvPr>
          <p:cNvSpPr/>
          <p:nvPr/>
        </p:nvSpPr>
        <p:spPr>
          <a:xfrm>
            <a:off x="495300" y="5000625"/>
            <a:ext cx="6886575" cy="1704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33AC8D-AB90-4297-AF89-2DFB9A8BACB4}"/>
              </a:ext>
            </a:extLst>
          </p:cNvPr>
          <p:cNvSpPr/>
          <p:nvPr/>
        </p:nvSpPr>
        <p:spPr>
          <a:xfrm>
            <a:off x="7048500" y="4086225"/>
            <a:ext cx="523875" cy="199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210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240" y="516488"/>
            <a:ext cx="8260080" cy="5407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u="sng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8. Кому начали сносить памятники в Бельгии, в рамках борьбы с историей: (источник)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1. Наполеону Бонапарту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2. Леопольду </a:t>
            </a:r>
            <a:r>
              <a:rPr lang="en-US" b="1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3. Александру </a:t>
            </a:r>
            <a:r>
              <a:rPr lang="ru-RU" dirty="0" err="1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Декро</a:t>
            </a: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Девез</a:t>
            </a: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Альберу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u="sng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9. А. Фоменко в своей фальсифицированной «Новой хронологии» заявил, что: </a:t>
            </a:r>
            <a:r>
              <a:rPr lang="ru-RU" sz="1400" u="sng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(источник)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u="sng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1. Иван Грозный – 4 разных человека;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2. Русы сражались против ящеров;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3. Гиперборея победила Древний Рим;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4. Древние </a:t>
            </a:r>
            <a:r>
              <a:rPr lang="ru-RU" dirty="0" err="1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укры</a:t>
            </a: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 выкопали Чёрное море;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u="sng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10. По ошибочному мнению Н. Старикова Ленин являлся агентом спецслужб: </a:t>
            </a:r>
            <a:r>
              <a:rPr lang="ru-RU" sz="1400" u="sng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(источник)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1. МИ-6 (Великобритания)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2. Моссад (Израиль)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3. Абвер (Германия)</a:t>
            </a:r>
            <a:endParaRPr lang="ru-RU" sz="1400" dirty="0"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Formular" panose="020B0604020202020204" charset="-52"/>
                <a:ea typeface="Calibri" panose="020F0502020204030204" pitchFamily="34" charset="0"/>
                <a:cs typeface="Times New Roman" panose="02020603050405020304" pitchFamily="18" charset="0"/>
              </a:rPr>
              <a:t>4. ФБР (США)</a:t>
            </a:r>
            <a:endParaRPr lang="ru-RU" sz="1400" dirty="0">
              <a:effectLst/>
              <a:latin typeface="Formular" panose="020B060402020202020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455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21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02289" y="301109"/>
            <a:ext cx="3990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Formular" panose="020B0604020202020204" charset="-52"/>
              </a:rPr>
              <a:t>СПИСОК</a:t>
            </a:r>
            <a:r>
              <a:rPr lang="ru-RU" sz="2400" b="1" dirty="0">
                <a:latin typeface="Formular" panose="020B0604020202020204" charset="-52"/>
              </a:rPr>
              <a:t> ЛИТЕРАТУРЫ: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7014" y="1070491"/>
            <a:ext cx="11027802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100" dirty="0" err="1">
                <a:latin typeface="Formular" panose="020B0604020202020204" charset="-52"/>
              </a:rPr>
              <a:t>Подберёзкин</a:t>
            </a:r>
            <a:r>
              <a:rPr lang="ru-RU" sz="1100" dirty="0">
                <a:latin typeface="Formular" panose="020B0604020202020204" charset="-52"/>
              </a:rPr>
              <a:t> А.И. Политические аспекты фальсификации истории России. URL: </a:t>
            </a:r>
            <a:r>
              <a:rPr lang="ru-RU" sz="1100" dirty="0">
                <a:latin typeface="Formular" panose="020B0604020202020204" charset="-52"/>
                <a:hlinkClick r:id="rId2"/>
              </a:rPr>
              <a:t>https://clck.ru/baeio</a:t>
            </a:r>
            <a:r>
              <a:rPr lang="ru-RU" sz="1100" dirty="0">
                <a:latin typeface="Formular" panose="020B0604020202020204" charset="-52"/>
              </a:rPr>
              <a:t> (дата обращения: 08.06.2024).</a:t>
            </a:r>
          </a:p>
          <a:p>
            <a:pPr marL="342900" indent="-342900">
              <a:buFontTx/>
              <a:buAutoNum type="arabicPeriod"/>
            </a:pPr>
            <a:r>
              <a:rPr lang="ru-RU" sz="1100" dirty="0">
                <a:latin typeface="Formular" panose="020B0604020202020204" charset="-52"/>
              </a:rPr>
              <a:t>Дмитрий А </a:t>
            </a:r>
            <a:r>
              <a:rPr lang="ru-RU" sz="1100" dirty="0" err="1">
                <a:latin typeface="Formular" panose="020B0604020202020204" charset="-52"/>
              </a:rPr>
              <a:t>Верг</a:t>
            </a:r>
            <a:r>
              <a:rPr lang="ru-RU" sz="1100" dirty="0">
                <a:latin typeface="Formular" panose="020B0604020202020204" charset="-52"/>
              </a:rPr>
              <a:t>. Фальсификация истории // Образовательный портал «Справочник». — Дата последнего обновления статьи: 06.06.2024. — URL </a:t>
            </a:r>
            <a:r>
              <a:rPr lang="ru-RU" sz="1100" dirty="0">
                <a:latin typeface="Formular" panose="020B0604020202020204" charset="-52"/>
                <a:hlinkClick r:id="rId3"/>
              </a:rPr>
              <a:t>https://spravochnick.ru/istoriya/falsifikaciya_istorii/</a:t>
            </a:r>
            <a:r>
              <a:rPr lang="ru-RU" sz="1100" dirty="0">
                <a:latin typeface="Formular" panose="020B0604020202020204" charset="-52"/>
              </a:rPr>
              <a:t>  (дата обращения: 08.06.2024).</a:t>
            </a:r>
          </a:p>
          <a:p>
            <a:pPr marL="342900" indent="-342900">
              <a:buFontTx/>
              <a:buAutoNum type="arabicPeriod"/>
            </a:pPr>
            <a:r>
              <a:rPr lang="ru-RU" sz="1100" dirty="0">
                <a:latin typeface="Formular" panose="020B0604020202020204" charset="-52"/>
              </a:rPr>
              <a:t>Дмитрий А </a:t>
            </a:r>
            <a:r>
              <a:rPr lang="ru-RU" sz="1100" dirty="0" err="1">
                <a:latin typeface="Formular" panose="020B0604020202020204" charset="-52"/>
              </a:rPr>
              <a:t>Верг</a:t>
            </a:r>
            <a:r>
              <a:rPr lang="ru-RU" sz="1100" dirty="0">
                <a:latin typeface="Formular" panose="020B0604020202020204" charset="-52"/>
              </a:rPr>
              <a:t>. Фальсификации отечественной истории // Образовательный портал «Справочник». — Дата последнего обновления статьи: 26.06.2023. — URL </a:t>
            </a:r>
            <a:r>
              <a:rPr lang="ru-RU" sz="1100" dirty="0">
                <a:latin typeface="Formular" panose="020B0604020202020204" charset="-52"/>
                <a:hlinkClick r:id="rId4"/>
              </a:rPr>
              <a:t>https://spravochnick.ru/istoriya/falsifikaciya_istorii/falsifikacii_otechestvennoy_istorii/</a:t>
            </a:r>
            <a:r>
              <a:rPr lang="ru-RU" sz="1100" dirty="0">
                <a:latin typeface="Formular" panose="020B0604020202020204" charset="-52"/>
              </a:rPr>
              <a:t> (дата обращения: 10.06.2024).</a:t>
            </a:r>
            <a:endParaRPr lang="ru-RU" sz="1100" dirty="0">
              <a:solidFill>
                <a:srgbClr val="FF0000"/>
              </a:solidFill>
              <a:latin typeface="Formular" panose="020B0604020202020204" charset="-52"/>
            </a:endParaRPr>
          </a:p>
          <a:p>
            <a:pPr marL="342900" indent="-342900">
              <a:buFontTx/>
              <a:buAutoNum type="arabicPeriod"/>
            </a:pPr>
            <a:r>
              <a:rPr lang="ru-RU" sz="1100" dirty="0">
                <a:latin typeface="Formular" panose="020B0604020202020204" charset="-52"/>
              </a:rPr>
              <a:t>Противодействие попыткам фальсификации истории России: научные и законодательные аспекты. – М.: Издание </a:t>
            </a:r>
            <a:r>
              <a:rPr lang="ru-RU" sz="1100" dirty="0" err="1">
                <a:latin typeface="Formular" panose="020B0604020202020204" charset="-52"/>
              </a:rPr>
              <a:t>Государствен</a:t>
            </a:r>
            <a:r>
              <a:rPr lang="ru-RU" sz="1100" dirty="0">
                <a:latin typeface="Formular" panose="020B0604020202020204" charset="-52"/>
              </a:rPr>
              <a:t>- ной Думы, 2020. – 160 с.</a:t>
            </a:r>
          </a:p>
          <a:p>
            <a:pPr marL="342900" indent="-342900">
              <a:buFontTx/>
              <a:buAutoNum type="arabicPeriod"/>
            </a:pPr>
            <a:r>
              <a:rPr lang="ru-RU" sz="1100" dirty="0" err="1">
                <a:latin typeface="Formular" panose="020B0604020202020204" charset="-52"/>
                <a:cs typeface="Arial" panose="020B0604020202020204" pitchFamily="34" charset="0"/>
              </a:rPr>
              <a:t>Кондрашин</a:t>
            </a:r>
            <a:r>
              <a:rPr lang="ru-RU" sz="1100" dirty="0">
                <a:latin typeface="Formular" panose="020B0604020202020204" charset="-52"/>
                <a:cs typeface="Arial" panose="020B0604020202020204" pitchFamily="34" charset="0"/>
              </a:rPr>
              <a:t> В.В. Голод 1932-1933 годов: трагедия российской деревни. М., 2008. 182 с. </a:t>
            </a:r>
          </a:p>
          <a:p>
            <a:pPr marL="342900" indent="-342900">
              <a:buFontTx/>
              <a:buAutoNum type="arabicPeriod"/>
            </a:pPr>
            <a:r>
              <a:rPr lang="ru-RU" sz="1100" dirty="0" err="1">
                <a:latin typeface="Formular" panose="020B0604020202020204" charset="-52"/>
                <a:cs typeface="Arial" panose="020B0604020202020204" pitchFamily="34" charset="0"/>
              </a:rPr>
              <a:t>Кондрашин</a:t>
            </a:r>
            <a:r>
              <a:rPr lang="ru-RU" sz="1100" dirty="0">
                <a:latin typeface="Formular" panose="020B0604020202020204" charset="-52"/>
                <a:cs typeface="Arial" panose="020B0604020202020204" pitchFamily="34" charset="0"/>
              </a:rPr>
              <a:t> В.В. Трагедия советской деревни. Коллективизация и раскулачивание. 1927-1939. Документы и материалы. В 5 т. Т. 3. Конец 1930-1933. М., 2001. С. 677.</a:t>
            </a:r>
          </a:p>
          <a:p>
            <a:pPr marL="342900" indent="-342900">
              <a:buFontTx/>
              <a:buAutoNum type="arabicPeriod"/>
            </a:pPr>
            <a:r>
              <a:rPr lang="ru-RU" sz="1100" dirty="0" err="1">
                <a:latin typeface="Formular" panose="020B0604020202020204" charset="-52"/>
              </a:rPr>
              <a:t>Кондрашин</a:t>
            </a:r>
            <a:r>
              <a:rPr lang="ru-RU" sz="1100" dirty="0">
                <a:latin typeface="Formular" panose="020B0604020202020204" charset="-52"/>
              </a:rPr>
              <a:t> В. В. - Голод 1932-1933 годов - общая трагедия народов СССР // Известия ПГПУ им. В. Г. Белинского. 2009. № 11 (15). С. 117-120.</a:t>
            </a:r>
          </a:p>
          <a:p>
            <a:pPr marL="342900" indent="-342900">
              <a:buFontTx/>
              <a:buAutoNum type="arabicPeriod"/>
            </a:pPr>
            <a:r>
              <a:rPr lang="ru-RU" sz="1100" dirty="0">
                <a:latin typeface="Formular" panose="020B0604020202020204" charset="-52"/>
              </a:rPr>
              <a:t>Бадмаева Е.Н. - Голод в Нижнем Поволжье в 1921 и 1933 </a:t>
            </a:r>
            <a:r>
              <a:rPr lang="ru-RU" sz="1100" dirty="0" err="1">
                <a:latin typeface="Formular" panose="020B0604020202020204" charset="-52"/>
              </a:rPr>
              <a:t>гг</a:t>
            </a:r>
            <a:r>
              <a:rPr lang="ru-RU" sz="1100" dirty="0">
                <a:latin typeface="Formular" panose="020B0604020202020204" charset="-52"/>
              </a:rPr>
              <a:t> // Новый исторический вестник. 2010 С. 47-59.</a:t>
            </a:r>
          </a:p>
          <a:p>
            <a:pPr marL="342900" indent="-342900">
              <a:buFontTx/>
              <a:buAutoNum type="arabicPeriod"/>
            </a:pPr>
            <a:r>
              <a:rPr lang="ru-RU" sz="1100" dirty="0">
                <a:latin typeface="Formular" panose="020B0604020202020204" charset="-52"/>
              </a:rPr>
              <a:t>Фото из архива Нансена </a:t>
            </a:r>
            <a:r>
              <a:rPr lang="ru-RU" altLang="ru-RU" sz="1100" dirty="0">
                <a:solidFill>
                  <a:srgbClr val="1567BB"/>
                </a:solidFill>
                <a:latin typeface="Formular" panose="020B0604020202020204" charset="-52"/>
                <a:cs typeface="Arial" panose="020B0604020202020204" pitchFamily="34" charset="0"/>
                <a:hlinkClick r:id="rId5" tooltip="http://nabo.nb.no/trip?_t=0&amp;_b=NANSEN_ENG&amp;_s=E&amp;_n=0&amp;_q=10&amp;_l=www_eng_l&amp;_r=M1076"/>
              </a:rPr>
              <a:t>http://nabo.nb.no/trip?_t=0&amp;_b=NANSEN_ENG&amp;_s=E&amp;_n=0&amp;_q=10&amp;_l=www_eng_l&amp;_r=M1076</a:t>
            </a:r>
            <a:endParaRPr lang="ru-RU" altLang="ru-RU" sz="1100" dirty="0">
              <a:solidFill>
                <a:srgbClr val="1567BB"/>
              </a:solidFill>
              <a:latin typeface="Formular" panose="020B0604020202020204" charset="-52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1100" dirty="0" err="1">
                <a:latin typeface="Formular" panose="020B0604020202020204" charset="-52"/>
              </a:rPr>
              <a:t>Ковыршин</a:t>
            </a:r>
            <a:r>
              <a:rPr lang="ru-RU" sz="1100" dirty="0">
                <a:latin typeface="Formular" panose="020B0604020202020204" charset="-52"/>
              </a:rPr>
              <a:t> Е. В. К вопросу о заградительных отрядах в Красной Армии. // Военно-исторический журнал. — 2008. — № 4. — С. 28—29.</a:t>
            </a:r>
          </a:p>
          <a:p>
            <a:pPr marL="342900" indent="-342900">
              <a:buFontTx/>
              <a:buAutoNum type="arabicPeriod"/>
            </a:pPr>
            <a:r>
              <a:rPr lang="ru-RU" sz="1100" dirty="0">
                <a:latin typeface="Formular" panose="020B0604020202020204" charset="-52"/>
              </a:rPr>
              <a:t>Приказ НКО СССР от 28.07.1942 № 227 : О мерах по укреплению дисциплины и порядка в Красной Армии и запрещении самовольного отхода с боевых позиций. Эл. ресурс. Режим доступа: Приказ народного комиссара обороны Союза ССР №227 (28 июля 1942 г.) | Армии и Солдаты - Военная энциклопедия (страница 0) (armedman.ru) </a:t>
            </a:r>
            <a:r>
              <a:rPr lang="en-US" sz="1100" dirty="0">
                <a:latin typeface="Formular" panose="020B0604020202020204" charset="-52"/>
                <a:hlinkClick r:id="rId6"/>
              </a:rPr>
              <a:t>https://armedman.ru/dokumentyi/prikaz-narodnogo-komissara-oboronyi-soyuza-ssr-227-28-iyulya-1942-g.html?ysclid=lx8s54ijmn218677869</a:t>
            </a:r>
            <a:endParaRPr lang="ru-RU" sz="1100" dirty="0">
              <a:latin typeface="Formular" panose="020B0604020202020204" charset="-52"/>
            </a:endParaRPr>
          </a:p>
          <a:p>
            <a:pPr marL="342900" indent="-342900">
              <a:buFontTx/>
              <a:buAutoNum type="arabicPeriod"/>
            </a:pPr>
            <a:r>
              <a:rPr lang="ru-RU" sz="1100" dirty="0">
                <a:latin typeface="Formular" panose="020B0604020202020204" charset="-52"/>
              </a:rPr>
              <a:t>«Из докладной записки начальника 3-го отдела Краснознаменного Балтийского флота №21431 в Военный совет Краснознаменного Балтийского флота о работе </a:t>
            </a:r>
            <a:r>
              <a:rPr lang="ru-RU" sz="1100" dirty="0" err="1">
                <a:latin typeface="Formular" panose="020B0604020202020204" charset="-52"/>
              </a:rPr>
              <a:t>заградотряда</a:t>
            </a:r>
            <a:r>
              <a:rPr lang="ru-RU" sz="1100" dirty="0">
                <a:latin typeface="Formular" panose="020B0604020202020204" charset="-52"/>
              </a:rPr>
              <a:t> на территории Эстонской ССР и в районе г. Ленинграда за период с 22 июня по 22 ноября 1941 г.» С. 397-401 «Органы государственной безопасности СССР в Великой Отечественной войне». Сборник документов. Том 2 Книга 2 2000 г. – 700 с.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ru-RU" sz="1100" dirty="0">
                <a:latin typeface="Formular" panose="020B0604020202020204" charset="-52"/>
              </a:rPr>
              <a:t>Информационный бюллетень № 270 "французы и 80–я годовщина высадки в </a:t>
            </a:r>
            <a:r>
              <a:rPr lang="ru-RU" sz="1100" dirty="0" err="1">
                <a:latin typeface="Formular" panose="020B0604020202020204" charset="-52"/>
              </a:rPr>
              <a:t>нормандии</a:t>
            </a:r>
            <a:r>
              <a:rPr lang="ru-RU" sz="1100" dirty="0">
                <a:latin typeface="Formular" panose="020B0604020202020204" charset="-52"/>
              </a:rPr>
              <a:t>" - с уважением к союзникам франции </a:t>
            </a:r>
            <a:r>
              <a:rPr lang="ru-RU" sz="1100" dirty="0">
                <a:latin typeface="Formular" panose="020B0604020202020204" charset="-52"/>
                <a:hlinkClick r:id="rId7"/>
              </a:rPr>
              <a:t>https://www.ifop.com/publication/balise-dopinion-270-les-francais-et-le-80eme-anniversaire-du-debarquement-de-normandie-regards-sur-les-allies-de-la-france/</a:t>
            </a:r>
            <a:endParaRPr lang="ru-RU" sz="1100" dirty="0">
              <a:latin typeface="Formular" panose="020B0604020202020204" charset="-52"/>
            </a:endParaRPr>
          </a:p>
          <a:p>
            <a:pPr marL="342900" indent="-342900">
              <a:buFont typeface="+mj-lt"/>
              <a:buAutoNum type="arabicPeriod" startAt="13"/>
            </a:pPr>
            <a:r>
              <a:rPr lang="ru-RU" sz="1100" dirty="0">
                <a:latin typeface="Formular" panose="020B0604020202020204" charset="-52"/>
              </a:rPr>
              <a:t>Лектор: Денис Фомин-Нилов, член Общественного совета при Министерстве просвещения Российской Федерации, руководитель Центра развития исторического образования и науки ГАУГН. Лекция проводилась в рамках </a:t>
            </a:r>
            <a:r>
              <a:rPr lang="ru-RU" sz="1100" dirty="0" err="1">
                <a:latin typeface="Formular" panose="020B0604020202020204" charset="-52"/>
              </a:rPr>
              <a:t>проекта«Молодежный</a:t>
            </a:r>
            <a:r>
              <a:rPr lang="ru-RU" sz="1100" dirty="0">
                <a:latin typeface="Formular" panose="020B0604020202020204" charset="-52"/>
              </a:rPr>
              <a:t> научно-образовательный форум «История России сквозь времена и эпохи». </a:t>
            </a:r>
            <a:r>
              <a:rPr lang="en-US" sz="1100" dirty="0">
                <a:latin typeface="Formular" panose="020B0604020202020204" charset="-52"/>
                <a:hlinkClick r:id="rId8"/>
              </a:rPr>
              <a:t>https://www.youtube.com/watch?v=uRoJfsns1hA</a:t>
            </a:r>
            <a:r>
              <a:rPr lang="ru-RU" sz="1100" dirty="0">
                <a:latin typeface="Formular" panose="020B0604020202020204" charset="-52"/>
              </a:rPr>
              <a:t>  18 мая 2023 г. 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ru-RU" sz="1100" dirty="0" err="1">
                <a:latin typeface="Formular" panose="020B0604020202020204" charset="-52"/>
              </a:rPr>
              <a:t>Смыслова</a:t>
            </a:r>
            <a:r>
              <a:rPr lang="ru-RU" sz="1100" dirty="0">
                <a:latin typeface="Formular" panose="020B0604020202020204" charset="-52"/>
              </a:rPr>
              <a:t> Е.А. Противодействие фальсификации истории // Образовательный портал «Справочник». — Дата последнего обновления статьи: 06.06.2024. — URL </a:t>
            </a:r>
            <a:r>
              <a:rPr lang="ru-RU" sz="1100" dirty="0">
                <a:latin typeface="Formular" panose="020B0604020202020204" charset="-52"/>
                <a:hlinkClick r:id="rId9"/>
              </a:rPr>
              <a:t>https://spravochnick.ru/istoriya/falsifikaciya_istorii/protivodeystvie_falsifikacii_istorii/</a:t>
            </a:r>
            <a:r>
              <a:rPr lang="ru-RU" sz="1100" dirty="0">
                <a:latin typeface="Formular" panose="020B0604020202020204" charset="-52"/>
              </a:rPr>
              <a:t>  (дата обращения: 08.06.2024).</a:t>
            </a:r>
            <a:endParaRPr lang="ru-RU" sz="1100" dirty="0">
              <a:solidFill>
                <a:srgbClr val="FF0000"/>
              </a:solidFill>
              <a:latin typeface="Formular" panose="020B0604020202020204" charset="-52"/>
            </a:endParaRPr>
          </a:p>
          <a:p>
            <a:pPr marL="342900" indent="-342900">
              <a:buFont typeface="+mj-lt"/>
              <a:buAutoNum type="arabicPeriod" startAt="13"/>
            </a:pPr>
            <a:r>
              <a:rPr lang="ru-RU" sz="1100" dirty="0">
                <a:latin typeface="Formular" panose="020B0604020202020204" charset="-52"/>
              </a:rPr>
              <a:t>Подберезкин А.И. Противодействие попыткам фальсификации истории в ущерб интересам России // Науч.-</a:t>
            </a:r>
            <a:r>
              <a:rPr lang="ru-RU" sz="1100" dirty="0" err="1">
                <a:latin typeface="Formular" panose="020B0604020202020204" charset="-52"/>
              </a:rPr>
              <a:t>практ</a:t>
            </a:r>
            <a:r>
              <a:rPr lang="ru-RU" sz="1100" dirty="0">
                <a:latin typeface="Formular" panose="020B0604020202020204" charset="-52"/>
              </a:rPr>
              <a:t>. </a:t>
            </a:r>
            <a:r>
              <a:rPr lang="ru-RU" sz="1100" dirty="0" err="1">
                <a:latin typeface="Formular" panose="020B0604020202020204" charset="-52"/>
              </a:rPr>
              <a:t>конф</a:t>
            </a:r>
            <a:r>
              <a:rPr lang="ru-RU" sz="1100" dirty="0">
                <a:latin typeface="Formular" panose="020B0604020202020204" charset="-52"/>
              </a:rPr>
              <a:t>. МГИМО (У) МИД России. —  URL:  https://clck.ru/bcAje (дата обращения: 12.02.2022)</a:t>
            </a:r>
          </a:p>
          <a:p>
            <a:pPr marL="342900" indent="-342900">
              <a:buFont typeface="+mj-lt"/>
              <a:buAutoNum type="arabicPeriod" startAt="13"/>
            </a:pPr>
            <a:r>
              <a:rPr lang="ru-RU" sz="1100" dirty="0" err="1">
                <a:latin typeface="Formular" panose="020B0604020202020204" charset="-52"/>
              </a:rPr>
              <a:t>Буканова</a:t>
            </a:r>
            <a:r>
              <a:rPr lang="ru-RU" sz="1100" dirty="0">
                <a:latin typeface="Formular" panose="020B0604020202020204" charset="-52"/>
              </a:rPr>
              <a:t> Р.Г, Ю.В. Бондаренко. Российско-казахские отношения в XVI-XIX вв. ВЕСТНИК АКАДЕМИИ НАУК РБ 2021, том 40, № 3(103) с. 51-58 —  URL:  </a:t>
            </a:r>
            <a:r>
              <a:rPr lang="en-US" sz="1100" dirty="0">
                <a:latin typeface="Formular" panose="020B0604020202020204" charset="-52"/>
                <a:hlinkClick r:id="rId10"/>
              </a:rPr>
              <a:t>https://cyberleninka.ru/article/n/rossiysko-kazahskie-otnosheniya-v-xvi-xix-vv</a:t>
            </a:r>
            <a:r>
              <a:rPr lang="ru-RU" sz="1100" dirty="0">
                <a:latin typeface="Formular" panose="020B0604020202020204" charset="-52"/>
              </a:rPr>
              <a:t> </a:t>
            </a:r>
          </a:p>
          <a:p>
            <a:endParaRPr lang="ru-RU" sz="1100" dirty="0">
              <a:latin typeface="Formular" panose="020B0604020202020204" charset="-52"/>
            </a:endParaRPr>
          </a:p>
          <a:p>
            <a:endParaRPr lang="ru-RU" sz="1100" dirty="0">
              <a:latin typeface="Formular" panose="020B0604020202020204" charset="-52"/>
            </a:endParaRPr>
          </a:p>
          <a:p>
            <a:pPr marL="342900" indent="-342900">
              <a:buFontTx/>
              <a:buAutoNum type="arabicPeriod"/>
            </a:pPr>
            <a:endParaRPr lang="ru-RU" sz="1100" dirty="0">
              <a:latin typeface="Formular" panose="020B0604020202020204" charset="-52"/>
            </a:endParaRPr>
          </a:p>
          <a:p>
            <a:pPr marL="342900" indent="-342900">
              <a:buFontTx/>
              <a:buAutoNum type="arabicPeriod"/>
            </a:pPr>
            <a:endParaRPr lang="ru-RU" sz="1100" dirty="0">
              <a:latin typeface="Formular" panose="020B0604020202020204" charset="-52"/>
            </a:endParaRPr>
          </a:p>
          <a:p>
            <a:pPr marL="342900" indent="-342900">
              <a:buFontTx/>
              <a:buAutoNum type="arabicPeriod"/>
            </a:pPr>
            <a:endParaRPr lang="ru-RU" sz="1100" dirty="0">
              <a:latin typeface="Formular" panose="020B0604020202020204" charset="-52"/>
            </a:endParaRPr>
          </a:p>
          <a:p>
            <a:pPr marL="342900" indent="-342900">
              <a:buFontTx/>
              <a:buAutoNum type="arabicPeriod"/>
            </a:pPr>
            <a:endParaRPr lang="ru-RU" sz="1100" dirty="0">
              <a:solidFill>
                <a:srgbClr val="FF0000"/>
              </a:solidFill>
              <a:latin typeface="Formular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9832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06479AB-D4CE-4E27-A3E6-18D539FFE2E8}"/>
              </a:ext>
            </a:extLst>
          </p:cNvPr>
          <p:cNvSpPr/>
          <p:nvPr/>
        </p:nvSpPr>
        <p:spPr>
          <a:xfrm>
            <a:off x="266700" y="2209800"/>
            <a:ext cx="514900" cy="22797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D0B801F-3BC1-479C-ABDE-9491DD97B30F}"/>
              </a:ext>
            </a:extLst>
          </p:cNvPr>
          <p:cNvSpPr/>
          <p:nvPr/>
        </p:nvSpPr>
        <p:spPr>
          <a:xfrm>
            <a:off x="8867775" y="4419600"/>
            <a:ext cx="3324225" cy="2438400"/>
          </a:xfrm>
          <a:prstGeom prst="rect">
            <a:avLst/>
          </a:prstGeom>
          <a:solidFill>
            <a:srgbClr val="E2252C"/>
          </a:solidFill>
          <a:ln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49D28-8FB3-3D32-9532-BA029E4A17D2}"/>
              </a:ext>
            </a:extLst>
          </p:cNvPr>
          <p:cNvSpPr txBox="1"/>
          <p:nvPr/>
        </p:nvSpPr>
        <p:spPr>
          <a:xfrm>
            <a:off x="646626" y="262956"/>
            <a:ext cx="73758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2252C"/>
                </a:solidFill>
                <a:latin typeface="Formular" panose="02000000000000000000" pitchFamily="2" charset="-52"/>
                <a:ea typeface="+mj-ea"/>
                <a:cs typeface="+mj-cs"/>
              </a:rPr>
              <a:t>ФАЛЬСИФИКАЦИЯ</a:t>
            </a:r>
            <a:r>
              <a:rPr lang="ru-RU" sz="3200" b="1" dirty="0">
                <a:latin typeface="Formular" panose="02000000000000000000" pitchFamily="2" charset="-52"/>
                <a:ea typeface="+mj-ea"/>
                <a:cs typeface="+mj-cs"/>
              </a:rPr>
              <a:t> ИСТОРИИ</a:t>
            </a:r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AB14E5D3-29D4-412E-9424-16BF9F2DF79D}"/>
              </a:ext>
            </a:extLst>
          </p:cNvPr>
          <p:cNvSpPr txBox="1">
            <a:spLocks/>
          </p:cNvSpPr>
          <p:nvPr/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231F20"/>
                </a:solidFill>
                <a:latin typeface="Formular" panose="02000000000000000000" pitchFamily="2" charset="-52"/>
                <a:ea typeface="+mn-ea"/>
                <a:cs typeface="Formular" panose="02000000000000000000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>
                <a:solidFill>
                  <a:schemeClr val="bg1"/>
                </a:solidFill>
              </a:rPr>
              <a:pPr marL="124460">
                <a:spcBef>
                  <a:spcPts val="5"/>
                </a:spcBef>
              </a:pPr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19B1C6D0-CD71-4A2A-BF0A-37F5EEBF6F22}"/>
              </a:ext>
            </a:extLst>
          </p:cNvPr>
          <p:cNvSpPr/>
          <p:nvPr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119DCB0-6B6B-411B-B66B-761CCA21EB55}"/>
              </a:ext>
            </a:extLst>
          </p:cNvPr>
          <p:cNvSpPr/>
          <p:nvPr/>
        </p:nvSpPr>
        <p:spPr>
          <a:xfrm>
            <a:off x="569547" y="1459415"/>
            <a:ext cx="80601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Formular" panose="020B0604020202020204" charset="-52"/>
              </a:rPr>
              <a:t>Фальсификация истории </a:t>
            </a:r>
            <a:r>
              <a:rPr lang="ru-RU" b="1" dirty="0">
                <a:latin typeface="Formular" panose="020B0604020202020204" charset="-52"/>
              </a:rPr>
              <a:t>- намеренное </a:t>
            </a:r>
            <a:r>
              <a:rPr lang="ru-RU" b="1" dirty="0">
                <a:solidFill>
                  <a:srgbClr val="FF0000"/>
                </a:solidFill>
                <a:latin typeface="Formular" panose="020B0604020202020204" charset="-52"/>
              </a:rPr>
              <a:t>искажение</a:t>
            </a:r>
            <a:r>
              <a:rPr lang="ru-RU" b="1" dirty="0">
                <a:latin typeface="Formular" panose="020B0604020202020204" charset="-52"/>
              </a:rPr>
              <a:t> исторических событий, имеющее в своём основании различные причины: </a:t>
            </a:r>
            <a:r>
              <a:rPr lang="ru-RU" b="1" dirty="0">
                <a:solidFill>
                  <a:srgbClr val="FF0000"/>
                </a:solidFill>
                <a:latin typeface="Formular" panose="020B0604020202020204" charset="-52"/>
              </a:rPr>
              <a:t>политические,</a:t>
            </a:r>
            <a:r>
              <a:rPr lang="ru-RU" b="1" dirty="0">
                <a:latin typeface="Formular" panose="020B0604020202020204" charset="-52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Formular" panose="020B0604020202020204" charset="-52"/>
              </a:rPr>
              <a:t>коммерческие </a:t>
            </a:r>
            <a:r>
              <a:rPr lang="ru-RU" b="1" dirty="0">
                <a:latin typeface="Formular" panose="020B0604020202020204" charset="-52"/>
              </a:rPr>
              <a:t>и </a:t>
            </a:r>
            <a:r>
              <a:rPr lang="ru-RU" b="1" dirty="0">
                <a:solidFill>
                  <a:srgbClr val="FF0000"/>
                </a:solidFill>
                <a:latin typeface="Formular" panose="020B0604020202020204" charset="-52"/>
              </a:rPr>
              <a:t>националистические</a:t>
            </a:r>
            <a:r>
              <a:rPr lang="ru-RU" b="1" dirty="0">
                <a:latin typeface="Formular" panose="020B0604020202020204" charset="-52"/>
              </a:rPr>
              <a:t>. 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FAFFC08-BC59-43A6-BA94-B129CFFB0A6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646626" y="3133130"/>
            <a:ext cx="7983025" cy="21262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Formular" panose="020B0604020202020204" charset="-52"/>
              </a:rPr>
              <a:t>Основные методы фальсификации </a:t>
            </a: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ormular" panose="020B0604020202020204" charset="-52"/>
              </a:rPr>
              <a:t>истории:</a:t>
            </a:r>
            <a:endParaRPr kumimoji="0" lang="ru-RU" altLang="ru-RU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Formular" panose="020B0604020202020204" charset="-5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ormular" panose="020B0604020202020204" charset="-52"/>
              </a:rPr>
              <a:t>1. Подробное описание локального исторического эпизода без привязки к целой картине происходивших событий.</a:t>
            </a:r>
            <a:endParaRPr kumimoji="0" lang="ru-RU" altLang="ru-RU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Formular" panose="020B0604020202020204" charset="-5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ormular" panose="020B0604020202020204" charset="-52"/>
              </a:rPr>
              <a:t>2. Смешение правды и лжи.</a:t>
            </a:r>
            <a:endParaRPr kumimoji="0" lang="ru-RU" altLang="ru-RU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Formular" panose="020B0604020202020204" charset="-5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ormular" panose="020B0604020202020204" charset="-52"/>
              </a:rPr>
              <a:t>3. Отрицание важных, определяющих фактов истории.</a:t>
            </a:r>
            <a:endParaRPr kumimoji="0" lang="ru-RU" altLang="ru-RU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Formular" panose="020B0604020202020204" charset="-5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ormular" panose="020B0604020202020204" charset="-52"/>
              </a:rPr>
              <a:t>4. Вырезание ключевых факторов</a:t>
            </a:r>
            <a:endParaRPr kumimoji="0" lang="ru-RU" altLang="ru-RU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Formular" panose="020B0604020202020204" charset="-5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ormular" panose="020B0604020202020204" charset="-52"/>
              </a:rPr>
              <a:t>5. Внедрение ложных систем знаний.</a:t>
            </a:r>
            <a:endParaRPr kumimoji="0" lang="ru-RU" altLang="ru-RU" sz="11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Formular" panose="020B0604020202020204" charset="-5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82966B5B-A312-44AF-BEBC-13B878B137B7}"/>
              </a:ext>
            </a:extLst>
          </p:cNvPr>
          <p:cNvSpPr txBox="1">
            <a:spLocks/>
          </p:cNvSpPr>
          <p:nvPr/>
        </p:nvSpPr>
        <p:spPr>
          <a:xfrm>
            <a:off x="8991600" y="432972"/>
            <a:ext cx="307360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algn="r"/>
            <a:endParaRPr lang="ru-RU" sz="1600" i="1" dirty="0">
              <a:solidFill>
                <a:schemeClr val="bg1"/>
              </a:solidFill>
            </a:endParaRPr>
          </a:p>
          <a:p>
            <a:pPr algn="r"/>
            <a:r>
              <a:rPr lang="ru-RU" sz="1600" i="1" dirty="0">
                <a:solidFill>
                  <a:schemeClr val="bg1"/>
                </a:solidFill>
              </a:rPr>
              <a:t>«Народ, не знающий своего прошлого, не имеет будущего».</a:t>
            </a:r>
          </a:p>
          <a:p>
            <a:pPr algn="r"/>
            <a:endParaRPr lang="ru-RU" sz="1600" i="1" dirty="0">
              <a:solidFill>
                <a:schemeClr val="bg1"/>
              </a:solidFill>
            </a:endParaRPr>
          </a:p>
          <a:p>
            <a:pPr algn="r"/>
            <a:r>
              <a:rPr lang="ru-RU" sz="1600" i="1" dirty="0">
                <a:solidFill>
                  <a:schemeClr val="bg1"/>
                </a:solidFill>
              </a:rPr>
              <a:t>М.В. Ломоносов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9E00EE-0EC8-4442-8FE7-5421F994A5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896" y="2209800"/>
            <a:ext cx="2613170" cy="3171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650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D1CCB87-7A3E-40A3-B5D6-67A1D101E42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4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3382" y="1352145"/>
            <a:ext cx="57329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Formular" panose="02000000000000000000" pitchFamily="2" charset="-52"/>
              </a:rPr>
              <a:t>Цель: </a:t>
            </a:r>
            <a:r>
              <a:rPr lang="ru-RU" sz="1600" dirty="0">
                <a:latin typeface="Formular" panose="02000000000000000000" pitchFamily="2" charset="-52"/>
              </a:rPr>
              <a:t>фальсификации документов нужных </a:t>
            </a:r>
            <a:endParaRPr lang="en-US" sz="1600" dirty="0">
              <a:latin typeface="Formular" panose="02000000000000000000" pitchFamily="2" charset="-52"/>
            </a:endParaRPr>
          </a:p>
          <a:p>
            <a:r>
              <a:rPr lang="ru-RU" sz="1600" dirty="0">
                <a:latin typeface="Formular" panose="02000000000000000000" pitchFamily="2" charset="-52"/>
              </a:rPr>
              <a:t>для внутренней и внешней политики</a:t>
            </a:r>
            <a:endParaRPr lang="en-US" dirty="0">
              <a:latin typeface="Formular" panose="020000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293" y="898395"/>
            <a:ext cx="4650523" cy="46598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84293" y="5728767"/>
            <a:ext cx="46490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rgbClr val="242F33"/>
                </a:solidFill>
                <a:latin typeface="Formular" panose="02000000000000000000" pitchFamily="2" charset="-52"/>
              </a:rPr>
              <a:t>Константин и Сильвестр на фреске XIII в.</a:t>
            </a:r>
            <a:endParaRPr lang="ru-RU" sz="1600" dirty="0">
              <a:latin typeface="Formular" panose="02000000000000000000" pitchFamily="2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4327" y="2351782"/>
            <a:ext cx="58220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Formular" panose="02000000000000000000" pitchFamily="2" charset="-52"/>
              </a:rPr>
              <a:t>Одним из таких примеров является так называемый «Константинов дар». Этот документ являлся подложным дарственным актом римского императора Константина Великого римскому папе Сильвестру </a:t>
            </a:r>
            <a:endParaRPr lang="en-US" sz="1600" dirty="0">
              <a:latin typeface="Formular" panose="02000000000000000000" pitchFamily="2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4327" y="3714102"/>
            <a:ext cx="58220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Formular" panose="02000000000000000000" pitchFamily="2" charset="-52"/>
              </a:rPr>
              <a:t>Этот документ использовался как источник оснований для претензий на верховную власть не только в Церкви, но и на высший сюзеренитет и политическое могущество в Европе времен средневековья</a:t>
            </a:r>
          </a:p>
          <a:p>
            <a:endParaRPr lang="ru-RU" dirty="0">
              <a:latin typeface="Formular" panose="02000000000000000000" pitchFamily="2" charset="-52"/>
            </a:endParaRPr>
          </a:p>
          <a:p>
            <a:r>
              <a:rPr lang="ru-RU" dirty="0">
                <a:latin typeface="Formular" panose="02000000000000000000" pitchFamily="2" charset="-52"/>
              </a:rPr>
              <a:t>	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14327" y="5128602"/>
            <a:ext cx="58220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Formular" panose="02000000000000000000" pitchFamily="2" charset="-52"/>
              </a:rPr>
              <a:t>Современное информационное общество стало ещё более уязвимым для распространения всевозможных фальсификаций. Особую роль в этом играют СМИ и сеть Интернет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9C6DA7-1B3E-49B0-B417-5B00052BE3DB}"/>
              </a:ext>
            </a:extLst>
          </p:cNvPr>
          <p:cNvSpPr txBox="1"/>
          <p:nvPr/>
        </p:nvSpPr>
        <p:spPr>
          <a:xfrm>
            <a:off x="646626" y="262956"/>
            <a:ext cx="73758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2252C"/>
                </a:solidFill>
                <a:latin typeface="Formular" panose="02000000000000000000" pitchFamily="2" charset="-52"/>
                <a:ea typeface="+mj-ea"/>
                <a:cs typeface="+mj-cs"/>
              </a:rPr>
              <a:t>ПОЛИТИЧЕСКИЕ ПРИЧИНЫ</a:t>
            </a:r>
            <a:endParaRPr lang="ru-RU" sz="3200" b="1" dirty="0">
              <a:latin typeface="Formular" panose="02000000000000000000" pitchFamily="2" charset="-52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035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4F1B02E-7DEF-4A53-842A-7A230D7CD891}"/>
              </a:ext>
            </a:extLst>
          </p:cNvPr>
          <p:cNvSpPr/>
          <p:nvPr/>
        </p:nvSpPr>
        <p:spPr>
          <a:xfrm>
            <a:off x="873154" y="3693380"/>
            <a:ext cx="5886569" cy="2545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D1CCB87-7A3E-40A3-B5D6-67A1D101E42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5</a:t>
            </a:fld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84309" y="1003426"/>
            <a:ext cx="57754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Formular" panose="020B0604020202020204" charset="-52"/>
              </a:rPr>
              <a:t>Цель: </a:t>
            </a:r>
            <a:r>
              <a:rPr lang="ru-RU" sz="1400" dirty="0">
                <a:latin typeface="Formular" panose="020B0604020202020204" charset="-52"/>
              </a:rPr>
              <a:t>желание прославиться и заработать на фальсификации, всегда привлекало талантливых людей, авантюристов по натуре.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84309" y="2606975"/>
            <a:ext cx="57754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Formular" panose="020B0604020202020204" charset="-52"/>
              </a:rPr>
              <a:t>Так, во второй половине XVIII века шотландский поэт Джеймс </a:t>
            </a:r>
            <a:r>
              <a:rPr lang="ru-RU" sz="1400" dirty="0" err="1">
                <a:latin typeface="Formular" panose="020B0604020202020204" charset="-52"/>
              </a:rPr>
              <a:t>Макфе́рсон</a:t>
            </a:r>
            <a:r>
              <a:rPr lang="ru-RU" sz="1400" dirty="0">
                <a:latin typeface="Formular" panose="020B0604020202020204" charset="-52"/>
              </a:rPr>
              <a:t> выдал за поэмы легендарного кельтского барда </a:t>
            </a:r>
            <a:r>
              <a:rPr lang="ru-RU" sz="1400" dirty="0" err="1">
                <a:latin typeface="Formular" panose="020B0604020202020204" charset="-52"/>
              </a:rPr>
              <a:t>Оссиана</a:t>
            </a:r>
            <a:r>
              <a:rPr lang="ru-RU" sz="1400" dirty="0">
                <a:latin typeface="Formular" panose="020B0604020202020204" charset="-52"/>
              </a:rPr>
              <a:t>, жившего в третьем веке, собственные сочинения.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84309" y="3766862"/>
            <a:ext cx="577541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Formular" panose="020B0604020202020204" charset="-52"/>
              </a:rPr>
              <a:t>А в Российской империи, в начале XIX века секретарь русского посольства в Париже Петр Дубровский преподнес вывезенные из Франции древние рукописи, названные «библиотекой Анны Ярославны». Действительно, на одной из рукописи была такая пометка. Но в результате оказалась, что пометка сделана авантюристом и мистификатором Александром Сулакадзевым, а сами рукописи, хотя и действительно подлинные, но гораздо более позднего времени. К тому же, как оказалось владельческая надпись была сделана на рукописи XIV в. написанной на сербском языке, в то время как Анна Ярославна жила в XI веке.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310578" y="5061076"/>
            <a:ext cx="4881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Formular" panose="020B0604020202020204" charset="-52"/>
              </a:rPr>
              <a:t>Якобы подпись Анны на старинной грамоте: </a:t>
            </a:r>
            <a:r>
              <a:rPr lang="ru-RU" sz="1400" b="1" i="1" dirty="0" err="1">
                <a:latin typeface="Formular" panose="020B0604020202020204" charset="-52"/>
              </a:rPr>
              <a:t>Анарейна</a:t>
            </a:r>
            <a:r>
              <a:rPr lang="ru-RU" sz="1400" b="1" i="1" dirty="0">
                <a:latin typeface="Formular" panose="020B0604020202020204" charset="-52"/>
              </a:rPr>
              <a:t> (Анна Рейна – Королева Анна).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317" y="1003426"/>
            <a:ext cx="4783015" cy="3886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31A114-E5C8-4D37-B639-AF9DA7451BFB}"/>
              </a:ext>
            </a:extLst>
          </p:cNvPr>
          <p:cNvSpPr txBox="1"/>
          <p:nvPr/>
        </p:nvSpPr>
        <p:spPr>
          <a:xfrm>
            <a:off x="646626" y="262956"/>
            <a:ext cx="73758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2252C"/>
                </a:solidFill>
                <a:latin typeface="Formular" panose="02000000000000000000" pitchFamily="2" charset="-52"/>
                <a:ea typeface="+mj-ea"/>
                <a:cs typeface="+mj-cs"/>
              </a:rPr>
              <a:t>КОММЕРЧЕСКИЕ ПРИЧИНЫ</a:t>
            </a:r>
            <a:endParaRPr lang="ru-RU" sz="3200" b="1" dirty="0">
              <a:latin typeface="Formular" panose="02000000000000000000" pitchFamily="2" charset="-52"/>
              <a:ea typeface="+mj-ea"/>
              <a:cs typeface="+mj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83EF77B-135A-4A1F-849E-77CDF56AB78F}"/>
              </a:ext>
            </a:extLst>
          </p:cNvPr>
          <p:cNvSpPr/>
          <p:nvPr/>
        </p:nvSpPr>
        <p:spPr>
          <a:xfrm>
            <a:off x="828675" y="3693380"/>
            <a:ext cx="85725" cy="2545495"/>
          </a:xfrm>
          <a:prstGeom prst="rect">
            <a:avLst/>
          </a:prstGeom>
          <a:solidFill>
            <a:srgbClr val="E2252C"/>
          </a:solidFill>
          <a:ln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292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D1CCB87-7A3E-40A3-B5D6-67A1D101E42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61035"/>
            <a:ext cx="506900" cy="242919"/>
          </a:xfrm>
        </p:spPr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z="1600" smtClean="0">
                <a:latin typeface="Formular" panose="020B0604020202020204" charset="-52"/>
              </a:rPr>
              <a:pPr marL="124460">
                <a:spcBef>
                  <a:spcPts val="5"/>
                </a:spcBef>
              </a:pPr>
              <a:t>6</a:t>
            </a:fld>
            <a:endParaRPr lang="ru-RU" sz="1600" dirty="0">
              <a:latin typeface="Formular" panose="020B060402020202020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37189" y="4661630"/>
            <a:ext cx="583555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Formular" panose="020B0604020202020204" charset="-52"/>
            </a:endParaRPr>
          </a:p>
          <a:p>
            <a:endParaRPr lang="ru-RU" sz="1400" dirty="0">
              <a:latin typeface="Formular" panose="020B0604020202020204" charset="-52"/>
            </a:endParaRPr>
          </a:p>
          <a:p>
            <a:r>
              <a:rPr lang="ru-RU" sz="1400" dirty="0">
                <a:latin typeface="Formular" panose="020B0604020202020204" charset="-52"/>
              </a:rPr>
              <a:t>Главный же удар был нанесен лингвистами. Знаменитый ученый А. А. Зализняк, доказавший подлинность древнерусского памятника «Слово о полку Игореве» писал, что на фотокопии дощечек явственно читается смесь слов из славянских языков с приданием некой древнерусской архаики.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1085" y="1215866"/>
            <a:ext cx="56849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Formular" panose="020B0604020202020204" charset="-52"/>
              </a:rPr>
              <a:t>Одним из символов фальсификаций, имеющей коммерческий характер, на основе подделки, стала так называемая </a:t>
            </a:r>
            <a:r>
              <a:rPr lang="ru-RU" sz="1600" b="1" dirty="0">
                <a:solidFill>
                  <a:srgbClr val="FF0000"/>
                </a:solidFill>
                <a:latin typeface="Formular" panose="020B0604020202020204" charset="-52"/>
              </a:rPr>
              <a:t>«</a:t>
            </a:r>
            <a:r>
              <a:rPr lang="ru-RU" sz="1600" b="1" dirty="0" err="1">
                <a:solidFill>
                  <a:srgbClr val="FF0000"/>
                </a:solidFill>
                <a:latin typeface="Formular" panose="020B0604020202020204" charset="-52"/>
              </a:rPr>
              <a:t>Велесова</a:t>
            </a:r>
            <a:r>
              <a:rPr lang="ru-RU" sz="1600" b="1" dirty="0">
                <a:solidFill>
                  <a:srgbClr val="FF0000"/>
                </a:solidFill>
                <a:latin typeface="Formular" panose="020B0604020202020204" charset="-52"/>
              </a:rPr>
              <a:t> книга»</a:t>
            </a:r>
            <a:r>
              <a:rPr lang="ru-RU" sz="1600" dirty="0">
                <a:latin typeface="Formular" panose="020B0604020202020204" charset="-52"/>
              </a:rPr>
              <a:t>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37189" y="2377363"/>
            <a:ext cx="58355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Formular" panose="020B0604020202020204" charset="-52"/>
              </a:rPr>
              <a:t>Всплывшая после Второй мировой войны история о том, как в каком-то дворянском имении были найдены таинственные деревянные таблички с записанной дохристианской историей русского народа, стала одним из элементов уже современного мифотворчества.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37189" y="3668932"/>
            <a:ext cx="58355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Formular" panose="020B0604020202020204" charset="-52"/>
            </a:endParaRPr>
          </a:p>
          <a:p>
            <a:r>
              <a:rPr lang="ru-RU" sz="1400" dirty="0">
                <a:latin typeface="Formular" panose="020B0604020202020204" charset="-52"/>
              </a:rPr>
              <a:t>Доказательством подделки "</a:t>
            </a:r>
            <a:r>
              <a:rPr lang="ru-RU" sz="1400" dirty="0" err="1">
                <a:latin typeface="Formular" panose="020B0604020202020204" charset="-52"/>
              </a:rPr>
              <a:t>Велесовой</a:t>
            </a:r>
            <a:r>
              <a:rPr lang="ru-RU" sz="1400" dirty="0">
                <a:latin typeface="Formular" panose="020B0604020202020204" charset="-52"/>
              </a:rPr>
              <a:t> книги" служит характер материала-дощечки (на них никогда не писали такие важные документы, главным материалом была береста и пергамент), а также отсутствие самих дощечек для экспертизы.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636" y="2356506"/>
            <a:ext cx="4740264" cy="217322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494662" y="5132846"/>
            <a:ext cx="4442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00000"/>
                </a:solidFill>
                <a:latin typeface="Formular" panose="020B0604020202020204" charset="-52"/>
              </a:rPr>
              <a:t>Фотография фрагмента «</a:t>
            </a:r>
            <a:r>
              <a:rPr lang="ru-RU" sz="1400" b="1" i="1" dirty="0" err="1">
                <a:solidFill>
                  <a:srgbClr val="000000"/>
                </a:solidFill>
                <a:latin typeface="Formular" panose="020B0604020202020204" charset="-52"/>
              </a:rPr>
              <a:t>Велесовой</a:t>
            </a:r>
            <a:r>
              <a:rPr lang="ru-RU" sz="1400" b="1" i="1" dirty="0">
                <a:solidFill>
                  <a:srgbClr val="000000"/>
                </a:solidFill>
                <a:latin typeface="Formular" panose="020B0604020202020204" charset="-52"/>
              </a:rPr>
              <a:t> книги», исполненная неизвестным фотографом.</a:t>
            </a:r>
            <a:endParaRPr lang="ru-RU" sz="1400" b="1" i="1" dirty="0">
              <a:latin typeface="Formular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50844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D1CCB87-7A3E-40A3-B5D6-67A1D101E42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4772"/>
            <a:ext cx="506900" cy="215444"/>
          </a:xfrm>
        </p:spPr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>
                <a:latin typeface="Formular" panose="020B0604020202020204" charset="-52"/>
              </a:rPr>
              <a:pPr marL="124460">
                <a:spcBef>
                  <a:spcPts val="5"/>
                </a:spcBef>
              </a:pPr>
              <a:t>7</a:t>
            </a:fld>
            <a:endParaRPr lang="ru-RU" dirty="0">
              <a:latin typeface="Formular" panose="020B060402020202020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59273" y="4620391"/>
            <a:ext cx="477892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FF0000"/>
                </a:solidFill>
                <a:latin typeface="Formular" panose="020B0604020202020204" charset="-52"/>
              </a:rPr>
              <a:t>Характерные черты </a:t>
            </a:r>
            <a:r>
              <a:rPr lang="ru-RU" sz="1400" b="1" i="1" dirty="0">
                <a:latin typeface="Formular" panose="020B0604020202020204" charset="-52"/>
              </a:rPr>
              <a:t>для фальсификации истории по национальному признаку: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>
                <a:latin typeface="Formular" panose="020B0604020202020204" charset="-52"/>
              </a:rPr>
              <a:t>древность этноса</a:t>
            </a:r>
            <a:endParaRPr lang="en-US" sz="1400" b="1" i="1" dirty="0">
              <a:latin typeface="Formular" panose="020B060402020202020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>
                <a:latin typeface="Formular" panose="020B0604020202020204" charset="-52"/>
              </a:rPr>
              <a:t>имперское прошлое народа</a:t>
            </a:r>
            <a:endParaRPr lang="en-US" sz="1400" b="1" i="1" dirty="0">
              <a:latin typeface="Formular" panose="020B060402020202020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>
                <a:latin typeface="Formular" panose="020B0604020202020204" charset="-52"/>
              </a:rPr>
              <a:t>территориальные претензии</a:t>
            </a:r>
            <a:endParaRPr lang="en-US" sz="1400" b="1" i="1" dirty="0">
              <a:latin typeface="Formular" panose="020B060402020202020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i="1" dirty="0">
                <a:latin typeface="Formular" panose="020B0604020202020204" charset="-52"/>
              </a:rPr>
              <a:t>влияния иностранных народов и государств (которое имело место быть, но его утаивают)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7196" y="1253489"/>
            <a:ext cx="57688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Formular" panose="020B0604020202020204" charset="-52"/>
              </a:rPr>
              <a:t>Цель: </a:t>
            </a:r>
            <a:r>
              <a:rPr lang="ru-RU" sz="1400" dirty="0">
                <a:latin typeface="Formular" panose="020B0604020202020204" charset="-52"/>
              </a:rPr>
              <a:t>создать идеологию, которая сплотит разные слои населения, на теме своего национального превосходства, или на основе обиды нанесенную соседом.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7196" y="2477002"/>
            <a:ext cx="57057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Formular" panose="020B0604020202020204" charset="-52"/>
              </a:rPr>
              <a:t>Например, после распада СССР в Казахстане в учебниках 1917-1991 года заменили эпоху социализма на эпоху тоталитаризма и диктатуры. Что изменило восприятие исторической эпохи в негативную сторону.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17197" y="3690573"/>
            <a:ext cx="57688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Formular" panose="020B0604020202020204" charset="-52"/>
              </a:rPr>
              <a:t>Далее было сформулировано, что всех казахов присоединили к Российской империи насильственным методом. Что является ложью, так как </a:t>
            </a:r>
            <a:r>
              <a:rPr lang="ru-RU" sz="1400" dirty="0" err="1">
                <a:solidFill>
                  <a:srgbClr val="000000"/>
                </a:solidFill>
                <a:latin typeface="Formular" panose="020B0604020202020204" charset="-52"/>
              </a:rPr>
              <a:t>Абулхайр</a:t>
            </a:r>
            <a:r>
              <a:rPr lang="ru-RU" sz="1400" dirty="0">
                <a:solidFill>
                  <a:srgbClr val="000000"/>
                </a:solidFill>
                <a:latin typeface="Formular" panose="020B0604020202020204" charset="-52"/>
              </a:rPr>
              <a:t> – хан в</a:t>
            </a:r>
            <a:r>
              <a:rPr lang="ru-RU" altLang="ru-RU" sz="1400" dirty="0">
                <a:solidFill>
                  <a:srgbClr val="000000"/>
                </a:solidFill>
                <a:latin typeface="Formular" panose="020B0604020202020204" charset="-52"/>
              </a:rPr>
              <a:t> сентябре 1730 г. отправил посольство к русской императрице Анне Иоанновне с устной просьбой о подданстве и покровительстве.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574" y="936211"/>
            <a:ext cx="2618325" cy="3255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7954635" y="4223935"/>
            <a:ext cx="37288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err="1">
                <a:solidFill>
                  <a:srgbClr val="000000"/>
                </a:solidFill>
                <a:latin typeface="Formular" panose="020B0604020202020204" charset="-52"/>
              </a:rPr>
              <a:t>Абулхайр</a:t>
            </a:r>
            <a:r>
              <a:rPr lang="ru-RU" altLang="ru-RU" sz="1600" b="1" dirty="0">
                <a:solidFill>
                  <a:srgbClr val="000000"/>
                </a:solidFill>
                <a:latin typeface="Formular" panose="020B0604020202020204" charset="-52"/>
              </a:rPr>
              <a:t>-хан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184AB6-7710-4B3F-9211-12C6F5D5FB72}"/>
              </a:ext>
            </a:extLst>
          </p:cNvPr>
          <p:cNvSpPr txBox="1"/>
          <p:nvPr/>
        </p:nvSpPr>
        <p:spPr>
          <a:xfrm>
            <a:off x="646625" y="262956"/>
            <a:ext cx="8773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2252C"/>
                </a:solidFill>
                <a:latin typeface="Formular" panose="02000000000000000000" pitchFamily="2" charset="-52"/>
                <a:ea typeface="+mj-ea"/>
                <a:cs typeface="+mj-cs"/>
              </a:rPr>
              <a:t>НАЦИОНАЛИСТИЧЕСКИЕ ПРИЧИНЫ</a:t>
            </a:r>
            <a:endParaRPr lang="ru-RU" sz="3200" b="1" dirty="0">
              <a:latin typeface="Formular" panose="02000000000000000000" pitchFamily="2" charset="-52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D09950-E453-4D82-9846-0DC36C70A7FB}"/>
              </a:ext>
            </a:extLst>
          </p:cNvPr>
          <p:cNvSpPr txBox="1"/>
          <p:nvPr/>
        </p:nvSpPr>
        <p:spPr>
          <a:xfrm>
            <a:off x="917196" y="5074337"/>
            <a:ext cx="576882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0000"/>
                </a:solidFill>
                <a:latin typeface="Formular" panose="020B0604020202020204" charset="-52"/>
              </a:rPr>
              <a:t>19 февраля 1731 г. императрица Анна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000000"/>
                </a:solidFill>
                <a:latin typeface="Formular" panose="020B0604020202020204" charset="-52"/>
              </a:rPr>
              <a:t>Иоанновна подписала жалованную грамоту </a:t>
            </a:r>
            <a:r>
              <a:rPr lang="ru-RU" altLang="ru-RU" sz="1400" dirty="0" err="1">
                <a:solidFill>
                  <a:srgbClr val="000000"/>
                </a:solidFill>
                <a:latin typeface="Formular" panose="020B0604020202020204" charset="-52"/>
              </a:rPr>
              <a:t>Абулхайр</a:t>
            </a:r>
            <a:r>
              <a:rPr lang="ru-RU" altLang="ru-RU" sz="1400" dirty="0">
                <a:solidFill>
                  <a:srgbClr val="000000"/>
                </a:solidFill>
                <a:latin typeface="Formular" panose="020B0604020202020204" charset="-52"/>
              </a:rPr>
              <a:t> – </a:t>
            </a:r>
            <a:br>
              <a:rPr lang="ru-RU" altLang="ru-RU" sz="1400" dirty="0">
                <a:solidFill>
                  <a:srgbClr val="000000"/>
                </a:solidFill>
                <a:latin typeface="Formular" panose="020B0604020202020204" charset="-52"/>
              </a:rPr>
            </a:br>
            <a:r>
              <a:rPr lang="ru-RU" altLang="ru-RU" sz="1400" dirty="0">
                <a:solidFill>
                  <a:srgbClr val="000000"/>
                </a:solidFill>
                <a:latin typeface="Formular" panose="020B0604020202020204" charset="-52"/>
              </a:rPr>
              <a:t>хану о принятии в российское подданство Младшего жуза.</a:t>
            </a:r>
            <a:r>
              <a:rPr lang="en-US" altLang="ru-RU" sz="1400" dirty="0">
                <a:solidFill>
                  <a:srgbClr val="000000"/>
                </a:solidFill>
                <a:latin typeface="Formular" panose="020B0604020202020204" charset="-52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Formular" panose="020B0604020202020204" charset="-52"/>
              </a:rPr>
              <a:t>Принятие российского подданства правителями Среднего жуза произошло с 1731 по 1742 г. </a:t>
            </a:r>
          </a:p>
        </p:txBody>
      </p:sp>
    </p:spTree>
    <p:extLst>
      <p:ext uri="{BB962C8B-B14F-4D97-AF65-F5344CB8AC3E}">
        <p14:creationId xmlns:p14="http://schemas.microsoft.com/office/powerpoint/2010/main" val="1714679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3D2A6C9-B5FD-4A8E-8D6D-AD0FD17F07E1}"/>
              </a:ext>
            </a:extLst>
          </p:cNvPr>
          <p:cNvSpPr/>
          <p:nvPr/>
        </p:nvSpPr>
        <p:spPr>
          <a:xfrm>
            <a:off x="8610600" y="-20119"/>
            <a:ext cx="3668486" cy="6889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FC9EDF-DCE8-C7D2-014D-1FC24262C5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0" r="1254"/>
          <a:stretch/>
        </p:blipFill>
        <p:spPr>
          <a:xfrm>
            <a:off x="4259837" y="821802"/>
            <a:ext cx="7453743" cy="59080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42B1C9-1F37-2A07-3183-BDE80278C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01" y="705702"/>
            <a:ext cx="3848589" cy="61638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4C63FE-ADA6-B51A-935C-65B8A25339C8}"/>
              </a:ext>
            </a:extLst>
          </p:cNvPr>
          <p:cNvSpPr txBox="1"/>
          <p:nvPr/>
        </p:nvSpPr>
        <p:spPr>
          <a:xfrm>
            <a:off x="607543" y="1057099"/>
            <a:ext cx="298099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</a:pPr>
            <a:r>
              <a:rPr lang="ru-RU" b="1" dirty="0">
                <a:latin typeface="Formular" panose="02000000000000000000" pitchFamily="2" charset="-52"/>
              </a:rPr>
              <a:t>Голодомор</a:t>
            </a:r>
            <a:endParaRPr lang="ru-RU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Formular" panose="02000000000000000000" pitchFamily="2" charset="-52"/>
            </a:endParaRPr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45A723F3-F124-43A1-99EE-0BDF395E1DB6}"/>
              </a:ext>
            </a:extLst>
          </p:cNvPr>
          <p:cNvSpPr txBox="1">
            <a:spLocks/>
          </p:cNvSpPr>
          <p:nvPr/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400" b="0" i="0" kern="1200">
                <a:solidFill>
                  <a:srgbClr val="231F20"/>
                </a:solidFill>
                <a:latin typeface="Formular" panose="02000000000000000000" pitchFamily="2" charset="-52"/>
                <a:ea typeface="+mn-ea"/>
                <a:cs typeface="Formular" panose="02000000000000000000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8</a:t>
            </a:fld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BFD1D9-8399-4B46-8BE2-1E322148BF3D}"/>
              </a:ext>
            </a:extLst>
          </p:cNvPr>
          <p:cNvSpPr txBox="1"/>
          <p:nvPr/>
        </p:nvSpPr>
        <p:spPr>
          <a:xfrm>
            <a:off x="450569" y="176"/>
            <a:ext cx="109794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2252C"/>
                </a:solidFill>
                <a:latin typeface="Formular" panose="02000000000000000000" pitchFamily="2" charset="-52"/>
                <a:ea typeface="+mj-ea"/>
                <a:cs typeface="+mj-cs"/>
              </a:rPr>
              <a:t>РАССМОТРИМ ПРИМЕРЫ ФАЛЬСИФИКАЦИЙ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5C114B2-D74A-4EAE-919E-FAAF14163419}"/>
              </a:ext>
            </a:extLst>
          </p:cNvPr>
          <p:cNvSpPr/>
          <p:nvPr/>
        </p:nvSpPr>
        <p:spPr>
          <a:xfrm>
            <a:off x="542719" y="1731661"/>
            <a:ext cx="335620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Formular" panose="020B0604020202020204" charset="-52"/>
              </a:rPr>
              <a:t>Направлен, как на внутреннюю публику: консолидация украинской нации по теме общей беды, причиненной другим народом, так и внешнюю: выставление русского народа агрессивным кровавым молохом, с целью выработки чувства вины у населения РФ, а так же всемирное осуждение.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08214D-4ABC-4989-B7A5-8750045DF306}"/>
              </a:ext>
            </a:extLst>
          </p:cNvPr>
          <p:cNvSpPr txBox="1"/>
          <p:nvPr/>
        </p:nvSpPr>
        <p:spPr>
          <a:xfrm>
            <a:off x="4520956" y="941682"/>
            <a:ext cx="29809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</a:pPr>
            <a:r>
              <a:rPr lang="ru-RU" b="1" dirty="0">
                <a:latin typeface="Formular" panose="02000000000000000000" pitchFamily="2" charset="-52"/>
              </a:rPr>
              <a:t>Заградительные отряды</a:t>
            </a:r>
            <a:endParaRPr lang="ru-RU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Formular" panose="02000000000000000000" pitchFamily="2" charset="-52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268D178-4E75-4354-8EBF-EBBB84D65AC2}"/>
              </a:ext>
            </a:extLst>
          </p:cNvPr>
          <p:cNvSpPr/>
          <p:nvPr/>
        </p:nvSpPr>
        <p:spPr>
          <a:xfrm>
            <a:off x="4456132" y="1731661"/>
            <a:ext cx="335620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Formular" panose="020B0604020202020204" charset="-52"/>
              </a:rPr>
              <a:t>Направлен, как на внутреннюю публику, так и внешнюю: заградительные отряды, как часть советской государственной системы по истреблению собственного населения, дискредитация советской власти, армии и органов государственной безопасности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741312-944B-4999-B9E7-9EF9A23C02B1}"/>
              </a:ext>
            </a:extLst>
          </p:cNvPr>
          <p:cNvSpPr txBox="1"/>
          <p:nvPr/>
        </p:nvSpPr>
        <p:spPr>
          <a:xfrm>
            <a:off x="8366535" y="941682"/>
            <a:ext cx="29809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</a:pPr>
            <a:r>
              <a:rPr lang="ru-RU" b="1" dirty="0">
                <a:latin typeface="Formular" panose="02000000000000000000" pitchFamily="2" charset="-52"/>
              </a:rPr>
              <a:t>Что способствует фальсификации?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77A0BE0-AF8E-47A2-AC17-6375B0279F04}"/>
              </a:ext>
            </a:extLst>
          </p:cNvPr>
          <p:cNvSpPr/>
          <p:nvPr/>
        </p:nvSpPr>
        <p:spPr>
          <a:xfrm>
            <a:off x="8301711" y="1731661"/>
            <a:ext cx="33562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Formular" panose="020B0604020202020204" charset="-52"/>
              </a:rPr>
              <a:t>Очень важна медиа-подпорка фальсификаций. Когда повторяются одно </a:t>
            </a:r>
            <a:br>
              <a:rPr lang="ru-RU" sz="2000" dirty="0">
                <a:latin typeface="Formular" panose="020B0604020202020204" charset="-52"/>
              </a:rPr>
            </a:br>
            <a:r>
              <a:rPr lang="ru-RU" sz="2000" dirty="0">
                <a:latin typeface="Formular" panose="020B0604020202020204" charset="-52"/>
              </a:rPr>
              <a:t>за другим клише, вбивая в голову определенные мысли, суждения </a:t>
            </a:r>
            <a:br>
              <a:rPr lang="ru-RU" sz="2000" dirty="0">
                <a:latin typeface="Formular" panose="020B0604020202020204" charset="-52"/>
              </a:rPr>
            </a:br>
            <a:r>
              <a:rPr lang="ru-RU" sz="2000" dirty="0">
                <a:latin typeface="Formular" panose="020B0604020202020204" charset="-52"/>
              </a:rPr>
              <a:t>и выводы</a:t>
            </a:r>
          </a:p>
        </p:txBody>
      </p:sp>
    </p:spTree>
    <p:extLst>
      <p:ext uri="{BB962C8B-B14F-4D97-AF65-F5344CB8AC3E}">
        <p14:creationId xmlns:p14="http://schemas.microsoft.com/office/powerpoint/2010/main" val="2407000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D1CCB87-7A3E-40A3-B5D6-67A1D101E42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9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7780" y="15737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Formular" panose="020B0604020202020204" charset="-52"/>
              </a:rPr>
              <a:t>Голодо</a:t>
            </a:r>
            <a:r>
              <a:rPr lang="ru-RU" sz="3600" b="1" dirty="0">
                <a:latin typeface="Formular" panose="020B0604020202020204" charset="-52"/>
              </a:rPr>
              <a:t>мор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7780" y="1680865"/>
            <a:ext cx="112007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Formular" panose="020B0604020202020204" charset="-52"/>
              </a:rPr>
              <a:t>	Одна из популярных тем исторических фальсификаций начала 2000-ых годов по отечественной истории. На волне Голодомора был раздут костёр ненависти к русским, который позже станет пожаром Майдана, превратившимся в огненный смерч гражданской войны на Украине.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7780" y="480537"/>
            <a:ext cx="1192075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ormular" panose="020B0604020202020204" charset="-52"/>
              </a:rPr>
              <a:t>	«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Formular" panose="020B0604020202020204" charset="-52"/>
              </a:rPr>
              <a:t>Мамо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ormular" panose="020B0604020202020204" charset="-52"/>
              </a:rPr>
              <a:t>, а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Formular" panose="020B0604020202020204" charset="-52"/>
              </a:rPr>
              <a:t>ти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ormular" panose="020B0604020202020204" charset="-52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Formular" panose="020B0604020202020204" charset="-52"/>
              </a:rPr>
              <a:t>знаєш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ormular" panose="020B0604020202020204" charset="-52"/>
              </a:rPr>
              <a:t>, у 33-му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Formular" panose="020B0604020202020204" charset="-52"/>
              </a:rPr>
              <a:t>році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ormular" panose="020B0604020202020204" charset="-52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Formular" panose="020B0604020202020204" charset="-52"/>
              </a:rPr>
              <a:t>кацапи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ormular" panose="020B0604020202020204" charset="-52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Formular" panose="020B0604020202020204" charset="-52"/>
              </a:rPr>
              <a:t>вивезли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ormular" panose="020B0604020202020204" charset="-52"/>
              </a:rPr>
              <a:t> все зерно з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Formular" panose="020B0604020202020204" charset="-52"/>
              </a:rPr>
              <a:t>України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ormular" panose="020B0604020202020204" charset="-52"/>
              </a:rPr>
              <a:t> і 10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Formular" panose="020B0604020202020204" charset="-52"/>
              </a:rPr>
              <a:t>мільйонів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ormular" panose="020B0604020202020204" charset="-52"/>
              </a:rPr>
              <a:t>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Formular" panose="020B0604020202020204" charset="-52"/>
              </a:rPr>
              <a:t>українців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ormular" panose="020B0604020202020204" charset="-52"/>
              </a:rPr>
              <a:t> померло», — объяснила дочь матери, вернувшись домой после очередного урока истории» — Бердник Мирослава. Голодомор как элемент «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Formular" panose="020B0604020202020204" charset="-52"/>
              </a:rPr>
              <a:t>нациєтворення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Formular" panose="020B0604020202020204" charset="-52"/>
              </a:rPr>
              <a:t>», январь, 2006.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ormular" panose="020B0604020202020204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7780" y="2418785"/>
            <a:ext cx="119207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Formular" panose="020B0604020202020204" charset="-52"/>
              </a:rPr>
              <a:t>	Проанализировав некоторые из региональных «Книг памяти» (списки якобы погибших от голода людей), можно без сомнения заявить: данный проект национального масштаба является откровенной, ничем не прикрытой попыткой сфальсифицировать отечественную историю и любой ценой завысить число жертв голода. При этом </a:t>
            </a:r>
            <a:r>
              <a:rPr lang="ru-RU" sz="1400" b="1" dirty="0">
                <a:solidFill>
                  <a:srgbClr val="000000"/>
                </a:solidFill>
                <a:latin typeface="Formular" panose="020B0604020202020204" charset="-52"/>
              </a:rPr>
              <a:t>авторы проекта, явно выполнявшие его для «галочки», невольно сделали полезнейшее дело –</a:t>
            </a:r>
            <a:r>
              <a:rPr lang="ru-RU" sz="1400" dirty="0">
                <a:solidFill>
                  <a:srgbClr val="000000"/>
                </a:solidFill>
                <a:latin typeface="Formular" panose="020B0604020202020204" charset="-52"/>
              </a:rPr>
              <a:t> </a:t>
            </a:r>
            <a:r>
              <a:rPr lang="ru-RU" sz="1400" b="1" dirty="0">
                <a:solidFill>
                  <a:srgbClr val="000000"/>
                </a:solidFill>
                <a:latin typeface="Formular" panose="020B0604020202020204" charset="-52"/>
              </a:rPr>
              <a:t>благодаря своим фальшивкам они полностью развенчали миф о геноциде</a:t>
            </a:r>
            <a:r>
              <a:rPr lang="ru-RU" sz="1400" dirty="0">
                <a:solidFill>
                  <a:srgbClr val="000000"/>
                </a:solidFill>
                <a:latin typeface="Formular" panose="020B0604020202020204" charset="-52"/>
              </a:rPr>
              <a:t>.</a:t>
            </a:r>
            <a:endParaRPr lang="ru-RU" sz="1400" dirty="0">
              <a:latin typeface="Formular" panose="020B060402020202020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7780" y="3588335"/>
            <a:ext cx="1192075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	</a:t>
            </a:r>
            <a:r>
              <a:rPr lang="ru-RU" sz="1400" dirty="0">
                <a:latin typeface="Formular" panose="020B0604020202020204" charset="-52"/>
              </a:rPr>
              <a:t>Попробуем кратко перечислить факты подлога информации и раздувании цифр, а так же откуда взялся фотоматериал для мифа о Голодоморе.</a:t>
            </a:r>
          </a:p>
          <a:p>
            <a:r>
              <a:rPr lang="ru-RU" sz="1400" dirty="0">
                <a:latin typeface="Formular" panose="020B0604020202020204" charset="-52"/>
              </a:rPr>
              <a:t>	По указке с Киева каждый район старался увеличить число людей жертв Голодомора, часто доводя цифры до естественной убыли населения, записывая в жертвы от недоедания всех подряд: несчастные случаи на производстве, добыче угля, аварии, утопленников, тех кто сгорел, убит бандитами, ударов молнии, атаки быка и даже умерших от болезней, и старости. Некоторых записывали не по одному разу.</a:t>
            </a:r>
          </a:p>
          <a:p>
            <a:r>
              <a:rPr lang="ru-RU" sz="1600" dirty="0"/>
              <a:t>	</a:t>
            </a:r>
            <a:r>
              <a:rPr lang="ru-RU" sz="1400" dirty="0">
                <a:latin typeface="Formular" panose="020B0604020202020204" charset="-52"/>
              </a:rPr>
              <a:t>Большинство фотографий в украинской литературе, подтверждающей </a:t>
            </a:r>
            <a:r>
              <a:rPr lang="ru-RU" sz="1400" dirty="0" err="1">
                <a:latin typeface="Formular" panose="020B0604020202020204" charset="-52"/>
              </a:rPr>
              <a:t>фейк</a:t>
            </a:r>
            <a:r>
              <a:rPr lang="ru-RU" sz="1400" dirty="0">
                <a:latin typeface="Formular" panose="020B0604020202020204" charset="-52"/>
              </a:rPr>
              <a:t> о голодоморе, заимствовано из материалов, собранных в России в начале 1920-х годов XX века известным норвежским полярным исследователем и учёным Фритьофом Нансеном.</a:t>
            </a:r>
            <a:r>
              <a:rPr lang="ru-RU" sz="1200" dirty="0">
                <a:latin typeface="Formular" panose="020B0604020202020204" charset="-52"/>
              </a:rPr>
              <a:t> </a:t>
            </a:r>
            <a:r>
              <a:rPr lang="ru-RU" sz="1400" dirty="0">
                <a:latin typeface="Formular" panose="020B0604020202020204" charset="-52"/>
              </a:rPr>
              <a:t>Так же бывают встречаются снимки сделанные в США в период Великой депрессии, где так же лютовал голод в 1930-е годы.</a:t>
            </a:r>
          </a:p>
          <a:p>
            <a:r>
              <a:rPr lang="ru-RU" sz="1400" dirty="0">
                <a:latin typeface="Formular" panose="020B0604020202020204" charset="-52"/>
              </a:rPr>
              <a:t>	Конечно же нельзя отрицать отсутствие голода на территории СССР в  1931-1933  годах был и на Украине, и в России, и в Ставропольском и Краснодарском крае, в Поволжье, в Белоруссии, в Казахстане и на Кавказе. Но точно нельзя говорить, что кто –то морил другого человека по национальному признаку, страдали все.</a:t>
            </a:r>
            <a:endParaRPr lang="ru-RU" sz="1100" dirty="0">
              <a:latin typeface="Formular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04649852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2915</TotalTime>
  <Words>3717</Words>
  <Application>Microsoft Office PowerPoint</Application>
  <PresentationFormat>Широкоэкранный</PresentationFormat>
  <Paragraphs>205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PT Serif</vt:lpstr>
      <vt:lpstr>Calibri</vt:lpstr>
      <vt:lpstr>Formular</vt:lpstr>
      <vt:lpstr>Arial Black</vt:lpstr>
      <vt:lpstr>Специальное оформление</vt:lpstr>
      <vt:lpstr>Презентация PowerPoint</vt:lpstr>
      <vt:lpstr>Истина — достоверное знание, существующее само по себе, вне зависимости от того, каким его представляет человек.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Фото</dc:creator>
  <cp:lastModifiedBy>Анастасия Ланько</cp:lastModifiedBy>
  <cp:revision>188</cp:revision>
  <dcterms:created xsi:type="dcterms:W3CDTF">2023-07-27T06:48:12Z</dcterms:created>
  <dcterms:modified xsi:type="dcterms:W3CDTF">2024-06-13T11:07:54Z</dcterms:modified>
</cp:coreProperties>
</file>