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ed709d8d20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g2ed709d8d20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4D9FF"/>
            </a:gs>
            <a:gs pos="38000">
              <a:srgbClr val="E4D9FF"/>
            </a:gs>
            <a:gs pos="48000">
              <a:schemeClr val="lt1"/>
            </a:gs>
            <a:gs pos="58000">
              <a:srgbClr val="E4D9FF"/>
            </a:gs>
            <a:gs pos="100000">
              <a:srgbClr val="E4D9FF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8825" y="1414709"/>
            <a:ext cx="8487900" cy="1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520575"/>
                </a:solidFill>
              </a:rPr>
              <a:t>ФИНАНСИРОВАНИЕ И ГРАНТЫ ДЛЯ МЕСТНЫХ ПРОЕКТОВ</a:t>
            </a:r>
            <a:endParaRPr sz="4300" b="1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10973" y="394100"/>
            <a:ext cx="1240500" cy="461700"/>
          </a:xfrm>
          <a:prstGeom prst="roundRect">
            <a:avLst>
              <a:gd name="adj" fmla="val 16667"/>
            </a:avLst>
          </a:prstGeom>
          <a:solidFill>
            <a:srgbClr val="F27300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chemeClr val="accen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649286" y="417200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УРОК </a:t>
            </a:r>
            <a:r>
              <a:rPr lang="ru" sz="1500" b="1">
                <a:solidFill>
                  <a:schemeClr val="lt1"/>
                </a:solidFill>
              </a:rPr>
              <a:t>10</a:t>
            </a:r>
            <a:endParaRPr sz="13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/>
          </a:blip>
          <a:srcRect l="14881"/>
          <a:stretch/>
        </p:blipFill>
        <p:spPr>
          <a:xfrm>
            <a:off x="6096000" y="3957325"/>
            <a:ext cx="3048002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418825" y="3299067"/>
            <a:ext cx="8022600" cy="5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ru" sz="2200" dirty="0">
                <a:solidFill>
                  <a:srgbClr val="F27300"/>
                </a:solidFill>
              </a:rPr>
              <a:t>Развитие устойчивости инициатив местных сообществ</a:t>
            </a:r>
            <a:endParaRPr sz="2200" dirty="0">
              <a:solidFill>
                <a:srgbClr val="F2730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83E2377-1BB5-1E8F-E5B0-F7932C1BE5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551" y="4364067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4189750" y="0"/>
            <a:ext cx="49674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587125" y="484818"/>
            <a:ext cx="4289100" cy="4173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Развитие местных сообществ может создавать новые экономические формы на территории и способствовать её долгосрочному развитию. </a:t>
            </a:r>
            <a:endParaRPr sz="19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b="1" dirty="0">
                <a:solidFill>
                  <a:srgbClr val="7030A0"/>
                </a:solidFill>
              </a:rPr>
              <a:t>В первую очередь через: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" sz="1900" b="1" dirty="0">
              <a:solidFill>
                <a:srgbClr val="7030A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использование локальных ресурсов софинансирование,</a:t>
            </a:r>
            <a:endParaRPr sz="1900" dirty="0">
              <a:solidFill>
                <a:schemeClr val="tx1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предпринимательские инициативы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гармонизацию отношения 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к деньгам</a:t>
            </a: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65" name="Google Shape;65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7775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854102" y="2322794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/>
        </p:nvSpPr>
        <p:spPr>
          <a:xfrm>
            <a:off x="722071" y="1148548"/>
            <a:ext cx="3943200" cy="11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 МЕСТНЫЕ СООБЩЕСТВА МОГУТ ДОСТИЧЬ ОРГАНИЗАЦИОННОЙ И ФИНАНСОВОЙ УСТОЙЧИВОСТИ?</a:t>
            </a:r>
            <a:endParaRPr lang="ru-RU" sz="2000" dirty="0">
              <a:solidFill>
                <a:schemeClr val="dk2"/>
              </a:solidFill>
            </a:endParaRP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4B6E4A2C-D8FC-61E3-E53E-0BBE1EAEE7E7}"/>
              </a:ext>
            </a:extLst>
          </p:cNvPr>
          <p:cNvSpPr/>
          <p:nvPr/>
        </p:nvSpPr>
        <p:spPr>
          <a:xfrm>
            <a:off x="380427" y="1243435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9A13D31-1DFD-9679-09A4-DD40C7D5D6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091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/>
        </p:nvSpPr>
        <p:spPr>
          <a:xfrm flipH="1">
            <a:off x="6187502" y="1770305"/>
            <a:ext cx="2678537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ПОЧЕМУ ВАЖНО ВКЛЮЧАТЬ ПЛАТНЫЕ УСЛУГИ В ДЕЯТЕЛЬНОСТЬ КОМЬЮНИТИ-ЦЕНТРА?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5"/>
          <p:cNvSpPr/>
          <p:nvPr/>
        </p:nvSpPr>
        <p:spPr>
          <a:xfrm flipH="1">
            <a:off x="149" y="0"/>
            <a:ext cx="5433999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5"/>
          <p:cNvSpPr txBox="1"/>
          <p:nvPr/>
        </p:nvSpPr>
        <p:spPr>
          <a:xfrm flipH="1">
            <a:off x="183750" y="692400"/>
            <a:ext cx="4817400" cy="31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Эффективное и устойчивое партнерство и со-деятельность предполагают равное вложение ресурсов и усилий</a:t>
            </a:r>
            <a:endParaRPr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Устойчивость и независимость 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от какого-либо источника ресурсов</a:t>
            </a: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17">
            <a:off x="7062772" y="-246983"/>
            <a:ext cx="2626800" cy="2563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6260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08E77E1D-34BF-1A67-A3F5-C54C6271C74F}"/>
              </a:ext>
            </a:extLst>
          </p:cNvPr>
          <p:cNvSpPr/>
          <p:nvPr/>
        </p:nvSpPr>
        <p:spPr>
          <a:xfrm>
            <a:off x="5815259" y="1970115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2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14064D1-0B16-3BC5-CCD2-3377DBEE8B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6903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3518263" y="0"/>
            <a:ext cx="5625912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/>
        </p:nvSpPr>
        <p:spPr>
          <a:xfrm flipH="1">
            <a:off x="791034" y="1135800"/>
            <a:ext cx="3074501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 МОЖНО ПРИВЛЕКАТЬ ФИНАНСОВЫЕ РЕСУРСЫ ДЛЯ КОМЬЮНИТИ-ЦЕНТРА?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 rotWithShape="1">
          <a:blip r:embed="rId3">
            <a:alphaModFix/>
          </a:blip>
          <a:srcRect r="7772"/>
          <a:stretch/>
        </p:blipFill>
        <p:spPr>
          <a:xfrm>
            <a:off x="1" y="3957325"/>
            <a:ext cx="3302568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/>
        </p:nvSpPr>
        <p:spPr>
          <a:xfrm>
            <a:off x="3934498" y="336266"/>
            <a:ext cx="4922352" cy="12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900" b="1" dirty="0">
                <a:solidFill>
                  <a:srgbClr val="7030A0"/>
                </a:solidFill>
              </a:rPr>
              <a:t>Жители: </a:t>
            </a:r>
            <a:r>
              <a:rPr lang="ru" sz="1900" dirty="0">
                <a:solidFill>
                  <a:schemeClr val="tx1"/>
                </a:solidFill>
              </a:rPr>
              <a:t>Инициативные группы могут поддерживать проекты благоустройства через взносы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bg1">
                    <a:lumMod val="50000"/>
                  </a:schemeClr>
                </a:solidFill>
              </a:rPr>
              <a:t>(в том числе содание CO НКО,ООО,ИП или партнерств)</a:t>
            </a:r>
            <a:endParaRPr sz="1900" dirty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900" b="1" dirty="0">
                <a:solidFill>
                  <a:srgbClr val="7030A0"/>
                </a:solidFill>
              </a:rPr>
              <a:t>Девелоперы и инвесторы:</a:t>
            </a:r>
            <a:r>
              <a:rPr lang="ru" sz="1900" dirty="0">
                <a:solidFill>
                  <a:srgbClr val="7030A0"/>
                </a:solidFill>
              </a:rPr>
              <a:t> </a:t>
            </a:r>
            <a:r>
              <a:rPr lang="ru" sz="1900" dirty="0">
                <a:solidFill>
                  <a:schemeClr val="tx1"/>
                </a:solidFill>
              </a:rPr>
              <a:t>Могут быть заинтересованы в спонсорстве или партнёрстве для повышения привлекательности района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lang="ru" sz="1900" b="1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900" b="1" dirty="0">
                <a:solidFill>
                  <a:srgbClr val="7030A0"/>
                </a:solidFill>
              </a:rPr>
              <a:t>Фонды: </a:t>
            </a:r>
            <a:r>
              <a:rPr lang="ru" sz="1900" dirty="0">
                <a:solidFill>
                  <a:schemeClr val="tx1"/>
                </a:solidFill>
              </a:rPr>
              <a:t>Гранты на развитие сообществ и решение локальных проблем</a:t>
            </a:r>
            <a:endParaRPr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85" name="Google Shape;85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838670" y="2280305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E25128DA-9963-D8ED-1F32-BDB3B3E6A918}"/>
              </a:ext>
            </a:extLst>
          </p:cNvPr>
          <p:cNvSpPr/>
          <p:nvPr/>
        </p:nvSpPr>
        <p:spPr>
          <a:xfrm>
            <a:off x="380427" y="1243435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3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5235003-3B63-65BD-374E-9760004680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246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 flipH="1">
            <a:off x="6319094" y="1547125"/>
            <a:ext cx="2720958" cy="233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СУЩЕСТВУЮТ ПРАКТИЧЕСКИЕ МЕТОДЫ МОНЕТИЗАЦИИ ДЛЯ КОМЬЮНИТИ-ЦЕНТРА?</a:t>
            </a:r>
            <a:endParaRPr lang="ru-RU"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7"/>
          <p:cNvSpPr/>
          <p:nvPr/>
        </p:nvSpPr>
        <p:spPr>
          <a:xfrm>
            <a:off x="-1" y="0"/>
            <a:ext cx="5482209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7"/>
          <p:cNvSpPr txBox="1"/>
          <p:nvPr/>
        </p:nvSpPr>
        <p:spPr>
          <a:xfrm flipH="1">
            <a:off x="228000" y="179638"/>
            <a:ext cx="4675200" cy="4439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47675" lvl="0">
              <a:buClr>
                <a:schemeClr val="dk1"/>
              </a:buClr>
              <a:buSzPts val="1100"/>
            </a:pPr>
            <a:r>
              <a:rPr lang="ru-RU" sz="1900" b="1" dirty="0">
                <a:solidFill>
                  <a:schemeClr val="tx1"/>
                </a:solidFill>
              </a:rPr>
              <a:t>Микро-предпринимательские проекты самого центра</a:t>
            </a:r>
          </a:p>
          <a:p>
            <a:pPr marL="447675" lvl="0">
              <a:buClr>
                <a:schemeClr val="dk1"/>
              </a:buClr>
              <a:buSzPts val="1100"/>
            </a:pPr>
            <a:endParaRPr lang="ru-RU" sz="1900" b="1" dirty="0">
              <a:solidFill>
                <a:schemeClr val="tx1"/>
              </a:solidFill>
            </a:endParaRPr>
          </a:p>
          <a:p>
            <a:pPr marL="447675" lvl="0">
              <a:buClr>
                <a:schemeClr val="dk1"/>
              </a:buClr>
              <a:buSzPts val="1100"/>
            </a:pPr>
            <a:r>
              <a:rPr lang="ru-RU" sz="1900" b="1" dirty="0">
                <a:solidFill>
                  <a:schemeClr val="tx1"/>
                </a:solidFill>
              </a:rPr>
              <a:t>Поддержка, продвижение и развитие проектов местных инициативных групп, сообществ</a:t>
            </a:r>
          </a:p>
          <a:p>
            <a:pPr lvl="0">
              <a:buClr>
                <a:schemeClr val="dk1"/>
              </a:buClr>
              <a:buSzPts val="1100"/>
            </a:pPr>
            <a:endParaRPr lang="ru-RU" sz="1900" dirty="0">
              <a:solidFill>
                <a:schemeClr val="tx1"/>
              </a:solidFill>
            </a:endParaRPr>
          </a:p>
          <a:p>
            <a:pPr lvl="0">
              <a:buClr>
                <a:schemeClr val="dk1"/>
              </a:buClr>
              <a:buSzPts val="1100"/>
            </a:pPr>
            <a:r>
              <a:rPr lang="ru-RU" sz="1900" b="1" dirty="0">
                <a:solidFill>
                  <a:srgbClr val="7030A0"/>
                </a:solidFill>
              </a:rPr>
              <a:t>НАПРИМЕР:</a:t>
            </a:r>
            <a:endParaRPr lang="ru" sz="1900" b="1" dirty="0">
              <a:solidFill>
                <a:srgbClr val="7030A0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Сдача в аренду пространств и оборудования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Организация ярмарок, фестивалей и конференций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Проведение платных мероприятий, кинопоказов, лекций, дегустаций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93" name="Google Shape;9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6260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20">
            <a:off x="6917082" y="-231416"/>
            <a:ext cx="2543136" cy="248215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F5CB6A76-B433-9B6D-98A6-E5D42AB27B04}"/>
              </a:ext>
            </a:extLst>
          </p:cNvPr>
          <p:cNvSpPr/>
          <p:nvPr/>
        </p:nvSpPr>
        <p:spPr>
          <a:xfrm>
            <a:off x="5897059" y="1682697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4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E74B9AF2-0F0D-B7E1-FCE9-3A9B83463C4E}"/>
              </a:ext>
            </a:extLst>
          </p:cNvPr>
          <p:cNvSpPr/>
          <p:nvPr/>
        </p:nvSpPr>
        <p:spPr>
          <a:xfrm>
            <a:off x="237468" y="345930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1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073EA424-2CD8-2CD2-2E97-817EB656564B}"/>
              </a:ext>
            </a:extLst>
          </p:cNvPr>
          <p:cNvSpPr/>
          <p:nvPr/>
        </p:nvSpPr>
        <p:spPr>
          <a:xfrm>
            <a:off x="254885" y="1225496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2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7A4E02F-48FB-051B-C8B9-8F564005C6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6903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/>
          <p:nvPr/>
        </p:nvSpPr>
        <p:spPr>
          <a:xfrm flipH="1">
            <a:off x="611168" y="2013941"/>
            <a:ext cx="3580878" cy="1723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МИКРО-ПРЕДПРИНИМАТЕЛЬСКИЕ ПРОЕКТЫ МОГУТ БЫТЬ РЕАЛИЗОВАНЫ В КОМЬЮНИТИ-ЦЕНТРЕ?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0" name="Google Shape;100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3512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458405" y="-259480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8"/>
          <p:cNvSpPr/>
          <p:nvPr/>
        </p:nvSpPr>
        <p:spPr>
          <a:xfrm flipH="1">
            <a:off x="4383600" y="0"/>
            <a:ext cx="47604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4572000" y="495175"/>
            <a:ext cx="4347600" cy="4761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Организация кооперации сообществ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и производственных цепочек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Формирование актуальных для жителей программ от самих жителей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Организация исследований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Магазины, шоу-румы, витрины ремесел и самозанятых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lang="ru"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Краудфандинг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Мини-мануфактуры, проекты на основе хобби и ремесел, или культурно-образовательные проекты</a:t>
            </a:r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8C7334C9-ED0F-7612-08F3-196B8C10FC79}"/>
              </a:ext>
            </a:extLst>
          </p:cNvPr>
          <p:cNvSpPr/>
          <p:nvPr/>
        </p:nvSpPr>
        <p:spPr>
          <a:xfrm>
            <a:off x="224873" y="2152370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5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617A5F8-FCE2-E463-F5F4-F08240CAF5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9300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17">
            <a:off x="6738802" y="-154458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9"/>
          <p:cNvSpPr/>
          <p:nvPr/>
        </p:nvSpPr>
        <p:spPr>
          <a:xfrm flipH="1">
            <a:off x="-75" y="0"/>
            <a:ext cx="48360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9"/>
          <p:cNvSpPr txBox="1"/>
          <p:nvPr/>
        </p:nvSpPr>
        <p:spPr>
          <a:xfrm>
            <a:off x="214500" y="597312"/>
            <a:ext cx="4357500" cy="7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Социальные кооперативы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Магазины товаров и услуг 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и постоянные ярмарки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Учебные, образовательные, культурно-образовательные центры местного сообщества</a:t>
            </a:r>
          </a:p>
          <a:p>
            <a:pPr lvl="0" algn="ctr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</a:pPr>
            <a:endParaRPr lang="ru" sz="1900" dirty="0">
              <a:solidFill>
                <a:schemeClr val="tx1"/>
              </a:solidFill>
            </a:endParaRPr>
          </a:p>
          <a:p>
            <a:pPr lvl="0" algn="ctr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</a:pPr>
            <a:endParaRPr lang="ru-RU" sz="1900" b="1" dirty="0">
              <a:solidFill>
                <a:srgbClr val="7030A0"/>
              </a:solidFill>
            </a:endParaRPr>
          </a:p>
          <a:p>
            <a:pPr lvl="0" algn="ctr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</a:pPr>
            <a:r>
              <a:rPr lang="ru-RU" sz="1900" b="1" dirty="0">
                <a:solidFill>
                  <a:srgbClr val="7030A0"/>
                </a:solidFill>
              </a:rPr>
              <a:t>ГЛАВНОЕ НАЧАТЬ ДЕЙСТВОВАТЬ!</a:t>
            </a:r>
          </a:p>
        </p:txBody>
      </p:sp>
      <p:pic>
        <p:nvPicPr>
          <p:cNvPr id="111" name="Google Shape;111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266364" y="3958650"/>
            <a:ext cx="3580877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9"/>
          <p:cNvSpPr txBox="1"/>
          <p:nvPr/>
        </p:nvSpPr>
        <p:spPr>
          <a:xfrm>
            <a:off x="5563125" y="1911119"/>
            <a:ext cx="3451200" cy="9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СУЩЕСТВУЮТ ВЕКТОРЫ ВЫСТРАИВАНИЯ УСТОЙЧИВОЙ МОДЕЛИ КОМЬЮНИТИ-ЦЕНТРА?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E88A3E70-2A3B-2D48-EF5B-F71F2849BE2E}"/>
              </a:ext>
            </a:extLst>
          </p:cNvPr>
          <p:cNvSpPr/>
          <p:nvPr/>
        </p:nvSpPr>
        <p:spPr>
          <a:xfrm>
            <a:off x="5221481" y="2034775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4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A0CDBD3-3322-355D-0CBC-E2EEFB6239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4354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274</Words>
  <Application>Microsoft Office PowerPoint</Application>
  <PresentationFormat>Экран (16:9)</PresentationFormat>
  <Paragraphs>67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Courier New</vt:lpstr>
      <vt:lpstr>Simple Light</vt:lpstr>
      <vt:lpstr>ФИНАНСИРОВАНИЕ И ГРАНТЫ ДЛЯ МЕСТНЫХ ПРОЕКТОВ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ФИНАНСИРОВАНИЕ И ГРАНТЫ ДЛЯ МЕСТНЫХ ПРОЕКТОВ.</dc:title>
  <cp:lastModifiedBy>Кирилл</cp:lastModifiedBy>
  <cp:revision>5</cp:revision>
  <dcterms:modified xsi:type="dcterms:W3CDTF">2024-08-19T09:28:16Z</dcterms:modified>
</cp:coreProperties>
</file>