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9" r:id="rId3"/>
    <p:sldId id="271" r:id="rId4"/>
    <p:sldId id="313" r:id="rId5"/>
    <p:sldId id="323" r:id="rId6"/>
    <p:sldId id="324" r:id="rId7"/>
    <p:sldId id="314" r:id="rId8"/>
    <p:sldId id="315" r:id="rId9"/>
    <p:sldId id="321" r:id="rId10"/>
    <p:sldId id="320" r:id="rId11"/>
    <p:sldId id="318" r:id="rId12"/>
    <p:sldId id="322" r:id="rId13"/>
    <p:sldId id="325" r:id="rId14"/>
    <p:sldId id="1576" r:id="rId15"/>
    <p:sldId id="326" r:id="rId16"/>
    <p:sldId id="1575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2D50"/>
    <a:srgbClr val="EE1E45"/>
    <a:srgbClr val="007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99B8D9-D872-4D4D-A6B7-0B3859B694C0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49F6BF9-EEBC-4396-B853-DF9D14877526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dirty="0">
              <a:latin typeface="+mn-lt"/>
            </a:rPr>
            <a:t>Социальный проект</a:t>
          </a:r>
        </a:p>
      </dgm:t>
    </dgm:pt>
    <dgm:pt modelId="{318B913D-37B5-47B2-B998-789AF843BA35}" type="parTrans" cxnId="{2CFC33ED-CF52-46A5-BBC9-012031920824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295F858D-71F9-4344-8F15-BDB4EA6B9EA2}" type="sibTrans" cxnId="{2CFC33ED-CF52-46A5-BBC9-012031920824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8B4FE226-13A6-45EC-8CAA-E74454FB1A56}">
      <dgm:prSet phldrT="[Текст]" custT="1"/>
      <dgm:spPr/>
      <dgm:t>
        <a:bodyPr/>
        <a:lstStyle/>
        <a:p>
          <a:r>
            <a:rPr lang="ru-RU" sz="1400" b="1" dirty="0">
              <a:latin typeface="+mn-lt"/>
            </a:rPr>
            <a:t>КОМАНДА СТУДЕНТОВ</a:t>
          </a:r>
        </a:p>
      </dgm:t>
    </dgm:pt>
    <dgm:pt modelId="{DCD3A4F6-1324-4D94-B71B-ADD71F0559BB}" type="parTrans" cxnId="{7A4EC3F3-C490-41AD-A41C-F729D0B0C8DB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EEF18750-F370-47FF-A106-C66D8AAA0848}" type="sibTrans" cxnId="{7A4EC3F3-C490-41AD-A41C-F729D0B0C8DB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EF02E6DB-93C4-44FD-AB92-B9AE14743D36}">
      <dgm:prSet phldrT="[Текст]" custT="1"/>
      <dgm:spPr/>
      <dgm:t>
        <a:bodyPr/>
        <a:lstStyle/>
        <a:p>
          <a:r>
            <a:rPr lang="ru-RU" sz="1400" b="1" dirty="0">
              <a:latin typeface="+mn-lt"/>
            </a:rPr>
            <a:t>НКО, ГОСУЧРЕЖДЕНИЯ</a:t>
          </a:r>
        </a:p>
      </dgm:t>
    </dgm:pt>
    <dgm:pt modelId="{2C12909E-2BEA-47EF-8668-853A60894A3E}" type="parTrans" cxnId="{1EAA4F9F-9A8B-441A-AA79-75EFC0FD85F4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D93D007E-99EC-430D-8639-491ABBB1072B}" type="sibTrans" cxnId="{1EAA4F9F-9A8B-441A-AA79-75EFC0FD85F4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98D110D7-676F-4267-BC6D-2E8B13313CD2}">
      <dgm:prSet phldrT="[Текст]" custT="1"/>
      <dgm:spPr/>
      <dgm:t>
        <a:bodyPr/>
        <a:lstStyle/>
        <a:p>
          <a:r>
            <a:rPr lang="ru-RU" sz="1400" b="1" dirty="0">
              <a:latin typeface="+mn-lt"/>
            </a:rPr>
            <a:t>ПРОЕКТНЫЙ ОФИС</a:t>
          </a:r>
        </a:p>
      </dgm:t>
    </dgm:pt>
    <dgm:pt modelId="{C0ECBA7D-0DA8-4E13-AF16-E19CA190A12D}" type="parTrans" cxnId="{B7836A3D-F819-49F9-A053-17CC2D58E523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31FC4B33-A182-4320-8BED-065B6E584A7F}" type="sibTrans" cxnId="{B7836A3D-F819-49F9-A053-17CC2D58E523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36A2E619-E8CB-4335-A200-42CEA6D241FD}" type="pres">
      <dgm:prSet presAssocID="{9D99B8D9-D872-4D4D-A6B7-0B3859B694C0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5A457D1-D028-4613-8CCB-11B98FF0A201}" type="pres">
      <dgm:prSet presAssocID="{F49F6BF9-EEBC-4396-B853-DF9D14877526}" presName="centerShape" presStyleLbl="node0" presStyleIdx="0" presStyleCnt="1" custScaleX="111296" custScaleY="49815" custLinFactNeighborX="1848" custLinFactNeighborY="-2081"/>
      <dgm:spPr/>
    </dgm:pt>
    <dgm:pt modelId="{C81F2E95-1B2C-4B16-BB8A-6876576CD6DD}" type="pres">
      <dgm:prSet presAssocID="{8B4FE226-13A6-45EC-8CAA-E74454FB1A56}" presName="node" presStyleLbl="node1" presStyleIdx="0" presStyleCnt="3" custScaleX="203953">
        <dgm:presLayoutVars>
          <dgm:bulletEnabled val="1"/>
        </dgm:presLayoutVars>
      </dgm:prSet>
      <dgm:spPr/>
    </dgm:pt>
    <dgm:pt modelId="{B1C31DB9-9AA4-4D0F-A437-B3D88D3F380C}" type="pres">
      <dgm:prSet presAssocID="{8B4FE226-13A6-45EC-8CAA-E74454FB1A56}" presName="dummy" presStyleCnt="0"/>
      <dgm:spPr/>
    </dgm:pt>
    <dgm:pt modelId="{D48C21F8-AEE9-43AA-B163-DE34F07EF37C}" type="pres">
      <dgm:prSet presAssocID="{EEF18750-F370-47FF-A106-C66D8AAA0848}" presName="sibTrans" presStyleLbl="sibTrans2D1" presStyleIdx="0" presStyleCnt="3"/>
      <dgm:spPr/>
    </dgm:pt>
    <dgm:pt modelId="{DE9FEAF2-0DAE-42AA-A708-D0FDFBA0E845}" type="pres">
      <dgm:prSet presAssocID="{EF02E6DB-93C4-44FD-AB92-B9AE14743D36}" presName="node" presStyleLbl="node1" presStyleIdx="1" presStyleCnt="3" custScaleX="155264">
        <dgm:presLayoutVars>
          <dgm:bulletEnabled val="1"/>
        </dgm:presLayoutVars>
      </dgm:prSet>
      <dgm:spPr/>
    </dgm:pt>
    <dgm:pt modelId="{B658A066-0ACD-405A-8954-CD85AFDED2C7}" type="pres">
      <dgm:prSet presAssocID="{EF02E6DB-93C4-44FD-AB92-B9AE14743D36}" presName="dummy" presStyleCnt="0"/>
      <dgm:spPr/>
    </dgm:pt>
    <dgm:pt modelId="{AD0E28DC-F184-46DB-A220-476BDB14598D}" type="pres">
      <dgm:prSet presAssocID="{D93D007E-99EC-430D-8639-491ABBB1072B}" presName="sibTrans" presStyleLbl="sibTrans2D1" presStyleIdx="1" presStyleCnt="3"/>
      <dgm:spPr/>
    </dgm:pt>
    <dgm:pt modelId="{957F87F0-7E8B-49A6-BB13-E5AF8CDD9B35}" type="pres">
      <dgm:prSet presAssocID="{98D110D7-676F-4267-BC6D-2E8B13313CD2}" presName="node" presStyleLbl="node1" presStyleIdx="2" presStyleCnt="3" custScaleX="196874">
        <dgm:presLayoutVars>
          <dgm:bulletEnabled val="1"/>
        </dgm:presLayoutVars>
      </dgm:prSet>
      <dgm:spPr/>
    </dgm:pt>
    <dgm:pt modelId="{4400CF4A-1240-47C3-BBE6-28EC267418F8}" type="pres">
      <dgm:prSet presAssocID="{98D110D7-676F-4267-BC6D-2E8B13313CD2}" presName="dummy" presStyleCnt="0"/>
      <dgm:spPr/>
    </dgm:pt>
    <dgm:pt modelId="{601DC8C0-417A-409A-898D-543BA1175A02}" type="pres">
      <dgm:prSet presAssocID="{31FC4B33-A182-4320-8BED-065B6E584A7F}" presName="sibTrans" presStyleLbl="sibTrans2D1" presStyleIdx="2" presStyleCnt="3"/>
      <dgm:spPr/>
    </dgm:pt>
  </dgm:ptLst>
  <dgm:cxnLst>
    <dgm:cxn modelId="{D5D8270A-24BD-4EFB-866D-706C66DCCFD3}" type="presOf" srcId="{D93D007E-99EC-430D-8639-491ABBB1072B}" destId="{AD0E28DC-F184-46DB-A220-476BDB14598D}" srcOrd="0" destOrd="0" presId="urn:microsoft.com/office/officeart/2005/8/layout/radial6"/>
    <dgm:cxn modelId="{51482B24-6DD7-4BDC-B85A-DC67C7FEDD1E}" type="presOf" srcId="{98D110D7-676F-4267-BC6D-2E8B13313CD2}" destId="{957F87F0-7E8B-49A6-BB13-E5AF8CDD9B35}" srcOrd="0" destOrd="0" presId="urn:microsoft.com/office/officeart/2005/8/layout/radial6"/>
    <dgm:cxn modelId="{B7836A3D-F819-49F9-A053-17CC2D58E523}" srcId="{F49F6BF9-EEBC-4396-B853-DF9D14877526}" destId="{98D110D7-676F-4267-BC6D-2E8B13313CD2}" srcOrd="2" destOrd="0" parTransId="{C0ECBA7D-0DA8-4E13-AF16-E19CA190A12D}" sibTransId="{31FC4B33-A182-4320-8BED-065B6E584A7F}"/>
    <dgm:cxn modelId="{56B7D05F-860D-4E46-B3FC-8CA2D37A9A91}" type="presOf" srcId="{EF02E6DB-93C4-44FD-AB92-B9AE14743D36}" destId="{DE9FEAF2-0DAE-42AA-A708-D0FDFBA0E845}" srcOrd="0" destOrd="0" presId="urn:microsoft.com/office/officeart/2005/8/layout/radial6"/>
    <dgm:cxn modelId="{9D06D162-E69E-4463-ABAB-BD085795678A}" type="presOf" srcId="{31FC4B33-A182-4320-8BED-065B6E584A7F}" destId="{601DC8C0-417A-409A-898D-543BA1175A02}" srcOrd="0" destOrd="0" presId="urn:microsoft.com/office/officeart/2005/8/layout/radial6"/>
    <dgm:cxn modelId="{08B13654-B266-4684-A47D-593C54FD033A}" type="presOf" srcId="{8B4FE226-13A6-45EC-8CAA-E74454FB1A56}" destId="{C81F2E95-1B2C-4B16-BB8A-6876576CD6DD}" srcOrd="0" destOrd="0" presId="urn:microsoft.com/office/officeart/2005/8/layout/radial6"/>
    <dgm:cxn modelId="{1EAA4F9F-9A8B-441A-AA79-75EFC0FD85F4}" srcId="{F49F6BF9-EEBC-4396-B853-DF9D14877526}" destId="{EF02E6DB-93C4-44FD-AB92-B9AE14743D36}" srcOrd="1" destOrd="0" parTransId="{2C12909E-2BEA-47EF-8668-853A60894A3E}" sibTransId="{D93D007E-99EC-430D-8639-491ABBB1072B}"/>
    <dgm:cxn modelId="{AA61EDB3-FCC9-4F79-9BFE-3B8344F761D2}" type="presOf" srcId="{EEF18750-F370-47FF-A106-C66D8AAA0848}" destId="{D48C21F8-AEE9-43AA-B163-DE34F07EF37C}" srcOrd="0" destOrd="0" presId="urn:microsoft.com/office/officeart/2005/8/layout/radial6"/>
    <dgm:cxn modelId="{59F069D1-F582-4098-A16D-6B952F8C65F0}" type="presOf" srcId="{9D99B8D9-D872-4D4D-A6B7-0B3859B694C0}" destId="{36A2E619-E8CB-4335-A200-42CEA6D241FD}" srcOrd="0" destOrd="0" presId="urn:microsoft.com/office/officeart/2005/8/layout/radial6"/>
    <dgm:cxn modelId="{986D2AEC-A5D1-4263-8B37-608992DA0A81}" type="presOf" srcId="{F49F6BF9-EEBC-4396-B853-DF9D14877526}" destId="{A5A457D1-D028-4613-8CCB-11B98FF0A201}" srcOrd="0" destOrd="0" presId="urn:microsoft.com/office/officeart/2005/8/layout/radial6"/>
    <dgm:cxn modelId="{2CFC33ED-CF52-46A5-BBC9-012031920824}" srcId="{9D99B8D9-D872-4D4D-A6B7-0B3859B694C0}" destId="{F49F6BF9-EEBC-4396-B853-DF9D14877526}" srcOrd="0" destOrd="0" parTransId="{318B913D-37B5-47B2-B998-789AF843BA35}" sibTransId="{295F858D-71F9-4344-8F15-BDB4EA6B9EA2}"/>
    <dgm:cxn modelId="{7A4EC3F3-C490-41AD-A41C-F729D0B0C8DB}" srcId="{F49F6BF9-EEBC-4396-B853-DF9D14877526}" destId="{8B4FE226-13A6-45EC-8CAA-E74454FB1A56}" srcOrd="0" destOrd="0" parTransId="{DCD3A4F6-1324-4D94-B71B-ADD71F0559BB}" sibTransId="{EEF18750-F370-47FF-A106-C66D8AAA0848}"/>
    <dgm:cxn modelId="{BC7CFBD8-154E-4EC4-BF4C-EC339A8F16F7}" type="presParOf" srcId="{36A2E619-E8CB-4335-A200-42CEA6D241FD}" destId="{A5A457D1-D028-4613-8CCB-11B98FF0A201}" srcOrd="0" destOrd="0" presId="urn:microsoft.com/office/officeart/2005/8/layout/radial6"/>
    <dgm:cxn modelId="{B9206D00-5FD2-44DF-92F8-81179F128BC2}" type="presParOf" srcId="{36A2E619-E8CB-4335-A200-42CEA6D241FD}" destId="{C81F2E95-1B2C-4B16-BB8A-6876576CD6DD}" srcOrd="1" destOrd="0" presId="urn:microsoft.com/office/officeart/2005/8/layout/radial6"/>
    <dgm:cxn modelId="{4F55AEF6-6361-4009-8B6F-58B6FB3F9E9B}" type="presParOf" srcId="{36A2E619-E8CB-4335-A200-42CEA6D241FD}" destId="{B1C31DB9-9AA4-4D0F-A437-B3D88D3F380C}" srcOrd="2" destOrd="0" presId="urn:microsoft.com/office/officeart/2005/8/layout/radial6"/>
    <dgm:cxn modelId="{6A52C3D6-3FC3-4649-923A-D6286BF8AFF7}" type="presParOf" srcId="{36A2E619-E8CB-4335-A200-42CEA6D241FD}" destId="{D48C21F8-AEE9-43AA-B163-DE34F07EF37C}" srcOrd="3" destOrd="0" presId="urn:microsoft.com/office/officeart/2005/8/layout/radial6"/>
    <dgm:cxn modelId="{3677DF1B-D129-4A6E-B9C0-4736A8FBD208}" type="presParOf" srcId="{36A2E619-E8CB-4335-A200-42CEA6D241FD}" destId="{DE9FEAF2-0DAE-42AA-A708-D0FDFBA0E845}" srcOrd="4" destOrd="0" presId="urn:microsoft.com/office/officeart/2005/8/layout/radial6"/>
    <dgm:cxn modelId="{2119D07F-DD8E-4E7E-8A88-2D5427EFC394}" type="presParOf" srcId="{36A2E619-E8CB-4335-A200-42CEA6D241FD}" destId="{B658A066-0ACD-405A-8954-CD85AFDED2C7}" srcOrd="5" destOrd="0" presId="urn:microsoft.com/office/officeart/2005/8/layout/radial6"/>
    <dgm:cxn modelId="{FD5955BF-F409-418E-8DA4-CB2253A98CD9}" type="presParOf" srcId="{36A2E619-E8CB-4335-A200-42CEA6D241FD}" destId="{AD0E28DC-F184-46DB-A220-476BDB14598D}" srcOrd="6" destOrd="0" presId="urn:microsoft.com/office/officeart/2005/8/layout/radial6"/>
    <dgm:cxn modelId="{17B142F5-98AA-4F78-91A3-C999082F45D9}" type="presParOf" srcId="{36A2E619-E8CB-4335-A200-42CEA6D241FD}" destId="{957F87F0-7E8B-49A6-BB13-E5AF8CDD9B35}" srcOrd="7" destOrd="0" presId="urn:microsoft.com/office/officeart/2005/8/layout/radial6"/>
    <dgm:cxn modelId="{8B6C2D0F-F0C8-42EF-A3C9-75FB8B5E2A97}" type="presParOf" srcId="{36A2E619-E8CB-4335-A200-42CEA6D241FD}" destId="{4400CF4A-1240-47C3-BBE6-28EC267418F8}" srcOrd="8" destOrd="0" presId="urn:microsoft.com/office/officeart/2005/8/layout/radial6"/>
    <dgm:cxn modelId="{73B94652-2B9C-4740-85A3-8D429C83C9E6}" type="presParOf" srcId="{36A2E619-E8CB-4335-A200-42CEA6D241FD}" destId="{601DC8C0-417A-409A-898D-543BA1175A02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CA3575-399A-4B5C-84B5-B7AC8B413D11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5C14FA2-BB83-43D9-B79D-5D4C5670D09C}">
      <dgm:prSet phldrT="[Текст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/>
            <a:t>Погружение в реальную социальную среду (реализация воспитательной функции):</a:t>
          </a:r>
        </a:p>
      </dgm:t>
    </dgm:pt>
    <dgm:pt modelId="{5F5C0079-F6FC-48FE-A471-E3C4D4C0BF76}" type="parTrans" cxnId="{8C97BA84-B1AC-4072-BBF1-5AF03AC5DDD7}">
      <dgm:prSet/>
      <dgm:spPr/>
      <dgm:t>
        <a:bodyPr/>
        <a:lstStyle/>
        <a:p>
          <a:endParaRPr lang="ru-RU"/>
        </a:p>
      </dgm:t>
    </dgm:pt>
    <dgm:pt modelId="{183808FD-6A7B-48A2-A4D7-DF101FB9AA64}" type="sibTrans" cxnId="{8C97BA84-B1AC-4072-BBF1-5AF03AC5DDD7}">
      <dgm:prSet/>
      <dgm:spPr/>
      <dgm:t>
        <a:bodyPr/>
        <a:lstStyle/>
        <a:p>
          <a:endParaRPr lang="ru-RU"/>
        </a:p>
      </dgm:t>
    </dgm:pt>
    <dgm:pt modelId="{7652AFC1-8B49-4DD7-9496-6BD987F0770D}">
      <dgm:prSet phldrT="[Текст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/>
            <a:t>реализация воспитательной функции;</a:t>
          </a:r>
        </a:p>
      </dgm:t>
    </dgm:pt>
    <dgm:pt modelId="{A275AF1C-609C-4A3B-8FD1-3FC22CD1D4D4}" type="parTrans" cxnId="{CDBBED4B-05A8-4078-88E4-99C17008C00E}">
      <dgm:prSet/>
      <dgm:spPr/>
      <dgm:t>
        <a:bodyPr/>
        <a:lstStyle/>
        <a:p>
          <a:endParaRPr lang="ru-RU"/>
        </a:p>
      </dgm:t>
    </dgm:pt>
    <dgm:pt modelId="{1E9B2F32-AC1D-4968-915D-04EB16FC2774}" type="sibTrans" cxnId="{CDBBED4B-05A8-4078-88E4-99C17008C00E}">
      <dgm:prSet/>
      <dgm:spPr/>
      <dgm:t>
        <a:bodyPr/>
        <a:lstStyle/>
        <a:p>
          <a:endParaRPr lang="ru-RU"/>
        </a:p>
      </dgm:t>
    </dgm:pt>
    <dgm:pt modelId="{6BE547E3-F51A-486E-BE09-DC25DD53B500}">
      <dgm:prSet phldrT="[Текст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/>
            <a:t>Формирование компетенций:</a:t>
          </a:r>
        </a:p>
      </dgm:t>
    </dgm:pt>
    <dgm:pt modelId="{CBDFB8B6-D128-46B9-8D2E-27F9445F5C10}" type="parTrans" cxnId="{1F45B30A-6885-42D6-A771-24FF61AB793A}">
      <dgm:prSet/>
      <dgm:spPr/>
      <dgm:t>
        <a:bodyPr/>
        <a:lstStyle/>
        <a:p>
          <a:endParaRPr lang="ru-RU"/>
        </a:p>
      </dgm:t>
    </dgm:pt>
    <dgm:pt modelId="{92D13780-C07C-423F-996C-3B3CA3A7B1E3}" type="sibTrans" cxnId="{1F45B30A-6885-42D6-A771-24FF61AB793A}">
      <dgm:prSet/>
      <dgm:spPr/>
      <dgm:t>
        <a:bodyPr/>
        <a:lstStyle/>
        <a:p>
          <a:endParaRPr lang="ru-RU"/>
        </a:p>
      </dgm:t>
    </dgm:pt>
    <dgm:pt modelId="{FC8C9249-17D0-4544-8C96-35A223F866AF}">
      <dgm:prSet phldrT="[Текст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err="1"/>
            <a:t>Практикоориентированность</a:t>
          </a:r>
          <a:r>
            <a:rPr lang="ru-RU" dirty="0"/>
            <a:t>:</a:t>
          </a:r>
        </a:p>
        <a:p>
          <a:r>
            <a:rPr lang="ru-RU" dirty="0"/>
            <a:t>развитие гибкого мышления студентов за счет проектной </a:t>
          </a:r>
          <a:r>
            <a:rPr lang="ru-RU" dirty="0" err="1"/>
            <a:t>дятельности</a:t>
          </a:r>
          <a:r>
            <a:rPr lang="ru-RU" dirty="0"/>
            <a:t>. </a:t>
          </a:r>
        </a:p>
        <a:p>
          <a:r>
            <a:rPr lang="ru-RU" dirty="0"/>
            <a:t> </a:t>
          </a:r>
        </a:p>
      </dgm:t>
    </dgm:pt>
    <dgm:pt modelId="{30075E9B-853F-463E-8426-B474B1484C2E}" type="parTrans" cxnId="{33D6759C-10FB-4B71-8071-AC4EFF201A61}">
      <dgm:prSet/>
      <dgm:spPr/>
      <dgm:t>
        <a:bodyPr/>
        <a:lstStyle/>
        <a:p>
          <a:endParaRPr lang="ru-RU"/>
        </a:p>
      </dgm:t>
    </dgm:pt>
    <dgm:pt modelId="{817C05D7-FCAF-475C-959D-26EC4C6C6575}" type="sibTrans" cxnId="{33D6759C-10FB-4B71-8071-AC4EFF201A61}">
      <dgm:prSet/>
      <dgm:spPr/>
      <dgm:t>
        <a:bodyPr/>
        <a:lstStyle/>
        <a:p>
          <a:endParaRPr lang="ru-RU"/>
        </a:p>
      </dgm:t>
    </dgm:pt>
    <dgm:pt modelId="{D239C377-2EF3-4DBF-9612-CB58CF5F53B7}">
      <dgm:prSet phldrT="[Текст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/>
            <a:t>возможность взаимодействия с благополучателями.</a:t>
          </a:r>
        </a:p>
      </dgm:t>
    </dgm:pt>
    <dgm:pt modelId="{3A1CC527-7C84-4029-B4E3-F59A256EE921}" type="parTrans" cxnId="{7C73DF28-F926-4999-9B07-E2E617496027}">
      <dgm:prSet/>
      <dgm:spPr/>
      <dgm:t>
        <a:bodyPr/>
        <a:lstStyle/>
        <a:p>
          <a:endParaRPr lang="ru-RU"/>
        </a:p>
      </dgm:t>
    </dgm:pt>
    <dgm:pt modelId="{3EA4F917-CB4F-454A-91A1-B018B1BAFFBF}" type="sibTrans" cxnId="{7C73DF28-F926-4999-9B07-E2E617496027}">
      <dgm:prSet/>
      <dgm:spPr/>
      <dgm:t>
        <a:bodyPr/>
        <a:lstStyle/>
        <a:p>
          <a:endParaRPr lang="ru-RU"/>
        </a:p>
      </dgm:t>
    </dgm:pt>
    <dgm:pt modelId="{1E45B4A3-57BD-4BB8-B56D-003E43485E2F}">
      <dgm:prSet phldrT="[Текст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/>
            <a:t>поиск решений актуальных социальных задач.  </a:t>
          </a:r>
        </a:p>
      </dgm:t>
    </dgm:pt>
    <dgm:pt modelId="{97DBE224-3129-4345-9ABB-7C96574E30B8}" type="sibTrans" cxnId="{6D1F09F6-7FBF-4CEE-9783-0FD6D76C3F4A}">
      <dgm:prSet/>
      <dgm:spPr/>
      <dgm:t>
        <a:bodyPr/>
        <a:lstStyle/>
        <a:p>
          <a:endParaRPr lang="ru-RU"/>
        </a:p>
      </dgm:t>
    </dgm:pt>
    <dgm:pt modelId="{AAA28897-C70B-45F9-A8E8-D7E565D0D4B9}" type="parTrans" cxnId="{6D1F09F6-7FBF-4CEE-9783-0FD6D76C3F4A}">
      <dgm:prSet/>
      <dgm:spPr/>
      <dgm:t>
        <a:bodyPr/>
        <a:lstStyle/>
        <a:p>
          <a:endParaRPr lang="ru-RU"/>
        </a:p>
      </dgm:t>
    </dgm:pt>
    <dgm:pt modelId="{C9D60448-6BD7-461C-9CD5-C1754DDC73EE}">
      <dgm:prSet phldrT="[Текст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/>
            <a:t>изучение реальных социальных проблем;</a:t>
          </a:r>
        </a:p>
      </dgm:t>
    </dgm:pt>
    <dgm:pt modelId="{92932C9B-4E38-4EB9-8AC7-F5C94298C788}" type="parTrans" cxnId="{FA904722-EB4F-4BC4-A97A-F36B6EC4EF1A}">
      <dgm:prSet/>
      <dgm:spPr/>
      <dgm:t>
        <a:bodyPr/>
        <a:lstStyle/>
        <a:p>
          <a:endParaRPr lang="ru-RU"/>
        </a:p>
      </dgm:t>
    </dgm:pt>
    <dgm:pt modelId="{50645133-1BE7-4845-926A-47DC04150F62}" type="sibTrans" cxnId="{FA904722-EB4F-4BC4-A97A-F36B6EC4EF1A}">
      <dgm:prSet/>
      <dgm:spPr/>
      <dgm:t>
        <a:bodyPr/>
        <a:lstStyle/>
        <a:p>
          <a:endParaRPr lang="ru-RU"/>
        </a:p>
      </dgm:t>
    </dgm:pt>
    <dgm:pt modelId="{A0E999DA-21F9-47EA-82FA-B0A15A3BE910}" type="pres">
      <dgm:prSet presAssocID="{3ECA3575-399A-4B5C-84B5-B7AC8B413D11}" presName="linear" presStyleCnt="0">
        <dgm:presLayoutVars>
          <dgm:dir/>
          <dgm:resizeHandles val="exact"/>
        </dgm:presLayoutVars>
      </dgm:prSet>
      <dgm:spPr/>
    </dgm:pt>
    <dgm:pt modelId="{39BBE5F7-D390-4183-B78E-EE9DB04A3AB3}" type="pres">
      <dgm:prSet presAssocID="{05C14FA2-BB83-43D9-B79D-5D4C5670D09C}" presName="comp" presStyleCnt="0"/>
      <dgm:spPr/>
    </dgm:pt>
    <dgm:pt modelId="{99B71299-FDD9-4235-A064-B8B6DAC9D80A}" type="pres">
      <dgm:prSet presAssocID="{05C14FA2-BB83-43D9-B79D-5D4C5670D09C}" presName="box" presStyleLbl="node1" presStyleIdx="0" presStyleCnt="3"/>
      <dgm:spPr/>
    </dgm:pt>
    <dgm:pt modelId="{7457B8FA-6D71-4535-9BB9-DFBCB0789EC9}" type="pres">
      <dgm:prSet presAssocID="{05C14FA2-BB83-43D9-B79D-5D4C5670D09C}" presName="img" presStyleLbl="fgImgPlace1" presStyleIdx="0" presStyleCnt="3"/>
      <dgm:spPr/>
    </dgm:pt>
    <dgm:pt modelId="{7F4F8F90-6CC3-435F-A6DB-800E7A4633F8}" type="pres">
      <dgm:prSet presAssocID="{05C14FA2-BB83-43D9-B79D-5D4C5670D09C}" presName="text" presStyleLbl="node1" presStyleIdx="0" presStyleCnt="3">
        <dgm:presLayoutVars>
          <dgm:bulletEnabled val="1"/>
        </dgm:presLayoutVars>
      </dgm:prSet>
      <dgm:spPr/>
    </dgm:pt>
    <dgm:pt modelId="{5362EC56-5CA0-4FEE-82A8-8895D32C7135}" type="pres">
      <dgm:prSet presAssocID="{183808FD-6A7B-48A2-A4D7-DF101FB9AA64}" presName="spacer" presStyleCnt="0"/>
      <dgm:spPr/>
    </dgm:pt>
    <dgm:pt modelId="{597C4B5F-6280-4D6F-89B1-AFB787586A48}" type="pres">
      <dgm:prSet presAssocID="{6BE547E3-F51A-486E-BE09-DC25DD53B500}" presName="comp" presStyleCnt="0"/>
      <dgm:spPr/>
    </dgm:pt>
    <dgm:pt modelId="{C354505D-A0B2-4E39-9207-774A761F8D2F}" type="pres">
      <dgm:prSet presAssocID="{6BE547E3-F51A-486E-BE09-DC25DD53B500}" presName="box" presStyleLbl="node1" presStyleIdx="1" presStyleCnt="3"/>
      <dgm:spPr/>
    </dgm:pt>
    <dgm:pt modelId="{4E31DB46-39DA-4978-A2F0-2485436104D1}" type="pres">
      <dgm:prSet presAssocID="{6BE547E3-F51A-486E-BE09-DC25DD53B500}" presName="img" presStyleLbl="fgImgPlace1" presStyleIdx="1" presStyleCnt="3"/>
      <dgm:spPr/>
    </dgm:pt>
    <dgm:pt modelId="{CE23AE69-D261-444D-A843-877E72209D77}" type="pres">
      <dgm:prSet presAssocID="{6BE547E3-F51A-486E-BE09-DC25DD53B500}" presName="text" presStyleLbl="node1" presStyleIdx="1" presStyleCnt="3">
        <dgm:presLayoutVars>
          <dgm:bulletEnabled val="1"/>
        </dgm:presLayoutVars>
      </dgm:prSet>
      <dgm:spPr/>
    </dgm:pt>
    <dgm:pt modelId="{43EC297B-E74F-4831-8369-B580C746CF82}" type="pres">
      <dgm:prSet presAssocID="{92D13780-C07C-423F-996C-3B3CA3A7B1E3}" presName="spacer" presStyleCnt="0"/>
      <dgm:spPr/>
    </dgm:pt>
    <dgm:pt modelId="{352B2AA8-1110-44F9-A4DC-A610E4B1570E}" type="pres">
      <dgm:prSet presAssocID="{FC8C9249-17D0-4544-8C96-35A223F866AF}" presName="comp" presStyleCnt="0"/>
      <dgm:spPr/>
    </dgm:pt>
    <dgm:pt modelId="{F2D94D88-51D9-4FAD-BE9E-328B53F3284C}" type="pres">
      <dgm:prSet presAssocID="{FC8C9249-17D0-4544-8C96-35A223F866AF}" presName="box" presStyleLbl="node1" presStyleIdx="2" presStyleCnt="3"/>
      <dgm:spPr/>
    </dgm:pt>
    <dgm:pt modelId="{56FC5DF2-CB41-4961-B650-D1E80BC670C5}" type="pres">
      <dgm:prSet presAssocID="{FC8C9249-17D0-4544-8C96-35A223F866AF}" presName="img" presStyleLbl="fgImgPlace1" presStyleIdx="2" presStyleCnt="3"/>
      <dgm:spPr/>
    </dgm:pt>
    <dgm:pt modelId="{F8795C54-170B-445D-ABF6-429DF902908C}" type="pres">
      <dgm:prSet presAssocID="{FC8C9249-17D0-4544-8C96-35A223F866AF}" presName="text" presStyleLbl="node1" presStyleIdx="2" presStyleCnt="3">
        <dgm:presLayoutVars>
          <dgm:bulletEnabled val="1"/>
        </dgm:presLayoutVars>
      </dgm:prSet>
      <dgm:spPr/>
    </dgm:pt>
  </dgm:ptLst>
  <dgm:cxnLst>
    <dgm:cxn modelId="{F14EF406-4D07-487F-947E-DA8A342379F7}" type="presOf" srcId="{C9D60448-6BD7-461C-9CD5-C1754DDC73EE}" destId="{C354505D-A0B2-4E39-9207-774A761F8D2F}" srcOrd="0" destOrd="1" presId="urn:microsoft.com/office/officeart/2005/8/layout/vList4"/>
    <dgm:cxn modelId="{1F45B30A-6885-42D6-A771-24FF61AB793A}" srcId="{3ECA3575-399A-4B5C-84B5-B7AC8B413D11}" destId="{6BE547E3-F51A-486E-BE09-DC25DD53B500}" srcOrd="1" destOrd="0" parTransId="{CBDFB8B6-D128-46B9-8D2E-27F9445F5C10}" sibTransId="{92D13780-C07C-423F-996C-3B3CA3A7B1E3}"/>
    <dgm:cxn modelId="{FA904722-EB4F-4BC4-A97A-F36B6EC4EF1A}" srcId="{6BE547E3-F51A-486E-BE09-DC25DD53B500}" destId="{C9D60448-6BD7-461C-9CD5-C1754DDC73EE}" srcOrd="0" destOrd="0" parTransId="{92932C9B-4E38-4EB9-8AC7-F5C94298C788}" sibTransId="{50645133-1BE7-4845-926A-47DC04150F62}"/>
    <dgm:cxn modelId="{CF533826-6974-4FAA-A309-7EA1A4E47D6A}" type="presOf" srcId="{D239C377-2EF3-4DBF-9612-CB58CF5F53B7}" destId="{99B71299-FDD9-4235-A064-B8B6DAC9D80A}" srcOrd="0" destOrd="2" presId="urn:microsoft.com/office/officeart/2005/8/layout/vList4"/>
    <dgm:cxn modelId="{7C73DF28-F926-4999-9B07-E2E617496027}" srcId="{05C14FA2-BB83-43D9-B79D-5D4C5670D09C}" destId="{D239C377-2EF3-4DBF-9612-CB58CF5F53B7}" srcOrd="1" destOrd="0" parTransId="{3A1CC527-7C84-4029-B4E3-F59A256EE921}" sibTransId="{3EA4F917-CB4F-454A-91A1-B018B1BAFFBF}"/>
    <dgm:cxn modelId="{0BBE0530-C4CA-4E45-A2E4-F93473039EB1}" type="presOf" srcId="{6BE547E3-F51A-486E-BE09-DC25DD53B500}" destId="{CE23AE69-D261-444D-A843-877E72209D77}" srcOrd="1" destOrd="0" presId="urn:microsoft.com/office/officeart/2005/8/layout/vList4"/>
    <dgm:cxn modelId="{B3BA663D-7799-4480-9140-86A71A3BFBCF}" type="presOf" srcId="{3ECA3575-399A-4B5C-84B5-B7AC8B413D11}" destId="{A0E999DA-21F9-47EA-82FA-B0A15A3BE910}" srcOrd="0" destOrd="0" presId="urn:microsoft.com/office/officeart/2005/8/layout/vList4"/>
    <dgm:cxn modelId="{E0CC8D66-8499-4755-80A6-00940B2AC691}" type="presOf" srcId="{7652AFC1-8B49-4DD7-9496-6BD987F0770D}" destId="{99B71299-FDD9-4235-A064-B8B6DAC9D80A}" srcOrd="0" destOrd="1" presId="urn:microsoft.com/office/officeart/2005/8/layout/vList4"/>
    <dgm:cxn modelId="{CDBBED4B-05A8-4078-88E4-99C17008C00E}" srcId="{05C14FA2-BB83-43D9-B79D-5D4C5670D09C}" destId="{7652AFC1-8B49-4DD7-9496-6BD987F0770D}" srcOrd="0" destOrd="0" parTransId="{A275AF1C-609C-4A3B-8FD1-3FC22CD1D4D4}" sibTransId="{1E9B2F32-AC1D-4968-915D-04EB16FC2774}"/>
    <dgm:cxn modelId="{BBAE156E-CCD2-403C-8972-B44E050ABAD2}" type="presOf" srcId="{1E45B4A3-57BD-4BB8-B56D-003E43485E2F}" destId="{C354505D-A0B2-4E39-9207-774A761F8D2F}" srcOrd="0" destOrd="2" presId="urn:microsoft.com/office/officeart/2005/8/layout/vList4"/>
    <dgm:cxn modelId="{9242E052-F1DA-41CE-BB99-01A8BD6E23EE}" type="presOf" srcId="{7652AFC1-8B49-4DD7-9496-6BD987F0770D}" destId="{7F4F8F90-6CC3-435F-A6DB-800E7A4633F8}" srcOrd="1" destOrd="1" presId="urn:microsoft.com/office/officeart/2005/8/layout/vList4"/>
    <dgm:cxn modelId="{8C97BA84-B1AC-4072-BBF1-5AF03AC5DDD7}" srcId="{3ECA3575-399A-4B5C-84B5-B7AC8B413D11}" destId="{05C14FA2-BB83-43D9-B79D-5D4C5670D09C}" srcOrd="0" destOrd="0" parTransId="{5F5C0079-F6FC-48FE-A471-E3C4D4C0BF76}" sibTransId="{183808FD-6A7B-48A2-A4D7-DF101FB9AA64}"/>
    <dgm:cxn modelId="{33D6759C-10FB-4B71-8071-AC4EFF201A61}" srcId="{3ECA3575-399A-4B5C-84B5-B7AC8B413D11}" destId="{FC8C9249-17D0-4544-8C96-35A223F866AF}" srcOrd="2" destOrd="0" parTransId="{30075E9B-853F-463E-8426-B474B1484C2E}" sibTransId="{817C05D7-FCAF-475C-959D-26EC4C6C6575}"/>
    <dgm:cxn modelId="{5BC352A3-D050-4B18-BAF6-04151E59B665}" type="presOf" srcId="{6BE547E3-F51A-486E-BE09-DC25DD53B500}" destId="{C354505D-A0B2-4E39-9207-774A761F8D2F}" srcOrd="0" destOrd="0" presId="urn:microsoft.com/office/officeart/2005/8/layout/vList4"/>
    <dgm:cxn modelId="{340986A7-B20C-453B-BB77-F1F626E8BB2D}" type="presOf" srcId="{FC8C9249-17D0-4544-8C96-35A223F866AF}" destId="{F2D94D88-51D9-4FAD-BE9E-328B53F3284C}" srcOrd="0" destOrd="0" presId="urn:microsoft.com/office/officeart/2005/8/layout/vList4"/>
    <dgm:cxn modelId="{415EEAB5-E7AC-4D9B-8855-3DF9B49D76FE}" type="presOf" srcId="{05C14FA2-BB83-43D9-B79D-5D4C5670D09C}" destId="{7F4F8F90-6CC3-435F-A6DB-800E7A4633F8}" srcOrd="1" destOrd="0" presId="urn:microsoft.com/office/officeart/2005/8/layout/vList4"/>
    <dgm:cxn modelId="{9C7DB3BD-8F2E-4053-B8BD-20B6A106B832}" type="presOf" srcId="{C9D60448-6BD7-461C-9CD5-C1754DDC73EE}" destId="{CE23AE69-D261-444D-A843-877E72209D77}" srcOrd="1" destOrd="1" presId="urn:microsoft.com/office/officeart/2005/8/layout/vList4"/>
    <dgm:cxn modelId="{96B793D5-0F3B-404C-B9A0-D4DF7A1FCE4B}" type="presOf" srcId="{D239C377-2EF3-4DBF-9612-CB58CF5F53B7}" destId="{7F4F8F90-6CC3-435F-A6DB-800E7A4633F8}" srcOrd="1" destOrd="2" presId="urn:microsoft.com/office/officeart/2005/8/layout/vList4"/>
    <dgm:cxn modelId="{D41CE4E6-BC2A-40BA-BE44-06D21BDBABA2}" type="presOf" srcId="{05C14FA2-BB83-43D9-B79D-5D4C5670D09C}" destId="{99B71299-FDD9-4235-A064-B8B6DAC9D80A}" srcOrd="0" destOrd="0" presId="urn:microsoft.com/office/officeart/2005/8/layout/vList4"/>
    <dgm:cxn modelId="{1D3F9CEA-BBE1-42A0-A693-A5CF8FE13F06}" type="presOf" srcId="{FC8C9249-17D0-4544-8C96-35A223F866AF}" destId="{F8795C54-170B-445D-ABF6-429DF902908C}" srcOrd="1" destOrd="0" presId="urn:microsoft.com/office/officeart/2005/8/layout/vList4"/>
    <dgm:cxn modelId="{6D1F09F6-7FBF-4CEE-9783-0FD6D76C3F4A}" srcId="{6BE547E3-F51A-486E-BE09-DC25DD53B500}" destId="{1E45B4A3-57BD-4BB8-B56D-003E43485E2F}" srcOrd="1" destOrd="0" parTransId="{AAA28897-C70B-45F9-A8E8-D7E565D0D4B9}" sibTransId="{97DBE224-3129-4345-9ABB-7C96574E30B8}"/>
    <dgm:cxn modelId="{31829EFC-4CB6-4C6F-A484-01F0257BF39E}" type="presOf" srcId="{1E45B4A3-57BD-4BB8-B56D-003E43485E2F}" destId="{CE23AE69-D261-444D-A843-877E72209D77}" srcOrd="1" destOrd="2" presId="urn:microsoft.com/office/officeart/2005/8/layout/vList4"/>
    <dgm:cxn modelId="{91E47161-B316-4DE5-BC5D-FEA57BDAAEAA}" type="presParOf" srcId="{A0E999DA-21F9-47EA-82FA-B0A15A3BE910}" destId="{39BBE5F7-D390-4183-B78E-EE9DB04A3AB3}" srcOrd="0" destOrd="0" presId="urn:microsoft.com/office/officeart/2005/8/layout/vList4"/>
    <dgm:cxn modelId="{78B4DCFC-DD3E-4FB5-B4CC-7599997982B9}" type="presParOf" srcId="{39BBE5F7-D390-4183-B78E-EE9DB04A3AB3}" destId="{99B71299-FDD9-4235-A064-B8B6DAC9D80A}" srcOrd="0" destOrd="0" presId="urn:microsoft.com/office/officeart/2005/8/layout/vList4"/>
    <dgm:cxn modelId="{A66622C5-DBEE-4F70-8467-EE76ABA88FBE}" type="presParOf" srcId="{39BBE5F7-D390-4183-B78E-EE9DB04A3AB3}" destId="{7457B8FA-6D71-4535-9BB9-DFBCB0789EC9}" srcOrd="1" destOrd="0" presId="urn:microsoft.com/office/officeart/2005/8/layout/vList4"/>
    <dgm:cxn modelId="{334E1C9B-9363-441F-BFC5-58BC4E4047C4}" type="presParOf" srcId="{39BBE5F7-D390-4183-B78E-EE9DB04A3AB3}" destId="{7F4F8F90-6CC3-435F-A6DB-800E7A4633F8}" srcOrd="2" destOrd="0" presId="urn:microsoft.com/office/officeart/2005/8/layout/vList4"/>
    <dgm:cxn modelId="{27296473-943F-4CE5-8912-80DFE60D3F6F}" type="presParOf" srcId="{A0E999DA-21F9-47EA-82FA-B0A15A3BE910}" destId="{5362EC56-5CA0-4FEE-82A8-8895D32C7135}" srcOrd="1" destOrd="0" presId="urn:microsoft.com/office/officeart/2005/8/layout/vList4"/>
    <dgm:cxn modelId="{4FFD0BF4-4BF1-44E4-A3C7-F4F7093852A2}" type="presParOf" srcId="{A0E999DA-21F9-47EA-82FA-B0A15A3BE910}" destId="{597C4B5F-6280-4D6F-89B1-AFB787586A48}" srcOrd="2" destOrd="0" presId="urn:microsoft.com/office/officeart/2005/8/layout/vList4"/>
    <dgm:cxn modelId="{8EF0F4C1-E950-4BF2-826F-D501D114E25B}" type="presParOf" srcId="{597C4B5F-6280-4D6F-89B1-AFB787586A48}" destId="{C354505D-A0B2-4E39-9207-774A761F8D2F}" srcOrd="0" destOrd="0" presId="urn:microsoft.com/office/officeart/2005/8/layout/vList4"/>
    <dgm:cxn modelId="{43E22723-BFCA-4D17-B432-029790823E22}" type="presParOf" srcId="{597C4B5F-6280-4D6F-89B1-AFB787586A48}" destId="{4E31DB46-39DA-4978-A2F0-2485436104D1}" srcOrd="1" destOrd="0" presId="urn:microsoft.com/office/officeart/2005/8/layout/vList4"/>
    <dgm:cxn modelId="{7CC67EB9-AF38-40D8-B435-E448B529DDF5}" type="presParOf" srcId="{597C4B5F-6280-4D6F-89B1-AFB787586A48}" destId="{CE23AE69-D261-444D-A843-877E72209D77}" srcOrd="2" destOrd="0" presId="urn:microsoft.com/office/officeart/2005/8/layout/vList4"/>
    <dgm:cxn modelId="{F3FAB2C3-247C-476C-8760-D471103EA2D8}" type="presParOf" srcId="{A0E999DA-21F9-47EA-82FA-B0A15A3BE910}" destId="{43EC297B-E74F-4831-8369-B580C746CF82}" srcOrd="3" destOrd="0" presId="urn:microsoft.com/office/officeart/2005/8/layout/vList4"/>
    <dgm:cxn modelId="{CC54A350-2FD2-4B2C-8A34-2283238AC965}" type="presParOf" srcId="{A0E999DA-21F9-47EA-82FA-B0A15A3BE910}" destId="{352B2AA8-1110-44F9-A4DC-A610E4B1570E}" srcOrd="4" destOrd="0" presId="urn:microsoft.com/office/officeart/2005/8/layout/vList4"/>
    <dgm:cxn modelId="{428DB868-F9CD-4688-BC56-A0DFB2765C67}" type="presParOf" srcId="{352B2AA8-1110-44F9-A4DC-A610E4B1570E}" destId="{F2D94D88-51D9-4FAD-BE9E-328B53F3284C}" srcOrd="0" destOrd="0" presId="urn:microsoft.com/office/officeart/2005/8/layout/vList4"/>
    <dgm:cxn modelId="{43A50533-3396-40CB-A8F1-9644A2FA75AC}" type="presParOf" srcId="{352B2AA8-1110-44F9-A4DC-A610E4B1570E}" destId="{56FC5DF2-CB41-4961-B650-D1E80BC670C5}" srcOrd="1" destOrd="0" presId="urn:microsoft.com/office/officeart/2005/8/layout/vList4"/>
    <dgm:cxn modelId="{4B6F5D39-D03B-4C45-A0C9-0CBE83A21284}" type="presParOf" srcId="{352B2AA8-1110-44F9-A4DC-A610E4B1570E}" destId="{F8795C54-170B-445D-ABF6-429DF902908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1DC8C0-417A-409A-898D-543BA1175A02}">
      <dsp:nvSpPr>
        <dsp:cNvPr id="0" name=""/>
        <dsp:cNvSpPr/>
      </dsp:nvSpPr>
      <dsp:spPr>
        <a:xfrm>
          <a:off x="3586529" y="535777"/>
          <a:ext cx="3582576" cy="3582576"/>
        </a:xfrm>
        <a:prstGeom prst="blockArc">
          <a:avLst>
            <a:gd name="adj1" fmla="val 9000000"/>
            <a:gd name="adj2" fmla="val 1620000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0E28DC-F184-46DB-A220-476BDB14598D}">
      <dsp:nvSpPr>
        <dsp:cNvPr id="0" name=""/>
        <dsp:cNvSpPr/>
      </dsp:nvSpPr>
      <dsp:spPr>
        <a:xfrm>
          <a:off x="3586529" y="535777"/>
          <a:ext cx="3582576" cy="3582576"/>
        </a:xfrm>
        <a:prstGeom prst="blockArc">
          <a:avLst>
            <a:gd name="adj1" fmla="val 1800000"/>
            <a:gd name="adj2" fmla="val 900000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8C21F8-AEE9-43AA-B163-DE34F07EF37C}">
      <dsp:nvSpPr>
        <dsp:cNvPr id="0" name=""/>
        <dsp:cNvSpPr/>
      </dsp:nvSpPr>
      <dsp:spPr>
        <a:xfrm>
          <a:off x="3586529" y="535777"/>
          <a:ext cx="3582576" cy="3582576"/>
        </a:xfrm>
        <a:prstGeom prst="blockArc">
          <a:avLst>
            <a:gd name="adj1" fmla="val 16200000"/>
            <a:gd name="adj2" fmla="val 180000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A457D1-D028-4613-8CCB-11B98FF0A201}">
      <dsp:nvSpPr>
        <dsp:cNvPr id="0" name=""/>
        <dsp:cNvSpPr/>
      </dsp:nvSpPr>
      <dsp:spPr>
        <a:xfrm>
          <a:off x="4525299" y="1843716"/>
          <a:ext cx="1834377" cy="821049"/>
        </a:xfrm>
        <a:prstGeom prst="ellipse">
          <a:avLst/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+mn-lt"/>
            </a:rPr>
            <a:t>Социальный проект</a:t>
          </a:r>
        </a:p>
      </dsp:txBody>
      <dsp:txXfrm>
        <a:off x="4793937" y="1963956"/>
        <a:ext cx="1297101" cy="580569"/>
      </dsp:txXfrm>
    </dsp:sp>
    <dsp:sp modelId="{C81F2E95-1B2C-4B16-BB8A-6876576CD6DD}">
      <dsp:nvSpPr>
        <dsp:cNvPr id="0" name=""/>
        <dsp:cNvSpPr/>
      </dsp:nvSpPr>
      <dsp:spPr>
        <a:xfrm>
          <a:off x="4201276" y="443"/>
          <a:ext cx="2353083" cy="11537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+mn-lt"/>
            </a:rPr>
            <a:t>КОМАНДА СТУДЕНТОВ</a:t>
          </a:r>
        </a:p>
      </dsp:txBody>
      <dsp:txXfrm>
        <a:off x="4545877" y="169404"/>
        <a:ext cx="1663881" cy="815815"/>
      </dsp:txXfrm>
    </dsp:sp>
    <dsp:sp modelId="{DE9FEAF2-0DAE-42AA-A708-D0FDFBA0E845}">
      <dsp:nvSpPr>
        <dsp:cNvPr id="0" name=""/>
        <dsp:cNvSpPr/>
      </dsp:nvSpPr>
      <dsp:spPr>
        <a:xfrm>
          <a:off x="5997478" y="2625073"/>
          <a:ext cx="1791339" cy="11537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+mn-lt"/>
            </a:rPr>
            <a:t>НКО, ГОСУЧРЕЖДЕНИЯ</a:t>
          </a:r>
        </a:p>
      </dsp:txBody>
      <dsp:txXfrm>
        <a:off x="6259814" y="2794034"/>
        <a:ext cx="1266667" cy="815815"/>
      </dsp:txXfrm>
    </dsp:sp>
    <dsp:sp modelId="{957F87F0-7E8B-49A6-BB13-E5AF8CDD9B35}">
      <dsp:nvSpPr>
        <dsp:cNvPr id="0" name=""/>
        <dsp:cNvSpPr/>
      </dsp:nvSpPr>
      <dsp:spPr>
        <a:xfrm>
          <a:off x="2726781" y="2625073"/>
          <a:ext cx="2271410" cy="11537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+mn-lt"/>
            </a:rPr>
            <a:t>ПРОЕКТНЫЙ ОФИС</a:t>
          </a:r>
        </a:p>
      </dsp:txBody>
      <dsp:txXfrm>
        <a:off x="3059421" y="2794034"/>
        <a:ext cx="1606130" cy="8158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B71299-FDD9-4235-A064-B8B6DAC9D80A}">
      <dsp:nvSpPr>
        <dsp:cNvPr id="0" name=""/>
        <dsp:cNvSpPr/>
      </dsp:nvSpPr>
      <dsp:spPr>
        <a:xfrm>
          <a:off x="0" y="0"/>
          <a:ext cx="10515600" cy="1359793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Погружение в реальную социальную среду (реализация воспитательной функции):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/>
            <a:t>реализация воспитательной функции;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/>
            <a:t>возможность взаимодействия с благополучателями.</a:t>
          </a:r>
        </a:p>
      </dsp:txBody>
      <dsp:txXfrm>
        <a:off x="2239099" y="0"/>
        <a:ext cx="8276500" cy="1359793"/>
      </dsp:txXfrm>
    </dsp:sp>
    <dsp:sp modelId="{7457B8FA-6D71-4535-9BB9-DFBCB0789EC9}">
      <dsp:nvSpPr>
        <dsp:cNvPr id="0" name=""/>
        <dsp:cNvSpPr/>
      </dsp:nvSpPr>
      <dsp:spPr>
        <a:xfrm>
          <a:off x="135979" y="135979"/>
          <a:ext cx="2103120" cy="1087834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54505D-A0B2-4E39-9207-774A761F8D2F}">
      <dsp:nvSpPr>
        <dsp:cNvPr id="0" name=""/>
        <dsp:cNvSpPr/>
      </dsp:nvSpPr>
      <dsp:spPr>
        <a:xfrm>
          <a:off x="0" y="1495772"/>
          <a:ext cx="10515600" cy="1359793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Формирование компетенций: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/>
            <a:t>изучение реальных социальных проблем;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/>
            <a:t>поиск решений актуальных социальных задач.  </a:t>
          </a:r>
        </a:p>
      </dsp:txBody>
      <dsp:txXfrm>
        <a:off x="2239099" y="1495772"/>
        <a:ext cx="8276500" cy="1359793"/>
      </dsp:txXfrm>
    </dsp:sp>
    <dsp:sp modelId="{4E31DB46-39DA-4978-A2F0-2485436104D1}">
      <dsp:nvSpPr>
        <dsp:cNvPr id="0" name=""/>
        <dsp:cNvSpPr/>
      </dsp:nvSpPr>
      <dsp:spPr>
        <a:xfrm>
          <a:off x="135979" y="1631751"/>
          <a:ext cx="2103120" cy="1087834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D94D88-51D9-4FAD-BE9E-328B53F3284C}">
      <dsp:nvSpPr>
        <dsp:cNvPr id="0" name=""/>
        <dsp:cNvSpPr/>
      </dsp:nvSpPr>
      <dsp:spPr>
        <a:xfrm>
          <a:off x="0" y="2991544"/>
          <a:ext cx="10515600" cy="1359793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 err="1"/>
            <a:t>Практикоориентированность</a:t>
          </a:r>
          <a:r>
            <a:rPr lang="ru-RU" sz="1700" kern="1200" dirty="0"/>
            <a:t>: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развитие гибкого мышления студентов за счет проектной </a:t>
          </a:r>
          <a:r>
            <a:rPr lang="ru-RU" sz="1700" kern="1200" dirty="0" err="1"/>
            <a:t>дятельности</a:t>
          </a:r>
          <a:r>
            <a:rPr lang="ru-RU" sz="1700" kern="1200" dirty="0"/>
            <a:t>. 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 </a:t>
          </a:r>
        </a:p>
      </dsp:txBody>
      <dsp:txXfrm>
        <a:off x="2239099" y="2991544"/>
        <a:ext cx="8276500" cy="1359793"/>
      </dsp:txXfrm>
    </dsp:sp>
    <dsp:sp modelId="{56FC5DF2-CB41-4961-B650-D1E80BC670C5}">
      <dsp:nvSpPr>
        <dsp:cNvPr id="0" name=""/>
        <dsp:cNvSpPr/>
      </dsp:nvSpPr>
      <dsp:spPr>
        <a:xfrm>
          <a:off x="135979" y="3127524"/>
          <a:ext cx="2103120" cy="1087834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7AC94A-4754-4BFD-B820-14CF5376EA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96825"/>
            <a:ext cx="3689023" cy="1813138"/>
          </a:xfrm>
        </p:spPr>
        <p:txBody>
          <a:bodyPr anchor="b">
            <a:normAutofit/>
          </a:bodyPr>
          <a:lstStyle>
            <a:lvl1pPr algn="l">
              <a:defRPr sz="5400"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8080C84-81F4-4FA3-B462-36A3FA397B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3689023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EE1E4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7A8C00-6E0D-4033-9266-0663B76A8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E8141-0158-41A4-9640-A1225FEC37E8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ECF169-9B57-4C89-A052-D8BF056A6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DE68A7-9CF4-49DF-B472-7E71A46B6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3299E-43BB-4C4A-9700-259CA35EA1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909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600A57-6B5E-4D57-81A9-7A6C7B74C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>
            <a:lvl1pPr algn="ctr">
              <a:defRPr b="1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92093BA-A303-4439-9EB4-0180757FD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DAE8141-0158-41A4-9640-A1225FEC37E8}" type="datetimeFigureOut">
              <a:rPr lang="ru-RU" smtClean="0"/>
              <a:pPr/>
              <a:t>27.08.2024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25F75E-B612-410C-852C-8D3BECB42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57D6682-73CC-4CB5-A57E-4FE76799D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3299E-43BB-4C4A-9700-259CA35EA19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29345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84049E1-66FF-41F2-BA33-C70B38564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E8141-0158-41A4-9640-A1225FEC37E8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0A64319-B46D-4008-8D37-EE34770AB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624CF6-F991-4524-B3A5-E59D5610F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3299E-43BB-4C4A-9700-259CA35EA1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5933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741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895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84049E1-66FF-41F2-BA33-C70B38564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E1E45"/>
                </a:solidFill>
              </a:defRPr>
            </a:lvl1pPr>
          </a:lstStyle>
          <a:p>
            <a:fld id="{8DAE8141-0158-41A4-9640-A1225FEC37E8}" type="datetimeFigureOut">
              <a:rPr lang="ru-RU" smtClean="0"/>
              <a:pPr/>
              <a:t>27.08.2024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0A64319-B46D-4008-8D37-EE34770AB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E1E45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624CF6-F991-4524-B3A5-E59D5610F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E1E45"/>
                </a:solidFill>
              </a:defRPr>
            </a:lvl1pPr>
          </a:lstStyle>
          <a:p>
            <a:fld id="{1E33299E-43BB-4C4A-9700-259CA35EA19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57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BE92AF-C8B5-42B3-87B8-731511B6D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02936"/>
            <a:ext cx="3932237" cy="954463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53521A-2A33-4D8B-9809-3D717415D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102936"/>
            <a:ext cx="6172200" cy="4758114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sz="3200"/>
            </a:lvl1pPr>
            <a:lvl2pPr marL="685800" indent="-228600">
              <a:buFontTx/>
              <a:buBlip>
                <a:blip r:embed="rId3"/>
              </a:buBlip>
              <a:defRPr sz="2800"/>
            </a:lvl2pPr>
            <a:lvl3pPr marL="1143000" indent="-228600">
              <a:buFontTx/>
              <a:buBlip>
                <a:blip r:embed="rId3"/>
              </a:buBlip>
              <a:defRPr sz="2400"/>
            </a:lvl3pPr>
            <a:lvl4pPr marL="1600200" indent="-228600">
              <a:buFontTx/>
              <a:buBlip>
                <a:blip r:embed="rId3"/>
              </a:buBlip>
              <a:defRPr sz="2000"/>
            </a:lvl4pPr>
            <a:lvl5pPr marL="2057400" indent="-228600">
              <a:buFontTx/>
              <a:buBlip>
                <a:blip r:embed="rId3"/>
              </a:buBlip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AFBD05B-14C9-4A86-B980-C916828B17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1AEEAA-3BD6-4431-AB4F-E13B0608C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E1E45"/>
                </a:solidFill>
              </a:defRPr>
            </a:lvl1pPr>
          </a:lstStyle>
          <a:p>
            <a:fld id="{8DAE8141-0158-41A4-9640-A1225FEC37E8}" type="datetimeFigureOut">
              <a:rPr lang="ru-RU" smtClean="0"/>
              <a:pPr/>
              <a:t>27.08.2024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D0FD9A-EEA2-47DB-A6E2-E580CE74C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E1E45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9DBBE4-46A9-49CA-9D47-53187BE17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E1E45"/>
                </a:solidFill>
              </a:defRPr>
            </a:lvl1pPr>
          </a:lstStyle>
          <a:p>
            <a:fld id="{1E33299E-43BB-4C4A-9700-259CA35EA19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9119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D99907-8FD0-4DCB-B874-C785F7A2A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0303"/>
            <a:ext cx="4821025" cy="1114957"/>
          </a:xfrm>
        </p:spPr>
        <p:txBody>
          <a:bodyPr anchor="b"/>
          <a:lstStyle>
            <a:lvl1pPr>
              <a:defRPr sz="3200" b="1">
                <a:solidFill>
                  <a:srgbClr val="EE1E45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38C4EFE-F01F-4357-A606-46F2C7220A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32775" y="0"/>
            <a:ext cx="5659225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6618F6-1F29-4614-8F00-20C47947A7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198" y="2185260"/>
            <a:ext cx="482102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2BE09F-89DA-4DD9-B373-10429E381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E1E45"/>
                </a:solidFill>
              </a:defRPr>
            </a:lvl1pPr>
          </a:lstStyle>
          <a:p>
            <a:fld id="{8DAE8141-0158-41A4-9640-A1225FEC37E8}" type="datetimeFigureOut">
              <a:rPr lang="ru-RU" smtClean="0"/>
              <a:pPr/>
              <a:t>27.08.2024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E6DCC5-CEEE-4715-B0AE-FADC6A27D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E1E45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D9B509-969E-409D-A6CE-019959C8A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E1E45"/>
                </a:solidFill>
              </a:defRPr>
            </a:lvl1pPr>
          </a:lstStyle>
          <a:p>
            <a:fld id="{1E33299E-43BB-4C4A-9700-259CA35EA19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62136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7B3524-6C12-44DE-83DA-B32012C19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>
            <a:lvl1pPr algn="ctr">
              <a:defRPr b="1">
                <a:solidFill>
                  <a:srgbClr val="EE1E45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2AE855F-7FDD-4EAC-BEE7-B669F73FAD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228600" indent="-228600">
              <a:buFontTx/>
              <a:buBlip>
                <a:blip r:embed="rId3"/>
              </a:buBlip>
              <a:defRPr/>
            </a:lvl1pPr>
            <a:lvl2pPr marL="685800" indent="-228600">
              <a:buFontTx/>
              <a:buBlip>
                <a:blip r:embed="rId3"/>
              </a:buBlip>
              <a:defRPr/>
            </a:lvl2pPr>
            <a:lvl3pPr marL="1143000" indent="-228600">
              <a:buFontTx/>
              <a:buBlip>
                <a:blip r:embed="rId3"/>
              </a:buBlip>
              <a:defRPr/>
            </a:lvl3pPr>
            <a:lvl4pPr marL="1600200" indent="-228600">
              <a:buFontTx/>
              <a:buBlip>
                <a:blip r:embed="rId3"/>
              </a:buBlip>
              <a:defRPr/>
            </a:lvl4pPr>
            <a:lvl5pPr marL="2057400" indent="-228600"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A48C2C-72CD-435F-A314-A89961903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E1E45"/>
                </a:solidFill>
              </a:defRPr>
            </a:lvl1pPr>
          </a:lstStyle>
          <a:p>
            <a:fld id="{8DAE8141-0158-41A4-9640-A1225FEC37E8}" type="datetimeFigureOut">
              <a:rPr lang="ru-RU" smtClean="0"/>
              <a:pPr/>
              <a:t>27.08.2024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5C0518-2EEF-4367-AF57-B5E097358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E1E45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CDBC50-F84E-41E7-A3E9-F0B6981D0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3299E-43BB-4C4A-9700-259CA35EA19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6745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AD08A1E-C3C0-400F-AE65-B1C6669C8D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018095"/>
            <a:ext cx="2628900" cy="5158868"/>
          </a:xfrm>
        </p:spPr>
        <p:txBody>
          <a:bodyPr vert="eaVert"/>
          <a:lstStyle>
            <a:lvl1pPr>
              <a:defRPr b="1">
                <a:solidFill>
                  <a:srgbClr val="EE1E45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1F222B2-C993-4661-B010-9778310F75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018095"/>
            <a:ext cx="7734300" cy="5158867"/>
          </a:xfrm>
        </p:spPr>
        <p:txBody>
          <a:bodyPr vert="eaVert"/>
          <a:lstStyle>
            <a:lvl1pPr marL="228600" indent="-228600">
              <a:buFontTx/>
              <a:buBlip>
                <a:blip r:embed="rId3"/>
              </a:buBlip>
              <a:defRPr/>
            </a:lvl1pPr>
            <a:lvl2pPr marL="685800" indent="-228600">
              <a:buFontTx/>
              <a:buBlip>
                <a:blip r:embed="rId3"/>
              </a:buBlip>
              <a:defRPr/>
            </a:lvl2pPr>
            <a:lvl3pPr marL="1143000" indent="-228600">
              <a:buFontTx/>
              <a:buBlip>
                <a:blip r:embed="rId3"/>
              </a:buBlip>
              <a:defRPr/>
            </a:lvl3pPr>
            <a:lvl4pPr marL="1600200" indent="-228600">
              <a:buFontTx/>
              <a:buBlip>
                <a:blip r:embed="rId3"/>
              </a:buBlip>
              <a:defRPr/>
            </a:lvl4pPr>
            <a:lvl5pPr marL="2057400" indent="-228600"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3433A5-06FB-4D95-B532-245A8F2B2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E1E45"/>
                </a:solidFill>
              </a:defRPr>
            </a:lvl1pPr>
          </a:lstStyle>
          <a:p>
            <a:fld id="{8DAE8141-0158-41A4-9640-A1225FEC37E8}" type="datetimeFigureOut">
              <a:rPr lang="ru-RU" smtClean="0"/>
              <a:pPr/>
              <a:t>27.08.2024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BF41FC-5831-4B08-AABC-2DBFD5C93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E1E45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001730-A549-4DFD-99CB-4DB5FE9EF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E1E45"/>
                </a:solidFill>
              </a:defRPr>
            </a:lvl1pPr>
          </a:lstStyle>
          <a:p>
            <a:fld id="{1E33299E-43BB-4C4A-9700-259CA35EA19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79631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7AC94A-4754-4BFD-B820-14CF5376EA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96825"/>
            <a:ext cx="3689023" cy="1813138"/>
          </a:xfrm>
        </p:spPr>
        <p:txBody>
          <a:bodyPr anchor="b">
            <a:normAutofit/>
          </a:bodyPr>
          <a:lstStyle>
            <a:lvl1pPr algn="l">
              <a:defRPr sz="5400"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8080C84-81F4-4FA3-B462-36A3FA397B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3689023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EE1E4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7A8C00-6E0D-4033-9266-0663B76A8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E1E45"/>
                </a:solidFill>
              </a:defRPr>
            </a:lvl1pPr>
          </a:lstStyle>
          <a:p>
            <a:fld id="{8DAE8141-0158-41A4-9640-A1225FEC37E8}" type="datetimeFigureOut">
              <a:rPr lang="ru-RU" smtClean="0"/>
              <a:pPr/>
              <a:t>27.08.2024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ECF169-9B57-4C89-A052-D8BF056A6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E1E45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DE68A7-9CF4-49DF-B472-7E71A46B6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E1E45"/>
                </a:solidFill>
              </a:defRPr>
            </a:lvl1pPr>
          </a:lstStyle>
          <a:p>
            <a:fld id="{1E33299E-43BB-4C4A-9700-259CA35EA19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4193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7AC94A-4754-4BFD-B820-14CF5376EA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165" y="2342558"/>
            <a:ext cx="5649798" cy="1323467"/>
          </a:xfrm>
        </p:spPr>
        <p:txBody>
          <a:bodyPr anchor="b">
            <a:normAutofit/>
          </a:bodyPr>
          <a:lstStyle>
            <a:lvl1pPr algn="l">
              <a:defRPr sz="4400"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8080C84-81F4-4FA3-B462-36A3FA397B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5165" y="3666025"/>
            <a:ext cx="5649798" cy="90697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EE1E4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7A8C00-6E0D-4033-9266-0663B76A8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E8141-0158-41A4-9640-A1225FEC37E8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ECF169-9B57-4C89-A052-D8BF056A6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DE68A7-9CF4-49DF-B472-7E71A46B6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3299E-43BB-4C4A-9700-259CA35EA1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006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7AC94A-4754-4BFD-B820-14CF5376EA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165" y="2342558"/>
            <a:ext cx="5649798" cy="1323467"/>
          </a:xfrm>
        </p:spPr>
        <p:txBody>
          <a:bodyPr anchor="b">
            <a:normAutofit/>
          </a:bodyPr>
          <a:lstStyle>
            <a:lvl1pPr algn="l">
              <a:defRPr sz="4400"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8080C84-81F4-4FA3-B462-36A3FA397B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5165" y="3666025"/>
            <a:ext cx="5649798" cy="90697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EE1E4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7A8C00-6E0D-4033-9266-0663B76A8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E1E45"/>
                </a:solidFill>
              </a:defRPr>
            </a:lvl1pPr>
          </a:lstStyle>
          <a:p>
            <a:fld id="{8DAE8141-0158-41A4-9640-A1225FEC37E8}" type="datetimeFigureOut">
              <a:rPr lang="ru-RU" smtClean="0"/>
              <a:pPr/>
              <a:t>27.08.2024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ECF169-9B57-4C89-A052-D8BF056A6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E1E45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DE68A7-9CF4-49DF-B472-7E71A46B6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E1E45"/>
                </a:solidFill>
              </a:defRPr>
            </a:lvl1pPr>
          </a:lstStyle>
          <a:p>
            <a:fld id="{1E33299E-43BB-4C4A-9700-259CA35EA19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08563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154F8B-AE4A-4584-BD2A-D41A4DD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868592-B2B3-4FB9-A02F-FDED0EE0B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Tx/>
              <a:buBlip>
                <a:blip r:embed="rId3"/>
              </a:buBlip>
              <a:defRPr/>
            </a:lvl1pPr>
            <a:lvl2pPr marL="685800" indent="-228600">
              <a:buFontTx/>
              <a:buBlip>
                <a:blip r:embed="rId3"/>
              </a:buBlip>
              <a:defRPr/>
            </a:lvl2pPr>
            <a:lvl3pPr marL="1143000" indent="-228600">
              <a:buFontTx/>
              <a:buBlip>
                <a:blip r:embed="rId3"/>
              </a:buBlip>
              <a:defRPr/>
            </a:lvl3pPr>
            <a:lvl4pPr marL="1600200" indent="-228600">
              <a:buFontTx/>
              <a:buBlip>
                <a:blip r:embed="rId3"/>
              </a:buBlip>
              <a:defRPr/>
            </a:lvl4pPr>
            <a:lvl5pPr marL="2057400" indent="-228600"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FE4530-AAD7-43D1-AE6C-5B39027E3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E1E45"/>
                </a:solidFill>
              </a:defRPr>
            </a:lvl1pPr>
          </a:lstStyle>
          <a:p>
            <a:fld id="{8DAE8141-0158-41A4-9640-A1225FEC37E8}" type="datetimeFigureOut">
              <a:rPr lang="ru-RU" smtClean="0"/>
              <a:pPr/>
              <a:t>27.08.2024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560C44-7A90-4776-AABA-AB7313B11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E1E45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754746-F16B-4CD8-A3DE-F7896E458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E1E45"/>
                </a:solidFill>
              </a:defRPr>
            </a:lvl1pPr>
          </a:lstStyle>
          <a:p>
            <a:fld id="{1E33299E-43BB-4C4A-9700-259CA35EA19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5873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CC8E8-9821-41D0-BCCE-4853B082F8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677971"/>
            <a:ext cx="4305758" cy="2541097"/>
          </a:xfrm>
        </p:spPr>
        <p:txBody>
          <a:bodyPr anchor="b">
            <a:normAutofit/>
          </a:bodyPr>
          <a:lstStyle>
            <a:lvl1pPr>
              <a:defRPr sz="4800"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B178AC-9C34-4AFB-A290-FD1FDE705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19068"/>
            <a:ext cx="4305758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EE1E4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50AE33-F4C6-4F35-BA00-B5B778B40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E1E45"/>
                </a:solidFill>
              </a:defRPr>
            </a:lvl1pPr>
          </a:lstStyle>
          <a:p>
            <a:fld id="{8DAE8141-0158-41A4-9640-A1225FEC37E8}" type="datetimeFigureOut">
              <a:rPr lang="ru-RU" smtClean="0"/>
              <a:pPr/>
              <a:t>27.08.2024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9087A3-39CA-4788-8FF4-E374981C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E1E45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FB3C32-EBE5-48F3-A7B7-EE0D46981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E1E45"/>
                </a:solidFill>
              </a:defRPr>
            </a:lvl1pPr>
          </a:lstStyle>
          <a:p>
            <a:fld id="{1E33299E-43BB-4C4A-9700-259CA35EA19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4110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D47D13-7135-44BA-BAB5-E6483BD7C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>
            <a:lvl1pPr algn="ctr">
              <a:defRPr b="1">
                <a:solidFill>
                  <a:srgbClr val="EE1E45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0007FE-D229-422A-89A3-F3CA807D83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/>
            </a:lvl1pPr>
            <a:lvl2pPr marL="685800" indent="-228600">
              <a:buFontTx/>
              <a:buBlip>
                <a:blip r:embed="rId3"/>
              </a:buBlip>
              <a:defRPr/>
            </a:lvl2pPr>
            <a:lvl3pPr marL="1143000" indent="-228600">
              <a:buFontTx/>
              <a:buBlip>
                <a:blip r:embed="rId3"/>
              </a:buBlip>
              <a:defRPr/>
            </a:lvl3pPr>
            <a:lvl4pPr marL="1600200" indent="-228600">
              <a:buFontTx/>
              <a:buBlip>
                <a:blip r:embed="rId3"/>
              </a:buBlip>
              <a:defRPr/>
            </a:lvl4pPr>
            <a:lvl5pPr marL="2057400" indent="-228600"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CD1BA2-E80C-40FC-A3F8-0F36C174F6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/>
            </a:lvl1pPr>
            <a:lvl2pPr marL="685800" indent="-228600">
              <a:buFontTx/>
              <a:buBlip>
                <a:blip r:embed="rId3"/>
              </a:buBlip>
              <a:defRPr/>
            </a:lvl2pPr>
            <a:lvl3pPr marL="1143000" indent="-228600">
              <a:buFontTx/>
              <a:buBlip>
                <a:blip r:embed="rId3"/>
              </a:buBlip>
              <a:defRPr/>
            </a:lvl3pPr>
            <a:lvl4pPr marL="1600200" indent="-228600">
              <a:buFontTx/>
              <a:buBlip>
                <a:blip r:embed="rId3"/>
              </a:buBlip>
              <a:defRPr/>
            </a:lvl4pPr>
            <a:lvl5pPr marL="2057400" indent="-228600"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3089DC-AD08-4046-A17B-6B5D05368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E1E45"/>
                </a:solidFill>
              </a:defRPr>
            </a:lvl1pPr>
          </a:lstStyle>
          <a:p>
            <a:fld id="{8DAE8141-0158-41A4-9640-A1225FEC37E8}" type="datetimeFigureOut">
              <a:rPr lang="ru-RU" smtClean="0"/>
              <a:pPr/>
              <a:t>27.08.2024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C9693D-31ED-4D1D-9852-2BF28CDA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E1E45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DEA69E-68BD-431D-BAFE-80C60CD80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E1E45"/>
                </a:solidFill>
              </a:defRPr>
            </a:lvl1pPr>
          </a:lstStyle>
          <a:p>
            <a:fld id="{1E33299E-43BB-4C4A-9700-259CA35EA19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72612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4AF582-D3B8-4757-826D-7EDC32087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55"/>
            <a:ext cx="10515600" cy="1325563"/>
          </a:xfrm>
        </p:spPr>
        <p:txBody>
          <a:bodyPr/>
          <a:lstStyle>
            <a:lvl1pPr algn="ctr">
              <a:defRPr b="1">
                <a:solidFill>
                  <a:srgbClr val="EE1E45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C50284-0B70-4FF5-9D20-29F78D4A11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D34717-760A-4309-94AC-64A6E8DA4A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/>
            </a:lvl1pPr>
            <a:lvl2pPr marL="685800" indent="-228600">
              <a:buFontTx/>
              <a:buBlip>
                <a:blip r:embed="rId3"/>
              </a:buBlip>
              <a:defRPr/>
            </a:lvl2pPr>
            <a:lvl3pPr marL="1143000" indent="-228600">
              <a:buFontTx/>
              <a:buBlip>
                <a:blip r:embed="rId3"/>
              </a:buBlip>
              <a:defRPr/>
            </a:lvl3pPr>
            <a:lvl4pPr marL="1600200" indent="-228600">
              <a:buFontTx/>
              <a:buBlip>
                <a:blip r:embed="rId3"/>
              </a:buBlip>
              <a:defRPr/>
            </a:lvl4pPr>
            <a:lvl5pPr marL="2057400" indent="-228600"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EE8D619-99E3-40AC-A47D-774EF6A3DE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57B0C1A-A856-4446-93F7-00A9721F3A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/>
            </a:lvl1pPr>
            <a:lvl2pPr marL="685800" indent="-228600">
              <a:buFontTx/>
              <a:buBlip>
                <a:blip r:embed="rId3"/>
              </a:buBlip>
              <a:defRPr/>
            </a:lvl2pPr>
            <a:lvl3pPr marL="1143000" indent="-228600">
              <a:buFontTx/>
              <a:buBlip>
                <a:blip r:embed="rId3"/>
              </a:buBlip>
              <a:defRPr/>
            </a:lvl3pPr>
            <a:lvl4pPr marL="1600200" indent="-228600">
              <a:buFontTx/>
              <a:buBlip>
                <a:blip r:embed="rId3"/>
              </a:buBlip>
              <a:defRPr/>
            </a:lvl4pPr>
            <a:lvl5pPr marL="2057400" indent="-228600"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BBFC644-8D46-4E68-8FE9-B8E6BA614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E1E45"/>
                </a:solidFill>
              </a:defRPr>
            </a:lvl1pPr>
          </a:lstStyle>
          <a:p>
            <a:fld id="{8DAE8141-0158-41A4-9640-A1225FEC37E8}" type="datetimeFigureOut">
              <a:rPr lang="ru-RU" smtClean="0"/>
              <a:pPr/>
              <a:t>27.08.2024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0255935-6DD4-4D83-835B-73DE750CF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E1E45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B1F39A-1232-43B2-937A-99D82CABA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E1E45"/>
                </a:solidFill>
              </a:defRPr>
            </a:lvl1pPr>
          </a:lstStyle>
          <a:p>
            <a:fld id="{1E33299E-43BB-4C4A-9700-259CA35EA19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94542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600A57-6B5E-4D57-81A9-7A6C7B74C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>
            <a:lvl1pPr algn="ctr">
              <a:defRPr b="1">
                <a:solidFill>
                  <a:srgbClr val="EE1E45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92093BA-A303-4439-9EB4-0180757FD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E1E45"/>
                </a:solidFill>
              </a:defRPr>
            </a:lvl1pPr>
          </a:lstStyle>
          <a:p>
            <a:fld id="{8DAE8141-0158-41A4-9640-A1225FEC37E8}" type="datetimeFigureOut">
              <a:rPr lang="ru-RU" smtClean="0"/>
              <a:pPr/>
              <a:t>27.08.2024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25F75E-B612-410C-852C-8D3BECB42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E1E45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57D6682-73CC-4CB5-A57E-4FE76799D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E1E45"/>
                </a:solidFill>
              </a:defRPr>
            </a:lvl1pPr>
          </a:lstStyle>
          <a:p>
            <a:fld id="{1E33299E-43BB-4C4A-9700-259CA35EA19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5096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BB5CEA-45F2-4EC8-A3F2-C4F6EA05D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EBDA82-E733-4740-9CA4-6CC1B723B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F998AF-C76F-4DFB-B916-89EB071081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E8141-0158-41A4-9640-A1225FEC37E8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321DAC-D0D1-4CBC-BF14-F75C69A0EB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12490D-B0F3-40F0-AABB-2CBB6BAE6E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3299E-43BB-4C4A-9700-259CA35EA1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266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2" r:id="rId3"/>
    <p:sldLayoutId id="2147483664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60" r:id="rId10"/>
    <p:sldLayoutId id="2147483655" r:id="rId11"/>
    <p:sldLayoutId id="2147483663" r:id="rId12"/>
    <p:sldLayoutId id="2147483666" r:id="rId13"/>
    <p:sldLayoutId id="2147483661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20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0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0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0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0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KafDob" TargetMode="External"/><Relationship Id="rId7" Type="http://schemas.openxmlformats.org/officeDocument/2006/relationships/hyperlink" Target="https://dzen.ru/a/ZXCsUfyuazkot4zl" TargetMode="External"/><Relationship Id="rId2" Type="http://schemas.openxmlformats.org/officeDocument/2006/relationships/hyperlink" Target="https://vk.com/kafdob?from=search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rutube.ru/video/082d2c8f3877f31469bc91f491c0f49d/?t=101&amp;r=plwd" TargetMode="External"/><Relationship Id="rId5" Type="http://schemas.openxmlformats.org/officeDocument/2006/relationships/hyperlink" Target="https://nark.ru/news/news_nark/vyshel-rolik-ob-obuchenii-sluzheniem/" TargetMode="External"/><Relationship Id="rId4" Type="http://schemas.openxmlformats.org/officeDocument/2006/relationships/hyperlink" Target="https://t.me/iakoy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rutube.ru/video/082d2c8f3877f31469bc91f491c0f49d/?t=101&amp;r=plwd" TargetMode="External"/><Relationship Id="rId2" Type="http://schemas.openxmlformats.org/officeDocument/2006/relationships/hyperlink" Target="https://nark.ru/news/news_nark/vyshel-rolik-ob-obuchenii-sluzheniem/" TargetMode="Externa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PNG"/><Relationship Id="rId4" Type="http://schemas.openxmlformats.org/officeDocument/2006/relationships/hyperlink" Target="https://nark.ru/news/news_nark/vyshel-rolik-ob-obuchenii-sluzheniem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rutube.ru/video/082d2c8f3877f31469bc91f491c0f49d/?t=101&amp;r=plwd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isk.yandex.ru/d/FsGYMMrv8KPvgQ" TargetMode="External"/><Relationship Id="rId2" Type="http://schemas.openxmlformats.org/officeDocument/2006/relationships/hyperlink" Target="https://s.rgsu.net/sveden/education/eduop/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rutube.ru/video/082d2c8f3877f31469bc91f491c0f49d/?t=101&amp;r=plwd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410" y="3063053"/>
            <a:ext cx="6630918" cy="2541097"/>
          </a:xfr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tabLst/>
              <a:defRPr/>
            </a:pPr>
            <a:r>
              <a:rPr lang="ru-RU" sz="3600" dirty="0">
                <a:latin typeface="+mn-lt"/>
              </a:rPr>
              <a:t>ФГБОУ ВО </a:t>
            </a:r>
            <a:br>
              <a:rPr lang="ru-RU" sz="3600" dirty="0">
                <a:latin typeface="+mn-lt"/>
              </a:rPr>
            </a:br>
            <a:r>
              <a:rPr lang="ru-RU" sz="3600" dirty="0">
                <a:latin typeface="+mn-lt"/>
              </a:rPr>
              <a:t>«Российский государственный социальный университет»</a:t>
            </a:r>
            <a:br>
              <a:rPr lang="ru-RU" sz="3600" dirty="0">
                <a:latin typeface="+mn-lt"/>
              </a:rPr>
            </a:br>
            <a:r>
              <a:rPr kumimoji="0" lang="ru-RU" sz="17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практика в формате дисциплины </a:t>
            </a:r>
            <a:br>
              <a:rPr kumimoji="0" lang="ru-RU" sz="17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</a:br>
            <a:r>
              <a:rPr kumimoji="0" lang="ru-RU" sz="17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Б1.О.15 «Общественный проект: «Обучение служением», интегрированной в учебный план 2024 года набора</a:t>
            </a:r>
            <a:br>
              <a:rPr kumimoji="0" lang="ru-RU" sz="1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</a:br>
            <a:endParaRPr lang="ru-RU" sz="3600" dirty="0"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48746" y="6298500"/>
            <a:ext cx="7770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>
                <a:solidFill>
                  <a:srgbClr val="0F2D50"/>
                </a:solidFill>
                <a:latin typeface="Arial" panose="020B0604020202020204" pitchFamily="34" charset="0"/>
              </a:rPr>
              <a:t>2024</a:t>
            </a:r>
            <a:endParaRPr lang="ru-RU" b="0" i="0" dirty="0">
              <a:solidFill>
                <a:srgbClr val="0F2D5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8CDC3A-E719-9879-2502-AE662904A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0861" y="4540469"/>
            <a:ext cx="3279904" cy="2127363"/>
          </a:xfrm>
        </p:spPr>
        <p:txBody>
          <a:bodyPr>
            <a:normAutofit fontScale="47500" lnSpcReduction="20000"/>
          </a:bodyPr>
          <a:lstStyle/>
          <a:p>
            <a:endParaRPr lang="ru-RU" sz="1800" b="0" i="0" u="none" strike="noStrike" baseline="0" dirty="0">
              <a:solidFill>
                <a:srgbClr val="000000"/>
              </a:solidFill>
              <a:latin typeface="Euclid Circular B"/>
            </a:endParaRPr>
          </a:p>
          <a:p>
            <a:endParaRPr lang="ru-RU" sz="1800" b="0" i="0" u="none" strike="noStrike" baseline="0" dirty="0">
              <a:solidFill>
                <a:srgbClr val="000000"/>
              </a:solidFill>
              <a:latin typeface="Euclid Circular B"/>
            </a:endParaRPr>
          </a:p>
          <a:p>
            <a:endParaRPr lang="ru-RU" sz="1800" b="0" i="0" u="none" strike="noStrike" baseline="0" dirty="0">
              <a:solidFill>
                <a:srgbClr val="000000"/>
              </a:solidFill>
              <a:latin typeface="Euclid Circular B"/>
            </a:endParaRPr>
          </a:p>
          <a:p>
            <a:r>
              <a:rPr lang="ru-RU" sz="1900" b="0" i="0" u="none" strike="noStrike" baseline="0" dirty="0">
                <a:solidFill>
                  <a:srgbClr val="202429"/>
                </a:solidFill>
                <a:latin typeface="Euclid Circular B"/>
              </a:rPr>
              <a:t>Шимановская Я.В. - проректор по учебной работе РГСУ; </a:t>
            </a:r>
          </a:p>
          <a:p>
            <a:r>
              <a:rPr lang="ru-RU" sz="1900" b="0" i="0" u="none" strike="noStrike" baseline="0" dirty="0">
                <a:solidFill>
                  <a:srgbClr val="202429"/>
                </a:solidFill>
                <a:latin typeface="Euclid Circular B"/>
              </a:rPr>
              <a:t>Гонтмахер Е.Ш. - заведующий кафедрой общественно-социальных институтов и социальной работы факультета политических и социальных технологий РГСУ;</a:t>
            </a:r>
          </a:p>
          <a:p>
            <a:r>
              <a:rPr lang="ru-RU" sz="1900" b="0" i="0" u="none" strike="noStrike" baseline="0" dirty="0">
                <a:solidFill>
                  <a:srgbClr val="202429"/>
                </a:solidFill>
                <a:latin typeface="Euclid Circular B"/>
              </a:rPr>
              <a:t>Якубович Я.Б. - координатор социальных проектов в рамках подхода "Обучение служением" в РГСУ, руководитель проектного офиса "Обучение служением", </a:t>
            </a:r>
          </a:p>
          <a:p>
            <a:r>
              <a:rPr lang="ru-RU" sz="1900" b="0" i="0" u="none" strike="noStrike" baseline="0" dirty="0">
                <a:solidFill>
                  <a:srgbClr val="202429"/>
                </a:solidFill>
                <a:latin typeface="Euclid Circular B"/>
              </a:rPr>
              <a:t>Абросимова Д.Р.- зам. координатора социальных проектов в рамках подхода "Обучение служением" в РГСУ.</a:t>
            </a:r>
            <a:endParaRPr lang="ru-RU" sz="1900" dirty="0"/>
          </a:p>
        </p:txBody>
      </p:sp>
    </p:spTree>
    <p:extLst>
      <p:ext uri="{BB962C8B-B14F-4D97-AF65-F5344CB8AC3E}">
        <p14:creationId xmlns:p14="http://schemas.microsoft.com/office/powerpoint/2010/main" val="212417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EC0C1D-F5C0-66CC-6D68-9F7AB23D5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1362" y="365125"/>
            <a:ext cx="9252438" cy="1325563"/>
          </a:xfrm>
        </p:spPr>
        <p:txBody>
          <a:bodyPr/>
          <a:lstStyle/>
          <a:p>
            <a:r>
              <a:rPr lang="ru-RU" dirty="0"/>
              <a:t>Адаптивность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00F7749-9BC3-AF32-E68C-B7D5A581E311}"/>
              </a:ext>
            </a:extLst>
          </p:cNvPr>
          <p:cNvGrpSpPr/>
          <p:nvPr/>
        </p:nvGrpSpPr>
        <p:grpSpPr>
          <a:xfrm>
            <a:off x="9611359" y="365125"/>
            <a:ext cx="1663907" cy="1463454"/>
            <a:chOff x="5476789" y="83735"/>
            <a:chExt cx="2189894" cy="2189894"/>
          </a:xfrm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98E4DE76-C9CA-490F-F7AE-2BA06CE840F4}"/>
                </a:ext>
              </a:extLst>
            </p:cNvPr>
            <p:cNvSpPr/>
            <p:nvPr/>
          </p:nvSpPr>
          <p:spPr>
            <a:xfrm>
              <a:off x="5476789" y="83735"/>
              <a:ext cx="2189894" cy="2189894"/>
            </a:xfrm>
            <a:prstGeom prst="ellipse">
              <a:avLst/>
            </a:prstGeom>
            <a:blipFill rotWithShape="0">
              <a:blip r:embed="rId2"/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Овал 4">
              <a:extLst>
                <a:ext uri="{FF2B5EF4-FFF2-40B4-BE49-F238E27FC236}">
                  <a16:creationId xmlns:a16="http://schemas.microsoft.com/office/drawing/2014/main" id="{829F7CAD-4C79-4004-A576-F40529FCB4E5}"/>
                </a:ext>
              </a:extLst>
            </p:cNvPr>
            <p:cNvSpPr txBox="1"/>
            <p:nvPr/>
          </p:nvSpPr>
          <p:spPr>
            <a:xfrm>
              <a:off x="5797492" y="404438"/>
              <a:ext cx="1548488" cy="15484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6500" kern="1200" dirty="0"/>
            </a:p>
          </p:txBody>
        </p:sp>
      </p:grpSp>
      <p:sp>
        <p:nvSpPr>
          <p:cNvPr id="9" name="Объект 8">
            <a:extLst>
              <a:ext uri="{FF2B5EF4-FFF2-40B4-BE49-F238E27FC236}">
                <a16:creationId xmlns:a16="http://schemas.microsoft.com/office/drawing/2014/main" id="{7F53B8A2-2478-8D0B-31BC-B184C8862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5805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dirty="0"/>
              <a:t> Гибкость подхода при формировании соц. заказов: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AutoNum type="arabicPeriod"/>
            </a:pPr>
            <a:r>
              <a:rPr lang="ru-RU" sz="1400" dirty="0"/>
              <a:t>Широкий портфель заказов, сформированный на основе устойчивых связей с соц. партнерами;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AutoNum type="arabicPeriod"/>
            </a:pPr>
            <a:r>
              <a:rPr lang="ru-RU" sz="1400" dirty="0"/>
              <a:t>Инициативные проекты студенческих команд и преподавателей-наставников, в том числе с «внутренними» </a:t>
            </a:r>
            <a:r>
              <a:rPr lang="ru-RU" sz="1400" dirty="0" err="1"/>
              <a:t>соцзаказчикам</a:t>
            </a:r>
            <a:r>
              <a:rPr lang="ru-RU" sz="1400" dirty="0"/>
              <a:t> и;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AutoNum type="arabicPeriod"/>
            </a:pPr>
            <a:r>
              <a:rPr lang="ru-RU" sz="1400" dirty="0"/>
              <a:t>Проекты с </a:t>
            </a:r>
            <a:r>
              <a:rPr lang="ru-RU" sz="1400" dirty="0" err="1"/>
              <a:t>Добро.РФ</a:t>
            </a:r>
            <a:endParaRPr lang="ru-RU" sz="14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ru-RU" sz="14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dirty="0"/>
              <a:t> Добровольность при формировании проектных команд: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AutoNum type="arabicPeriod"/>
            </a:pPr>
            <a:r>
              <a:rPr lang="ru-RU" sz="1400" dirty="0"/>
              <a:t>возможность формирования смешанных команд и миграции между группами; 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AutoNum type="arabicPeriod"/>
            </a:pPr>
            <a:r>
              <a:rPr lang="ru-RU" sz="1400" dirty="0"/>
              <a:t>свобода при выборе проектной роли в команде.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ru-RU" sz="14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dirty="0"/>
              <a:t>Развитие института наставничества: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AutoNum type="arabicPeriod"/>
            </a:pPr>
            <a:r>
              <a:rPr lang="ru-RU" sz="1400" dirty="0"/>
              <a:t>студенты-модераторы смежных направлений/ иных направлений подготовки;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AutoNum type="arabicPeriod"/>
            </a:pPr>
            <a:r>
              <a:rPr lang="ru-RU" sz="1400" dirty="0"/>
              <a:t>студенты-модераторы разных уровней образовательных программ (бакалавриат, магистратура).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AutoNum type="arabicPeriod"/>
            </a:pPr>
            <a:r>
              <a:rPr lang="ru-RU" sz="1400" dirty="0"/>
              <a:t>студенты-модераторы, инициировавшие собственный проект, набирают «под него» проектную команду.</a:t>
            </a:r>
            <a:endParaRPr lang="ru-RU" sz="1200" dirty="0"/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AutoNum type="arabicPeriod"/>
            </a:pPr>
            <a:endParaRPr lang="ru-RU" sz="1200" dirty="0"/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AutoNum type="arabicPeriod"/>
            </a:pP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764125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1B485C3-365C-E37A-5628-32F57BE70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0" y="175603"/>
            <a:ext cx="9465165" cy="1325563"/>
          </a:xfrm>
        </p:spPr>
        <p:txBody>
          <a:bodyPr/>
          <a:lstStyle/>
          <a:p>
            <a:r>
              <a:rPr lang="ru-RU" dirty="0">
                <a:solidFill>
                  <a:schemeClr val="tx2"/>
                </a:solidFill>
              </a:rPr>
              <a:t>Ресурсное обеспечение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2FEF5F-5F20-A96E-99BC-E8134D4A80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773" y="1792898"/>
            <a:ext cx="10512424" cy="368458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2000" b="1" dirty="0"/>
              <a:t>ИТ-ресурсы: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2000" dirty="0"/>
              <a:t>каталог соц. заказов; чат с лидерами, модераторами и наставниками команд; система мониторинга реализации проектов.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2000" b="1" dirty="0"/>
              <a:t>Методическое обеспечение: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2000" dirty="0"/>
              <a:t>внутренний образовательный контент для ППС и студентов; методическая </a:t>
            </a:r>
            <a:r>
              <a:rPr lang="ru-RU" sz="2000" dirty="0" err="1"/>
              <a:t>поддежрка</a:t>
            </a:r>
            <a:r>
              <a:rPr lang="ru-RU" sz="2000" dirty="0"/>
              <a:t> (горячая линия), общеуниверситетский чат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2000" b="1" dirty="0"/>
              <a:t>Кадровый ресурс: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2000" dirty="0">
                <a:solidFill>
                  <a:schemeClr val="tx2"/>
                </a:solidFill>
              </a:rPr>
              <a:t>включение часов «ОС» в нагрузку преподавателей; учет данной нагрузки при получении внутренних званий РГСУ.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2000" b="1" dirty="0"/>
              <a:t>Финансирование: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2000" dirty="0"/>
              <a:t>в рамках основной деятельности организации возможно финансовое стимулирование преподавателей за счет получения внутреннего звания РГСУ.</a:t>
            </a:r>
          </a:p>
        </p:txBody>
      </p:sp>
    </p:spTree>
    <p:extLst>
      <p:ext uri="{BB962C8B-B14F-4D97-AF65-F5344CB8AC3E}">
        <p14:creationId xmlns:p14="http://schemas.microsoft.com/office/powerpoint/2010/main" val="2071043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1B485C3-365C-E37A-5628-32F57BE70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627" y="606426"/>
            <a:ext cx="10515600" cy="1325563"/>
          </a:xfrm>
        </p:spPr>
        <p:txBody>
          <a:bodyPr/>
          <a:lstStyle/>
          <a:p>
            <a:r>
              <a:rPr lang="ru-RU" dirty="0">
                <a:solidFill>
                  <a:schemeClr val="tx2"/>
                </a:solidFill>
              </a:rPr>
              <a:t>Информационная открытость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845E06FA-EF73-1118-924C-C530635AD2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31520" y="1757680"/>
            <a:ext cx="10623868" cy="4581574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b="1" dirty="0">
                <a:solidFill>
                  <a:srgbClr val="000000"/>
                </a:solidFill>
                <a:latin typeface="+mj-lt"/>
              </a:rPr>
              <a:t>ИНФОРМАЦИЯ В СОЦИАЛЬНЫХ СЕТЯХ: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VK</a:t>
            </a:r>
            <a:r>
              <a:rPr lang="ru-RU" sz="1600" dirty="0">
                <a:solidFill>
                  <a:srgbClr val="000000"/>
                </a:solidFill>
                <a:latin typeface="+mj-lt"/>
              </a:rPr>
              <a:t>: </a:t>
            </a:r>
            <a:r>
              <a:rPr lang="ru-RU" sz="1600" b="0" i="0" u="none" strike="noStrike" baseline="0" dirty="0">
                <a:solidFill>
                  <a:srgbClr val="000000"/>
                </a:solidFill>
                <a:latin typeface="+mj-lt"/>
              </a:rPr>
              <a:t>«Кафедра добра» 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+mj-lt"/>
                <a:hlinkClick r:id="rId2"/>
              </a:rPr>
              <a:t>https://vk.com/kafdob?from=search</a:t>
            </a:r>
            <a:r>
              <a:rPr lang="ru-RU" sz="16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Telegram</a:t>
            </a:r>
            <a:r>
              <a:rPr lang="ru-RU" sz="1600" dirty="0">
                <a:solidFill>
                  <a:srgbClr val="000000"/>
                </a:solidFill>
                <a:latin typeface="+mj-lt"/>
              </a:rPr>
              <a:t>-канал</a:t>
            </a:r>
            <a:r>
              <a:rPr lang="ru-RU" sz="1600" b="0" i="0" u="none" strike="noStrike" baseline="0" dirty="0">
                <a:solidFill>
                  <a:srgbClr val="000000"/>
                </a:solidFill>
                <a:latin typeface="+mj-lt"/>
              </a:rPr>
              <a:t> кафедры </a:t>
            </a:r>
            <a:r>
              <a:rPr lang="ru-RU" sz="1600" b="0" i="0" u="none" strike="noStrike" baseline="0" dirty="0" err="1">
                <a:solidFill>
                  <a:srgbClr val="000000"/>
                </a:solidFill>
                <a:latin typeface="+mj-lt"/>
              </a:rPr>
              <a:t>ОСИиСР</a:t>
            </a:r>
            <a:r>
              <a:rPr lang="ru-RU" sz="16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+mj-lt"/>
                <a:hlinkClick r:id="rId3"/>
              </a:rPr>
              <a:t>https://t.me/KafDob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Telegram</a:t>
            </a:r>
            <a:r>
              <a:rPr lang="ru-RU" sz="1600" dirty="0">
                <a:solidFill>
                  <a:srgbClr val="000000"/>
                </a:solidFill>
                <a:latin typeface="+mj-lt"/>
              </a:rPr>
              <a:t>-канал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+mj-lt"/>
              </a:rPr>
              <a:t>координатора проекта в РГСУ </a:t>
            </a:r>
            <a:r>
              <a:rPr lang="en-US" sz="1600" dirty="0">
                <a:solidFill>
                  <a:srgbClr val="000000"/>
                </a:solidFill>
                <a:latin typeface="+mj-lt"/>
                <a:hlinkClick r:id="rId4"/>
              </a:rPr>
              <a:t>https://t.me/iakoy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endParaRPr lang="en-US" sz="16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b="1" dirty="0">
                <a:solidFill>
                  <a:srgbClr val="000000"/>
                </a:solidFill>
                <a:latin typeface="+mj-lt"/>
              </a:rPr>
              <a:t>Внешние публикации в СМИ: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ru-RU" sz="1600" dirty="0">
                <a:solidFill>
                  <a:srgbClr val="000000"/>
                </a:solidFill>
                <a:latin typeface="+mj-lt"/>
              </a:rPr>
              <a:t>сюжет о проекте «Медицинский компас» </a:t>
            </a:r>
            <a:r>
              <a:rPr lang="en-US" sz="1600" u="sng" dirty="0">
                <a:solidFill>
                  <a:schemeClr val="hlink"/>
                </a:solidFill>
                <a:latin typeface="+mj-lt"/>
                <a:hlinkClick r:id="rId5"/>
              </a:rPr>
              <a:t>tps://nark.ru/news/news_nark/vyshel-rolik-ob-obuchenii-sluzheniem/</a:t>
            </a:r>
            <a:r>
              <a:rPr lang="ru-RU" sz="1600" u="sng" dirty="0">
                <a:solidFill>
                  <a:schemeClr val="hlink"/>
                </a:solidFill>
                <a:latin typeface="+mj-lt"/>
              </a:rPr>
              <a:t>;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ru-RU" sz="1600" dirty="0">
                <a:solidFill>
                  <a:srgbClr val="202429"/>
                </a:solidFill>
                <a:latin typeface="+mj-lt"/>
              </a:rPr>
              <a:t>сюжет о проекте «Сердце в красках» </a:t>
            </a:r>
            <a:r>
              <a:rPr lang="ru-RU" sz="1600" u="sng" dirty="0">
                <a:solidFill>
                  <a:srgbClr val="0848C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https://rutube.ru/video/082d2c8f3877f31469bc91f491c0f49d/?t=101&amp;r=plwd</a:t>
            </a:r>
            <a:endParaRPr lang="ru-RU" sz="1600" u="sng" dirty="0">
              <a:solidFill>
                <a:srgbClr val="0848C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ru-RU" sz="1600" dirty="0">
                <a:latin typeface="+mj-lt"/>
              </a:rPr>
              <a:t>Об участии РГСУ в Консорциуме «Обучение служением»   </a:t>
            </a:r>
            <a:r>
              <a:rPr lang="en-US" sz="1600" dirty="0">
                <a:latin typeface="+mj-lt"/>
                <a:hlinkClick r:id="rId7"/>
              </a:rPr>
              <a:t>https://dzen.ru/a/ZXCsUfyuazkot4zl</a:t>
            </a:r>
            <a:r>
              <a:rPr lang="ru-RU" sz="1600" dirty="0">
                <a:latin typeface="+mj-lt"/>
              </a:rPr>
              <a:t>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b="1" dirty="0">
                <a:solidFill>
                  <a:srgbClr val="000000"/>
                </a:solidFill>
                <a:latin typeface="+mj-lt"/>
              </a:rPr>
              <a:t>Внутриуниверситетский чат с лидерами проектных команд в </a:t>
            </a:r>
            <a:r>
              <a:rPr lang="en-US" sz="1600" b="1" dirty="0">
                <a:solidFill>
                  <a:srgbClr val="000000"/>
                </a:solidFill>
                <a:latin typeface="+mj-lt"/>
              </a:rPr>
              <a:t>Telegram</a:t>
            </a:r>
            <a:r>
              <a:rPr lang="ru-RU" sz="1600" b="1" dirty="0">
                <a:solidFill>
                  <a:srgbClr val="000000"/>
                </a:solidFill>
                <a:latin typeface="+mj-lt"/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b="1" dirty="0">
                <a:solidFill>
                  <a:srgbClr val="000000"/>
                </a:solidFill>
                <a:latin typeface="+mj-lt"/>
              </a:rPr>
              <a:t>Информация, сопровождающая отдельные проекты </a:t>
            </a:r>
            <a:r>
              <a:rPr lang="ru-RU" sz="1600" dirty="0">
                <a:solidFill>
                  <a:srgbClr val="202429"/>
                </a:solidFill>
                <a:latin typeface="+mj-lt"/>
              </a:rPr>
              <a:t>- Студенческий </a:t>
            </a:r>
            <a:r>
              <a:rPr lang="en-US" sz="1600" dirty="0">
                <a:solidFill>
                  <a:srgbClr val="202429"/>
                </a:solidFill>
                <a:latin typeface="+mj-lt"/>
              </a:rPr>
              <a:t>T</a:t>
            </a:r>
            <a:r>
              <a:rPr lang="en-US" sz="1600" b="0" i="0" u="none" strike="noStrike" baseline="0" dirty="0">
                <a:solidFill>
                  <a:srgbClr val="202429"/>
                </a:solidFill>
                <a:latin typeface="+mj-lt"/>
              </a:rPr>
              <a:t>elegram-</a:t>
            </a:r>
            <a:r>
              <a:rPr lang="ru-RU" sz="1600" b="0" i="0" u="none" strike="noStrike" baseline="0" dirty="0">
                <a:solidFill>
                  <a:srgbClr val="202429"/>
                </a:solidFill>
                <a:latin typeface="+mj-lt"/>
              </a:rPr>
              <a:t>канал -</a:t>
            </a:r>
            <a:r>
              <a:rPr lang="en-US" sz="1600" b="0" i="0" u="none" strike="noStrike" baseline="0" dirty="0">
                <a:solidFill>
                  <a:srgbClr val="202429"/>
                </a:solidFill>
                <a:latin typeface="+mj-lt"/>
              </a:rPr>
              <a:t>https://t.me/medicinskimost</a:t>
            </a:r>
            <a:r>
              <a:rPr lang="ru-RU" sz="1600" b="0" i="0" u="none" strike="noStrike" baseline="0" dirty="0">
                <a:solidFill>
                  <a:srgbClr val="202429"/>
                </a:solidFill>
                <a:latin typeface="+mj-lt"/>
              </a:rPr>
              <a:t> </a:t>
            </a:r>
            <a:endParaRPr lang="ru-RU" sz="1600" b="0" i="0" u="none" strike="noStrike" baseline="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0622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D5A8E0-2963-4973-A7BC-05CF57F23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900" y="301933"/>
            <a:ext cx="8864600" cy="707537"/>
          </a:xfrm>
        </p:spPr>
        <p:txBody>
          <a:bodyPr/>
          <a:lstStyle/>
          <a:p>
            <a:r>
              <a:rPr lang="ru-RU" dirty="0"/>
              <a:t>Итоги в цифрах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A03FB89D-A9D3-4106-B511-F6A652ECA4D4}"/>
              </a:ext>
            </a:extLst>
          </p:cNvPr>
          <p:cNvSpPr/>
          <p:nvPr/>
        </p:nvSpPr>
        <p:spPr>
          <a:xfrm>
            <a:off x="520700" y="1435100"/>
            <a:ext cx="1054100" cy="7075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430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ACB7F501-2A94-4475-A4B4-9A85E2061DCD}"/>
              </a:ext>
            </a:extLst>
          </p:cNvPr>
          <p:cNvSpPr/>
          <p:nvPr/>
        </p:nvSpPr>
        <p:spPr>
          <a:xfrm>
            <a:off x="520700" y="2447437"/>
            <a:ext cx="1054100" cy="7075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67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3772EF2-E405-4048-B892-F590BA70C46B}"/>
              </a:ext>
            </a:extLst>
          </p:cNvPr>
          <p:cNvSpPr/>
          <p:nvPr/>
        </p:nvSpPr>
        <p:spPr>
          <a:xfrm>
            <a:off x="520700" y="4715363"/>
            <a:ext cx="1054100" cy="7075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47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66B7A634-076F-4EFE-8AC3-A4A2C74A0E47}"/>
              </a:ext>
            </a:extLst>
          </p:cNvPr>
          <p:cNvSpPr/>
          <p:nvPr/>
        </p:nvSpPr>
        <p:spPr>
          <a:xfrm>
            <a:off x="520700" y="3581400"/>
            <a:ext cx="1879600" cy="7075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&gt;</a:t>
            </a:r>
            <a:r>
              <a:rPr lang="ru-RU" sz="3200" b="1" dirty="0"/>
              <a:t>15 000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0DA33F4-4E3E-42D3-838A-7CF479350B05}"/>
              </a:ext>
            </a:extLst>
          </p:cNvPr>
          <p:cNvSpPr/>
          <p:nvPr/>
        </p:nvSpPr>
        <p:spPr>
          <a:xfrm>
            <a:off x="6997700" y="1435100"/>
            <a:ext cx="1054100" cy="7075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16</a:t>
            </a:r>
            <a:endParaRPr lang="ru-RU" sz="3200" b="1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89DF040-8CC5-424F-9172-242AD933E1AB}"/>
              </a:ext>
            </a:extLst>
          </p:cNvPr>
          <p:cNvSpPr/>
          <p:nvPr/>
        </p:nvSpPr>
        <p:spPr>
          <a:xfrm>
            <a:off x="6997700" y="2447437"/>
            <a:ext cx="1054100" cy="7075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30</a:t>
            </a:r>
            <a:endParaRPr lang="ru-RU" sz="3200" b="1" dirty="0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4A2C50C9-1501-40D5-91D6-A2577552B8C9}"/>
              </a:ext>
            </a:extLst>
          </p:cNvPr>
          <p:cNvSpPr/>
          <p:nvPr/>
        </p:nvSpPr>
        <p:spPr>
          <a:xfrm>
            <a:off x="6997700" y="3581400"/>
            <a:ext cx="1054100" cy="7075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ru-RU" sz="3200" b="1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4E17EB77-4BCE-442C-9BA1-5251690FF759}"/>
              </a:ext>
            </a:extLst>
          </p:cNvPr>
          <p:cNvSpPr/>
          <p:nvPr/>
        </p:nvSpPr>
        <p:spPr>
          <a:xfrm>
            <a:off x="6997700" y="4715363"/>
            <a:ext cx="1181100" cy="7075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53%</a:t>
            </a:r>
            <a:endParaRPr lang="ru-RU" sz="32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AE379C-C21C-41AC-844C-143073416924}"/>
              </a:ext>
            </a:extLst>
          </p:cNvPr>
          <p:cNvSpPr txBox="1"/>
          <p:nvPr/>
        </p:nvSpPr>
        <p:spPr>
          <a:xfrm>
            <a:off x="8280400" y="4715363"/>
            <a:ext cx="2705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студентов положительно оценили практику ОС и выразили желание продолжать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FF48B7-51C6-4DE6-A291-FBC649F59F67}"/>
              </a:ext>
            </a:extLst>
          </p:cNvPr>
          <p:cNvSpPr txBox="1"/>
          <p:nvPr/>
        </p:nvSpPr>
        <p:spPr>
          <a:xfrm>
            <a:off x="8312150" y="3642606"/>
            <a:ext cx="2768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800" dirty="0"/>
              <a:t>проекта, освещенных федеральными СМИ*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885E2F-B3E6-4EA5-8CA4-658D233EB627}"/>
              </a:ext>
            </a:extLst>
          </p:cNvPr>
          <p:cNvSpPr txBox="1"/>
          <p:nvPr/>
        </p:nvSpPr>
        <p:spPr>
          <a:xfrm>
            <a:off x="8312150" y="2577483"/>
            <a:ext cx="2508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открытых встреч с соц. партнерами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8FFA3A-8D56-402C-8F02-6A6CED29C32D}"/>
              </a:ext>
            </a:extLst>
          </p:cNvPr>
          <p:cNvSpPr txBox="1"/>
          <p:nvPr/>
        </p:nvSpPr>
        <p:spPr>
          <a:xfrm>
            <a:off x="8375650" y="1504726"/>
            <a:ext cx="2838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dirty="0"/>
              <a:t>социальных заказчиков</a:t>
            </a:r>
            <a:endParaRPr lang="ru-RU" sz="1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E80FAD-E5FB-4919-948F-DFDEA483A204}"/>
              </a:ext>
            </a:extLst>
          </p:cNvPr>
          <p:cNvSpPr txBox="1"/>
          <p:nvPr/>
        </p:nvSpPr>
        <p:spPr>
          <a:xfrm>
            <a:off x="1898649" y="1508565"/>
            <a:ext cx="32956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dirty="0"/>
              <a:t>студентов задействовано в ОС в 2023-24 г.</a:t>
            </a:r>
            <a:endParaRPr lang="ru-RU" sz="1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9D5FE3-6495-4788-928D-CA9C230F13C6}"/>
              </a:ext>
            </a:extLst>
          </p:cNvPr>
          <p:cNvSpPr txBox="1"/>
          <p:nvPr/>
        </p:nvSpPr>
        <p:spPr>
          <a:xfrm>
            <a:off x="1939924" y="2633758"/>
            <a:ext cx="32956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dirty="0"/>
              <a:t>проектов реализовано</a:t>
            </a:r>
            <a:endParaRPr lang="ru-RU" sz="1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9BE2BD-DF5E-4CDA-B4FE-5C7308C0965F}"/>
              </a:ext>
            </a:extLst>
          </p:cNvPr>
          <p:cNvSpPr txBox="1"/>
          <p:nvPr/>
        </p:nvSpPr>
        <p:spPr>
          <a:xfrm>
            <a:off x="2540000" y="3715992"/>
            <a:ext cx="3155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dirty="0" err="1"/>
              <a:t>благополучателей</a:t>
            </a:r>
            <a:endParaRPr lang="ru-RU" sz="1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7BD578-1867-455E-A133-9D28BD9B09D8}"/>
              </a:ext>
            </a:extLst>
          </p:cNvPr>
          <p:cNvSpPr txBox="1"/>
          <p:nvPr/>
        </p:nvSpPr>
        <p:spPr>
          <a:xfrm>
            <a:off x="1920875" y="4884465"/>
            <a:ext cx="3565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dirty="0"/>
              <a:t>публикаций в «новых медиа»</a:t>
            </a:r>
            <a:endParaRPr lang="ru-RU" sz="1800" dirty="0"/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2129F15C-3B79-44E7-BC71-536A60564329}"/>
              </a:ext>
            </a:extLst>
          </p:cNvPr>
          <p:cNvGrpSpPr/>
          <p:nvPr/>
        </p:nvGrpSpPr>
        <p:grpSpPr>
          <a:xfrm>
            <a:off x="667290" y="5727700"/>
            <a:ext cx="10762710" cy="1202246"/>
            <a:chOff x="6151681" y="3686863"/>
            <a:chExt cx="4702805" cy="1474510"/>
          </a:xfrm>
        </p:grpSpPr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6535DF3D-D5E1-47C6-80D4-85E93A56EC66}"/>
                </a:ext>
              </a:extLst>
            </p:cNvPr>
            <p:cNvSpPr/>
            <p:nvPr/>
          </p:nvSpPr>
          <p:spPr>
            <a:xfrm>
              <a:off x="6151681" y="3686863"/>
              <a:ext cx="4702805" cy="147451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2F06258-AE0B-4786-893A-5C1473CC5DE9}"/>
                </a:ext>
              </a:extLst>
            </p:cNvPr>
            <p:cNvSpPr txBox="1"/>
            <p:nvPr/>
          </p:nvSpPr>
          <p:spPr>
            <a:xfrm>
              <a:off x="6151681" y="4229710"/>
              <a:ext cx="4702805" cy="7831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400" b="1" kern="1200" dirty="0"/>
                <a:t>«Медицинский компас» </a:t>
              </a:r>
              <a:r>
                <a:rPr lang="en-US" sz="1400" u="sng" kern="1200" dirty="0">
                  <a:solidFill>
                    <a:schemeClr val="hlink"/>
                  </a:solidFill>
                  <a:hlinkClick r:id="rId2"/>
                </a:rPr>
                <a:t>htps://nark.ru/news/news_nark/vyshel-rolik-ob-obuchenii-sluzheniem/</a:t>
              </a:r>
              <a:r>
                <a:rPr lang="en-US" sz="1400" kern="1200" dirty="0"/>
                <a:t>.</a:t>
              </a:r>
              <a:endParaRPr lang="ru-RU" sz="1400" kern="1200" dirty="0"/>
            </a:p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400" b="1" kern="1200" dirty="0"/>
                <a:t>«Сердце в красках» (канал ТВЦ)  </a:t>
              </a:r>
              <a:r>
                <a:rPr lang="ru-RU" sz="1400" u="sng" kern="1200" dirty="0">
                  <a:solidFill>
                    <a:srgbClr val="0848C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  <a:hlinkClick r:id="rId3"/>
                </a:rPr>
                <a:t>https://rutube.ru/video/082d2c8f3877f31469bc91f491c0f49d/?t=101&amp;r=plwd</a:t>
              </a:r>
              <a:endParaRPr lang="ru-RU" sz="1400" kern="1200" dirty="0"/>
            </a:p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14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67565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9476F89-CA7D-6D4A-5C11-BEC4E6A4E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6867" y="3671049"/>
            <a:ext cx="3430732" cy="1892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0B845CA-F07B-459D-7875-A48C78455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02936"/>
            <a:ext cx="5552220" cy="954463"/>
          </a:xfrm>
        </p:spPr>
        <p:txBody>
          <a:bodyPr>
            <a:normAutofit fontScale="90000"/>
          </a:bodyPr>
          <a:lstStyle/>
          <a:p>
            <a:r>
              <a:rPr lang="ru-RU" sz="3200" i="0" u="none" strike="noStrike" baseline="0" dirty="0">
                <a:solidFill>
                  <a:srgbClr val="202429"/>
                </a:solidFill>
                <a:latin typeface="+mn-lt"/>
              </a:rPr>
              <a:t>Проект "Медицинский компас"</a:t>
            </a:r>
            <a:endParaRPr lang="ru-RU" dirty="0">
              <a:latin typeface="+mn-lt"/>
            </a:endParaRPr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BBB27B2C-00F5-1385-3D03-AC6986548A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0" r="9960" b="3700"/>
          <a:stretch/>
        </p:blipFill>
        <p:spPr>
          <a:xfrm>
            <a:off x="7301233" y="433543"/>
            <a:ext cx="4579946" cy="2599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id="{48672306-2072-DA4F-58EF-6722276129B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>
                <a:solidFill>
                  <a:srgbClr val="202429"/>
                </a:solidFill>
              </a:rPr>
              <a:t>Л</a:t>
            </a:r>
            <a:r>
              <a:rPr lang="ru-RU" sz="1600" b="0" i="0" u="none" strike="noStrike" baseline="0" dirty="0">
                <a:solidFill>
                  <a:srgbClr val="202429"/>
                </a:solidFill>
              </a:rPr>
              <a:t>идер проекта Михаил Сурков, студент 1 курса направления подготовки "Информационные системы и технологии«</a:t>
            </a:r>
          </a:p>
          <a:p>
            <a:endParaRPr lang="ru-RU" sz="1400" b="0" i="0" u="none" strike="noStrike" baseline="0" dirty="0">
              <a:solidFill>
                <a:srgbClr val="000000"/>
              </a:solidFill>
            </a:endParaRPr>
          </a:p>
          <a:p>
            <a:r>
              <a:rPr lang="ru-RU" sz="1600" b="1" i="0" u="none" strike="noStrike" baseline="0" dirty="0">
                <a:solidFill>
                  <a:srgbClr val="202429"/>
                </a:solidFill>
              </a:rPr>
              <a:t>Цель проекта</a:t>
            </a:r>
            <a:endParaRPr lang="ru-RU" sz="1600" b="0" i="0" u="none" strike="noStrike" baseline="0" dirty="0">
              <a:solidFill>
                <a:srgbClr val="202429"/>
              </a:solidFill>
            </a:endParaRPr>
          </a:p>
          <a:p>
            <a:pPr marL="114300" indent="0">
              <a:buNone/>
            </a:pPr>
            <a:r>
              <a:rPr lang="ru-RU" sz="1600" b="0" i="0" u="none" strike="noStrike" baseline="0" dirty="0">
                <a:solidFill>
                  <a:srgbClr val="202429"/>
                </a:solidFill>
              </a:rPr>
              <a:t>Создание CRM-системы для БФ "Центр "Дом друзей", в которой производится учет оказанных медицинских и социальных услуг для бездомных.</a:t>
            </a:r>
          </a:p>
          <a:p>
            <a:pPr marL="114300" indent="0">
              <a:buNone/>
            </a:pPr>
            <a:r>
              <a:rPr lang="ru-RU" sz="1600" b="0" i="0" u="none" strike="noStrike" baseline="0" dirty="0">
                <a:solidFill>
                  <a:srgbClr val="202429"/>
                </a:solidFill>
              </a:rPr>
              <a:t>Ссылка на видеоролик о проекте: </a:t>
            </a:r>
            <a:r>
              <a:rPr lang="en-US" sz="1600" u="sng" dirty="0">
                <a:solidFill>
                  <a:schemeClr val="hlink"/>
                </a:solidFill>
                <a:highlight>
                  <a:srgbClr val="FFFFFF"/>
                </a:highlight>
                <a:hlinkClick r:id="rId4"/>
              </a:rPr>
              <a:t>https://nark.ru/news/news_nark/vyshel-rolik-ob-obuchenii-sluzheniem/</a:t>
            </a:r>
            <a:r>
              <a:rPr lang="en-US" sz="1600" dirty="0"/>
              <a:t>.</a:t>
            </a:r>
          </a:p>
          <a:p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B57E52A-AC37-E367-1281-FE1049BBC0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5" r="28447"/>
          <a:stretch/>
        </p:blipFill>
        <p:spPr>
          <a:xfrm>
            <a:off x="4665492" y="3296885"/>
            <a:ext cx="4332303" cy="3136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06809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170084-154B-BDDD-58E0-421FA66E6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/>
              <a:t>Проект «Сердце в красках»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B2C552-32B7-5DFC-5537-25EE5359CF1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Автор проекта – Марина Ортман, студентка 2 курса направления подготовки «Социальная работа»</a:t>
            </a:r>
          </a:p>
          <a:p>
            <a:r>
              <a:rPr lang="ru-RU" sz="1600" dirty="0">
                <a:solidFill>
                  <a:srgbClr val="21252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Цель проекта: Привлечь вниманием к проблеме с помощью челленджа, запущенного 15 мая 2024 года с</a:t>
            </a:r>
            <a:r>
              <a:rPr lang="ru-RU" dirty="0">
                <a:solidFill>
                  <a:srgbClr val="21252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овместно с </a:t>
            </a:r>
            <a:r>
              <a:rPr lang="ru-RU" sz="1600" dirty="0">
                <a:solidFill>
                  <a:srgbClr val="21252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БФ «Чудо света» (президент фонда - Е.В. Колокольцева) и организации мастер-класса для детей из 60 семей, которые борются с сосудистыми патологиями. </a:t>
            </a:r>
          </a:p>
          <a:p>
            <a:r>
              <a:rPr lang="ru-RU" dirty="0">
                <a:solidFill>
                  <a:srgbClr val="212529"/>
                </a:solidFill>
                <a:cs typeface="Times New Roman" panose="02020603050405020304" pitchFamily="18" charset="0"/>
              </a:rPr>
              <a:t>Ссылка на сюжет о проекте: </a:t>
            </a:r>
            <a:r>
              <a:rPr lang="ru-RU" sz="1600" u="sng" dirty="0">
                <a:solidFill>
                  <a:srgbClr val="0848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https://rutube.ru/video/082d2c8f3877f31469bc91f491c0f49d/?t=101&amp;r=plwd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A4860B-F8D1-FD4C-6CC7-7585FB13F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9288" y="239971"/>
            <a:ext cx="3675112" cy="4945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F817157-16F1-5E37-547F-3FE8A0F1F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402" y="4208016"/>
            <a:ext cx="4037516" cy="2410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97069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CF58EB62-1780-4D03-4CAE-6D5E6D4B4690}"/>
              </a:ext>
            </a:extLst>
          </p:cNvPr>
          <p:cNvSpPr txBox="1"/>
          <p:nvPr/>
        </p:nvSpPr>
        <p:spPr>
          <a:xfrm>
            <a:off x="1044989" y="2869211"/>
            <a:ext cx="540015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СЛУЖЕНИЕ БЕЗ РАДОСТИ НЕ ПОМОГАЕТ НИ ТОМУ, КТО СЛУЖИТ, НИ ТОМУ, КОМУ СЛУЖАТ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DED7FB-BA1B-2DF1-0E72-F3E5A08809EF}"/>
              </a:ext>
            </a:extLst>
          </p:cNvPr>
          <p:cNvSpPr txBox="1"/>
          <p:nvPr/>
        </p:nvSpPr>
        <p:spPr>
          <a:xfrm>
            <a:off x="1902790" y="4982652"/>
            <a:ext cx="29964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Махатма Ганди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A25189-D74E-3D1B-2685-9B7B36FCC6FC}"/>
              </a:ext>
            </a:extLst>
          </p:cNvPr>
          <p:cNvSpPr txBox="1"/>
          <p:nvPr/>
        </p:nvSpPr>
        <p:spPr>
          <a:xfrm>
            <a:off x="673091" y="2011356"/>
            <a:ext cx="755089" cy="8478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11500" dirty="0">
                <a:solidFill>
                  <a:srgbClr val="FF0000"/>
                </a:solidFill>
                <a:ea typeface="Verdana" panose="020B0604030504040204" pitchFamily="34" charset="0"/>
              </a:rPr>
              <a:t>“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A59828AD-9332-34EF-D838-9AB376F86699}"/>
              </a:ext>
            </a:extLst>
          </p:cNvPr>
          <p:cNvSpPr/>
          <p:nvPr/>
        </p:nvSpPr>
        <p:spPr>
          <a:xfrm>
            <a:off x="11588888" y="174490"/>
            <a:ext cx="480538" cy="480538"/>
          </a:xfrm>
          <a:prstGeom prst="ellipse">
            <a:avLst/>
          </a:prstGeom>
          <a:solidFill>
            <a:srgbClr val="E9F0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4155E8AB-7412-D1F6-69C7-AEE07E507623}"/>
              </a:ext>
            </a:extLst>
          </p:cNvPr>
          <p:cNvSpPr txBox="1">
            <a:spLocks/>
          </p:cNvSpPr>
          <p:nvPr/>
        </p:nvSpPr>
        <p:spPr>
          <a:xfrm>
            <a:off x="11588867" y="253933"/>
            <a:ext cx="480308" cy="3348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AC8C609-495D-4590-9E03-86CF8254B723}" type="slidenum">
              <a:rPr lang="ru-RU" sz="1600" b="1" smtClean="0">
                <a:solidFill>
                  <a:srgbClr val="3B5EA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16</a:t>
            </a:fld>
            <a:endParaRPr lang="ru-RU" sz="1600" b="1" dirty="0">
              <a:solidFill>
                <a:srgbClr val="3B5EA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36" name="Рисунок 2">
            <a:extLst>
              <a:ext uri="{FF2B5EF4-FFF2-40B4-BE49-F238E27FC236}">
                <a16:creationId xmlns:a16="http://schemas.microsoft.com/office/drawing/2014/main" id="{00C3FDD2-491F-C1C1-9EFF-7B642C45119E}"/>
              </a:ext>
            </a:extLst>
          </p:cNvPr>
          <p:cNvGrpSpPr/>
          <p:nvPr/>
        </p:nvGrpSpPr>
        <p:grpSpPr>
          <a:xfrm>
            <a:off x="13702267" y="6219591"/>
            <a:ext cx="449524" cy="449497"/>
            <a:chOff x="3014657" y="-2403336"/>
            <a:chExt cx="540874" cy="540841"/>
          </a:xfrm>
          <a:solidFill>
            <a:srgbClr val="FFFFFF"/>
          </a:solidFill>
        </p:grpSpPr>
        <p:sp>
          <p:nvSpPr>
            <p:cNvPr id="37" name="Полилиния: фигура 36">
              <a:extLst>
                <a:ext uri="{FF2B5EF4-FFF2-40B4-BE49-F238E27FC236}">
                  <a16:creationId xmlns:a16="http://schemas.microsoft.com/office/drawing/2014/main" id="{C39C124F-DCBC-CE03-A1AF-3E98E5C32C5C}"/>
                </a:ext>
              </a:extLst>
            </p:cNvPr>
            <p:cNvSpPr/>
            <p:nvPr/>
          </p:nvSpPr>
          <p:spPr>
            <a:xfrm>
              <a:off x="3050708" y="-2099892"/>
              <a:ext cx="187571" cy="157954"/>
            </a:xfrm>
            <a:custGeom>
              <a:avLst/>
              <a:gdLst>
                <a:gd name="connsiteX0" fmla="*/ 187571 w 187571"/>
                <a:gd name="connsiteY0" fmla="*/ 13533 h 157954"/>
                <a:gd name="connsiteX1" fmla="*/ 42886 w 187571"/>
                <a:gd name="connsiteY1" fmla="*/ 157954 h 157954"/>
                <a:gd name="connsiteX2" fmla="*/ 0 w 187571"/>
                <a:gd name="connsiteY2" fmla="*/ 101776 h 157954"/>
                <a:gd name="connsiteX3" fmla="*/ 177209 w 187571"/>
                <a:gd name="connsiteY3" fmla="*/ 0 h 157954"/>
                <a:gd name="connsiteX4" fmla="*/ 177232 w 187571"/>
                <a:gd name="connsiteY4" fmla="*/ 57 h 157954"/>
                <a:gd name="connsiteX5" fmla="*/ 177335 w 187571"/>
                <a:gd name="connsiteY5" fmla="*/ 241 h 157954"/>
                <a:gd name="connsiteX6" fmla="*/ 177875 w 187571"/>
                <a:gd name="connsiteY6" fmla="*/ 1149 h 157954"/>
                <a:gd name="connsiteX7" fmla="*/ 178013 w 187571"/>
                <a:gd name="connsiteY7" fmla="*/ 1367 h 157954"/>
                <a:gd name="connsiteX8" fmla="*/ 178047 w 187571"/>
                <a:gd name="connsiteY8" fmla="*/ 1425 h 157954"/>
                <a:gd name="connsiteX9" fmla="*/ 178852 w 187571"/>
                <a:gd name="connsiteY9" fmla="*/ 2723 h 157954"/>
                <a:gd name="connsiteX10" fmla="*/ 178898 w 187571"/>
                <a:gd name="connsiteY10" fmla="*/ 2780 h 157954"/>
                <a:gd name="connsiteX11" fmla="*/ 179001 w 187571"/>
                <a:gd name="connsiteY11" fmla="*/ 2941 h 157954"/>
                <a:gd name="connsiteX12" fmla="*/ 179725 w 187571"/>
                <a:gd name="connsiteY12" fmla="*/ 4032 h 157954"/>
                <a:gd name="connsiteX13" fmla="*/ 179736 w 187571"/>
                <a:gd name="connsiteY13" fmla="*/ 4055 h 157954"/>
                <a:gd name="connsiteX14" fmla="*/ 179782 w 187571"/>
                <a:gd name="connsiteY14" fmla="*/ 4136 h 157954"/>
                <a:gd name="connsiteX15" fmla="*/ 179886 w 187571"/>
                <a:gd name="connsiteY15" fmla="*/ 4285 h 157954"/>
                <a:gd name="connsiteX16" fmla="*/ 180494 w 187571"/>
                <a:gd name="connsiteY16" fmla="*/ 5158 h 157954"/>
                <a:gd name="connsiteX17" fmla="*/ 180644 w 187571"/>
                <a:gd name="connsiteY17" fmla="*/ 5377 h 157954"/>
                <a:gd name="connsiteX18" fmla="*/ 180713 w 187571"/>
                <a:gd name="connsiteY18" fmla="*/ 5469 h 157954"/>
                <a:gd name="connsiteX19" fmla="*/ 180805 w 187571"/>
                <a:gd name="connsiteY19" fmla="*/ 5595 h 157954"/>
                <a:gd name="connsiteX20" fmla="*/ 180965 w 187571"/>
                <a:gd name="connsiteY20" fmla="*/ 5802 h 157954"/>
                <a:gd name="connsiteX21" fmla="*/ 181126 w 187571"/>
                <a:gd name="connsiteY21" fmla="*/ 6031 h 157954"/>
                <a:gd name="connsiteX22" fmla="*/ 181287 w 187571"/>
                <a:gd name="connsiteY22" fmla="*/ 6238 h 157954"/>
                <a:gd name="connsiteX23" fmla="*/ 181459 w 187571"/>
                <a:gd name="connsiteY23" fmla="*/ 6445 h 157954"/>
                <a:gd name="connsiteX24" fmla="*/ 181620 w 187571"/>
                <a:gd name="connsiteY24" fmla="*/ 6663 h 157954"/>
                <a:gd name="connsiteX25" fmla="*/ 181689 w 187571"/>
                <a:gd name="connsiteY25" fmla="*/ 6755 h 157954"/>
                <a:gd name="connsiteX26" fmla="*/ 181781 w 187571"/>
                <a:gd name="connsiteY26" fmla="*/ 6870 h 157954"/>
                <a:gd name="connsiteX27" fmla="*/ 181942 w 187571"/>
                <a:gd name="connsiteY27" fmla="*/ 7077 h 157954"/>
                <a:gd name="connsiteX28" fmla="*/ 182103 w 187571"/>
                <a:gd name="connsiteY28" fmla="*/ 7284 h 157954"/>
                <a:gd name="connsiteX29" fmla="*/ 182275 w 187571"/>
                <a:gd name="connsiteY29" fmla="*/ 7502 h 157954"/>
                <a:gd name="connsiteX30" fmla="*/ 182436 w 187571"/>
                <a:gd name="connsiteY30" fmla="*/ 7709 h 157954"/>
                <a:gd name="connsiteX31" fmla="*/ 182608 w 187571"/>
                <a:gd name="connsiteY31" fmla="*/ 7916 h 157954"/>
                <a:gd name="connsiteX32" fmla="*/ 182781 w 187571"/>
                <a:gd name="connsiteY32" fmla="*/ 8122 h 157954"/>
                <a:gd name="connsiteX33" fmla="*/ 182941 w 187571"/>
                <a:gd name="connsiteY33" fmla="*/ 8329 h 157954"/>
                <a:gd name="connsiteX34" fmla="*/ 183114 w 187571"/>
                <a:gd name="connsiteY34" fmla="*/ 8536 h 157954"/>
                <a:gd name="connsiteX35" fmla="*/ 183286 w 187571"/>
                <a:gd name="connsiteY35" fmla="*/ 8743 h 157954"/>
                <a:gd name="connsiteX36" fmla="*/ 183458 w 187571"/>
                <a:gd name="connsiteY36" fmla="*/ 8938 h 157954"/>
                <a:gd name="connsiteX37" fmla="*/ 183631 w 187571"/>
                <a:gd name="connsiteY37" fmla="*/ 9145 h 157954"/>
                <a:gd name="connsiteX38" fmla="*/ 183803 w 187571"/>
                <a:gd name="connsiteY38" fmla="*/ 9352 h 157954"/>
                <a:gd name="connsiteX39" fmla="*/ 183975 w 187571"/>
                <a:gd name="connsiteY39" fmla="*/ 9558 h 157954"/>
                <a:gd name="connsiteX40" fmla="*/ 184148 w 187571"/>
                <a:gd name="connsiteY40" fmla="*/ 9765 h 157954"/>
                <a:gd name="connsiteX41" fmla="*/ 184320 w 187571"/>
                <a:gd name="connsiteY41" fmla="*/ 9960 h 157954"/>
                <a:gd name="connsiteX42" fmla="*/ 184492 w 187571"/>
                <a:gd name="connsiteY42" fmla="*/ 10167 h 157954"/>
                <a:gd name="connsiteX43" fmla="*/ 184665 w 187571"/>
                <a:gd name="connsiteY43" fmla="*/ 10363 h 157954"/>
                <a:gd name="connsiteX44" fmla="*/ 184849 w 187571"/>
                <a:gd name="connsiteY44" fmla="*/ 10569 h 157954"/>
                <a:gd name="connsiteX45" fmla="*/ 185032 w 187571"/>
                <a:gd name="connsiteY45" fmla="*/ 10765 h 157954"/>
                <a:gd name="connsiteX46" fmla="*/ 185216 w 187571"/>
                <a:gd name="connsiteY46" fmla="*/ 10971 h 157954"/>
                <a:gd name="connsiteX47" fmla="*/ 185388 w 187571"/>
                <a:gd name="connsiteY47" fmla="*/ 11167 h 157954"/>
                <a:gd name="connsiteX48" fmla="*/ 185561 w 187571"/>
                <a:gd name="connsiteY48" fmla="*/ 11374 h 157954"/>
                <a:gd name="connsiteX49" fmla="*/ 185745 w 187571"/>
                <a:gd name="connsiteY49" fmla="*/ 11569 h 157954"/>
                <a:gd name="connsiteX50" fmla="*/ 186089 w 187571"/>
                <a:gd name="connsiteY50" fmla="*/ 11948 h 157954"/>
                <a:gd name="connsiteX51" fmla="*/ 186112 w 187571"/>
                <a:gd name="connsiteY51" fmla="*/ 11971 h 157954"/>
                <a:gd name="connsiteX52" fmla="*/ 186296 w 187571"/>
                <a:gd name="connsiteY52" fmla="*/ 12166 h 157954"/>
                <a:gd name="connsiteX53" fmla="*/ 186480 w 187571"/>
                <a:gd name="connsiteY53" fmla="*/ 12362 h 157954"/>
                <a:gd name="connsiteX54" fmla="*/ 186664 w 187571"/>
                <a:gd name="connsiteY54" fmla="*/ 12557 h 157954"/>
                <a:gd name="connsiteX55" fmla="*/ 187227 w 187571"/>
                <a:gd name="connsiteY55" fmla="*/ 13143 h 157954"/>
                <a:gd name="connsiteX56" fmla="*/ 187422 w 187571"/>
                <a:gd name="connsiteY56" fmla="*/ 13327 h 157954"/>
                <a:gd name="connsiteX57" fmla="*/ 187571 w 187571"/>
                <a:gd name="connsiteY57" fmla="*/ 13533 h 157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87571" h="157954">
                  <a:moveTo>
                    <a:pt x="187571" y="13533"/>
                  </a:moveTo>
                  <a:lnTo>
                    <a:pt x="42886" y="157954"/>
                  </a:lnTo>
                  <a:cubicBezTo>
                    <a:pt x="26056" y="141101"/>
                    <a:pt x="11695" y="122168"/>
                    <a:pt x="0" y="101776"/>
                  </a:cubicBezTo>
                  <a:lnTo>
                    <a:pt x="177209" y="0"/>
                  </a:lnTo>
                  <a:lnTo>
                    <a:pt x="177232" y="57"/>
                  </a:lnTo>
                  <a:lnTo>
                    <a:pt x="177335" y="241"/>
                  </a:lnTo>
                  <a:lnTo>
                    <a:pt x="177875" y="1149"/>
                  </a:lnTo>
                  <a:lnTo>
                    <a:pt x="178013" y="1367"/>
                  </a:lnTo>
                  <a:lnTo>
                    <a:pt x="178047" y="1425"/>
                  </a:lnTo>
                  <a:lnTo>
                    <a:pt x="178852" y="2723"/>
                  </a:lnTo>
                  <a:lnTo>
                    <a:pt x="178898" y="2780"/>
                  </a:lnTo>
                  <a:lnTo>
                    <a:pt x="179001" y="2941"/>
                  </a:lnTo>
                  <a:lnTo>
                    <a:pt x="179725" y="4032"/>
                  </a:lnTo>
                  <a:lnTo>
                    <a:pt x="179736" y="4055"/>
                  </a:lnTo>
                  <a:lnTo>
                    <a:pt x="179782" y="4136"/>
                  </a:lnTo>
                  <a:lnTo>
                    <a:pt x="179886" y="4285"/>
                  </a:lnTo>
                  <a:lnTo>
                    <a:pt x="180494" y="5158"/>
                  </a:lnTo>
                  <a:lnTo>
                    <a:pt x="180644" y="5377"/>
                  </a:lnTo>
                  <a:lnTo>
                    <a:pt x="180713" y="5469"/>
                  </a:lnTo>
                  <a:lnTo>
                    <a:pt x="180805" y="5595"/>
                  </a:lnTo>
                  <a:lnTo>
                    <a:pt x="180965" y="5802"/>
                  </a:lnTo>
                  <a:lnTo>
                    <a:pt x="181126" y="6031"/>
                  </a:lnTo>
                  <a:lnTo>
                    <a:pt x="181287" y="6238"/>
                  </a:lnTo>
                  <a:lnTo>
                    <a:pt x="181459" y="6445"/>
                  </a:lnTo>
                  <a:lnTo>
                    <a:pt x="181620" y="6663"/>
                  </a:lnTo>
                  <a:lnTo>
                    <a:pt x="181689" y="6755"/>
                  </a:lnTo>
                  <a:lnTo>
                    <a:pt x="181781" y="6870"/>
                  </a:lnTo>
                  <a:lnTo>
                    <a:pt x="181942" y="7077"/>
                  </a:lnTo>
                  <a:lnTo>
                    <a:pt x="182103" y="7284"/>
                  </a:lnTo>
                  <a:lnTo>
                    <a:pt x="182275" y="7502"/>
                  </a:lnTo>
                  <a:lnTo>
                    <a:pt x="182436" y="7709"/>
                  </a:lnTo>
                  <a:lnTo>
                    <a:pt x="182608" y="7916"/>
                  </a:lnTo>
                  <a:lnTo>
                    <a:pt x="182781" y="8122"/>
                  </a:lnTo>
                  <a:lnTo>
                    <a:pt x="182941" y="8329"/>
                  </a:lnTo>
                  <a:lnTo>
                    <a:pt x="183114" y="8536"/>
                  </a:lnTo>
                  <a:lnTo>
                    <a:pt x="183286" y="8743"/>
                  </a:lnTo>
                  <a:lnTo>
                    <a:pt x="183458" y="8938"/>
                  </a:lnTo>
                  <a:lnTo>
                    <a:pt x="183631" y="9145"/>
                  </a:lnTo>
                  <a:lnTo>
                    <a:pt x="183803" y="9352"/>
                  </a:lnTo>
                  <a:lnTo>
                    <a:pt x="183975" y="9558"/>
                  </a:lnTo>
                  <a:lnTo>
                    <a:pt x="184148" y="9765"/>
                  </a:lnTo>
                  <a:lnTo>
                    <a:pt x="184320" y="9960"/>
                  </a:lnTo>
                  <a:lnTo>
                    <a:pt x="184492" y="10167"/>
                  </a:lnTo>
                  <a:lnTo>
                    <a:pt x="184665" y="10363"/>
                  </a:lnTo>
                  <a:lnTo>
                    <a:pt x="184849" y="10569"/>
                  </a:lnTo>
                  <a:lnTo>
                    <a:pt x="185032" y="10765"/>
                  </a:lnTo>
                  <a:lnTo>
                    <a:pt x="185216" y="10971"/>
                  </a:lnTo>
                  <a:lnTo>
                    <a:pt x="185388" y="11167"/>
                  </a:lnTo>
                  <a:lnTo>
                    <a:pt x="185561" y="11374"/>
                  </a:lnTo>
                  <a:lnTo>
                    <a:pt x="185745" y="11569"/>
                  </a:lnTo>
                  <a:lnTo>
                    <a:pt x="186089" y="11948"/>
                  </a:lnTo>
                  <a:lnTo>
                    <a:pt x="186112" y="11971"/>
                  </a:lnTo>
                  <a:lnTo>
                    <a:pt x="186296" y="12166"/>
                  </a:lnTo>
                  <a:lnTo>
                    <a:pt x="186480" y="12362"/>
                  </a:lnTo>
                  <a:lnTo>
                    <a:pt x="186664" y="12557"/>
                  </a:lnTo>
                  <a:lnTo>
                    <a:pt x="187227" y="13143"/>
                  </a:lnTo>
                  <a:lnTo>
                    <a:pt x="187422" y="13327"/>
                  </a:lnTo>
                  <a:lnTo>
                    <a:pt x="187571" y="13533"/>
                  </a:lnTo>
                  <a:close/>
                </a:path>
              </a:pathLst>
            </a:custGeom>
            <a:solidFill>
              <a:srgbClr val="FFFFFF"/>
            </a:solidFill>
            <a:ln w="11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" name="Полилиния: фигура 37">
              <a:extLst>
                <a:ext uri="{FF2B5EF4-FFF2-40B4-BE49-F238E27FC236}">
                  <a16:creationId xmlns:a16="http://schemas.microsoft.com/office/drawing/2014/main" id="{D02597F2-A463-E70E-BDBF-41BE56C70089}"/>
                </a:ext>
              </a:extLst>
            </p:cNvPr>
            <p:cNvSpPr/>
            <p:nvPr/>
          </p:nvSpPr>
          <p:spPr>
            <a:xfrm>
              <a:off x="3284681" y="-2069103"/>
              <a:ext cx="69883" cy="206608"/>
            </a:xfrm>
            <a:custGeom>
              <a:avLst/>
              <a:gdLst>
                <a:gd name="connsiteX0" fmla="*/ 69884 w 69883"/>
                <a:gd name="connsiteY0" fmla="*/ 197475 h 206608"/>
                <a:gd name="connsiteX1" fmla="*/ 0 w 69883"/>
                <a:gd name="connsiteY1" fmla="*/ 206608 h 206608"/>
                <a:gd name="connsiteX2" fmla="*/ 195 w 69883"/>
                <a:gd name="connsiteY2" fmla="*/ 2217 h 206608"/>
                <a:gd name="connsiteX3" fmla="*/ 333 w 69883"/>
                <a:gd name="connsiteY3" fmla="*/ 2217 h 206608"/>
                <a:gd name="connsiteX4" fmla="*/ 460 w 69883"/>
                <a:gd name="connsiteY4" fmla="*/ 2217 h 206608"/>
                <a:gd name="connsiteX5" fmla="*/ 724 w 69883"/>
                <a:gd name="connsiteY5" fmla="*/ 2217 h 206608"/>
                <a:gd name="connsiteX6" fmla="*/ 999 w 69883"/>
                <a:gd name="connsiteY6" fmla="*/ 2217 h 206608"/>
                <a:gd name="connsiteX7" fmla="*/ 1275 w 69883"/>
                <a:gd name="connsiteY7" fmla="*/ 2206 h 206608"/>
                <a:gd name="connsiteX8" fmla="*/ 1539 w 69883"/>
                <a:gd name="connsiteY8" fmla="*/ 2206 h 206608"/>
                <a:gd name="connsiteX9" fmla="*/ 1815 w 69883"/>
                <a:gd name="connsiteY9" fmla="*/ 2194 h 206608"/>
                <a:gd name="connsiteX10" fmla="*/ 1930 w 69883"/>
                <a:gd name="connsiteY10" fmla="*/ 2194 h 206608"/>
                <a:gd name="connsiteX11" fmla="*/ 2091 w 69883"/>
                <a:gd name="connsiteY11" fmla="*/ 2183 h 206608"/>
                <a:gd name="connsiteX12" fmla="*/ 2367 w 69883"/>
                <a:gd name="connsiteY12" fmla="*/ 2171 h 206608"/>
                <a:gd name="connsiteX13" fmla="*/ 2907 w 69883"/>
                <a:gd name="connsiteY13" fmla="*/ 2160 h 206608"/>
                <a:gd name="connsiteX14" fmla="*/ 3182 w 69883"/>
                <a:gd name="connsiteY14" fmla="*/ 2148 h 206608"/>
                <a:gd name="connsiteX15" fmla="*/ 3447 w 69883"/>
                <a:gd name="connsiteY15" fmla="*/ 2137 h 206608"/>
                <a:gd name="connsiteX16" fmla="*/ 3527 w 69883"/>
                <a:gd name="connsiteY16" fmla="*/ 2137 h 206608"/>
                <a:gd name="connsiteX17" fmla="*/ 3722 w 69883"/>
                <a:gd name="connsiteY17" fmla="*/ 2125 h 206608"/>
                <a:gd name="connsiteX18" fmla="*/ 3998 w 69883"/>
                <a:gd name="connsiteY18" fmla="*/ 2102 h 206608"/>
                <a:gd name="connsiteX19" fmla="*/ 4274 w 69883"/>
                <a:gd name="connsiteY19" fmla="*/ 2091 h 206608"/>
                <a:gd name="connsiteX20" fmla="*/ 4549 w 69883"/>
                <a:gd name="connsiteY20" fmla="*/ 2068 h 206608"/>
                <a:gd name="connsiteX21" fmla="*/ 4814 w 69883"/>
                <a:gd name="connsiteY21" fmla="*/ 2056 h 206608"/>
                <a:gd name="connsiteX22" fmla="*/ 5089 w 69883"/>
                <a:gd name="connsiteY22" fmla="*/ 2033 h 206608"/>
                <a:gd name="connsiteX23" fmla="*/ 5124 w 69883"/>
                <a:gd name="connsiteY23" fmla="*/ 2033 h 206608"/>
                <a:gd name="connsiteX24" fmla="*/ 5365 w 69883"/>
                <a:gd name="connsiteY24" fmla="*/ 2010 h 206608"/>
                <a:gd name="connsiteX25" fmla="*/ 5629 w 69883"/>
                <a:gd name="connsiteY25" fmla="*/ 1987 h 206608"/>
                <a:gd name="connsiteX26" fmla="*/ 5905 w 69883"/>
                <a:gd name="connsiteY26" fmla="*/ 1965 h 206608"/>
                <a:gd name="connsiteX27" fmla="*/ 6181 w 69883"/>
                <a:gd name="connsiteY27" fmla="*/ 1942 h 206608"/>
                <a:gd name="connsiteX28" fmla="*/ 6456 w 69883"/>
                <a:gd name="connsiteY28" fmla="*/ 1919 h 206608"/>
                <a:gd name="connsiteX29" fmla="*/ 6996 w 69883"/>
                <a:gd name="connsiteY29" fmla="*/ 1873 h 206608"/>
                <a:gd name="connsiteX30" fmla="*/ 7261 w 69883"/>
                <a:gd name="connsiteY30" fmla="*/ 1838 h 206608"/>
                <a:gd name="connsiteX31" fmla="*/ 7525 w 69883"/>
                <a:gd name="connsiteY31" fmla="*/ 1804 h 206608"/>
                <a:gd name="connsiteX32" fmla="*/ 7801 w 69883"/>
                <a:gd name="connsiteY32" fmla="*/ 1769 h 206608"/>
                <a:gd name="connsiteX33" fmla="*/ 8076 w 69883"/>
                <a:gd name="connsiteY33" fmla="*/ 1735 h 206608"/>
                <a:gd name="connsiteX34" fmla="*/ 8616 w 69883"/>
                <a:gd name="connsiteY34" fmla="*/ 1677 h 206608"/>
                <a:gd name="connsiteX35" fmla="*/ 8892 w 69883"/>
                <a:gd name="connsiteY35" fmla="*/ 1643 h 206608"/>
                <a:gd name="connsiteX36" fmla="*/ 9156 w 69883"/>
                <a:gd name="connsiteY36" fmla="*/ 1608 h 206608"/>
                <a:gd name="connsiteX37" fmla="*/ 9420 w 69883"/>
                <a:gd name="connsiteY37" fmla="*/ 1574 h 206608"/>
                <a:gd name="connsiteX38" fmla="*/ 9685 w 69883"/>
                <a:gd name="connsiteY38" fmla="*/ 1528 h 206608"/>
                <a:gd name="connsiteX39" fmla="*/ 9960 w 69883"/>
                <a:gd name="connsiteY39" fmla="*/ 1493 h 206608"/>
                <a:gd name="connsiteX40" fmla="*/ 10225 w 69883"/>
                <a:gd name="connsiteY40" fmla="*/ 1448 h 206608"/>
                <a:gd name="connsiteX41" fmla="*/ 10500 w 69883"/>
                <a:gd name="connsiteY41" fmla="*/ 1413 h 206608"/>
                <a:gd name="connsiteX42" fmla="*/ 11040 w 69883"/>
                <a:gd name="connsiteY42" fmla="*/ 1333 h 206608"/>
                <a:gd name="connsiteX43" fmla="*/ 11305 w 69883"/>
                <a:gd name="connsiteY43" fmla="*/ 1287 h 206608"/>
                <a:gd name="connsiteX44" fmla="*/ 11465 w 69883"/>
                <a:gd name="connsiteY44" fmla="*/ 1264 h 206608"/>
                <a:gd name="connsiteX45" fmla="*/ 11569 w 69883"/>
                <a:gd name="connsiteY45" fmla="*/ 1241 h 206608"/>
                <a:gd name="connsiteX46" fmla="*/ 11845 w 69883"/>
                <a:gd name="connsiteY46" fmla="*/ 1195 h 206608"/>
                <a:gd name="connsiteX47" fmla="*/ 12109 w 69883"/>
                <a:gd name="connsiteY47" fmla="*/ 1149 h 206608"/>
                <a:gd name="connsiteX48" fmla="*/ 12373 w 69883"/>
                <a:gd name="connsiteY48" fmla="*/ 1103 h 206608"/>
                <a:gd name="connsiteX49" fmla="*/ 12637 w 69883"/>
                <a:gd name="connsiteY49" fmla="*/ 1057 h 206608"/>
                <a:gd name="connsiteX50" fmla="*/ 12901 w 69883"/>
                <a:gd name="connsiteY50" fmla="*/ 999 h 206608"/>
                <a:gd name="connsiteX51" fmla="*/ 13430 w 69883"/>
                <a:gd name="connsiteY51" fmla="*/ 896 h 206608"/>
                <a:gd name="connsiteX52" fmla="*/ 13694 w 69883"/>
                <a:gd name="connsiteY52" fmla="*/ 839 h 206608"/>
                <a:gd name="connsiteX53" fmla="*/ 13958 w 69883"/>
                <a:gd name="connsiteY53" fmla="*/ 793 h 206608"/>
                <a:gd name="connsiteX54" fmla="*/ 14223 w 69883"/>
                <a:gd name="connsiteY54" fmla="*/ 735 h 206608"/>
                <a:gd name="connsiteX55" fmla="*/ 14498 w 69883"/>
                <a:gd name="connsiteY55" fmla="*/ 678 h 206608"/>
                <a:gd name="connsiteX56" fmla="*/ 14751 w 69883"/>
                <a:gd name="connsiteY56" fmla="*/ 620 h 206608"/>
                <a:gd name="connsiteX57" fmla="*/ 15027 w 69883"/>
                <a:gd name="connsiteY57" fmla="*/ 551 h 206608"/>
                <a:gd name="connsiteX58" fmla="*/ 15280 w 69883"/>
                <a:gd name="connsiteY58" fmla="*/ 494 h 206608"/>
                <a:gd name="connsiteX59" fmla="*/ 15544 w 69883"/>
                <a:gd name="connsiteY59" fmla="*/ 437 h 206608"/>
                <a:gd name="connsiteX60" fmla="*/ 15808 w 69883"/>
                <a:gd name="connsiteY60" fmla="*/ 391 h 206608"/>
                <a:gd name="connsiteX61" fmla="*/ 16072 w 69883"/>
                <a:gd name="connsiteY61" fmla="*/ 310 h 206608"/>
                <a:gd name="connsiteX62" fmla="*/ 16325 w 69883"/>
                <a:gd name="connsiteY62" fmla="*/ 253 h 206608"/>
                <a:gd name="connsiteX63" fmla="*/ 16589 w 69883"/>
                <a:gd name="connsiteY63" fmla="*/ 195 h 206608"/>
                <a:gd name="connsiteX64" fmla="*/ 16853 w 69883"/>
                <a:gd name="connsiteY64" fmla="*/ 126 h 206608"/>
                <a:gd name="connsiteX65" fmla="*/ 17118 w 69883"/>
                <a:gd name="connsiteY65" fmla="*/ 69 h 206608"/>
                <a:gd name="connsiteX66" fmla="*/ 17382 w 69883"/>
                <a:gd name="connsiteY66" fmla="*/ 0 h 206608"/>
                <a:gd name="connsiteX67" fmla="*/ 69884 w 69883"/>
                <a:gd name="connsiteY67" fmla="*/ 197475 h 20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69883" h="206608">
                  <a:moveTo>
                    <a:pt x="69884" y="197475"/>
                  </a:moveTo>
                  <a:cubicBezTo>
                    <a:pt x="47240" y="203518"/>
                    <a:pt x="23758" y="206665"/>
                    <a:pt x="0" y="206608"/>
                  </a:cubicBezTo>
                  <a:lnTo>
                    <a:pt x="195" y="2217"/>
                  </a:lnTo>
                  <a:lnTo>
                    <a:pt x="333" y="2217"/>
                  </a:lnTo>
                  <a:lnTo>
                    <a:pt x="460" y="2217"/>
                  </a:lnTo>
                  <a:lnTo>
                    <a:pt x="724" y="2217"/>
                  </a:lnTo>
                  <a:lnTo>
                    <a:pt x="999" y="2217"/>
                  </a:lnTo>
                  <a:lnTo>
                    <a:pt x="1275" y="2206"/>
                  </a:lnTo>
                  <a:lnTo>
                    <a:pt x="1539" y="2206"/>
                  </a:lnTo>
                  <a:lnTo>
                    <a:pt x="1815" y="2194"/>
                  </a:lnTo>
                  <a:lnTo>
                    <a:pt x="1930" y="2194"/>
                  </a:lnTo>
                  <a:lnTo>
                    <a:pt x="2091" y="2183"/>
                  </a:lnTo>
                  <a:lnTo>
                    <a:pt x="2367" y="2171"/>
                  </a:lnTo>
                  <a:lnTo>
                    <a:pt x="2907" y="2160"/>
                  </a:lnTo>
                  <a:lnTo>
                    <a:pt x="3182" y="2148"/>
                  </a:lnTo>
                  <a:lnTo>
                    <a:pt x="3447" y="2137"/>
                  </a:lnTo>
                  <a:lnTo>
                    <a:pt x="3527" y="2137"/>
                  </a:lnTo>
                  <a:lnTo>
                    <a:pt x="3722" y="2125"/>
                  </a:lnTo>
                  <a:lnTo>
                    <a:pt x="3998" y="2102"/>
                  </a:lnTo>
                  <a:lnTo>
                    <a:pt x="4274" y="2091"/>
                  </a:lnTo>
                  <a:lnTo>
                    <a:pt x="4549" y="2068"/>
                  </a:lnTo>
                  <a:lnTo>
                    <a:pt x="4814" y="2056"/>
                  </a:lnTo>
                  <a:lnTo>
                    <a:pt x="5089" y="2033"/>
                  </a:lnTo>
                  <a:lnTo>
                    <a:pt x="5124" y="2033"/>
                  </a:lnTo>
                  <a:lnTo>
                    <a:pt x="5365" y="2010"/>
                  </a:lnTo>
                  <a:lnTo>
                    <a:pt x="5629" y="1987"/>
                  </a:lnTo>
                  <a:lnTo>
                    <a:pt x="5905" y="1965"/>
                  </a:lnTo>
                  <a:lnTo>
                    <a:pt x="6181" y="1942"/>
                  </a:lnTo>
                  <a:lnTo>
                    <a:pt x="6456" y="1919"/>
                  </a:lnTo>
                  <a:lnTo>
                    <a:pt x="6996" y="1873"/>
                  </a:lnTo>
                  <a:lnTo>
                    <a:pt x="7261" y="1838"/>
                  </a:lnTo>
                  <a:lnTo>
                    <a:pt x="7525" y="1804"/>
                  </a:lnTo>
                  <a:lnTo>
                    <a:pt x="7801" y="1769"/>
                  </a:lnTo>
                  <a:lnTo>
                    <a:pt x="8076" y="1735"/>
                  </a:lnTo>
                  <a:lnTo>
                    <a:pt x="8616" y="1677"/>
                  </a:lnTo>
                  <a:lnTo>
                    <a:pt x="8892" y="1643"/>
                  </a:lnTo>
                  <a:lnTo>
                    <a:pt x="9156" y="1608"/>
                  </a:lnTo>
                  <a:lnTo>
                    <a:pt x="9420" y="1574"/>
                  </a:lnTo>
                  <a:lnTo>
                    <a:pt x="9685" y="1528"/>
                  </a:lnTo>
                  <a:lnTo>
                    <a:pt x="9960" y="1493"/>
                  </a:lnTo>
                  <a:lnTo>
                    <a:pt x="10225" y="1448"/>
                  </a:lnTo>
                  <a:lnTo>
                    <a:pt x="10500" y="1413"/>
                  </a:lnTo>
                  <a:lnTo>
                    <a:pt x="11040" y="1333"/>
                  </a:lnTo>
                  <a:lnTo>
                    <a:pt x="11305" y="1287"/>
                  </a:lnTo>
                  <a:lnTo>
                    <a:pt x="11465" y="1264"/>
                  </a:lnTo>
                  <a:lnTo>
                    <a:pt x="11569" y="1241"/>
                  </a:lnTo>
                  <a:lnTo>
                    <a:pt x="11845" y="1195"/>
                  </a:lnTo>
                  <a:lnTo>
                    <a:pt x="12109" y="1149"/>
                  </a:lnTo>
                  <a:lnTo>
                    <a:pt x="12373" y="1103"/>
                  </a:lnTo>
                  <a:lnTo>
                    <a:pt x="12637" y="1057"/>
                  </a:lnTo>
                  <a:lnTo>
                    <a:pt x="12901" y="999"/>
                  </a:lnTo>
                  <a:lnTo>
                    <a:pt x="13430" y="896"/>
                  </a:lnTo>
                  <a:lnTo>
                    <a:pt x="13694" y="839"/>
                  </a:lnTo>
                  <a:lnTo>
                    <a:pt x="13958" y="793"/>
                  </a:lnTo>
                  <a:lnTo>
                    <a:pt x="14223" y="735"/>
                  </a:lnTo>
                  <a:lnTo>
                    <a:pt x="14498" y="678"/>
                  </a:lnTo>
                  <a:lnTo>
                    <a:pt x="14751" y="620"/>
                  </a:lnTo>
                  <a:lnTo>
                    <a:pt x="15027" y="551"/>
                  </a:lnTo>
                  <a:lnTo>
                    <a:pt x="15280" y="494"/>
                  </a:lnTo>
                  <a:lnTo>
                    <a:pt x="15544" y="437"/>
                  </a:lnTo>
                  <a:lnTo>
                    <a:pt x="15808" y="391"/>
                  </a:lnTo>
                  <a:lnTo>
                    <a:pt x="16072" y="310"/>
                  </a:lnTo>
                  <a:lnTo>
                    <a:pt x="16325" y="253"/>
                  </a:lnTo>
                  <a:lnTo>
                    <a:pt x="16589" y="195"/>
                  </a:lnTo>
                  <a:lnTo>
                    <a:pt x="16853" y="126"/>
                  </a:lnTo>
                  <a:lnTo>
                    <a:pt x="17118" y="69"/>
                  </a:lnTo>
                  <a:lnTo>
                    <a:pt x="17382" y="0"/>
                  </a:lnTo>
                  <a:lnTo>
                    <a:pt x="69884" y="197475"/>
                  </a:lnTo>
                  <a:close/>
                </a:path>
              </a:pathLst>
            </a:custGeom>
            <a:solidFill>
              <a:srgbClr val="FFFFFF"/>
            </a:solidFill>
            <a:ln w="11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" name="Полилиния: фигура 38">
              <a:extLst>
                <a:ext uri="{FF2B5EF4-FFF2-40B4-BE49-F238E27FC236}">
                  <a16:creationId xmlns:a16="http://schemas.microsoft.com/office/drawing/2014/main" id="{E7DB9F8C-AB8E-9C0C-D16D-F2FEAB4E2E20}"/>
                </a:ext>
              </a:extLst>
            </p:cNvPr>
            <p:cNvSpPr/>
            <p:nvPr/>
          </p:nvSpPr>
          <p:spPr>
            <a:xfrm>
              <a:off x="3024009" y="-2268278"/>
              <a:ext cx="203815" cy="118227"/>
            </a:xfrm>
            <a:custGeom>
              <a:avLst/>
              <a:gdLst>
                <a:gd name="connsiteX0" fmla="*/ 197164 w 203815"/>
                <a:gd name="connsiteY0" fmla="*/ 118227 h 118227"/>
                <a:gd name="connsiteX1" fmla="*/ 0 w 203815"/>
                <a:gd name="connsiteY1" fmla="*/ 65025 h 118227"/>
                <a:gd name="connsiteX2" fmla="*/ 10512 w 203815"/>
                <a:gd name="connsiteY2" fmla="*/ 33787 h 118227"/>
                <a:gd name="connsiteX3" fmla="*/ 26975 w 203815"/>
                <a:gd name="connsiteY3" fmla="*/ 0 h 118227"/>
                <a:gd name="connsiteX4" fmla="*/ 203816 w 203815"/>
                <a:gd name="connsiteY4" fmla="*/ 102109 h 118227"/>
                <a:gd name="connsiteX5" fmla="*/ 197164 w 203815"/>
                <a:gd name="connsiteY5" fmla="*/ 118227 h 118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815" h="118227">
                  <a:moveTo>
                    <a:pt x="197164" y="118227"/>
                  </a:moveTo>
                  <a:lnTo>
                    <a:pt x="0" y="65025"/>
                  </a:lnTo>
                  <a:cubicBezTo>
                    <a:pt x="2826" y="54536"/>
                    <a:pt x="6330" y="44116"/>
                    <a:pt x="10512" y="33787"/>
                  </a:cubicBezTo>
                  <a:cubicBezTo>
                    <a:pt x="15291" y="22012"/>
                    <a:pt x="20794" y="10707"/>
                    <a:pt x="26975" y="0"/>
                  </a:cubicBezTo>
                  <a:lnTo>
                    <a:pt x="203816" y="102109"/>
                  </a:lnTo>
                  <a:cubicBezTo>
                    <a:pt x="200829" y="107290"/>
                    <a:pt x="198623" y="112713"/>
                    <a:pt x="197164" y="118227"/>
                  </a:cubicBezTo>
                </a:path>
              </a:pathLst>
            </a:custGeom>
            <a:solidFill>
              <a:srgbClr val="FFFFFF"/>
            </a:solidFill>
            <a:ln w="11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" name="Полилиния: фигура 39">
              <a:extLst>
                <a:ext uri="{FF2B5EF4-FFF2-40B4-BE49-F238E27FC236}">
                  <a16:creationId xmlns:a16="http://schemas.microsoft.com/office/drawing/2014/main" id="{184A6E21-78FF-71FC-E50A-9E047F301840}"/>
                </a:ext>
              </a:extLst>
            </p:cNvPr>
            <p:cNvSpPr/>
            <p:nvPr/>
          </p:nvSpPr>
          <p:spPr>
            <a:xfrm>
              <a:off x="3342238" y="-2115815"/>
              <a:ext cx="204011" cy="118411"/>
            </a:xfrm>
            <a:custGeom>
              <a:avLst/>
              <a:gdLst>
                <a:gd name="connsiteX0" fmla="*/ 6893 w 204011"/>
                <a:gd name="connsiteY0" fmla="*/ 0 h 118411"/>
                <a:gd name="connsiteX1" fmla="*/ 204011 w 204011"/>
                <a:gd name="connsiteY1" fmla="*/ 52962 h 118411"/>
                <a:gd name="connsiteX2" fmla="*/ 193419 w 204011"/>
                <a:gd name="connsiteY2" fmla="*/ 84474 h 118411"/>
                <a:gd name="connsiteX3" fmla="*/ 176864 w 204011"/>
                <a:gd name="connsiteY3" fmla="*/ 118411 h 118411"/>
                <a:gd name="connsiteX4" fmla="*/ 0 w 204011"/>
                <a:gd name="connsiteY4" fmla="*/ 16337 h 118411"/>
                <a:gd name="connsiteX5" fmla="*/ 310 w 204011"/>
                <a:gd name="connsiteY5" fmla="*/ 15808 h 118411"/>
                <a:gd name="connsiteX6" fmla="*/ 6893 w 204011"/>
                <a:gd name="connsiteY6" fmla="*/ 0 h 11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4011" h="118411">
                  <a:moveTo>
                    <a:pt x="6893" y="0"/>
                  </a:moveTo>
                  <a:lnTo>
                    <a:pt x="204011" y="52962"/>
                  </a:lnTo>
                  <a:cubicBezTo>
                    <a:pt x="201151" y="63543"/>
                    <a:pt x="197647" y="74089"/>
                    <a:pt x="193419" y="84474"/>
                  </a:cubicBezTo>
                  <a:cubicBezTo>
                    <a:pt x="188617" y="96330"/>
                    <a:pt x="183091" y="107647"/>
                    <a:pt x="176864" y="118411"/>
                  </a:cubicBezTo>
                  <a:lnTo>
                    <a:pt x="0" y="16337"/>
                  </a:lnTo>
                  <a:lnTo>
                    <a:pt x="310" y="15808"/>
                  </a:lnTo>
                  <a:cubicBezTo>
                    <a:pt x="3240" y="10730"/>
                    <a:pt x="5423" y="5411"/>
                    <a:pt x="6893" y="0"/>
                  </a:cubicBezTo>
                </a:path>
              </a:pathLst>
            </a:custGeom>
            <a:solidFill>
              <a:srgbClr val="FFFFFF"/>
            </a:solidFill>
            <a:ln w="11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" name="Полилиния: фигура 40">
              <a:extLst>
                <a:ext uri="{FF2B5EF4-FFF2-40B4-BE49-F238E27FC236}">
                  <a16:creationId xmlns:a16="http://schemas.microsoft.com/office/drawing/2014/main" id="{759F8326-3E1D-07AF-C84E-B3A893541D1C}"/>
                </a:ext>
              </a:extLst>
            </p:cNvPr>
            <p:cNvSpPr/>
            <p:nvPr/>
          </p:nvSpPr>
          <p:spPr>
            <a:xfrm>
              <a:off x="3215303" y="-2403336"/>
              <a:ext cx="69918" cy="206309"/>
            </a:xfrm>
            <a:custGeom>
              <a:avLst/>
              <a:gdLst>
                <a:gd name="connsiteX0" fmla="*/ 52651 w 69918"/>
                <a:gd name="connsiteY0" fmla="*/ 206310 h 206309"/>
                <a:gd name="connsiteX1" fmla="*/ 0 w 69918"/>
                <a:gd name="connsiteY1" fmla="*/ 9203 h 206309"/>
                <a:gd name="connsiteX2" fmla="*/ 69873 w 69918"/>
                <a:gd name="connsiteY2" fmla="*/ 0 h 206309"/>
                <a:gd name="connsiteX3" fmla="*/ 69918 w 69918"/>
                <a:gd name="connsiteY3" fmla="*/ 204012 h 206309"/>
                <a:gd name="connsiteX4" fmla="*/ 52651 w 69918"/>
                <a:gd name="connsiteY4" fmla="*/ 206310 h 20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918" h="206309">
                  <a:moveTo>
                    <a:pt x="52651" y="206310"/>
                  </a:moveTo>
                  <a:lnTo>
                    <a:pt x="0" y="9203"/>
                  </a:lnTo>
                  <a:cubicBezTo>
                    <a:pt x="22632" y="3114"/>
                    <a:pt x="46126" y="-34"/>
                    <a:pt x="69873" y="0"/>
                  </a:cubicBezTo>
                  <a:lnTo>
                    <a:pt x="69918" y="204012"/>
                  </a:lnTo>
                  <a:cubicBezTo>
                    <a:pt x="64071" y="204012"/>
                    <a:pt x="58258" y="204793"/>
                    <a:pt x="52651" y="206310"/>
                  </a:cubicBezTo>
                </a:path>
              </a:pathLst>
            </a:custGeom>
            <a:solidFill>
              <a:srgbClr val="FFFFFF"/>
            </a:solidFill>
            <a:ln w="11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" name="Полилиния: фигура 41">
              <a:extLst>
                <a:ext uri="{FF2B5EF4-FFF2-40B4-BE49-F238E27FC236}">
                  <a16:creationId xmlns:a16="http://schemas.microsoft.com/office/drawing/2014/main" id="{2803B535-199F-6818-E035-55A884C82D34}"/>
                </a:ext>
              </a:extLst>
            </p:cNvPr>
            <p:cNvSpPr/>
            <p:nvPr/>
          </p:nvSpPr>
          <p:spPr>
            <a:xfrm>
              <a:off x="3332128" y="-2324088"/>
              <a:ext cx="187203" cy="157908"/>
            </a:xfrm>
            <a:custGeom>
              <a:avLst/>
              <a:gdLst>
                <a:gd name="connsiteX0" fmla="*/ 187204 w 187203"/>
                <a:gd name="connsiteY0" fmla="*/ 56155 h 157908"/>
                <a:gd name="connsiteX1" fmla="*/ 10431 w 187203"/>
                <a:gd name="connsiteY1" fmla="*/ 157909 h 157908"/>
                <a:gd name="connsiteX2" fmla="*/ 0 w 187203"/>
                <a:gd name="connsiteY2" fmla="*/ 144272 h 157908"/>
                <a:gd name="connsiteX3" fmla="*/ 144237 w 187203"/>
                <a:gd name="connsiteY3" fmla="*/ 0 h 157908"/>
                <a:gd name="connsiteX4" fmla="*/ 187204 w 187203"/>
                <a:gd name="connsiteY4" fmla="*/ 56155 h 157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203" h="157908">
                  <a:moveTo>
                    <a:pt x="187204" y="56155"/>
                  </a:moveTo>
                  <a:lnTo>
                    <a:pt x="10431" y="157909"/>
                  </a:lnTo>
                  <a:cubicBezTo>
                    <a:pt x="7594" y="152980"/>
                    <a:pt x="4101" y="148385"/>
                    <a:pt x="0" y="144272"/>
                  </a:cubicBezTo>
                  <a:lnTo>
                    <a:pt x="144237" y="0"/>
                  </a:lnTo>
                  <a:cubicBezTo>
                    <a:pt x="161079" y="16842"/>
                    <a:pt x="175497" y="35775"/>
                    <a:pt x="187204" y="56155"/>
                  </a:cubicBezTo>
                </a:path>
              </a:pathLst>
            </a:custGeom>
            <a:solidFill>
              <a:srgbClr val="FFFFFF"/>
            </a:solidFill>
            <a:ln w="11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id="{A5B501B6-603C-8EE4-05E0-F520BEAC06A1}"/>
                </a:ext>
              </a:extLst>
            </p:cNvPr>
            <p:cNvSpPr/>
            <p:nvPr/>
          </p:nvSpPr>
          <p:spPr>
            <a:xfrm>
              <a:off x="3149612" y="-2075904"/>
              <a:ext cx="118376" cy="204034"/>
            </a:xfrm>
            <a:custGeom>
              <a:avLst/>
              <a:gdLst>
                <a:gd name="connsiteX0" fmla="*/ 64967 w 118376"/>
                <a:gd name="connsiteY0" fmla="*/ 204035 h 204034"/>
                <a:gd name="connsiteX1" fmla="*/ 33868 w 118376"/>
                <a:gd name="connsiteY1" fmla="*/ 193557 h 204034"/>
                <a:gd name="connsiteX2" fmla="*/ 0 w 118376"/>
                <a:gd name="connsiteY2" fmla="*/ 177037 h 204034"/>
                <a:gd name="connsiteX3" fmla="*/ 102212 w 118376"/>
                <a:gd name="connsiteY3" fmla="*/ 0 h 204034"/>
                <a:gd name="connsiteX4" fmla="*/ 102465 w 118376"/>
                <a:gd name="connsiteY4" fmla="*/ 149 h 204034"/>
                <a:gd name="connsiteX5" fmla="*/ 103913 w 118376"/>
                <a:gd name="connsiteY5" fmla="*/ 954 h 204034"/>
                <a:gd name="connsiteX6" fmla="*/ 103959 w 118376"/>
                <a:gd name="connsiteY6" fmla="*/ 977 h 204034"/>
                <a:gd name="connsiteX7" fmla="*/ 104154 w 118376"/>
                <a:gd name="connsiteY7" fmla="*/ 1091 h 204034"/>
                <a:gd name="connsiteX8" fmla="*/ 105360 w 118376"/>
                <a:gd name="connsiteY8" fmla="*/ 1723 h 204034"/>
                <a:gd name="connsiteX9" fmla="*/ 105464 w 118376"/>
                <a:gd name="connsiteY9" fmla="*/ 1781 h 204034"/>
                <a:gd name="connsiteX10" fmla="*/ 105613 w 118376"/>
                <a:gd name="connsiteY10" fmla="*/ 1850 h 204034"/>
                <a:gd name="connsiteX11" fmla="*/ 106831 w 118376"/>
                <a:gd name="connsiteY11" fmla="*/ 2459 h 204034"/>
                <a:gd name="connsiteX12" fmla="*/ 106992 w 118376"/>
                <a:gd name="connsiteY12" fmla="*/ 2527 h 204034"/>
                <a:gd name="connsiteX13" fmla="*/ 107083 w 118376"/>
                <a:gd name="connsiteY13" fmla="*/ 2573 h 204034"/>
                <a:gd name="connsiteX14" fmla="*/ 107325 w 118376"/>
                <a:gd name="connsiteY14" fmla="*/ 2688 h 204034"/>
                <a:gd name="connsiteX15" fmla="*/ 107819 w 118376"/>
                <a:gd name="connsiteY15" fmla="*/ 2918 h 204034"/>
                <a:gd name="connsiteX16" fmla="*/ 108071 w 118376"/>
                <a:gd name="connsiteY16" fmla="*/ 3033 h 204034"/>
                <a:gd name="connsiteX17" fmla="*/ 108324 w 118376"/>
                <a:gd name="connsiteY17" fmla="*/ 3148 h 204034"/>
                <a:gd name="connsiteX18" fmla="*/ 108818 w 118376"/>
                <a:gd name="connsiteY18" fmla="*/ 3366 h 204034"/>
                <a:gd name="connsiteX19" fmla="*/ 109071 w 118376"/>
                <a:gd name="connsiteY19" fmla="*/ 3481 h 204034"/>
                <a:gd name="connsiteX20" fmla="*/ 109324 w 118376"/>
                <a:gd name="connsiteY20" fmla="*/ 3584 h 204034"/>
                <a:gd name="connsiteX21" fmla="*/ 109565 w 118376"/>
                <a:gd name="connsiteY21" fmla="*/ 3699 h 204034"/>
                <a:gd name="connsiteX22" fmla="*/ 109818 w 118376"/>
                <a:gd name="connsiteY22" fmla="*/ 3803 h 204034"/>
                <a:gd name="connsiteX23" fmla="*/ 110312 w 118376"/>
                <a:gd name="connsiteY23" fmla="*/ 4009 h 204034"/>
                <a:gd name="connsiteX24" fmla="*/ 110553 w 118376"/>
                <a:gd name="connsiteY24" fmla="*/ 4113 h 204034"/>
                <a:gd name="connsiteX25" fmla="*/ 110806 w 118376"/>
                <a:gd name="connsiteY25" fmla="*/ 4216 h 204034"/>
                <a:gd name="connsiteX26" fmla="*/ 111357 w 118376"/>
                <a:gd name="connsiteY26" fmla="*/ 4435 h 204034"/>
                <a:gd name="connsiteX27" fmla="*/ 111794 w 118376"/>
                <a:gd name="connsiteY27" fmla="*/ 4607 h 204034"/>
                <a:gd name="connsiteX28" fmla="*/ 112046 w 118376"/>
                <a:gd name="connsiteY28" fmla="*/ 4710 h 204034"/>
                <a:gd name="connsiteX29" fmla="*/ 112299 w 118376"/>
                <a:gd name="connsiteY29" fmla="*/ 4802 h 204034"/>
                <a:gd name="connsiteX30" fmla="*/ 112552 w 118376"/>
                <a:gd name="connsiteY30" fmla="*/ 4906 h 204034"/>
                <a:gd name="connsiteX31" fmla="*/ 112805 w 118376"/>
                <a:gd name="connsiteY31" fmla="*/ 4997 h 204034"/>
                <a:gd name="connsiteX32" fmla="*/ 112862 w 118376"/>
                <a:gd name="connsiteY32" fmla="*/ 5020 h 204034"/>
                <a:gd name="connsiteX33" fmla="*/ 113551 w 118376"/>
                <a:gd name="connsiteY33" fmla="*/ 5273 h 204034"/>
                <a:gd name="connsiteX34" fmla="*/ 113804 w 118376"/>
                <a:gd name="connsiteY34" fmla="*/ 5354 h 204034"/>
                <a:gd name="connsiteX35" fmla="*/ 114068 w 118376"/>
                <a:gd name="connsiteY35" fmla="*/ 5446 h 204034"/>
                <a:gd name="connsiteX36" fmla="*/ 114321 w 118376"/>
                <a:gd name="connsiteY36" fmla="*/ 5537 h 204034"/>
                <a:gd name="connsiteX37" fmla="*/ 114562 w 118376"/>
                <a:gd name="connsiteY37" fmla="*/ 5629 h 204034"/>
                <a:gd name="connsiteX38" fmla="*/ 115056 w 118376"/>
                <a:gd name="connsiteY38" fmla="*/ 5790 h 204034"/>
                <a:gd name="connsiteX39" fmla="*/ 115068 w 118376"/>
                <a:gd name="connsiteY39" fmla="*/ 5802 h 204034"/>
                <a:gd name="connsiteX40" fmla="*/ 115321 w 118376"/>
                <a:gd name="connsiteY40" fmla="*/ 5894 h 204034"/>
                <a:gd name="connsiteX41" fmla="*/ 115573 w 118376"/>
                <a:gd name="connsiteY41" fmla="*/ 5974 h 204034"/>
                <a:gd name="connsiteX42" fmla="*/ 115838 w 118376"/>
                <a:gd name="connsiteY42" fmla="*/ 6054 h 204034"/>
                <a:gd name="connsiteX43" fmla="*/ 116090 w 118376"/>
                <a:gd name="connsiteY43" fmla="*/ 6146 h 204034"/>
                <a:gd name="connsiteX44" fmla="*/ 116596 w 118376"/>
                <a:gd name="connsiteY44" fmla="*/ 6284 h 204034"/>
                <a:gd name="connsiteX45" fmla="*/ 116849 w 118376"/>
                <a:gd name="connsiteY45" fmla="*/ 6365 h 204034"/>
                <a:gd name="connsiteX46" fmla="*/ 117101 w 118376"/>
                <a:gd name="connsiteY46" fmla="*/ 6434 h 204034"/>
                <a:gd name="connsiteX47" fmla="*/ 117354 w 118376"/>
                <a:gd name="connsiteY47" fmla="*/ 6514 h 204034"/>
                <a:gd name="connsiteX48" fmla="*/ 117618 w 118376"/>
                <a:gd name="connsiteY48" fmla="*/ 6583 h 204034"/>
                <a:gd name="connsiteX49" fmla="*/ 118124 w 118376"/>
                <a:gd name="connsiteY49" fmla="*/ 6732 h 204034"/>
                <a:gd name="connsiteX50" fmla="*/ 118377 w 118376"/>
                <a:gd name="connsiteY50" fmla="*/ 6801 h 204034"/>
                <a:gd name="connsiteX51" fmla="*/ 64967 w 118376"/>
                <a:gd name="connsiteY51" fmla="*/ 204035 h 204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18376" h="204034">
                  <a:moveTo>
                    <a:pt x="64967" y="204035"/>
                  </a:moveTo>
                  <a:cubicBezTo>
                    <a:pt x="54535" y="201208"/>
                    <a:pt x="44127" y="197739"/>
                    <a:pt x="33868" y="193557"/>
                  </a:cubicBezTo>
                  <a:cubicBezTo>
                    <a:pt x="22058" y="188778"/>
                    <a:pt x="10742" y="183241"/>
                    <a:pt x="0" y="177037"/>
                  </a:cubicBezTo>
                  <a:lnTo>
                    <a:pt x="102212" y="0"/>
                  </a:lnTo>
                  <a:lnTo>
                    <a:pt x="102465" y="149"/>
                  </a:lnTo>
                  <a:lnTo>
                    <a:pt x="103913" y="954"/>
                  </a:lnTo>
                  <a:lnTo>
                    <a:pt x="103959" y="977"/>
                  </a:lnTo>
                  <a:lnTo>
                    <a:pt x="104154" y="1091"/>
                  </a:lnTo>
                  <a:lnTo>
                    <a:pt x="105360" y="1723"/>
                  </a:lnTo>
                  <a:lnTo>
                    <a:pt x="105464" y="1781"/>
                  </a:lnTo>
                  <a:lnTo>
                    <a:pt x="105613" y="1850"/>
                  </a:lnTo>
                  <a:lnTo>
                    <a:pt x="106831" y="2459"/>
                  </a:lnTo>
                  <a:lnTo>
                    <a:pt x="106992" y="2527"/>
                  </a:lnTo>
                  <a:lnTo>
                    <a:pt x="107083" y="2573"/>
                  </a:lnTo>
                  <a:lnTo>
                    <a:pt x="107325" y="2688"/>
                  </a:lnTo>
                  <a:lnTo>
                    <a:pt x="107819" y="2918"/>
                  </a:lnTo>
                  <a:lnTo>
                    <a:pt x="108071" y="3033"/>
                  </a:lnTo>
                  <a:lnTo>
                    <a:pt x="108324" y="3148"/>
                  </a:lnTo>
                  <a:lnTo>
                    <a:pt x="108818" y="3366"/>
                  </a:lnTo>
                  <a:lnTo>
                    <a:pt x="109071" y="3481"/>
                  </a:lnTo>
                  <a:lnTo>
                    <a:pt x="109324" y="3584"/>
                  </a:lnTo>
                  <a:lnTo>
                    <a:pt x="109565" y="3699"/>
                  </a:lnTo>
                  <a:lnTo>
                    <a:pt x="109818" y="3803"/>
                  </a:lnTo>
                  <a:lnTo>
                    <a:pt x="110312" y="4009"/>
                  </a:lnTo>
                  <a:lnTo>
                    <a:pt x="110553" y="4113"/>
                  </a:lnTo>
                  <a:lnTo>
                    <a:pt x="110806" y="4216"/>
                  </a:lnTo>
                  <a:lnTo>
                    <a:pt x="111357" y="4435"/>
                  </a:lnTo>
                  <a:lnTo>
                    <a:pt x="111794" y="4607"/>
                  </a:lnTo>
                  <a:lnTo>
                    <a:pt x="112046" y="4710"/>
                  </a:lnTo>
                  <a:lnTo>
                    <a:pt x="112299" y="4802"/>
                  </a:lnTo>
                  <a:lnTo>
                    <a:pt x="112552" y="4906"/>
                  </a:lnTo>
                  <a:lnTo>
                    <a:pt x="112805" y="4997"/>
                  </a:lnTo>
                  <a:lnTo>
                    <a:pt x="112862" y="5020"/>
                  </a:lnTo>
                  <a:lnTo>
                    <a:pt x="113551" y="5273"/>
                  </a:lnTo>
                  <a:lnTo>
                    <a:pt x="113804" y="5354"/>
                  </a:lnTo>
                  <a:lnTo>
                    <a:pt x="114068" y="5446"/>
                  </a:lnTo>
                  <a:lnTo>
                    <a:pt x="114321" y="5537"/>
                  </a:lnTo>
                  <a:lnTo>
                    <a:pt x="114562" y="5629"/>
                  </a:lnTo>
                  <a:lnTo>
                    <a:pt x="115056" y="5790"/>
                  </a:lnTo>
                  <a:lnTo>
                    <a:pt x="115068" y="5802"/>
                  </a:lnTo>
                  <a:lnTo>
                    <a:pt x="115321" y="5894"/>
                  </a:lnTo>
                  <a:lnTo>
                    <a:pt x="115573" y="5974"/>
                  </a:lnTo>
                  <a:lnTo>
                    <a:pt x="115838" y="6054"/>
                  </a:lnTo>
                  <a:lnTo>
                    <a:pt x="116090" y="6146"/>
                  </a:lnTo>
                  <a:lnTo>
                    <a:pt x="116596" y="6284"/>
                  </a:lnTo>
                  <a:lnTo>
                    <a:pt x="116849" y="6365"/>
                  </a:lnTo>
                  <a:lnTo>
                    <a:pt x="117101" y="6434"/>
                  </a:lnTo>
                  <a:lnTo>
                    <a:pt x="117354" y="6514"/>
                  </a:lnTo>
                  <a:lnTo>
                    <a:pt x="117618" y="6583"/>
                  </a:lnTo>
                  <a:lnTo>
                    <a:pt x="118124" y="6732"/>
                  </a:lnTo>
                  <a:lnTo>
                    <a:pt x="118377" y="6801"/>
                  </a:lnTo>
                  <a:lnTo>
                    <a:pt x="64967" y="204035"/>
                  </a:lnTo>
                  <a:close/>
                </a:path>
              </a:pathLst>
            </a:custGeom>
            <a:solidFill>
              <a:srgbClr val="FFFFFF"/>
            </a:solidFill>
            <a:ln w="11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" name="Полилиния: фигура 43">
              <a:extLst>
                <a:ext uri="{FF2B5EF4-FFF2-40B4-BE49-F238E27FC236}">
                  <a16:creationId xmlns:a16="http://schemas.microsoft.com/office/drawing/2014/main" id="{B2179E83-456F-43D9-72D0-41BB3766F8B6}"/>
                </a:ext>
              </a:extLst>
            </p:cNvPr>
            <p:cNvSpPr/>
            <p:nvPr/>
          </p:nvSpPr>
          <p:spPr>
            <a:xfrm>
              <a:off x="3014657" y="-2133139"/>
              <a:ext cx="206607" cy="69884"/>
            </a:xfrm>
            <a:custGeom>
              <a:avLst/>
              <a:gdLst>
                <a:gd name="connsiteX0" fmla="*/ 206608 w 206607"/>
                <a:gd name="connsiteY0" fmla="*/ 17244 h 69884"/>
                <a:gd name="connsiteX1" fmla="*/ 9180 w 206607"/>
                <a:gd name="connsiteY1" fmla="*/ 69884 h 69884"/>
                <a:gd name="connsiteX2" fmla="*/ 0 w 206607"/>
                <a:gd name="connsiteY2" fmla="*/ 0 h 69884"/>
                <a:gd name="connsiteX3" fmla="*/ 204322 w 206607"/>
                <a:gd name="connsiteY3" fmla="*/ 46 h 69884"/>
                <a:gd name="connsiteX4" fmla="*/ 206608 w 206607"/>
                <a:gd name="connsiteY4" fmla="*/ 17244 h 69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607" h="69884">
                  <a:moveTo>
                    <a:pt x="206608" y="17244"/>
                  </a:moveTo>
                  <a:lnTo>
                    <a:pt x="9180" y="69884"/>
                  </a:lnTo>
                  <a:cubicBezTo>
                    <a:pt x="3102" y="47263"/>
                    <a:pt x="-34" y="23770"/>
                    <a:pt x="0" y="0"/>
                  </a:cubicBezTo>
                  <a:lnTo>
                    <a:pt x="204322" y="46"/>
                  </a:lnTo>
                  <a:cubicBezTo>
                    <a:pt x="204333" y="5871"/>
                    <a:pt x="205103" y="11661"/>
                    <a:pt x="206608" y="17244"/>
                  </a:cubicBezTo>
                </a:path>
              </a:pathLst>
            </a:custGeom>
            <a:solidFill>
              <a:srgbClr val="FFFFFF"/>
            </a:solidFill>
            <a:ln w="11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id="{19F72D61-C320-3C4C-4410-D236CF6DD25C}"/>
                </a:ext>
              </a:extLst>
            </p:cNvPr>
            <p:cNvSpPr/>
            <p:nvPr/>
          </p:nvSpPr>
          <p:spPr>
            <a:xfrm>
              <a:off x="3318113" y="-2085956"/>
              <a:ext cx="157827" cy="187491"/>
            </a:xfrm>
            <a:custGeom>
              <a:avLst/>
              <a:gdLst>
                <a:gd name="connsiteX0" fmla="*/ 157828 w 157827"/>
                <a:gd name="connsiteY0" fmla="*/ 144628 h 187491"/>
                <a:gd name="connsiteX1" fmla="*/ 101626 w 157827"/>
                <a:gd name="connsiteY1" fmla="*/ 187491 h 187491"/>
                <a:gd name="connsiteX2" fmla="*/ 0 w 157827"/>
                <a:gd name="connsiteY2" fmla="*/ 10305 h 187491"/>
                <a:gd name="connsiteX3" fmla="*/ 241 w 157827"/>
                <a:gd name="connsiteY3" fmla="*/ 10179 h 187491"/>
                <a:gd name="connsiteX4" fmla="*/ 356 w 157827"/>
                <a:gd name="connsiteY4" fmla="*/ 10110 h 187491"/>
                <a:gd name="connsiteX5" fmla="*/ 460 w 157827"/>
                <a:gd name="connsiteY5" fmla="*/ 10052 h 187491"/>
                <a:gd name="connsiteX6" fmla="*/ 701 w 157827"/>
                <a:gd name="connsiteY6" fmla="*/ 9915 h 187491"/>
                <a:gd name="connsiteX7" fmla="*/ 1149 w 157827"/>
                <a:gd name="connsiteY7" fmla="*/ 9650 h 187491"/>
                <a:gd name="connsiteX8" fmla="*/ 1390 w 157827"/>
                <a:gd name="connsiteY8" fmla="*/ 9512 h 187491"/>
                <a:gd name="connsiteX9" fmla="*/ 1620 w 157827"/>
                <a:gd name="connsiteY9" fmla="*/ 9375 h 187491"/>
                <a:gd name="connsiteX10" fmla="*/ 1746 w 157827"/>
                <a:gd name="connsiteY10" fmla="*/ 9294 h 187491"/>
                <a:gd name="connsiteX11" fmla="*/ 1850 w 157827"/>
                <a:gd name="connsiteY11" fmla="*/ 9237 h 187491"/>
                <a:gd name="connsiteX12" fmla="*/ 2975 w 157827"/>
                <a:gd name="connsiteY12" fmla="*/ 8536 h 187491"/>
                <a:gd name="connsiteX13" fmla="*/ 3113 w 157827"/>
                <a:gd name="connsiteY13" fmla="*/ 8444 h 187491"/>
                <a:gd name="connsiteX14" fmla="*/ 3205 w 157827"/>
                <a:gd name="connsiteY14" fmla="*/ 8387 h 187491"/>
                <a:gd name="connsiteX15" fmla="*/ 3435 w 157827"/>
                <a:gd name="connsiteY15" fmla="*/ 8249 h 187491"/>
                <a:gd name="connsiteX16" fmla="*/ 4308 w 157827"/>
                <a:gd name="connsiteY16" fmla="*/ 7663 h 187491"/>
                <a:gd name="connsiteX17" fmla="*/ 4446 w 157827"/>
                <a:gd name="connsiteY17" fmla="*/ 7571 h 187491"/>
                <a:gd name="connsiteX18" fmla="*/ 4526 w 157827"/>
                <a:gd name="connsiteY18" fmla="*/ 7525 h 187491"/>
                <a:gd name="connsiteX19" fmla="*/ 4745 w 157827"/>
                <a:gd name="connsiteY19" fmla="*/ 7364 h 187491"/>
                <a:gd name="connsiteX20" fmla="*/ 5181 w 157827"/>
                <a:gd name="connsiteY20" fmla="*/ 7054 h 187491"/>
                <a:gd name="connsiteX21" fmla="*/ 5400 w 157827"/>
                <a:gd name="connsiteY21" fmla="*/ 6893 h 187491"/>
                <a:gd name="connsiteX22" fmla="*/ 5618 w 157827"/>
                <a:gd name="connsiteY22" fmla="*/ 6744 h 187491"/>
                <a:gd name="connsiteX23" fmla="*/ 5767 w 157827"/>
                <a:gd name="connsiteY23" fmla="*/ 6640 h 187491"/>
                <a:gd name="connsiteX24" fmla="*/ 5836 w 157827"/>
                <a:gd name="connsiteY24" fmla="*/ 6583 h 187491"/>
                <a:gd name="connsiteX25" fmla="*/ 6066 w 157827"/>
                <a:gd name="connsiteY25" fmla="*/ 6422 h 187491"/>
                <a:gd name="connsiteX26" fmla="*/ 6273 w 157827"/>
                <a:gd name="connsiteY26" fmla="*/ 6261 h 187491"/>
                <a:gd name="connsiteX27" fmla="*/ 6491 w 157827"/>
                <a:gd name="connsiteY27" fmla="*/ 6100 h 187491"/>
                <a:gd name="connsiteX28" fmla="*/ 6709 w 157827"/>
                <a:gd name="connsiteY28" fmla="*/ 5940 h 187491"/>
                <a:gd name="connsiteX29" fmla="*/ 6916 w 157827"/>
                <a:gd name="connsiteY29" fmla="*/ 5767 h 187491"/>
                <a:gd name="connsiteX30" fmla="*/ 7065 w 157827"/>
                <a:gd name="connsiteY30" fmla="*/ 5664 h 187491"/>
                <a:gd name="connsiteX31" fmla="*/ 7123 w 157827"/>
                <a:gd name="connsiteY31" fmla="*/ 5618 h 187491"/>
                <a:gd name="connsiteX32" fmla="*/ 7341 w 157827"/>
                <a:gd name="connsiteY32" fmla="*/ 5457 h 187491"/>
                <a:gd name="connsiteX33" fmla="*/ 8191 w 157827"/>
                <a:gd name="connsiteY33" fmla="*/ 4802 h 187491"/>
                <a:gd name="connsiteX34" fmla="*/ 8341 w 157827"/>
                <a:gd name="connsiteY34" fmla="*/ 4687 h 187491"/>
                <a:gd name="connsiteX35" fmla="*/ 8398 w 157827"/>
                <a:gd name="connsiteY35" fmla="*/ 4630 h 187491"/>
                <a:gd name="connsiteX36" fmla="*/ 9018 w 157827"/>
                <a:gd name="connsiteY36" fmla="*/ 4136 h 187491"/>
                <a:gd name="connsiteX37" fmla="*/ 9225 w 157827"/>
                <a:gd name="connsiteY37" fmla="*/ 3964 h 187491"/>
                <a:gd name="connsiteX38" fmla="*/ 9432 w 157827"/>
                <a:gd name="connsiteY38" fmla="*/ 3791 h 187491"/>
                <a:gd name="connsiteX39" fmla="*/ 9593 w 157827"/>
                <a:gd name="connsiteY39" fmla="*/ 3665 h 187491"/>
                <a:gd name="connsiteX40" fmla="*/ 9650 w 157827"/>
                <a:gd name="connsiteY40" fmla="*/ 3619 h 187491"/>
                <a:gd name="connsiteX41" fmla="*/ 9662 w 157827"/>
                <a:gd name="connsiteY41" fmla="*/ 3607 h 187491"/>
                <a:gd name="connsiteX42" fmla="*/ 10466 w 157827"/>
                <a:gd name="connsiteY42" fmla="*/ 2918 h 187491"/>
                <a:gd name="connsiteX43" fmla="*/ 10673 w 157827"/>
                <a:gd name="connsiteY43" fmla="*/ 2746 h 187491"/>
                <a:gd name="connsiteX44" fmla="*/ 10834 w 157827"/>
                <a:gd name="connsiteY44" fmla="*/ 2608 h 187491"/>
                <a:gd name="connsiteX45" fmla="*/ 10868 w 157827"/>
                <a:gd name="connsiteY45" fmla="*/ 2573 h 187491"/>
                <a:gd name="connsiteX46" fmla="*/ 11075 w 157827"/>
                <a:gd name="connsiteY46" fmla="*/ 2390 h 187491"/>
                <a:gd name="connsiteX47" fmla="*/ 11270 w 157827"/>
                <a:gd name="connsiteY47" fmla="*/ 2206 h 187491"/>
                <a:gd name="connsiteX48" fmla="*/ 11879 w 157827"/>
                <a:gd name="connsiteY48" fmla="*/ 1666 h 187491"/>
                <a:gd name="connsiteX49" fmla="*/ 12040 w 157827"/>
                <a:gd name="connsiteY49" fmla="*/ 1528 h 187491"/>
                <a:gd name="connsiteX50" fmla="*/ 12074 w 157827"/>
                <a:gd name="connsiteY50" fmla="*/ 1493 h 187491"/>
                <a:gd name="connsiteX51" fmla="*/ 12270 w 157827"/>
                <a:gd name="connsiteY51" fmla="*/ 1310 h 187491"/>
                <a:gd name="connsiteX52" fmla="*/ 12476 w 157827"/>
                <a:gd name="connsiteY52" fmla="*/ 1126 h 187491"/>
                <a:gd name="connsiteX53" fmla="*/ 12672 w 157827"/>
                <a:gd name="connsiteY53" fmla="*/ 942 h 187491"/>
                <a:gd name="connsiteX54" fmla="*/ 12867 w 157827"/>
                <a:gd name="connsiteY54" fmla="*/ 747 h 187491"/>
                <a:gd name="connsiteX55" fmla="*/ 13062 w 157827"/>
                <a:gd name="connsiteY55" fmla="*/ 563 h 187491"/>
                <a:gd name="connsiteX56" fmla="*/ 13453 w 157827"/>
                <a:gd name="connsiteY56" fmla="*/ 184 h 187491"/>
                <a:gd name="connsiteX57" fmla="*/ 13648 w 157827"/>
                <a:gd name="connsiteY57" fmla="*/ 0 h 187491"/>
                <a:gd name="connsiteX58" fmla="*/ 157828 w 157827"/>
                <a:gd name="connsiteY58" fmla="*/ 144628 h 18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57827" h="187491">
                  <a:moveTo>
                    <a:pt x="157828" y="144628"/>
                  </a:moveTo>
                  <a:cubicBezTo>
                    <a:pt x="140963" y="161435"/>
                    <a:pt x="122030" y="175819"/>
                    <a:pt x="101626" y="187491"/>
                  </a:cubicBezTo>
                  <a:lnTo>
                    <a:pt x="0" y="10305"/>
                  </a:lnTo>
                  <a:lnTo>
                    <a:pt x="241" y="10179"/>
                  </a:lnTo>
                  <a:lnTo>
                    <a:pt x="356" y="10110"/>
                  </a:lnTo>
                  <a:lnTo>
                    <a:pt x="460" y="10052"/>
                  </a:lnTo>
                  <a:lnTo>
                    <a:pt x="701" y="9915"/>
                  </a:lnTo>
                  <a:lnTo>
                    <a:pt x="1149" y="9650"/>
                  </a:lnTo>
                  <a:lnTo>
                    <a:pt x="1390" y="9512"/>
                  </a:lnTo>
                  <a:lnTo>
                    <a:pt x="1620" y="9375"/>
                  </a:lnTo>
                  <a:lnTo>
                    <a:pt x="1746" y="9294"/>
                  </a:lnTo>
                  <a:lnTo>
                    <a:pt x="1850" y="9237"/>
                  </a:lnTo>
                  <a:lnTo>
                    <a:pt x="2975" y="8536"/>
                  </a:lnTo>
                  <a:lnTo>
                    <a:pt x="3113" y="8444"/>
                  </a:lnTo>
                  <a:lnTo>
                    <a:pt x="3205" y="8387"/>
                  </a:lnTo>
                  <a:lnTo>
                    <a:pt x="3435" y="8249"/>
                  </a:lnTo>
                  <a:lnTo>
                    <a:pt x="4308" y="7663"/>
                  </a:lnTo>
                  <a:lnTo>
                    <a:pt x="4446" y="7571"/>
                  </a:lnTo>
                  <a:lnTo>
                    <a:pt x="4526" y="7525"/>
                  </a:lnTo>
                  <a:lnTo>
                    <a:pt x="4745" y="7364"/>
                  </a:lnTo>
                  <a:lnTo>
                    <a:pt x="5181" y="7054"/>
                  </a:lnTo>
                  <a:lnTo>
                    <a:pt x="5400" y="6893"/>
                  </a:lnTo>
                  <a:lnTo>
                    <a:pt x="5618" y="6744"/>
                  </a:lnTo>
                  <a:lnTo>
                    <a:pt x="5767" y="6640"/>
                  </a:lnTo>
                  <a:lnTo>
                    <a:pt x="5836" y="6583"/>
                  </a:lnTo>
                  <a:lnTo>
                    <a:pt x="6066" y="6422"/>
                  </a:lnTo>
                  <a:lnTo>
                    <a:pt x="6273" y="6261"/>
                  </a:lnTo>
                  <a:lnTo>
                    <a:pt x="6491" y="6100"/>
                  </a:lnTo>
                  <a:lnTo>
                    <a:pt x="6709" y="5940"/>
                  </a:lnTo>
                  <a:lnTo>
                    <a:pt x="6916" y="5767"/>
                  </a:lnTo>
                  <a:lnTo>
                    <a:pt x="7065" y="5664"/>
                  </a:lnTo>
                  <a:lnTo>
                    <a:pt x="7123" y="5618"/>
                  </a:lnTo>
                  <a:lnTo>
                    <a:pt x="7341" y="5457"/>
                  </a:lnTo>
                  <a:lnTo>
                    <a:pt x="8191" y="4802"/>
                  </a:lnTo>
                  <a:lnTo>
                    <a:pt x="8341" y="4687"/>
                  </a:lnTo>
                  <a:lnTo>
                    <a:pt x="8398" y="4630"/>
                  </a:lnTo>
                  <a:lnTo>
                    <a:pt x="9018" y="4136"/>
                  </a:lnTo>
                  <a:lnTo>
                    <a:pt x="9225" y="3964"/>
                  </a:lnTo>
                  <a:lnTo>
                    <a:pt x="9432" y="3791"/>
                  </a:lnTo>
                  <a:lnTo>
                    <a:pt x="9593" y="3665"/>
                  </a:lnTo>
                  <a:lnTo>
                    <a:pt x="9650" y="3619"/>
                  </a:lnTo>
                  <a:lnTo>
                    <a:pt x="9662" y="3607"/>
                  </a:lnTo>
                  <a:lnTo>
                    <a:pt x="10466" y="2918"/>
                  </a:lnTo>
                  <a:lnTo>
                    <a:pt x="10673" y="2746"/>
                  </a:lnTo>
                  <a:lnTo>
                    <a:pt x="10834" y="2608"/>
                  </a:lnTo>
                  <a:lnTo>
                    <a:pt x="10868" y="2573"/>
                  </a:lnTo>
                  <a:lnTo>
                    <a:pt x="11075" y="2390"/>
                  </a:lnTo>
                  <a:lnTo>
                    <a:pt x="11270" y="2206"/>
                  </a:lnTo>
                  <a:lnTo>
                    <a:pt x="11879" y="1666"/>
                  </a:lnTo>
                  <a:lnTo>
                    <a:pt x="12040" y="1528"/>
                  </a:lnTo>
                  <a:lnTo>
                    <a:pt x="12074" y="1493"/>
                  </a:lnTo>
                  <a:lnTo>
                    <a:pt x="12270" y="1310"/>
                  </a:lnTo>
                  <a:lnTo>
                    <a:pt x="12476" y="1126"/>
                  </a:lnTo>
                  <a:lnTo>
                    <a:pt x="12672" y="942"/>
                  </a:lnTo>
                  <a:lnTo>
                    <a:pt x="12867" y="747"/>
                  </a:lnTo>
                  <a:lnTo>
                    <a:pt x="13062" y="563"/>
                  </a:lnTo>
                  <a:lnTo>
                    <a:pt x="13453" y="184"/>
                  </a:lnTo>
                  <a:lnTo>
                    <a:pt x="13648" y="0"/>
                  </a:lnTo>
                  <a:lnTo>
                    <a:pt x="157828" y="144628"/>
                  </a:lnTo>
                  <a:close/>
                </a:path>
              </a:pathLst>
            </a:custGeom>
            <a:solidFill>
              <a:srgbClr val="FFFFFF"/>
            </a:solidFill>
            <a:ln w="11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Полилиния: фигура 45">
              <a:extLst>
                <a:ext uri="{FF2B5EF4-FFF2-40B4-BE49-F238E27FC236}">
                  <a16:creationId xmlns:a16="http://schemas.microsoft.com/office/drawing/2014/main" id="{28604354-CB4F-526B-07A5-2765587D09BD}"/>
                </a:ext>
              </a:extLst>
            </p:cNvPr>
            <p:cNvSpPr/>
            <p:nvPr/>
          </p:nvSpPr>
          <p:spPr>
            <a:xfrm>
              <a:off x="3094020" y="-2367227"/>
              <a:ext cx="157850" cy="187353"/>
            </a:xfrm>
            <a:custGeom>
              <a:avLst/>
              <a:gdLst>
                <a:gd name="connsiteX0" fmla="*/ 144294 w 157850"/>
                <a:gd name="connsiteY0" fmla="*/ 187353 h 187353"/>
                <a:gd name="connsiteX1" fmla="*/ 0 w 157850"/>
                <a:gd name="connsiteY1" fmla="*/ 42944 h 187353"/>
                <a:gd name="connsiteX2" fmla="*/ 56155 w 157850"/>
                <a:gd name="connsiteY2" fmla="*/ 0 h 187353"/>
                <a:gd name="connsiteX3" fmla="*/ 157851 w 157850"/>
                <a:gd name="connsiteY3" fmla="*/ 176887 h 187353"/>
                <a:gd name="connsiteX4" fmla="*/ 144294 w 157850"/>
                <a:gd name="connsiteY4" fmla="*/ 187353 h 18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850" h="187353">
                  <a:moveTo>
                    <a:pt x="144294" y="187353"/>
                  </a:moveTo>
                  <a:lnTo>
                    <a:pt x="0" y="42944"/>
                  </a:lnTo>
                  <a:cubicBezTo>
                    <a:pt x="16842" y="26102"/>
                    <a:pt x="35752" y="11718"/>
                    <a:pt x="56155" y="0"/>
                  </a:cubicBezTo>
                  <a:lnTo>
                    <a:pt x="157851" y="176887"/>
                  </a:lnTo>
                  <a:cubicBezTo>
                    <a:pt x="152957" y="179737"/>
                    <a:pt x="148396" y="183241"/>
                    <a:pt x="144294" y="187353"/>
                  </a:cubicBezTo>
                </a:path>
              </a:pathLst>
            </a:custGeom>
            <a:solidFill>
              <a:srgbClr val="FFFFFF"/>
            </a:solidFill>
            <a:ln w="11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" name="Полилиния: фигура 46">
              <a:extLst>
                <a:ext uri="{FF2B5EF4-FFF2-40B4-BE49-F238E27FC236}">
                  <a16:creationId xmlns:a16="http://schemas.microsoft.com/office/drawing/2014/main" id="{3EA3ABBF-2B6E-B945-5296-5A54BB81715E}"/>
                </a:ext>
              </a:extLst>
            </p:cNvPr>
            <p:cNvSpPr/>
            <p:nvPr/>
          </p:nvSpPr>
          <p:spPr>
            <a:xfrm>
              <a:off x="3349189" y="-2202816"/>
              <a:ext cx="206343" cy="70044"/>
            </a:xfrm>
            <a:custGeom>
              <a:avLst/>
              <a:gdLst>
                <a:gd name="connsiteX0" fmla="*/ 206343 w 206343"/>
                <a:gd name="connsiteY0" fmla="*/ 69873 h 70044"/>
                <a:gd name="connsiteX1" fmla="*/ 2217 w 206343"/>
                <a:gd name="connsiteY1" fmla="*/ 70045 h 70044"/>
                <a:gd name="connsiteX2" fmla="*/ 0 w 206343"/>
                <a:gd name="connsiteY2" fmla="*/ 52755 h 70044"/>
                <a:gd name="connsiteX3" fmla="*/ 197072 w 206343"/>
                <a:gd name="connsiteY3" fmla="*/ 0 h 70044"/>
                <a:gd name="connsiteX4" fmla="*/ 206343 w 206343"/>
                <a:gd name="connsiteY4" fmla="*/ 69873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43" h="70044">
                  <a:moveTo>
                    <a:pt x="206343" y="69873"/>
                  </a:moveTo>
                  <a:lnTo>
                    <a:pt x="2217" y="70045"/>
                  </a:lnTo>
                  <a:cubicBezTo>
                    <a:pt x="2240" y="64186"/>
                    <a:pt x="1493" y="58384"/>
                    <a:pt x="0" y="52755"/>
                  </a:cubicBezTo>
                  <a:lnTo>
                    <a:pt x="197072" y="0"/>
                  </a:lnTo>
                  <a:cubicBezTo>
                    <a:pt x="203173" y="22621"/>
                    <a:pt x="206320" y="46103"/>
                    <a:pt x="206343" y="69873"/>
                  </a:cubicBezTo>
                </a:path>
              </a:pathLst>
            </a:custGeom>
            <a:solidFill>
              <a:srgbClr val="FFFFFF"/>
            </a:solidFill>
            <a:ln w="11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" name="Полилиния: фигура 47">
              <a:extLst>
                <a:ext uri="{FF2B5EF4-FFF2-40B4-BE49-F238E27FC236}">
                  <a16:creationId xmlns:a16="http://schemas.microsoft.com/office/drawing/2014/main" id="{B2F63E75-8DFC-C497-85E7-63684CBED8DE}"/>
                </a:ext>
              </a:extLst>
            </p:cNvPr>
            <p:cNvSpPr/>
            <p:nvPr/>
          </p:nvSpPr>
          <p:spPr>
            <a:xfrm>
              <a:off x="3302259" y="-2394007"/>
              <a:ext cx="118054" cy="203597"/>
            </a:xfrm>
            <a:custGeom>
              <a:avLst/>
              <a:gdLst>
                <a:gd name="connsiteX0" fmla="*/ 0 w 118054"/>
                <a:gd name="connsiteY0" fmla="*/ 196912 h 203597"/>
                <a:gd name="connsiteX1" fmla="*/ 53030 w 118054"/>
                <a:gd name="connsiteY1" fmla="*/ 0 h 203597"/>
                <a:gd name="connsiteX2" fmla="*/ 84394 w 118054"/>
                <a:gd name="connsiteY2" fmla="*/ 10523 h 203597"/>
                <a:gd name="connsiteX3" fmla="*/ 118055 w 118054"/>
                <a:gd name="connsiteY3" fmla="*/ 26917 h 203597"/>
                <a:gd name="connsiteX4" fmla="*/ 16118 w 118054"/>
                <a:gd name="connsiteY4" fmla="*/ 203598 h 203597"/>
                <a:gd name="connsiteX5" fmla="*/ 16038 w 118054"/>
                <a:gd name="connsiteY5" fmla="*/ 203564 h 203597"/>
                <a:gd name="connsiteX6" fmla="*/ 0 w 118054"/>
                <a:gd name="connsiteY6" fmla="*/ 196912 h 203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054" h="203597">
                  <a:moveTo>
                    <a:pt x="0" y="196912"/>
                  </a:moveTo>
                  <a:lnTo>
                    <a:pt x="53030" y="0"/>
                  </a:lnTo>
                  <a:cubicBezTo>
                    <a:pt x="63577" y="2815"/>
                    <a:pt x="74043" y="6330"/>
                    <a:pt x="84394" y="10523"/>
                  </a:cubicBezTo>
                  <a:cubicBezTo>
                    <a:pt x="96135" y="15303"/>
                    <a:pt x="107348" y="20771"/>
                    <a:pt x="118055" y="26917"/>
                  </a:cubicBezTo>
                  <a:lnTo>
                    <a:pt x="16118" y="203598"/>
                  </a:lnTo>
                  <a:lnTo>
                    <a:pt x="16038" y="203564"/>
                  </a:lnTo>
                  <a:cubicBezTo>
                    <a:pt x="10891" y="200577"/>
                    <a:pt x="5491" y="198382"/>
                    <a:pt x="0" y="196912"/>
                  </a:cubicBezTo>
                </a:path>
              </a:pathLst>
            </a:custGeom>
            <a:solidFill>
              <a:srgbClr val="FFFFFF"/>
            </a:solidFill>
            <a:ln w="11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" name="AutoShape 6">
            <a:extLst>
              <a:ext uri="{FF2B5EF4-FFF2-40B4-BE49-F238E27FC236}">
                <a16:creationId xmlns:a16="http://schemas.microsoft.com/office/drawing/2014/main" id="{45C3C4F7-F8B5-414D-B091-909CE9C684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67A46F-7334-4317-B19F-28B2A6612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292794" y="825805"/>
            <a:ext cx="3297722" cy="542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7000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87060" y="148370"/>
            <a:ext cx="9437077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Реализация практики в образовательном процессе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id="{96BA552A-4FA8-27EB-804A-DEE02B2465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 Практика реализована в 2023/2024 </a:t>
            </a:r>
            <a:r>
              <a:rPr lang="ru-RU" dirty="0" err="1"/>
              <a:t>у.г</a:t>
            </a:r>
            <a:r>
              <a:rPr lang="ru-RU" dirty="0"/>
              <a:t>.: подготовка – осенний семестр, активная фаза – весенне-летний семестр.</a:t>
            </a:r>
          </a:p>
          <a:p>
            <a:r>
              <a:rPr lang="ru-RU" b="1" dirty="0"/>
              <a:t>Формат реализации:</a:t>
            </a:r>
            <a:r>
              <a:rPr lang="ru-RU" dirty="0"/>
              <a:t> дисциплина либо модуль «ОС»; курсовой проект по выполнению соц. заказа; производственная и учебная практика; ВКР.</a:t>
            </a:r>
          </a:p>
          <a:p>
            <a:r>
              <a:rPr lang="ru-RU" b="1" dirty="0"/>
              <a:t>РПД</a:t>
            </a:r>
            <a:r>
              <a:rPr lang="ru-RU" dirty="0"/>
              <a:t> «Общественный проект «обучение служением» - утверждена и актуализирована в ноябре 2023 г. </a:t>
            </a:r>
            <a:r>
              <a:rPr lang="ru-RU" dirty="0">
                <a:solidFill>
                  <a:schemeClr val="tx2"/>
                </a:solidFill>
              </a:rPr>
              <a:t>(ССЫЛКА на учебные планы 2024/2025 </a:t>
            </a:r>
            <a:r>
              <a:rPr lang="en-US" b="0" i="0" u="sng" dirty="0"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2"/>
              </a:rPr>
              <a:t>https://s.rgsu.net/sveden/education/eduop/</a:t>
            </a:r>
            <a:r>
              <a:rPr lang="ru-RU" dirty="0">
                <a:solidFill>
                  <a:schemeClr val="tx2"/>
                </a:solidFill>
              </a:rPr>
              <a:t> )</a:t>
            </a:r>
          </a:p>
          <a:p>
            <a:r>
              <a:rPr lang="ru-RU" b="1" dirty="0"/>
              <a:t>Положение о проектном обучении с использованием подхода “Обучение служением” в РГСУ </a:t>
            </a:r>
            <a:r>
              <a:rPr lang="ru-RU" dirty="0"/>
              <a:t>(Решение Комиссии Ученого совета РГСУ от 16 мая 2024 г.)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https://disk.yandex.ru/d/FsGYMMrv8KPvgQ</a:t>
            </a:r>
            <a:r>
              <a:rPr lang="ru-RU" dirty="0"/>
              <a:t> ссылка с документами</a:t>
            </a:r>
          </a:p>
        </p:txBody>
      </p:sp>
    </p:spTree>
    <p:extLst>
      <p:ext uri="{BB962C8B-B14F-4D97-AF65-F5344CB8AC3E}">
        <p14:creationId xmlns:p14="http://schemas.microsoft.com/office/powerpoint/2010/main" val="638945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4EA4DE-A159-4DFC-9CE4-A705169B1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148" y="268123"/>
            <a:ext cx="8138652" cy="1325563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+mn-lt"/>
              </a:rPr>
              <a:t>Ролевая модель реализации практики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0F841AA-6137-44D3-BE8A-B3D99B2FF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3299E-43BB-4C4A-9700-259CA35EA19A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B623A031-37D1-43E3-871F-CAB79C7E40C8}"/>
              </a:ext>
            </a:extLst>
          </p:cNvPr>
          <p:cNvSpPr/>
          <p:nvPr/>
        </p:nvSpPr>
        <p:spPr>
          <a:xfrm>
            <a:off x="5393897" y="2043439"/>
            <a:ext cx="2381671" cy="145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dk1"/>
              </a:solidFill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67AA5342-3619-45D8-8E86-1191C3EECDAA}"/>
              </a:ext>
            </a:extLst>
          </p:cNvPr>
          <p:cNvSpPr/>
          <p:nvPr/>
        </p:nvSpPr>
        <p:spPr>
          <a:xfrm rot="18003822">
            <a:off x="6217988" y="3411607"/>
            <a:ext cx="2381671" cy="145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3" name="Объект 4">
            <a:extLst>
              <a:ext uri="{FF2B5EF4-FFF2-40B4-BE49-F238E27FC236}">
                <a16:creationId xmlns:a16="http://schemas.microsoft.com/office/drawing/2014/main" id="{342E09BF-64DB-4EE8-9E5A-D55DECDA14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3399796"/>
              </p:ext>
            </p:extLst>
          </p:nvPr>
        </p:nvGraphicFramePr>
        <p:xfrm>
          <a:off x="-533400" y="159601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7CFF9836-DA48-4543-94B1-30B9A21BD2B6}"/>
              </a:ext>
            </a:extLst>
          </p:cNvPr>
          <p:cNvSpPr txBox="1"/>
          <p:nvPr/>
        </p:nvSpPr>
        <p:spPr>
          <a:xfrm>
            <a:off x="6749236" y="5884569"/>
            <a:ext cx="2743201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>
                <a:solidFill>
                  <a:srgbClr val="222A3F"/>
                </a:solidFill>
                <a:latin typeface="Montserrat" panose="00000500000000000000" pitchFamily="2" charset="-5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latin typeface="+mn-lt"/>
              </a:rPr>
              <a:t>Выполняют роль «Заказчиков» проекта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E636808-B0FD-4F4D-BA1F-41CCEACD948D}"/>
              </a:ext>
            </a:extLst>
          </p:cNvPr>
          <p:cNvSpPr txBox="1"/>
          <p:nvPr/>
        </p:nvSpPr>
        <p:spPr>
          <a:xfrm>
            <a:off x="7960659" y="2850815"/>
            <a:ext cx="3958130" cy="26930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>
                <a:solidFill>
                  <a:srgbClr val="222A3F"/>
                </a:solidFill>
                <a:latin typeface="Montserrat" panose="00000500000000000000" pitchFamily="2" charset="-5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latin typeface="+mn-lt"/>
              </a:rPr>
              <a:t>Помогает команде методологически, разрешает спорные ситуации, координирует взаимодействие с заказчиком и проектным офисом. </a:t>
            </a:r>
          </a:p>
          <a:p>
            <a:endParaRPr lang="ru-RU" dirty="0">
              <a:latin typeface="+mn-lt"/>
            </a:endParaRPr>
          </a:p>
          <a:p>
            <a:r>
              <a:rPr lang="ru-RU" b="1" i="1" dirty="0">
                <a:latin typeface="+mn-lt"/>
              </a:rPr>
              <a:t>Тьютор</a:t>
            </a:r>
            <a:r>
              <a:rPr lang="en-US" dirty="0">
                <a:latin typeface="+mn-lt"/>
              </a:rPr>
              <a:t> (</a:t>
            </a:r>
            <a:r>
              <a:rPr lang="ru-RU" dirty="0">
                <a:latin typeface="+mn-lt"/>
              </a:rPr>
              <a:t>преподаватель) осуществляет общую координацию и организацию выполнения проекта</a:t>
            </a:r>
          </a:p>
          <a:p>
            <a:r>
              <a:rPr lang="ru-RU" b="1" i="1" dirty="0">
                <a:latin typeface="+mn-lt"/>
              </a:rPr>
              <a:t>Модератор</a:t>
            </a:r>
            <a:r>
              <a:rPr lang="ru-RU" dirty="0">
                <a:latin typeface="+mn-lt"/>
              </a:rPr>
              <a:t> (студент старших курсов) содействует тьютору  и участвует в выполнении его функций и задач</a:t>
            </a:r>
          </a:p>
        </p:txBody>
      </p: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D3E8255C-4E43-4DCB-8563-E69C4EB5A094}"/>
              </a:ext>
            </a:extLst>
          </p:cNvPr>
          <p:cNvCxnSpPr>
            <a:cxnSpLocks/>
            <a:stCxn id="46" idx="0"/>
            <a:endCxn id="53" idx="5"/>
          </p:cNvCxnSpPr>
          <p:nvPr/>
        </p:nvCxnSpPr>
        <p:spPr>
          <a:xfrm flipH="1" flipV="1">
            <a:off x="9396575" y="2590957"/>
            <a:ext cx="543149" cy="259858"/>
          </a:xfrm>
          <a:prstGeom prst="line">
            <a:avLst/>
          </a:prstGeom>
          <a:ln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A842E601-01E8-4A29-A117-A03145115738}"/>
              </a:ext>
            </a:extLst>
          </p:cNvPr>
          <p:cNvCxnSpPr>
            <a:cxnSpLocks/>
          </p:cNvCxnSpPr>
          <p:nvPr/>
        </p:nvCxnSpPr>
        <p:spPr>
          <a:xfrm flipH="1" flipV="1">
            <a:off x="6912077" y="5237555"/>
            <a:ext cx="464769" cy="585594"/>
          </a:xfrm>
          <a:prstGeom prst="line">
            <a:avLst/>
          </a:prstGeom>
          <a:ln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F852965A-DD12-4B68-B206-2B811C790CB8}"/>
              </a:ext>
            </a:extLst>
          </p:cNvPr>
          <p:cNvSpPr txBox="1"/>
          <p:nvPr/>
        </p:nvSpPr>
        <p:spPr>
          <a:xfrm>
            <a:off x="454826" y="5855698"/>
            <a:ext cx="6010489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>
                <a:solidFill>
                  <a:srgbClr val="222A3F"/>
                </a:solidFill>
                <a:latin typeface="Montserrat" panose="00000500000000000000" pitchFamily="2" charset="-5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latin typeface="+mn-lt"/>
              </a:rPr>
              <a:t>Оказывает методическую, информационную и ИТ-поддержку, координирует команды и наставников, проводит обучение, поддерживает систему мотивации</a:t>
            </a:r>
          </a:p>
        </p:txBody>
      </p: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8EACDA39-E213-4F2A-AFA9-0DC496E53F2B}"/>
              </a:ext>
            </a:extLst>
          </p:cNvPr>
          <p:cNvCxnSpPr>
            <a:cxnSpLocks/>
          </p:cNvCxnSpPr>
          <p:nvPr/>
        </p:nvCxnSpPr>
        <p:spPr>
          <a:xfrm flipV="1">
            <a:off x="2699563" y="5363110"/>
            <a:ext cx="362136" cy="460039"/>
          </a:xfrm>
          <a:prstGeom prst="line">
            <a:avLst/>
          </a:prstGeom>
          <a:ln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911E702B-D14C-4716-A0FA-190954BD6951}"/>
              </a:ext>
            </a:extLst>
          </p:cNvPr>
          <p:cNvSpPr txBox="1"/>
          <p:nvPr/>
        </p:nvSpPr>
        <p:spPr>
          <a:xfrm>
            <a:off x="1052696" y="2189079"/>
            <a:ext cx="3460956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>
                <a:solidFill>
                  <a:srgbClr val="222A3F"/>
                </a:solidFill>
                <a:latin typeface="Montserrat" panose="00000500000000000000" pitchFamily="2" charset="-5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latin typeface="+mn-lt"/>
              </a:rPr>
              <a:t>Реализует проект</a:t>
            </a:r>
          </a:p>
        </p:txBody>
      </p: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D3B270BC-2178-48F6-B651-85C548E6DC5D}"/>
              </a:ext>
            </a:extLst>
          </p:cNvPr>
          <p:cNvCxnSpPr>
            <a:cxnSpLocks/>
          </p:cNvCxnSpPr>
          <p:nvPr/>
        </p:nvCxnSpPr>
        <p:spPr>
          <a:xfrm flipV="1">
            <a:off x="2702103" y="1891129"/>
            <a:ext cx="1515936" cy="215073"/>
          </a:xfrm>
          <a:prstGeom prst="line">
            <a:avLst/>
          </a:prstGeom>
          <a:ln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Овал 52">
            <a:extLst>
              <a:ext uri="{FF2B5EF4-FFF2-40B4-BE49-F238E27FC236}">
                <a16:creationId xmlns:a16="http://schemas.microsoft.com/office/drawing/2014/main" id="{48095882-E263-4FC8-AD89-504F51CAB66B}"/>
              </a:ext>
            </a:extLst>
          </p:cNvPr>
          <p:cNvSpPr/>
          <p:nvPr/>
        </p:nvSpPr>
        <p:spPr>
          <a:xfrm>
            <a:off x="7608217" y="1703626"/>
            <a:ext cx="2095192" cy="1039573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anchor="ctr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ru-RU" sz="1600" b="1" dirty="0">
                <a:solidFill>
                  <a:srgbClr val="00BBEE"/>
                </a:solidFill>
              </a:rPr>
              <a:t>Наставник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50A65FC-219B-4718-B521-334289C36556}"/>
              </a:ext>
            </a:extLst>
          </p:cNvPr>
          <p:cNvSpPr txBox="1"/>
          <p:nvPr/>
        </p:nvSpPr>
        <p:spPr>
          <a:xfrm>
            <a:off x="9645036" y="1701302"/>
            <a:ext cx="1391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Тьютор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Модератор</a:t>
            </a:r>
          </a:p>
        </p:txBody>
      </p:sp>
    </p:spTree>
    <p:extLst>
      <p:ext uri="{BB962C8B-B14F-4D97-AF65-F5344CB8AC3E}">
        <p14:creationId xmlns:p14="http://schemas.microsoft.com/office/powerpoint/2010/main" val="4025115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13F17B-2FC5-601B-629D-C37638E75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" dirty="0"/>
              <a:t>9 направлений подготовки, участвовавших в “ОС” в 2023/2024 у.г.: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A98F0E-97A6-27C7-CE00-BB58ABC10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6040"/>
            <a:ext cx="10515600" cy="3372017"/>
          </a:xfrm>
        </p:spPr>
        <p:txBody>
          <a:bodyPr/>
          <a:lstStyle/>
          <a:p>
            <a:r>
              <a:rPr lang="ru-RU" dirty="0"/>
              <a:t> «Социальная работа» – 2 направления</a:t>
            </a:r>
          </a:p>
          <a:p>
            <a:r>
              <a:rPr lang="ru-RU" dirty="0"/>
              <a:t> «Экология» – 2 направления</a:t>
            </a:r>
          </a:p>
          <a:p>
            <a:r>
              <a:rPr lang="ru-RU" dirty="0"/>
              <a:t> «Информационные технологии» – 3 направления</a:t>
            </a:r>
          </a:p>
          <a:p>
            <a:r>
              <a:rPr lang="ru-RU" dirty="0"/>
              <a:t> «Лечебное дело» – 1 направление</a:t>
            </a:r>
          </a:p>
          <a:p>
            <a:r>
              <a:rPr lang="ru-RU" dirty="0"/>
              <a:t> «ОРМ» – 1 направление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9696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C29BBE-FA3F-51F7-FDAF-BC1084778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Доступность практики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BED403-8DB8-70F0-3234-4FACE7584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Широкий доступ практики для</a:t>
            </a:r>
          </a:p>
          <a:p>
            <a:pPr>
              <a:buFontTx/>
              <a:buChar char="-"/>
            </a:pPr>
            <a:r>
              <a:rPr lang="ru-RU" dirty="0"/>
              <a:t>студентов (возможность реализации проектов в разных формах: наставничество, проекты в рамках дисциплины, курсовые проекты, ВКР);</a:t>
            </a:r>
          </a:p>
          <a:p>
            <a:pPr>
              <a:buFontTx/>
              <a:buChar char="-"/>
            </a:pPr>
            <a:r>
              <a:rPr lang="ru-RU" dirty="0"/>
              <a:t>преподавателей-наставников (в качестве основной нагрузки; в качестве возможности учета нагрузки при получении внутреннего звания РГСУ);</a:t>
            </a:r>
          </a:p>
          <a:p>
            <a:pPr>
              <a:buFontTx/>
              <a:buChar char="-"/>
            </a:pPr>
            <a:r>
              <a:rPr lang="ru-RU" dirty="0"/>
              <a:t>соц. партнеров (устойчивые связи с проектным офисом РГСУ, наставниками, модераторами проектными командами).</a:t>
            </a:r>
          </a:p>
        </p:txBody>
      </p:sp>
    </p:spTree>
    <p:extLst>
      <p:ext uri="{BB962C8B-B14F-4D97-AF65-F5344CB8AC3E}">
        <p14:creationId xmlns:p14="http://schemas.microsoft.com/office/powerpoint/2010/main" val="3196715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62B671-7BD0-CB48-540F-B609A638C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365125"/>
            <a:ext cx="9067800" cy="1325563"/>
          </a:xfrm>
        </p:spPr>
        <p:txBody>
          <a:bodyPr/>
          <a:lstStyle/>
          <a:p>
            <a:r>
              <a:rPr lang="ru-RU" dirty="0"/>
              <a:t>Включенность преподавателя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CEEE20-D8C7-231A-F21B-4055271D8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ведение занятий в рамках основной нагрузки;</a:t>
            </a:r>
          </a:p>
          <a:p>
            <a:r>
              <a:rPr lang="ru-RU" dirty="0"/>
              <a:t> учет академических часов при получении внутреннего звания РГСУ, возможность материального </a:t>
            </a:r>
            <a:r>
              <a:rPr lang="ru-RU" dirty="0" err="1"/>
              <a:t>доп.стимулирования</a:t>
            </a:r>
            <a:r>
              <a:rPr lang="ru-RU" dirty="0"/>
              <a:t>;</a:t>
            </a:r>
          </a:p>
          <a:p>
            <a:r>
              <a:rPr lang="ru-RU" dirty="0"/>
              <a:t> дополнительная мотивация в виде обучающих мероприятий и повышения квалификации</a:t>
            </a:r>
          </a:p>
        </p:txBody>
      </p:sp>
    </p:spTree>
    <p:extLst>
      <p:ext uri="{BB962C8B-B14F-4D97-AF65-F5344CB8AC3E}">
        <p14:creationId xmlns:p14="http://schemas.microsoft.com/office/powerpoint/2010/main" val="2597215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EC0C1D-F5C0-66CC-6D68-9F7AB23D5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7884" y="365125"/>
            <a:ext cx="8935915" cy="1325563"/>
          </a:xfrm>
        </p:spPr>
        <p:txBody>
          <a:bodyPr/>
          <a:lstStyle/>
          <a:p>
            <a:r>
              <a:rPr lang="ru-RU" dirty="0"/>
              <a:t>Рефлексивные практики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1361B95F-D85F-4E15-AB76-818D8F185AD1}"/>
              </a:ext>
            </a:extLst>
          </p:cNvPr>
          <p:cNvGrpSpPr/>
          <p:nvPr/>
        </p:nvGrpSpPr>
        <p:grpSpPr>
          <a:xfrm>
            <a:off x="3745524" y="1891906"/>
            <a:ext cx="6494602" cy="3870956"/>
            <a:chOff x="2329943" y="1852418"/>
            <a:chExt cx="7532113" cy="3870956"/>
          </a:xfrm>
        </p:grpSpPr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id="{5EF8F1E8-1429-4C96-B086-277D0413AE71}"/>
                </a:ext>
              </a:extLst>
            </p:cNvPr>
            <p:cNvSpPr/>
            <p:nvPr/>
          </p:nvSpPr>
          <p:spPr>
            <a:xfrm>
              <a:off x="2329943" y="1852418"/>
              <a:ext cx="7532113" cy="1249998"/>
            </a:xfrm>
            <a:custGeom>
              <a:avLst/>
              <a:gdLst>
                <a:gd name="connsiteX0" fmla="*/ 0 w 7532113"/>
                <a:gd name="connsiteY0" fmla="*/ 208337 h 1249998"/>
                <a:gd name="connsiteX1" fmla="*/ 208337 w 7532113"/>
                <a:gd name="connsiteY1" fmla="*/ 0 h 1249998"/>
                <a:gd name="connsiteX2" fmla="*/ 7323776 w 7532113"/>
                <a:gd name="connsiteY2" fmla="*/ 0 h 1249998"/>
                <a:gd name="connsiteX3" fmla="*/ 7532113 w 7532113"/>
                <a:gd name="connsiteY3" fmla="*/ 208337 h 1249998"/>
                <a:gd name="connsiteX4" fmla="*/ 7532113 w 7532113"/>
                <a:gd name="connsiteY4" fmla="*/ 1041661 h 1249998"/>
                <a:gd name="connsiteX5" fmla="*/ 7323776 w 7532113"/>
                <a:gd name="connsiteY5" fmla="*/ 1249998 h 1249998"/>
                <a:gd name="connsiteX6" fmla="*/ 208337 w 7532113"/>
                <a:gd name="connsiteY6" fmla="*/ 1249998 h 1249998"/>
                <a:gd name="connsiteX7" fmla="*/ 0 w 7532113"/>
                <a:gd name="connsiteY7" fmla="*/ 1041661 h 1249998"/>
                <a:gd name="connsiteX8" fmla="*/ 0 w 7532113"/>
                <a:gd name="connsiteY8" fmla="*/ 208337 h 124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32113" h="1249998">
                  <a:moveTo>
                    <a:pt x="0" y="208337"/>
                  </a:moveTo>
                  <a:cubicBezTo>
                    <a:pt x="0" y="93276"/>
                    <a:pt x="93276" y="0"/>
                    <a:pt x="208337" y="0"/>
                  </a:cubicBezTo>
                  <a:lnTo>
                    <a:pt x="7323776" y="0"/>
                  </a:lnTo>
                  <a:cubicBezTo>
                    <a:pt x="7438837" y="0"/>
                    <a:pt x="7532113" y="93276"/>
                    <a:pt x="7532113" y="208337"/>
                  </a:cubicBezTo>
                  <a:lnTo>
                    <a:pt x="7532113" y="1041661"/>
                  </a:lnTo>
                  <a:cubicBezTo>
                    <a:pt x="7532113" y="1156722"/>
                    <a:pt x="7438837" y="1249998"/>
                    <a:pt x="7323776" y="1249998"/>
                  </a:cubicBezTo>
                  <a:lnTo>
                    <a:pt x="208337" y="1249998"/>
                  </a:lnTo>
                  <a:cubicBezTo>
                    <a:pt x="93276" y="1249998"/>
                    <a:pt x="0" y="1156722"/>
                    <a:pt x="0" y="1041661"/>
                  </a:cubicBezTo>
                  <a:lnTo>
                    <a:pt x="0" y="208337"/>
                  </a:ln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29600" tIns="129600" rIns="129600" bIns="12960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800" kern="1200" dirty="0"/>
                <a:t>Регулярные (не реже раза в две недели) онлайн брифинги с партнёрскими организациями (социальными заказчиками). *</a:t>
              </a:r>
            </a:p>
          </p:txBody>
        </p:sp>
        <p:sp>
          <p:nvSpPr>
            <p:cNvPr id="10" name="Полилиния: фигура 9">
              <a:extLst>
                <a:ext uri="{FF2B5EF4-FFF2-40B4-BE49-F238E27FC236}">
                  <a16:creationId xmlns:a16="http://schemas.microsoft.com/office/drawing/2014/main" id="{AE874740-5349-4C22-A388-37FFD0AD6AA9}"/>
                </a:ext>
              </a:extLst>
            </p:cNvPr>
            <p:cNvSpPr/>
            <p:nvPr/>
          </p:nvSpPr>
          <p:spPr>
            <a:xfrm>
              <a:off x="2329943" y="3162897"/>
              <a:ext cx="7532113" cy="1249998"/>
            </a:xfrm>
            <a:custGeom>
              <a:avLst/>
              <a:gdLst>
                <a:gd name="connsiteX0" fmla="*/ 0 w 7532113"/>
                <a:gd name="connsiteY0" fmla="*/ 208337 h 1249998"/>
                <a:gd name="connsiteX1" fmla="*/ 208337 w 7532113"/>
                <a:gd name="connsiteY1" fmla="*/ 0 h 1249998"/>
                <a:gd name="connsiteX2" fmla="*/ 7323776 w 7532113"/>
                <a:gd name="connsiteY2" fmla="*/ 0 h 1249998"/>
                <a:gd name="connsiteX3" fmla="*/ 7532113 w 7532113"/>
                <a:gd name="connsiteY3" fmla="*/ 208337 h 1249998"/>
                <a:gd name="connsiteX4" fmla="*/ 7532113 w 7532113"/>
                <a:gd name="connsiteY4" fmla="*/ 1041661 h 1249998"/>
                <a:gd name="connsiteX5" fmla="*/ 7323776 w 7532113"/>
                <a:gd name="connsiteY5" fmla="*/ 1249998 h 1249998"/>
                <a:gd name="connsiteX6" fmla="*/ 208337 w 7532113"/>
                <a:gd name="connsiteY6" fmla="*/ 1249998 h 1249998"/>
                <a:gd name="connsiteX7" fmla="*/ 0 w 7532113"/>
                <a:gd name="connsiteY7" fmla="*/ 1041661 h 1249998"/>
                <a:gd name="connsiteX8" fmla="*/ 0 w 7532113"/>
                <a:gd name="connsiteY8" fmla="*/ 208337 h 124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32113" h="1249998">
                  <a:moveTo>
                    <a:pt x="0" y="208337"/>
                  </a:moveTo>
                  <a:cubicBezTo>
                    <a:pt x="0" y="93276"/>
                    <a:pt x="93276" y="0"/>
                    <a:pt x="208337" y="0"/>
                  </a:cubicBezTo>
                  <a:lnTo>
                    <a:pt x="7323776" y="0"/>
                  </a:lnTo>
                  <a:cubicBezTo>
                    <a:pt x="7438837" y="0"/>
                    <a:pt x="7532113" y="93276"/>
                    <a:pt x="7532113" y="208337"/>
                  </a:cubicBezTo>
                  <a:lnTo>
                    <a:pt x="7532113" y="1041661"/>
                  </a:lnTo>
                  <a:cubicBezTo>
                    <a:pt x="7532113" y="1156722"/>
                    <a:pt x="7438837" y="1249998"/>
                    <a:pt x="7323776" y="1249998"/>
                  </a:cubicBezTo>
                  <a:lnTo>
                    <a:pt x="208337" y="1249998"/>
                  </a:lnTo>
                  <a:cubicBezTo>
                    <a:pt x="93276" y="1249998"/>
                    <a:pt x="0" y="1156722"/>
                    <a:pt x="0" y="1041661"/>
                  </a:cubicBezTo>
                  <a:lnTo>
                    <a:pt x="0" y="208337"/>
                  </a:ln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29600" tIns="129600" rIns="129600" bIns="12960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800" kern="1200" dirty="0"/>
                <a:t>Защиты паспортов проектов и результатов (отчётов) с участием, обратной связью и оценочными средствами социальных партнёров</a:t>
              </a:r>
              <a:endParaRPr lang="en-US" sz="1800" kern="1200" dirty="0"/>
            </a:p>
          </p:txBody>
        </p:sp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id="{C4C5B4E5-43F6-44BB-BD48-BD78004B46BA}"/>
                </a:ext>
              </a:extLst>
            </p:cNvPr>
            <p:cNvSpPr/>
            <p:nvPr/>
          </p:nvSpPr>
          <p:spPr>
            <a:xfrm>
              <a:off x="2329943" y="4473376"/>
              <a:ext cx="7532113" cy="1249998"/>
            </a:xfrm>
            <a:custGeom>
              <a:avLst/>
              <a:gdLst>
                <a:gd name="connsiteX0" fmla="*/ 0 w 7532113"/>
                <a:gd name="connsiteY0" fmla="*/ 208337 h 1249998"/>
                <a:gd name="connsiteX1" fmla="*/ 208337 w 7532113"/>
                <a:gd name="connsiteY1" fmla="*/ 0 h 1249998"/>
                <a:gd name="connsiteX2" fmla="*/ 7323776 w 7532113"/>
                <a:gd name="connsiteY2" fmla="*/ 0 h 1249998"/>
                <a:gd name="connsiteX3" fmla="*/ 7532113 w 7532113"/>
                <a:gd name="connsiteY3" fmla="*/ 208337 h 1249998"/>
                <a:gd name="connsiteX4" fmla="*/ 7532113 w 7532113"/>
                <a:gd name="connsiteY4" fmla="*/ 1041661 h 1249998"/>
                <a:gd name="connsiteX5" fmla="*/ 7323776 w 7532113"/>
                <a:gd name="connsiteY5" fmla="*/ 1249998 h 1249998"/>
                <a:gd name="connsiteX6" fmla="*/ 208337 w 7532113"/>
                <a:gd name="connsiteY6" fmla="*/ 1249998 h 1249998"/>
                <a:gd name="connsiteX7" fmla="*/ 0 w 7532113"/>
                <a:gd name="connsiteY7" fmla="*/ 1041661 h 1249998"/>
                <a:gd name="connsiteX8" fmla="*/ 0 w 7532113"/>
                <a:gd name="connsiteY8" fmla="*/ 208337 h 124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32113" h="1249998">
                  <a:moveTo>
                    <a:pt x="0" y="208337"/>
                  </a:moveTo>
                  <a:cubicBezTo>
                    <a:pt x="0" y="93276"/>
                    <a:pt x="93276" y="0"/>
                    <a:pt x="208337" y="0"/>
                  </a:cubicBezTo>
                  <a:lnTo>
                    <a:pt x="7323776" y="0"/>
                  </a:lnTo>
                  <a:cubicBezTo>
                    <a:pt x="7438837" y="0"/>
                    <a:pt x="7532113" y="93276"/>
                    <a:pt x="7532113" y="208337"/>
                  </a:cubicBezTo>
                  <a:lnTo>
                    <a:pt x="7532113" y="1041661"/>
                  </a:lnTo>
                  <a:cubicBezTo>
                    <a:pt x="7532113" y="1156722"/>
                    <a:pt x="7438837" y="1249998"/>
                    <a:pt x="7323776" y="1249998"/>
                  </a:cubicBezTo>
                  <a:lnTo>
                    <a:pt x="208337" y="1249998"/>
                  </a:lnTo>
                  <a:cubicBezTo>
                    <a:pt x="93276" y="1249998"/>
                    <a:pt x="0" y="1156722"/>
                    <a:pt x="0" y="1041661"/>
                  </a:cubicBezTo>
                  <a:lnTo>
                    <a:pt x="0" y="208337"/>
                  </a:ln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29600" tIns="129600" rIns="129600" bIns="12960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800" kern="1200" dirty="0"/>
                <a:t>Проведение исследования среди участников проекта (студенческие команды, наставники, модераторы, соц. заказчики) для совершенствования внедрения подхода «ОС».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CB8B1B5-AE76-3136-57CF-371BB9497325}"/>
              </a:ext>
            </a:extLst>
          </p:cNvPr>
          <p:cNvSpPr txBox="1"/>
          <p:nvPr/>
        </p:nvSpPr>
        <p:spPr>
          <a:xfrm>
            <a:off x="2996554" y="6063091"/>
            <a:ext cx="85389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/>
            <a:r>
              <a:rPr lang="ru-RU" dirty="0"/>
              <a:t>*(с модерацией наставника-преподавателя и наставника-модератора проектной команды, в том числе с применением «360 градусов»)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513F76-4789-401B-962B-A16EF5AC50D4}"/>
              </a:ext>
            </a:extLst>
          </p:cNvPr>
          <p:cNvSpPr txBox="1"/>
          <p:nvPr/>
        </p:nvSpPr>
        <p:spPr>
          <a:xfrm>
            <a:off x="872605" y="2246584"/>
            <a:ext cx="1832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БРИФИНГИ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DAAAAC-010F-4711-9B4D-EB348DCF2552}"/>
              </a:ext>
            </a:extLst>
          </p:cNvPr>
          <p:cNvSpPr txBox="1"/>
          <p:nvPr/>
        </p:nvSpPr>
        <p:spPr>
          <a:xfrm>
            <a:off x="210308" y="3464730"/>
            <a:ext cx="3157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/>
            </a:lvl1pPr>
          </a:lstStyle>
          <a:p>
            <a:r>
              <a:rPr lang="ru-RU" dirty="0"/>
              <a:t>ОТКРЫТЫЕ ЗАЩИТЫ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B76761-0793-43B8-B404-0F731BC6524F}"/>
              </a:ext>
            </a:extLst>
          </p:cNvPr>
          <p:cNvSpPr txBox="1"/>
          <p:nvPr/>
        </p:nvSpPr>
        <p:spPr>
          <a:xfrm>
            <a:off x="320566" y="4682876"/>
            <a:ext cx="2936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/>
            </a:lvl1pPr>
          </a:lstStyle>
          <a:p>
            <a:r>
              <a:rPr lang="ru-RU" dirty="0"/>
              <a:t>ИССЛЕДОВАНИЕ ОБРАТНОЙ СВЯЗИ</a:t>
            </a:r>
          </a:p>
        </p:txBody>
      </p:sp>
    </p:spTree>
    <p:extLst>
      <p:ext uri="{BB962C8B-B14F-4D97-AF65-F5344CB8AC3E}">
        <p14:creationId xmlns:p14="http://schemas.microsoft.com/office/powerpoint/2010/main" val="2016636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8A6F5-5488-C90D-C04A-3E5E5D452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754" y="365125"/>
            <a:ext cx="9015046" cy="1325563"/>
          </a:xfrm>
        </p:spPr>
        <p:txBody>
          <a:bodyPr/>
          <a:lstStyle/>
          <a:p>
            <a:r>
              <a:rPr lang="ru-RU" dirty="0"/>
              <a:t>Образовательные результаты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65B54B4F-879E-B9B2-ED04-6228CFBEA1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095600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984641-7DD0-8EF6-5C0E-096277EBAD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7399" y="2032073"/>
            <a:ext cx="1025452" cy="96285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E95DAE6-3C43-95E6-B3C3-2587015F8C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7399" y="3512364"/>
            <a:ext cx="1082256" cy="10161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6C3FBD-0C0E-5CB5-6E7F-8ACAB51530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3334" y="5045992"/>
            <a:ext cx="1130386" cy="113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144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EC0C1D-F5C0-66CC-6D68-9F7AB23D5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365125"/>
            <a:ext cx="9067800" cy="1325563"/>
          </a:xfrm>
        </p:spPr>
        <p:txBody>
          <a:bodyPr/>
          <a:lstStyle/>
          <a:p>
            <a:r>
              <a:rPr lang="ru-RU" dirty="0" err="1"/>
              <a:t>Междисциплинарность</a:t>
            </a:r>
            <a:endParaRPr lang="ru-RU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91B0046-5D44-4ECA-8F99-035896ED5878}"/>
              </a:ext>
            </a:extLst>
          </p:cNvPr>
          <p:cNvGrpSpPr/>
          <p:nvPr/>
        </p:nvGrpSpPr>
        <p:grpSpPr>
          <a:xfrm>
            <a:off x="838200" y="2031779"/>
            <a:ext cx="10515600" cy="4205911"/>
            <a:chOff x="838200" y="2031779"/>
            <a:chExt cx="10515600" cy="4205911"/>
          </a:xfrm>
        </p:grpSpPr>
        <p:sp>
          <p:nvSpPr>
            <p:cNvPr id="8" name="Полилиния: фигура 7">
              <a:extLst>
                <a:ext uri="{FF2B5EF4-FFF2-40B4-BE49-F238E27FC236}">
                  <a16:creationId xmlns:a16="http://schemas.microsoft.com/office/drawing/2014/main" id="{A08EB3F1-D478-481E-A696-F7C489BA65F9}"/>
                </a:ext>
              </a:extLst>
            </p:cNvPr>
            <p:cNvSpPr/>
            <p:nvPr/>
          </p:nvSpPr>
          <p:spPr>
            <a:xfrm>
              <a:off x="838200" y="2031779"/>
              <a:ext cx="10515600" cy="663772"/>
            </a:xfrm>
            <a:custGeom>
              <a:avLst/>
              <a:gdLst>
                <a:gd name="connsiteX0" fmla="*/ 0 w 10515600"/>
                <a:gd name="connsiteY0" fmla="*/ 150395 h 902351"/>
                <a:gd name="connsiteX1" fmla="*/ 150395 w 10515600"/>
                <a:gd name="connsiteY1" fmla="*/ 0 h 902351"/>
                <a:gd name="connsiteX2" fmla="*/ 10365205 w 10515600"/>
                <a:gd name="connsiteY2" fmla="*/ 0 h 902351"/>
                <a:gd name="connsiteX3" fmla="*/ 10515600 w 10515600"/>
                <a:gd name="connsiteY3" fmla="*/ 150395 h 902351"/>
                <a:gd name="connsiteX4" fmla="*/ 10515600 w 10515600"/>
                <a:gd name="connsiteY4" fmla="*/ 751956 h 902351"/>
                <a:gd name="connsiteX5" fmla="*/ 10365205 w 10515600"/>
                <a:gd name="connsiteY5" fmla="*/ 902351 h 902351"/>
                <a:gd name="connsiteX6" fmla="*/ 150395 w 10515600"/>
                <a:gd name="connsiteY6" fmla="*/ 902351 h 902351"/>
                <a:gd name="connsiteX7" fmla="*/ 0 w 10515600"/>
                <a:gd name="connsiteY7" fmla="*/ 751956 h 902351"/>
                <a:gd name="connsiteX8" fmla="*/ 0 w 10515600"/>
                <a:gd name="connsiteY8" fmla="*/ 150395 h 902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15600" h="902351">
                  <a:moveTo>
                    <a:pt x="0" y="150395"/>
                  </a:moveTo>
                  <a:cubicBezTo>
                    <a:pt x="0" y="67334"/>
                    <a:pt x="67334" y="0"/>
                    <a:pt x="150395" y="0"/>
                  </a:cubicBezTo>
                  <a:lnTo>
                    <a:pt x="10365205" y="0"/>
                  </a:lnTo>
                  <a:cubicBezTo>
                    <a:pt x="10448266" y="0"/>
                    <a:pt x="10515600" y="67334"/>
                    <a:pt x="10515600" y="150395"/>
                  </a:cubicBezTo>
                  <a:lnTo>
                    <a:pt x="10515600" y="751956"/>
                  </a:lnTo>
                  <a:cubicBezTo>
                    <a:pt x="10515600" y="835017"/>
                    <a:pt x="10448266" y="902351"/>
                    <a:pt x="10365205" y="902351"/>
                  </a:cubicBezTo>
                  <a:lnTo>
                    <a:pt x="150395" y="902351"/>
                  </a:lnTo>
                  <a:cubicBezTo>
                    <a:pt x="67334" y="902351"/>
                    <a:pt x="0" y="835017"/>
                    <a:pt x="0" y="751956"/>
                  </a:cubicBezTo>
                  <a:lnTo>
                    <a:pt x="0" y="150395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199" tIns="101199" rIns="101199" bIns="101199" numCol="1" spcCol="1270" anchor="ctr" anchorCtr="0">
              <a:noAutofit/>
            </a:bodyPr>
            <a:lstStyle/>
            <a:p>
              <a:pPr marL="0" lvl="0" indent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500" kern="1200" dirty="0"/>
                <a:t>Наличие  </a:t>
              </a:r>
              <a:r>
                <a:rPr lang="ru-RU" sz="1500" b="1" kern="1200" dirty="0"/>
                <a:t>смешанных проектных команд</a:t>
              </a:r>
              <a:r>
                <a:rPr lang="ru-RU" sz="1500" kern="1200" dirty="0"/>
                <a:t> по направлениям подготовки</a:t>
              </a:r>
            </a:p>
          </p:txBody>
        </p:sp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id="{745FE238-3686-446A-AE1E-40B36D475E57}"/>
                </a:ext>
              </a:extLst>
            </p:cNvPr>
            <p:cNvSpPr/>
            <p:nvPr/>
          </p:nvSpPr>
          <p:spPr>
            <a:xfrm>
              <a:off x="838200" y="3178206"/>
              <a:ext cx="10515600" cy="663772"/>
            </a:xfrm>
            <a:custGeom>
              <a:avLst/>
              <a:gdLst>
                <a:gd name="connsiteX0" fmla="*/ 0 w 10515600"/>
                <a:gd name="connsiteY0" fmla="*/ 150395 h 902351"/>
                <a:gd name="connsiteX1" fmla="*/ 150395 w 10515600"/>
                <a:gd name="connsiteY1" fmla="*/ 0 h 902351"/>
                <a:gd name="connsiteX2" fmla="*/ 10365205 w 10515600"/>
                <a:gd name="connsiteY2" fmla="*/ 0 h 902351"/>
                <a:gd name="connsiteX3" fmla="*/ 10515600 w 10515600"/>
                <a:gd name="connsiteY3" fmla="*/ 150395 h 902351"/>
                <a:gd name="connsiteX4" fmla="*/ 10515600 w 10515600"/>
                <a:gd name="connsiteY4" fmla="*/ 751956 h 902351"/>
                <a:gd name="connsiteX5" fmla="*/ 10365205 w 10515600"/>
                <a:gd name="connsiteY5" fmla="*/ 902351 h 902351"/>
                <a:gd name="connsiteX6" fmla="*/ 150395 w 10515600"/>
                <a:gd name="connsiteY6" fmla="*/ 902351 h 902351"/>
                <a:gd name="connsiteX7" fmla="*/ 0 w 10515600"/>
                <a:gd name="connsiteY7" fmla="*/ 751956 h 902351"/>
                <a:gd name="connsiteX8" fmla="*/ 0 w 10515600"/>
                <a:gd name="connsiteY8" fmla="*/ 150395 h 902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15600" h="902351">
                  <a:moveTo>
                    <a:pt x="0" y="150395"/>
                  </a:moveTo>
                  <a:cubicBezTo>
                    <a:pt x="0" y="67334"/>
                    <a:pt x="67334" y="0"/>
                    <a:pt x="150395" y="0"/>
                  </a:cubicBezTo>
                  <a:lnTo>
                    <a:pt x="10365205" y="0"/>
                  </a:lnTo>
                  <a:cubicBezTo>
                    <a:pt x="10448266" y="0"/>
                    <a:pt x="10515600" y="67334"/>
                    <a:pt x="10515600" y="150395"/>
                  </a:cubicBezTo>
                  <a:lnTo>
                    <a:pt x="10515600" y="751956"/>
                  </a:lnTo>
                  <a:cubicBezTo>
                    <a:pt x="10515600" y="835017"/>
                    <a:pt x="10448266" y="902351"/>
                    <a:pt x="10365205" y="902351"/>
                  </a:cubicBezTo>
                  <a:lnTo>
                    <a:pt x="150395" y="902351"/>
                  </a:lnTo>
                  <a:cubicBezTo>
                    <a:pt x="67334" y="902351"/>
                    <a:pt x="0" y="835017"/>
                    <a:pt x="0" y="751956"/>
                  </a:cubicBezTo>
                  <a:lnTo>
                    <a:pt x="0" y="150395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199" tIns="101199" rIns="101199" bIns="101199" numCol="1" spcCol="1270" anchor="ctr" anchorCtr="0">
              <a:noAutofit/>
            </a:bodyPr>
            <a:lstStyle/>
            <a:p>
              <a:pPr marL="0" lvl="0" indent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500" b="1" kern="1200" dirty="0" err="1"/>
                <a:t>Междисциплинарность</a:t>
              </a:r>
              <a:r>
                <a:rPr lang="ru-RU" sz="1500" b="1" kern="1200" dirty="0"/>
                <a:t> на уровне специализаций </a:t>
              </a:r>
              <a:r>
                <a:rPr lang="ru-RU" sz="1500" kern="1200" dirty="0"/>
                <a:t>ППС и направлений подготовки студентов</a:t>
              </a:r>
            </a:p>
          </p:txBody>
        </p:sp>
        <p:sp>
          <p:nvSpPr>
            <p:cNvPr id="10" name="Полилиния: фигура 9">
              <a:extLst>
                <a:ext uri="{FF2B5EF4-FFF2-40B4-BE49-F238E27FC236}">
                  <a16:creationId xmlns:a16="http://schemas.microsoft.com/office/drawing/2014/main" id="{429AB34D-75F2-435D-9FF4-278DC50F9253}"/>
                </a:ext>
              </a:extLst>
            </p:cNvPr>
            <p:cNvSpPr/>
            <p:nvPr/>
          </p:nvSpPr>
          <p:spPr>
            <a:xfrm>
              <a:off x="838200" y="4345423"/>
              <a:ext cx="10515600" cy="663772"/>
            </a:xfrm>
            <a:custGeom>
              <a:avLst/>
              <a:gdLst>
                <a:gd name="connsiteX0" fmla="*/ 0 w 10515600"/>
                <a:gd name="connsiteY0" fmla="*/ 150395 h 902351"/>
                <a:gd name="connsiteX1" fmla="*/ 150395 w 10515600"/>
                <a:gd name="connsiteY1" fmla="*/ 0 h 902351"/>
                <a:gd name="connsiteX2" fmla="*/ 10365205 w 10515600"/>
                <a:gd name="connsiteY2" fmla="*/ 0 h 902351"/>
                <a:gd name="connsiteX3" fmla="*/ 10515600 w 10515600"/>
                <a:gd name="connsiteY3" fmla="*/ 150395 h 902351"/>
                <a:gd name="connsiteX4" fmla="*/ 10515600 w 10515600"/>
                <a:gd name="connsiteY4" fmla="*/ 751956 h 902351"/>
                <a:gd name="connsiteX5" fmla="*/ 10365205 w 10515600"/>
                <a:gd name="connsiteY5" fmla="*/ 902351 h 902351"/>
                <a:gd name="connsiteX6" fmla="*/ 150395 w 10515600"/>
                <a:gd name="connsiteY6" fmla="*/ 902351 h 902351"/>
                <a:gd name="connsiteX7" fmla="*/ 0 w 10515600"/>
                <a:gd name="connsiteY7" fmla="*/ 751956 h 902351"/>
                <a:gd name="connsiteX8" fmla="*/ 0 w 10515600"/>
                <a:gd name="connsiteY8" fmla="*/ 150395 h 902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15600" h="902351">
                  <a:moveTo>
                    <a:pt x="0" y="150395"/>
                  </a:moveTo>
                  <a:cubicBezTo>
                    <a:pt x="0" y="67334"/>
                    <a:pt x="67334" y="0"/>
                    <a:pt x="150395" y="0"/>
                  </a:cubicBezTo>
                  <a:lnTo>
                    <a:pt x="10365205" y="0"/>
                  </a:lnTo>
                  <a:cubicBezTo>
                    <a:pt x="10448266" y="0"/>
                    <a:pt x="10515600" y="67334"/>
                    <a:pt x="10515600" y="150395"/>
                  </a:cubicBezTo>
                  <a:lnTo>
                    <a:pt x="10515600" y="751956"/>
                  </a:lnTo>
                  <a:cubicBezTo>
                    <a:pt x="10515600" y="835017"/>
                    <a:pt x="10448266" y="902351"/>
                    <a:pt x="10365205" y="902351"/>
                  </a:cubicBezTo>
                  <a:lnTo>
                    <a:pt x="150395" y="902351"/>
                  </a:lnTo>
                  <a:cubicBezTo>
                    <a:pt x="67334" y="902351"/>
                    <a:pt x="0" y="835017"/>
                    <a:pt x="0" y="751956"/>
                  </a:cubicBezTo>
                  <a:lnTo>
                    <a:pt x="0" y="150395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199" tIns="101199" rIns="101199" bIns="101199" numCol="1" spcCol="1270" anchor="ctr" anchorCtr="0">
              <a:noAutofit/>
            </a:bodyPr>
            <a:lstStyle/>
            <a:p>
              <a:pPr marL="0" lvl="0" indent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500" kern="1200" dirty="0" err="1"/>
                <a:t>Междисциплинарность</a:t>
              </a:r>
              <a:r>
                <a:rPr lang="ru-RU" sz="1500" kern="1200" dirty="0"/>
                <a:t> студентов-модераторов и студенческих команд (модератор - магистрант «ОРМ» – проектная команда - «</a:t>
              </a:r>
              <a:r>
                <a:rPr lang="en-US" sz="1500" kern="1200" dirty="0"/>
                <a:t>IT</a:t>
              </a:r>
              <a:r>
                <a:rPr lang="ru-RU" sz="1500" kern="1200" dirty="0"/>
                <a:t>»-направление)</a:t>
              </a:r>
            </a:p>
          </p:txBody>
        </p:sp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id="{5AFA1570-5D65-4EB4-AADF-50BCFA92868E}"/>
                </a:ext>
              </a:extLst>
            </p:cNvPr>
            <p:cNvSpPr/>
            <p:nvPr/>
          </p:nvSpPr>
          <p:spPr>
            <a:xfrm>
              <a:off x="838200" y="5573918"/>
              <a:ext cx="10515600" cy="663772"/>
            </a:xfrm>
            <a:custGeom>
              <a:avLst/>
              <a:gdLst>
                <a:gd name="connsiteX0" fmla="*/ 0 w 10515600"/>
                <a:gd name="connsiteY0" fmla="*/ 150395 h 902351"/>
                <a:gd name="connsiteX1" fmla="*/ 150395 w 10515600"/>
                <a:gd name="connsiteY1" fmla="*/ 0 h 902351"/>
                <a:gd name="connsiteX2" fmla="*/ 10365205 w 10515600"/>
                <a:gd name="connsiteY2" fmla="*/ 0 h 902351"/>
                <a:gd name="connsiteX3" fmla="*/ 10515600 w 10515600"/>
                <a:gd name="connsiteY3" fmla="*/ 150395 h 902351"/>
                <a:gd name="connsiteX4" fmla="*/ 10515600 w 10515600"/>
                <a:gd name="connsiteY4" fmla="*/ 751956 h 902351"/>
                <a:gd name="connsiteX5" fmla="*/ 10365205 w 10515600"/>
                <a:gd name="connsiteY5" fmla="*/ 902351 h 902351"/>
                <a:gd name="connsiteX6" fmla="*/ 150395 w 10515600"/>
                <a:gd name="connsiteY6" fmla="*/ 902351 h 902351"/>
                <a:gd name="connsiteX7" fmla="*/ 0 w 10515600"/>
                <a:gd name="connsiteY7" fmla="*/ 751956 h 902351"/>
                <a:gd name="connsiteX8" fmla="*/ 0 w 10515600"/>
                <a:gd name="connsiteY8" fmla="*/ 150395 h 902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15600" h="902351">
                  <a:moveTo>
                    <a:pt x="0" y="150395"/>
                  </a:moveTo>
                  <a:cubicBezTo>
                    <a:pt x="0" y="67334"/>
                    <a:pt x="67334" y="0"/>
                    <a:pt x="150395" y="0"/>
                  </a:cubicBezTo>
                  <a:lnTo>
                    <a:pt x="10365205" y="0"/>
                  </a:lnTo>
                  <a:cubicBezTo>
                    <a:pt x="10448266" y="0"/>
                    <a:pt x="10515600" y="67334"/>
                    <a:pt x="10515600" y="150395"/>
                  </a:cubicBezTo>
                  <a:lnTo>
                    <a:pt x="10515600" y="751956"/>
                  </a:lnTo>
                  <a:cubicBezTo>
                    <a:pt x="10515600" y="835017"/>
                    <a:pt x="10448266" y="902351"/>
                    <a:pt x="10365205" y="902351"/>
                  </a:cubicBezTo>
                  <a:lnTo>
                    <a:pt x="150395" y="902351"/>
                  </a:lnTo>
                  <a:cubicBezTo>
                    <a:pt x="67334" y="902351"/>
                    <a:pt x="0" y="835017"/>
                    <a:pt x="0" y="751956"/>
                  </a:cubicBezTo>
                  <a:lnTo>
                    <a:pt x="0" y="150395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199" tIns="101199" rIns="101199" bIns="101199" numCol="1" spcCol="1270" anchor="ctr" anchorCtr="0">
              <a:noAutofit/>
            </a:bodyPr>
            <a:lstStyle/>
            <a:p>
              <a:pPr marL="0" lvl="0" indent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500" kern="1200" dirty="0"/>
                <a:t>Мультидисциплинарные проекты (проектные задачи могут относиться к нескольким направлениям подготовки одновременно, например проект «Сердце в красках» </a:t>
              </a:r>
              <a:r>
                <a:rPr lang="ru-RU" sz="1500" u="sng" kern="1200" dirty="0" err="1">
                  <a:effectLst/>
                  <a:latin typeface="PT Sans" panose="020B0503020203020204" pitchFamily="34" charset="-52"/>
                  <a:ea typeface="Calibri" panose="020F0502020204030204" pitchFamily="34" charset="0"/>
                  <a:cs typeface="Times New Roman" panose="02020603050405020304" pitchFamily="18" charset="0"/>
                  <a:hlinkClick r:id="rId2"/>
                </a:rPr>
                <a:t>ps</a:t>
              </a:r>
              <a:r>
                <a:rPr lang="ru-RU" sz="1500" u="sng" kern="1200" dirty="0">
                  <a:effectLst/>
                  <a:latin typeface="PT Sans" panose="020B0503020203020204" pitchFamily="34" charset="-52"/>
                  <a:ea typeface="Calibri" panose="020F0502020204030204" pitchFamily="34" charset="0"/>
                  <a:cs typeface="Times New Roman" panose="02020603050405020304" pitchFamily="18" charset="0"/>
                  <a:hlinkClick r:id="rId2"/>
                </a:rPr>
                <a:t>://rutube.ru/</a:t>
              </a:r>
              <a:r>
                <a:rPr lang="ru-RU" sz="1500" u="sng" kern="1200" dirty="0" err="1">
                  <a:effectLst/>
                  <a:latin typeface="PT Sans" panose="020B0503020203020204" pitchFamily="34" charset="-52"/>
                  <a:ea typeface="Calibri" panose="020F0502020204030204" pitchFamily="34" charset="0"/>
                  <a:cs typeface="Times New Roman" panose="02020603050405020304" pitchFamily="18" charset="0"/>
                  <a:hlinkClick r:id="rId2"/>
                </a:rPr>
                <a:t>video</a:t>
              </a:r>
              <a:r>
                <a:rPr lang="ru-RU" sz="1500" u="sng" kern="1200" dirty="0">
                  <a:effectLst/>
                  <a:latin typeface="PT Sans" panose="020B0503020203020204" pitchFamily="34" charset="-52"/>
                  <a:ea typeface="Calibri" panose="020F0502020204030204" pitchFamily="34" charset="0"/>
                  <a:cs typeface="Times New Roman" panose="02020603050405020304" pitchFamily="18" charset="0"/>
                  <a:hlinkClick r:id="rId2"/>
                </a:rPr>
                <a:t>/082d2c8f3877f31469bc91f491c0f49d/?t=101&amp;r=</a:t>
              </a:r>
              <a:r>
                <a:rPr lang="ru-RU" sz="1500" u="sng" kern="1200" dirty="0" err="1">
                  <a:effectLst/>
                  <a:latin typeface="PT Sans" panose="020B0503020203020204" pitchFamily="34" charset="-52"/>
                  <a:ea typeface="Calibri" panose="020F0502020204030204" pitchFamily="34" charset="0"/>
                  <a:cs typeface="Times New Roman" panose="02020603050405020304" pitchFamily="18" charset="0"/>
                  <a:hlinkClick r:id="rId2"/>
                </a:rPr>
                <a:t>plwd</a:t>
              </a:r>
              <a:r>
                <a:rPr lang="ru-RU" sz="1500" kern="1200" dirty="0"/>
                <a:t>)</a:t>
              </a: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6049947B-0627-816B-7105-11305245D231}"/>
              </a:ext>
            </a:extLst>
          </p:cNvPr>
          <p:cNvGrpSpPr/>
          <p:nvPr/>
        </p:nvGrpSpPr>
        <p:grpSpPr>
          <a:xfrm>
            <a:off x="9702800" y="194579"/>
            <a:ext cx="1772920" cy="1666654"/>
            <a:chOff x="2053" y="83735"/>
            <a:chExt cx="2189894" cy="2189894"/>
          </a:xfrm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DAE015EA-96CD-B3D3-3621-50962186258D}"/>
                </a:ext>
              </a:extLst>
            </p:cNvPr>
            <p:cNvSpPr/>
            <p:nvPr/>
          </p:nvSpPr>
          <p:spPr>
            <a:xfrm>
              <a:off x="2053" y="83735"/>
              <a:ext cx="2189894" cy="2189894"/>
            </a:xfrm>
            <a:prstGeom prst="ellipse">
              <a:avLst/>
            </a:prstGeom>
            <a:blipFill rotWithShape="0">
              <a:blip r:embed="rId3"/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Овал 4">
              <a:extLst>
                <a:ext uri="{FF2B5EF4-FFF2-40B4-BE49-F238E27FC236}">
                  <a16:creationId xmlns:a16="http://schemas.microsoft.com/office/drawing/2014/main" id="{4408B5F3-3D78-8BC4-C640-48E4329F11C8}"/>
                </a:ext>
              </a:extLst>
            </p:cNvPr>
            <p:cNvSpPr txBox="1"/>
            <p:nvPr/>
          </p:nvSpPr>
          <p:spPr>
            <a:xfrm>
              <a:off x="322756" y="404438"/>
              <a:ext cx="1548488" cy="15484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65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702518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РГСУ">
      <a:dk1>
        <a:srgbClr val="0F2F50"/>
      </a:dk1>
      <a:lt1>
        <a:srgbClr val="FFFFFF"/>
      </a:lt1>
      <a:dk2>
        <a:srgbClr val="0F2F50"/>
      </a:dk2>
      <a:lt2>
        <a:srgbClr val="FFFFFF"/>
      </a:lt2>
      <a:accent1>
        <a:srgbClr val="EE1E45"/>
      </a:accent1>
      <a:accent2>
        <a:srgbClr val="F35775"/>
      </a:accent2>
      <a:accent3>
        <a:srgbClr val="F793A6"/>
      </a:accent3>
      <a:accent4>
        <a:srgbClr val="97CBFF"/>
      </a:accent4>
      <a:accent5>
        <a:srgbClr val="53A9FF"/>
      </a:accent5>
      <a:accent6>
        <a:srgbClr val="007FFF"/>
      </a:accent6>
      <a:hlink>
        <a:srgbClr val="007FFF"/>
      </a:hlink>
      <a:folHlink>
        <a:srgbClr val="EE1E45"/>
      </a:folHlink>
    </a:clrScheme>
    <a:fontScheme name="РГСУ">
      <a:majorFont>
        <a:latin typeface="Evolventa"/>
        <a:ea typeface=""/>
        <a:cs typeface=""/>
      </a:majorFont>
      <a:minorFont>
        <a:latin typeface="Evolvent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3" id="{B14707A7-EF06-4BD7-967E-C4B61AF34FE2}" vid="{D9019013-FA53-4576-810F-E8A41771A5FA}"/>
    </a:ext>
  </a:extLst>
</a:theme>
</file>

<file path=ppt/theme/themeOverride1.xml><?xml version="1.0" encoding="utf-8"?>
<a:themeOverride xmlns:a="http://schemas.openxmlformats.org/drawingml/2006/main">
  <a:clrScheme name="РГСУ">
    <a:dk1>
      <a:srgbClr val="0F2F50"/>
    </a:dk1>
    <a:lt1>
      <a:srgbClr val="FFFFFF"/>
    </a:lt1>
    <a:dk2>
      <a:srgbClr val="0F2F50"/>
    </a:dk2>
    <a:lt2>
      <a:srgbClr val="FFFFFF"/>
    </a:lt2>
    <a:accent1>
      <a:srgbClr val="EE1E45"/>
    </a:accent1>
    <a:accent2>
      <a:srgbClr val="F35775"/>
    </a:accent2>
    <a:accent3>
      <a:srgbClr val="F793A6"/>
    </a:accent3>
    <a:accent4>
      <a:srgbClr val="97CBFF"/>
    </a:accent4>
    <a:accent5>
      <a:srgbClr val="53A9FF"/>
    </a:accent5>
    <a:accent6>
      <a:srgbClr val="007FFF"/>
    </a:accent6>
    <a:hlink>
      <a:srgbClr val="007FFF"/>
    </a:hlink>
    <a:folHlink>
      <a:srgbClr val="EE1E4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1333</TotalTime>
  <Words>1293</Words>
  <Application>Microsoft Office PowerPoint</Application>
  <PresentationFormat>Широкоэкранный</PresentationFormat>
  <Paragraphs>137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Euclid Circular B</vt:lpstr>
      <vt:lpstr>Evolventa</vt:lpstr>
      <vt:lpstr>PT Sans</vt:lpstr>
      <vt:lpstr>Verdana</vt:lpstr>
      <vt:lpstr>Тема Office</vt:lpstr>
      <vt:lpstr>ФГБОУ ВО  «Российский государственный социальный университет» практика в формате дисциплины  Б1.О.15 «Общественный проект: «Обучение служением», интегрированной в учебный план 2024 года набора </vt:lpstr>
      <vt:lpstr>Реализация практики в образовательном процессе</vt:lpstr>
      <vt:lpstr>Ролевая модель реализации практики</vt:lpstr>
      <vt:lpstr>9 направлений подготовки, участвовавших в “ОС” в 2023/2024 у.г.:</vt:lpstr>
      <vt:lpstr>Доступность практики</vt:lpstr>
      <vt:lpstr>Включенность преподавателя</vt:lpstr>
      <vt:lpstr>Рефлексивные практики</vt:lpstr>
      <vt:lpstr>Образовательные результаты</vt:lpstr>
      <vt:lpstr>Междисциплинарность</vt:lpstr>
      <vt:lpstr>Адаптивность</vt:lpstr>
      <vt:lpstr>Ресурсное обеспечение</vt:lpstr>
      <vt:lpstr>Информационная открытость</vt:lpstr>
      <vt:lpstr>Итоги в цифрах</vt:lpstr>
      <vt:lpstr>Проект "Медицинский компас"</vt:lpstr>
      <vt:lpstr>Проект «Сердце в красках»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yakubovich iakov</cp:lastModifiedBy>
  <cp:revision>39</cp:revision>
  <dcterms:created xsi:type="dcterms:W3CDTF">2022-11-10T12:17:18Z</dcterms:created>
  <dcterms:modified xsi:type="dcterms:W3CDTF">2024-08-27T20:54:38Z</dcterms:modified>
</cp:coreProperties>
</file>