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4D9FF"/>
            </a:gs>
            <a:gs pos="38000">
              <a:srgbClr val="E4D9FF"/>
            </a:gs>
            <a:gs pos="48000">
              <a:schemeClr val="lt1"/>
            </a:gs>
            <a:gs pos="58000">
              <a:srgbClr val="E4D9FF"/>
            </a:gs>
            <a:gs pos="100000">
              <a:srgbClr val="E4D9FF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8825" y="1395350"/>
            <a:ext cx="8487900" cy="1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520575"/>
                </a:solidFill>
              </a:rPr>
              <a:t>ОЦЕНКА И АНАЛИЗ ПОТРЕБНОСТЕЙ СООБЩЕСТВА</a:t>
            </a:r>
            <a:endParaRPr sz="4300" b="1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10973" y="394100"/>
            <a:ext cx="1240500" cy="461700"/>
          </a:xfrm>
          <a:prstGeom prst="roundRect">
            <a:avLst>
              <a:gd name="adj" fmla="val 16667"/>
            </a:avLst>
          </a:prstGeom>
          <a:solidFill>
            <a:srgbClr val="F27300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chemeClr val="accen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43761" y="417200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УРОК </a:t>
            </a:r>
            <a:r>
              <a:rPr lang="ru" sz="1500" b="1">
                <a:solidFill>
                  <a:schemeClr val="lt1"/>
                </a:solidFill>
              </a:rPr>
              <a:t>9</a:t>
            </a:r>
            <a:endParaRPr sz="13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/>
          </a:blip>
          <a:srcRect l="14881"/>
          <a:stretch/>
        </p:blipFill>
        <p:spPr>
          <a:xfrm>
            <a:off x="6096000" y="3957325"/>
            <a:ext cx="3048002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418825" y="3289387"/>
            <a:ext cx="6312901" cy="5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ru" sz="2200" dirty="0">
                <a:solidFill>
                  <a:srgbClr val="F27300"/>
                </a:solidFill>
              </a:rPr>
              <a:t>Основные подходы к оценке и анализу потребностей сообществ</a:t>
            </a:r>
            <a:endParaRPr sz="2200" dirty="0">
              <a:solidFill>
                <a:srgbClr val="F2730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77903DA-A532-A4A5-2962-83DA8AA5F9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551" y="4364067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3858450" y="0"/>
            <a:ext cx="5298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384950" y="808150"/>
            <a:ext cx="4269600" cy="3855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b="1" dirty="0">
                <a:solidFill>
                  <a:srgbClr val="7030A0"/>
                </a:solidFill>
              </a:rPr>
              <a:t>ПОНИМАНИЕ И АНАЛИЗ ПОТРЕБНОСТЕЙ И ОБРАЗА ЖИЗНИ ЖИТЕЛЕЙ - </a:t>
            </a:r>
            <a:r>
              <a:rPr lang="ru" sz="1900" dirty="0">
                <a:solidFill>
                  <a:schemeClr val="tx1"/>
                </a:solidFill>
              </a:rPr>
              <a:t>основа для создания эффективных концепций, стратегий и планов действий.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dirty="0">
                <a:solidFill>
                  <a:schemeClr val="tx1"/>
                </a:solidFill>
              </a:rPr>
              <a:t>Знание местных сообществ и специфики места их жизни и активности </a:t>
            </a:r>
            <a:r>
              <a:rPr lang="ru" sz="1900" dirty="0">
                <a:solidFill>
                  <a:srgbClr val="7030A0"/>
                </a:solidFill>
              </a:rPr>
              <a:t>помогает в разработке адаптированных решений.</a:t>
            </a:r>
            <a:endParaRPr sz="1900" dirty="0">
              <a:solidFill>
                <a:srgbClr val="7030A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65" name="Google Shape;65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760831" y="2390006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/>
        </p:nvSpPr>
        <p:spPr>
          <a:xfrm>
            <a:off x="726714" y="1073489"/>
            <a:ext cx="2992950" cy="11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520575"/>
                </a:solidFill>
              </a:rPr>
              <a:t>ПОЧЕМУ ВАЖНО ПОНИМАТЬ И АНАЛИЗИРОВАТЬ ПОТРЕБНОСТИ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ЖИТЕЛЕЙ ДЛЯ РАЗВИТИЯ СООБЩЕСТВА?</a:t>
            </a:r>
            <a:endParaRPr lang="ru-RU" sz="2000" dirty="0">
              <a:solidFill>
                <a:schemeClr val="dk2"/>
              </a:solidFill>
            </a:endParaRP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327713BB-C893-B08D-5963-5B2A75C043A3}"/>
              </a:ext>
            </a:extLst>
          </p:cNvPr>
          <p:cNvSpPr/>
          <p:nvPr/>
        </p:nvSpPr>
        <p:spPr>
          <a:xfrm>
            <a:off x="380427" y="1243435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14A34BD-6EE9-505B-F1C0-E6AA732EFD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9333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/>
        </p:nvSpPr>
        <p:spPr>
          <a:xfrm flipH="1">
            <a:off x="5857519" y="1154335"/>
            <a:ext cx="3453600" cy="1723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НАПРАВЛЕНИЯ ВКЛЮЧАЮТ СОВРЕМЕННЫЕ ГОРОДСКИЕ ИССЛЕДОВАНИЯ?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5"/>
          <p:cNvSpPr/>
          <p:nvPr/>
        </p:nvSpPr>
        <p:spPr>
          <a:xfrm flipH="1">
            <a:off x="0" y="0"/>
            <a:ext cx="51849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5"/>
          <p:cNvSpPr txBox="1"/>
          <p:nvPr/>
        </p:nvSpPr>
        <p:spPr>
          <a:xfrm flipH="1">
            <a:off x="-127277" y="401940"/>
            <a:ext cx="4958006" cy="43396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</a:rPr>
              <a:t>Качество городской среды и жизни </a:t>
            </a:r>
            <a:r>
              <a:rPr lang="ru" sz="1800" dirty="0">
                <a:solidFill>
                  <a:schemeClr val="bg1">
                    <a:lumMod val="50000"/>
                  </a:schemeClr>
                </a:solidFill>
              </a:rPr>
              <a:t>(включая экологический аспект)</a:t>
            </a:r>
            <a:endParaRPr sz="1800" dirty="0">
              <a:solidFill>
                <a:schemeClr val="bg1">
                  <a:lumMod val="50000"/>
                </a:schemeClr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</a:rPr>
              <a:t>Планирование социально-экономического развития города </a:t>
            </a:r>
            <a:br>
              <a:rPr lang="ru" sz="1800" dirty="0">
                <a:solidFill>
                  <a:schemeClr val="tx1"/>
                </a:solidFill>
              </a:rPr>
            </a:br>
            <a:r>
              <a:rPr lang="ru" sz="1800" dirty="0">
                <a:solidFill>
                  <a:schemeClr val="tx1"/>
                </a:solidFill>
              </a:rPr>
              <a:t>и городское управление</a:t>
            </a:r>
            <a:endParaRPr sz="18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</a:rPr>
              <a:t>Городские сообщества, социальные движения, социальная активность</a:t>
            </a:r>
            <a:endParaRPr sz="18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</a:rPr>
              <a:t>Социальные проблемы в городском контексте</a:t>
            </a:r>
            <a:endParaRPr sz="18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</a:rPr>
              <a:t>Городской образ </a:t>
            </a:r>
            <a:r>
              <a:rPr lang="ru" sz="1800" dirty="0">
                <a:solidFill>
                  <a:schemeClr val="bg1">
                    <a:lumMod val="50000"/>
                  </a:schemeClr>
                </a:solidFill>
              </a:rPr>
              <a:t>жизни (урбанизм) </a:t>
            </a:r>
            <a:br>
              <a:rPr lang="ru" sz="18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ru" sz="1800" dirty="0">
                <a:solidFill>
                  <a:schemeClr val="tx1"/>
                </a:solidFill>
              </a:rPr>
              <a:t>и характер коммуникаций</a:t>
            </a:r>
            <a:endParaRPr sz="18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</a:rPr>
              <a:t>Культурно-символическое содержание городского пространства и социокультурное влияние архитектурных сооружений</a:t>
            </a:r>
            <a:endParaRPr sz="1800" dirty="0">
              <a:solidFill>
                <a:schemeClr val="tx1"/>
              </a:solidFill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17">
            <a:off x="6862472" y="1988065"/>
            <a:ext cx="2626800" cy="25638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23374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223A0BEE-DBC0-B4E4-1426-29D21096AB69}"/>
              </a:ext>
            </a:extLst>
          </p:cNvPr>
          <p:cNvSpPr/>
          <p:nvPr/>
        </p:nvSpPr>
        <p:spPr>
          <a:xfrm>
            <a:off x="5423374" y="1316720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2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0B61156-341E-4748-D608-D92764063D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0278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3580875" y="0"/>
            <a:ext cx="55632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/>
        </p:nvSpPr>
        <p:spPr>
          <a:xfrm flipH="1">
            <a:off x="722071" y="1657478"/>
            <a:ext cx="2818834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МЕТОДЫ ИССЛЕДОВАНИЯ ПРИМЕНЯЮТСЯ ДЛЯ ИЗУЧЕНИЯ ЛОКАЛЬНЫХ СООБЩЕСТВ?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/>
        </p:nvSpPr>
        <p:spPr>
          <a:xfrm>
            <a:off x="4041556" y="140330"/>
            <a:ext cx="4683063" cy="4862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b="1" dirty="0">
                <a:solidFill>
                  <a:srgbClr val="7030A0"/>
                </a:solidFill>
              </a:rPr>
              <a:t>Desk research (кабинетное исследование)</a:t>
            </a:r>
            <a:r>
              <a:rPr lang="ru" sz="1600" dirty="0">
                <a:solidFill>
                  <a:srgbClr val="7030A0"/>
                </a:solidFill>
              </a:rPr>
              <a:t>: </a:t>
            </a:r>
            <a:r>
              <a:rPr lang="ru" sz="1600" dirty="0">
                <a:solidFill>
                  <a:schemeClr val="tx1"/>
                </a:solidFill>
              </a:rPr>
              <a:t>анализ вторичных источников информации, социальных сетей и форумов.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b="1" dirty="0">
                <a:solidFill>
                  <a:srgbClr val="7030A0"/>
                </a:solidFill>
              </a:rPr>
              <a:t>Go-Along: "интервью в движении</a:t>
            </a:r>
            <a:r>
              <a:rPr lang="ru" sz="1600" dirty="0">
                <a:solidFill>
                  <a:srgbClr val="7030A0"/>
                </a:solidFill>
              </a:rPr>
              <a:t>", </a:t>
            </a:r>
            <a:r>
              <a:rPr lang="ru" sz="1600" dirty="0">
                <a:solidFill>
                  <a:schemeClr val="tx1"/>
                </a:solidFill>
              </a:rPr>
              <a:t>позволяющее понять восприятие респондентом пространства.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b="1" dirty="0">
                <a:solidFill>
                  <a:srgbClr val="7030A0"/>
                </a:solidFill>
              </a:rPr>
              <a:t>Автоэтнография: </a:t>
            </a:r>
            <a:r>
              <a:rPr lang="ru" sz="1600" dirty="0">
                <a:solidFill>
                  <a:schemeClr val="tx1"/>
                </a:solidFill>
              </a:rPr>
              <a:t>исследователь фиксирует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и анализирует свой опыт проживания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в районе.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b="1" dirty="0">
                <a:solidFill>
                  <a:srgbClr val="7030A0"/>
                </a:solidFill>
              </a:rPr>
              <a:t>Наблюдение: </a:t>
            </a:r>
            <a:r>
              <a:rPr lang="ru" sz="1600" dirty="0">
                <a:solidFill>
                  <a:schemeClr val="tx1"/>
                </a:solidFill>
              </a:rPr>
              <a:t>открытое невключенное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и скрытое включенное наблюдение </a:t>
            </a:r>
            <a:br>
              <a:rPr lang="ru" sz="1600" dirty="0">
                <a:solidFill>
                  <a:schemeClr val="tx1"/>
                </a:solidFill>
              </a:rPr>
            </a:br>
            <a:r>
              <a:rPr lang="ru" sz="1600" dirty="0">
                <a:solidFill>
                  <a:schemeClr val="tx1"/>
                </a:solidFill>
              </a:rPr>
              <a:t>за поведением жителей.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b="1" dirty="0">
                <a:solidFill>
                  <a:srgbClr val="7030A0"/>
                </a:solidFill>
              </a:rPr>
              <a:t>Социальное картографирование: </a:t>
            </a:r>
            <a:r>
              <a:rPr lang="ru" sz="1600" dirty="0">
                <a:solidFill>
                  <a:schemeClr val="tx1"/>
                </a:solidFill>
              </a:rPr>
              <a:t>создание ментальных карт, описывающих восприятие района респондентами.</a:t>
            </a:r>
            <a:endParaRPr sz="1600" dirty="0">
              <a:solidFill>
                <a:schemeClr val="tx1"/>
              </a:solidFill>
            </a:endParaRPr>
          </a:p>
        </p:txBody>
      </p:sp>
      <p:pic>
        <p:nvPicPr>
          <p:cNvPr id="85" name="Google Shape;85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1451807" y="-275609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4FEB55B9-D814-A0E7-7443-DD55FD414380}"/>
              </a:ext>
            </a:extLst>
          </p:cNvPr>
          <p:cNvSpPr/>
          <p:nvPr/>
        </p:nvSpPr>
        <p:spPr>
          <a:xfrm>
            <a:off x="340457" y="1765113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3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1F3DA54-D8F0-70A4-CD72-C88502B37B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101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 flipH="1">
            <a:off x="5853038" y="1915092"/>
            <a:ext cx="3000000" cy="1415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 МЕНТАЛЬНЫЕ КАРТЫ ПОМОГАЮТ </a:t>
            </a:r>
            <a:br>
              <a:rPr lang="ru-RU" sz="2000" b="1" dirty="0">
                <a:solidFill>
                  <a:srgbClr val="520575"/>
                </a:solidFill>
              </a:rPr>
            </a:br>
            <a:r>
              <a:rPr lang="ru-RU" sz="2000" b="1" dirty="0">
                <a:solidFill>
                  <a:srgbClr val="520575"/>
                </a:solidFill>
              </a:rPr>
              <a:t>В ИССЛЕДОВАНИИ ГОРОДСКОЙ СРЕДЫ?</a:t>
            </a:r>
            <a:endParaRPr lang="ru-RU"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7"/>
          <p:cNvSpPr/>
          <p:nvPr/>
        </p:nvSpPr>
        <p:spPr>
          <a:xfrm>
            <a:off x="0" y="0"/>
            <a:ext cx="5298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7"/>
          <p:cNvSpPr txBox="1"/>
          <p:nvPr/>
        </p:nvSpPr>
        <p:spPr>
          <a:xfrm flipH="1">
            <a:off x="491100" y="165425"/>
            <a:ext cx="4731300" cy="35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 b="1" dirty="0">
                <a:solidFill>
                  <a:srgbClr val="7030A0"/>
                </a:solidFill>
              </a:rPr>
              <a:t>МЕНТАЛЬНЫЕ КАРТЫ –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 dirty="0">
                <a:solidFill>
                  <a:schemeClr val="tx1"/>
                </a:solidFill>
              </a:rPr>
              <a:t>Метод исследования городской среды, в котором визуальный материал карты создается на основе представлений о территории самими жителями.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ru" sz="18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 dirty="0">
                <a:solidFill>
                  <a:schemeClr val="tx1"/>
                </a:solidFill>
              </a:rPr>
              <a:t>Ментальные карты создаются самими респондентами и визуально отображают их представление о местности.</a:t>
            </a:r>
            <a:endParaRPr sz="18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 dirty="0">
                <a:solidFill>
                  <a:schemeClr val="tx1"/>
                </a:solidFill>
              </a:rPr>
              <a:t>Карты </a:t>
            </a:r>
            <a:r>
              <a:rPr lang="ru" sz="1800" dirty="0">
                <a:solidFill>
                  <a:srgbClr val="7030A0"/>
                </a:solidFill>
              </a:rPr>
              <a:t>помогают выявить субъективное восприятие района, ключевые точки притяжения и маршруты передвижения.</a:t>
            </a:r>
            <a:endParaRPr sz="1800" dirty="0">
              <a:solidFill>
                <a:srgbClr val="7030A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 dirty="0">
                <a:solidFill>
                  <a:schemeClr val="tx1"/>
                </a:solidFill>
              </a:rPr>
              <a:t>Презентации ментальных карт для жителей могут стать увлекательным опытом и способствовать пониманию различных социальных групп.</a:t>
            </a:r>
            <a:endParaRPr sz="1800" dirty="0">
              <a:solidFill>
                <a:schemeClr val="tx1"/>
              </a:solidFill>
            </a:endParaRPr>
          </a:p>
        </p:txBody>
      </p:sp>
      <p:pic>
        <p:nvPicPr>
          <p:cNvPr id="93" name="Google Shape;9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37494" y="3957325"/>
            <a:ext cx="3580877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20">
            <a:off x="6882246" y="-92287"/>
            <a:ext cx="2543136" cy="248215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8424F4B3-8351-DBE1-C850-03459C2E817F}"/>
              </a:ext>
            </a:extLst>
          </p:cNvPr>
          <p:cNvSpPr/>
          <p:nvPr/>
        </p:nvSpPr>
        <p:spPr>
          <a:xfrm>
            <a:off x="5515875" y="2083077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4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94DF285-C9BD-6D5F-326C-42876A8358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5484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/>
          <p:nvPr/>
        </p:nvSpPr>
        <p:spPr>
          <a:xfrm flipH="1">
            <a:off x="475008" y="1844932"/>
            <a:ext cx="2796192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КАКИЕ ПОДХОДЫ ПОМОГАЮТ В ПРОЕКТИРОВАНИИ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520575"/>
                </a:solidFill>
              </a:rPr>
              <a:t>И ОЦЕНКЕ СОЦИАЛЬНОГО ВОЗДЕЙСТВИЯ?</a:t>
            </a:r>
            <a:endParaRPr lang="ru-RU" sz="2000" b="1" i="0" u="none" strike="noStrike" cap="none" dirty="0">
              <a:solidFill>
                <a:srgbClr val="52057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0" name="Google Shape;100;p18"/>
          <p:cNvPicPr preferRelativeResize="0"/>
          <p:nvPr/>
        </p:nvPicPr>
        <p:blipFill rotWithShape="1">
          <a:blip r:embed="rId3">
            <a:alphaModFix/>
          </a:blip>
          <a:srcRect l="8345"/>
          <a:stretch/>
        </p:blipFill>
        <p:spPr>
          <a:xfrm>
            <a:off x="133364" y="3957325"/>
            <a:ext cx="3282048" cy="118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540017">
            <a:off x="949753" y="-259897"/>
            <a:ext cx="2626800" cy="256381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8"/>
          <p:cNvSpPr/>
          <p:nvPr/>
        </p:nvSpPr>
        <p:spPr>
          <a:xfrm flipH="1">
            <a:off x="3271200" y="0"/>
            <a:ext cx="58728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8"/>
          <p:cNvSpPr txBox="1"/>
          <p:nvPr/>
        </p:nvSpPr>
        <p:spPr>
          <a:xfrm>
            <a:off x="3661250" y="67575"/>
            <a:ext cx="5370900" cy="7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b="1" dirty="0">
                <a:solidFill>
                  <a:srgbClr val="7030A0"/>
                </a:solidFill>
              </a:rPr>
              <a:t>Лестница социального воздействия</a:t>
            </a:r>
            <a:r>
              <a:rPr lang="ru" sz="1900" dirty="0">
                <a:solidFill>
                  <a:srgbClr val="7030A0"/>
                </a:solidFill>
              </a:rPr>
              <a:t>, </a:t>
            </a:r>
            <a:r>
              <a:rPr lang="ru" sz="1900" dirty="0">
                <a:solidFill>
                  <a:schemeClr val="tx1"/>
                </a:solidFill>
              </a:rPr>
              <a:t>описывает последовательные изменения от непосредственных действий до изменений в жизни сообществ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b="1" dirty="0">
                <a:solidFill>
                  <a:srgbClr val="7030A0"/>
                </a:solidFill>
              </a:rPr>
              <a:t>Теория позитивных изменений</a:t>
            </a:r>
            <a:r>
              <a:rPr lang="ru" sz="1900" dirty="0">
                <a:solidFill>
                  <a:srgbClr val="7030A0"/>
                </a:solidFill>
              </a:rPr>
              <a:t>: </a:t>
            </a:r>
            <a:r>
              <a:rPr lang="ru" sz="1900" dirty="0">
                <a:solidFill>
                  <a:schemeClr val="tx1"/>
                </a:solidFill>
              </a:rPr>
              <a:t>помогает четко определить цели, разработать стратегии и планы, а также создать логически связанную цепочку действий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900" b="1" dirty="0">
                <a:solidFill>
                  <a:srgbClr val="7030A0"/>
                </a:solidFill>
              </a:rPr>
              <a:t>Participatory Action Research</a:t>
            </a:r>
            <a:r>
              <a:rPr lang="ru" sz="1900" b="1" dirty="0">
                <a:solidFill>
                  <a:schemeClr val="tx1"/>
                </a:solidFill>
              </a:rPr>
              <a:t> </a:t>
            </a:r>
            <a:r>
              <a:rPr lang="ru" sz="1900" dirty="0">
                <a:solidFill>
                  <a:schemeClr val="tx1"/>
                </a:solidFill>
              </a:rPr>
              <a:t>(партисипаторное и акционистское исследование): вовлечение жителей в активные действия, позволяющие изучить, выразить себя и изменить положение по отношению к территории.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chemeClr val="tx1"/>
              </a:solidFill>
            </a:endParaRP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AB02FD20-C65D-7841-61D6-6D79B683ACDB}"/>
              </a:ext>
            </a:extLst>
          </p:cNvPr>
          <p:cNvSpPr/>
          <p:nvPr/>
        </p:nvSpPr>
        <p:spPr>
          <a:xfrm>
            <a:off x="133364" y="2048361"/>
            <a:ext cx="341644" cy="341644"/>
          </a:xfrm>
          <a:prstGeom prst="ellipse">
            <a:avLst/>
          </a:prstGeom>
          <a:noFill/>
          <a:ln w="28575">
            <a:solidFill>
              <a:srgbClr val="5205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20574"/>
                </a:solidFill>
              </a:rPr>
              <a:t>5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C37F76A-D23B-C05A-DEB1-3C22081E12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008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351</Words>
  <Application>Microsoft Office PowerPoint</Application>
  <PresentationFormat>Экран (16:9)</PresentationFormat>
  <Paragraphs>44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Courier New</vt:lpstr>
      <vt:lpstr>Simple Light</vt:lpstr>
      <vt:lpstr>ОЦЕНКА И АНАЛИЗ ПОТРЕБНОСТЕЙ СООБЩЕСТВА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И АНАЛИЗ ПОТРЕБНОСТЕЙ СООБЩЕСТВА.</dc:title>
  <cp:lastModifiedBy>Кирилл</cp:lastModifiedBy>
  <cp:revision>5</cp:revision>
  <dcterms:modified xsi:type="dcterms:W3CDTF">2024-08-19T09:28:49Z</dcterms:modified>
</cp:coreProperties>
</file>