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6" r:id="rId3"/>
    <p:sldId id="289" r:id="rId4"/>
    <p:sldId id="290" r:id="rId5"/>
    <p:sldId id="277" r:id="rId6"/>
    <p:sldId id="292" r:id="rId7"/>
    <p:sldId id="293" r:id="rId8"/>
    <p:sldId id="294" r:id="rId9"/>
    <p:sldId id="295" r:id="rId10"/>
    <p:sldId id="297" r:id="rId11"/>
    <p:sldId id="299" r:id="rId12"/>
    <p:sldId id="298" r:id="rId13"/>
    <p:sldId id="272" r:id="rId14"/>
    <p:sldId id="274" r:id="rId15"/>
    <p:sldId id="275" r:id="rId16"/>
    <p:sldId id="276" r:id="rId17"/>
    <p:sldId id="283" r:id="rId18"/>
    <p:sldId id="300" r:id="rId19"/>
  </p:sldIdLst>
  <p:sldSz cx="12192000" cy="6858000"/>
  <p:notesSz cx="6858000" cy="9144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ormular" panose="02000000000000000000" pitchFamily="2" charset="-52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52C"/>
    <a:srgbClr val="FF3300"/>
    <a:srgbClr val="CC3300"/>
    <a:srgbClr val="A50021"/>
    <a:srgbClr val="990033"/>
    <a:srgbClr val="CC0000"/>
    <a:srgbClr val="51624F"/>
    <a:srgbClr val="5D7261"/>
    <a:srgbClr val="93A496"/>
    <a:srgbClr val="16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123" y="274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t>10.06.2024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07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80488-4F5E-4C18-A421-C93ABFCDBA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1CCE2-660A-4BBD-94F9-1E0869E08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9DE3-CA05-4E1D-9835-C112CE084225}"/>
              </a:ext>
            </a:extLst>
          </p:cNvPr>
          <p:cNvSpPr txBox="1"/>
          <p:nvPr userDrawn="1"/>
        </p:nvSpPr>
        <p:spPr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5158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4BBB76A-49F0-4F27-A63B-7D4850373736}"/>
              </a:ext>
            </a:extLst>
          </p:cNvPr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32B57C2-45B7-4071-B5C4-D729B50F2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E67CA8-89FD-40FF-B4AD-62A49AC2E7F5}"/>
              </a:ext>
            </a:extLst>
          </p:cNvPr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881B57F-61CE-48C0-8F30-5D3C8EB05D2A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1" name="Graphic 48">
              <a:extLst>
                <a:ext uri="{FF2B5EF4-FFF2-40B4-BE49-F238E27FC236}">
                  <a16:creationId xmlns:a16="http://schemas.microsoft.com/office/drawing/2014/main" id="{2F3DB51B-78C8-45FF-AA4F-4C98DC0F169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929F21-7D7B-4FF9-B002-7D28E7BD3E36}"/>
              </a:ext>
            </a:extLst>
          </p:cNvPr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BB2D2F60-E17C-41B9-A230-699B091C4008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4" name="Graphic 48">
              <a:extLst>
                <a:ext uri="{FF2B5EF4-FFF2-40B4-BE49-F238E27FC236}">
                  <a16:creationId xmlns:a16="http://schemas.microsoft.com/office/drawing/2014/main" id="{2F10B6FC-48A2-4E07-80E8-B51B05C5C20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B31874-58D0-4BC8-8A2B-483FBC49D620}"/>
              </a:ext>
            </a:extLst>
          </p:cNvPr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18D850E4-AE92-4F80-B51E-F63BFF6886D6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Graphic 48">
              <a:extLst>
                <a:ext uri="{FF2B5EF4-FFF2-40B4-BE49-F238E27FC236}">
                  <a16:creationId xmlns:a16="http://schemas.microsoft.com/office/drawing/2014/main" id="{30524FB4-DEF8-4C72-9596-8EEE23A3B448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1803457-040C-47B8-BECA-362C2CBA008D}"/>
              </a:ext>
            </a:extLst>
          </p:cNvPr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9631FEF9-0695-49AA-8212-FE0F9DA78A19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Graphic 48">
              <a:extLst>
                <a:ext uri="{FF2B5EF4-FFF2-40B4-BE49-F238E27FC236}">
                  <a16:creationId xmlns:a16="http://schemas.microsoft.com/office/drawing/2014/main" id="{359FC855-526B-4BE0-86EE-1C4DAFD127C2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4C285C-38B5-4D94-BF8D-8BBD117EF1D7}"/>
              </a:ext>
            </a:extLst>
          </p:cNvPr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657E1ABF-B40C-488D-9CDF-52FB3CBE7771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3" name="Graphic 48">
              <a:extLst>
                <a:ext uri="{FF2B5EF4-FFF2-40B4-BE49-F238E27FC236}">
                  <a16:creationId xmlns:a16="http://schemas.microsoft.com/office/drawing/2014/main" id="{ED9EBB38-CB88-45E5-B58C-852A51FEAC25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5" name="Picture Placeholder 1">
            <a:extLst>
              <a:ext uri="{FF2B5EF4-FFF2-40B4-BE49-F238E27FC236}">
                <a16:creationId xmlns:a16="http://schemas.microsoft.com/office/drawing/2014/main" id="{0E926900-CDEE-418D-994C-0D6AA4E8A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>
            <a:extLst>
              <a:ext uri="{FF2B5EF4-FFF2-40B4-BE49-F238E27FC236}">
                <a16:creationId xmlns:a16="http://schemas.microsoft.com/office/drawing/2014/main" id="{9FEE02A8-F6B3-44C7-B13A-E45FC76FE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80469BD-7AF3-408B-B959-565CFE893FDC}"/>
              </a:ext>
            </a:extLst>
          </p:cNvPr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8A13FC6D-0E85-4FFA-B670-7F1F7ECFA11C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83AEB86-F3CD-4E45-BA70-6043042456F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C95D82-005A-4C98-857D-31AA8FFE4B6E}"/>
              </a:ext>
            </a:extLst>
          </p:cNvPr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95D7CED7-3CFD-4227-BCC0-6C43A024187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42B5CB59-22F8-4F80-8EC8-F0D9085157D0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9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id="{C08F6F0D-6F9B-4D9E-B010-5519B45626EE}"/>
              </a:ext>
            </a:extLst>
          </p:cNvPr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0BA7511-0E1B-4173-A380-5E1AF41A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98AA769-A0CB-42DB-85F5-9E0554E4E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36B6E0F-D4FC-4354-933F-BD5B82E2CA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43B99D-A66D-4DC9-B872-F31E9F159E47}"/>
              </a:ext>
            </a:extLst>
          </p:cNvPr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0CF09AB-379D-4672-883C-F8B6569291D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0520816-4CDD-400E-9108-989FBBF8315B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6655A66-F93D-494A-9222-2FF06F7326C2}"/>
              </a:ext>
            </a:extLst>
          </p:cNvPr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FEC9C4DC-2052-49AA-B4C7-CC59B270E24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DDAFAAA0-A960-4E09-BD33-560FB63955D9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09FDAC3C-253C-4F81-93C6-AF6B97AC25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CBC10744-2D14-4311-9257-A296902907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4A6884E-0384-437C-A500-97D15307F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55C8F3A4-B7CD-4061-8CEB-B67F4FAB8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727FFBDC-C7FE-43E9-9B6A-F7E4AE41E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2840A872-AAFE-44C6-8DBB-8A7F1BF382B3}"/>
              </a:ext>
            </a:extLst>
          </p:cNvPr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B4619D-BC72-4DFC-BD54-9DCCC0CB5A82}"/>
              </a:ext>
            </a:extLst>
          </p:cNvPr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0711CEF3-C5EC-492F-9A88-66CEEEE1520E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8C2ED7AA-3BE7-431A-BEEB-3132E908D096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1ACD2-D84B-456E-B257-D959FBA5DBE3}"/>
              </a:ext>
            </a:extLst>
          </p:cNvPr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BFD12614-6F1A-42D7-96FD-583A6C43D57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6338D75-40B3-41C0-BB79-748B3CC037DA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8127852-467E-46F7-8C30-B30DB5460DFF}"/>
              </a:ext>
            </a:extLst>
          </p:cNvPr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9FB7169A-4C81-40D8-ADEB-31ECBB39935B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18BDB52-3319-47A9-83D0-8204C865301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0AC91-2159-4D1B-8B25-795DDF530EE5}"/>
              </a:ext>
            </a:extLst>
          </p:cNvPr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59FCAC91-324E-4BB4-B79B-F3AF78543FB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5E9CC8A-B75F-452D-9988-8472FF3BEB3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EFD0EC-D93C-46AC-A2F7-D2181540FEEA}"/>
              </a:ext>
            </a:extLst>
          </p:cNvPr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E881C552-5B41-436D-94EA-2044AAC7AE2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64991266-B7FB-4760-AEBB-F04A985E26A3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3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0F63B8-8FB7-433F-BC03-F755CF117A9C}"/>
              </a:ext>
            </a:extLst>
          </p:cNvPr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7DFE0-2C5F-46CD-AF1C-F00B15660CB3}"/>
              </a:ext>
            </a:extLst>
          </p:cNvPr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925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A6B944-7CA4-444F-A24D-C0FF6CE1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RU" dirty="0"/>
          </a:p>
        </p:txBody>
      </p: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047664D9-E68F-4C60-8945-4C1D817B352C}"/>
              </a:ext>
            </a:extLst>
          </p:cNvPr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42" name="object 12">
              <a:extLst>
                <a:ext uri="{FF2B5EF4-FFF2-40B4-BE49-F238E27FC236}">
                  <a16:creationId xmlns:a16="http://schemas.microsoft.com/office/drawing/2014/main" id="{43D611B6-0D86-4123-9AAB-570B03B2F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A5CF8A79-674D-4410-B33B-C5EA6ABEB919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C259C2DE-294A-4DDF-9EDB-8F959674894F}"/>
              </a:ext>
            </a:extLst>
          </p:cNvPr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45" name="object 12">
              <a:extLst>
                <a:ext uri="{FF2B5EF4-FFF2-40B4-BE49-F238E27FC236}">
                  <a16:creationId xmlns:a16="http://schemas.microsoft.com/office/drawing/2014/main" id="{2C1ACA13-3A32-4867-81F2-292AAFBDFB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332F96D7-0FFD-4E1F-83CB-1A3BB1DA130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5FAD82C-5D9A-4F10-88B0-13ECF877B9D2}"/>
              </a:ext>
            </a:extLst>
          </p:cNvPr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9D3AD6ED-6DFE-41B3-8939-85FAB532B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8959F7F-A218-450D-BCBC-9E914B8101FD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11336F1C-668E-4653-9FFA-81425EBF38A5}"/>
              </a:ext>
            </a:extLst>
          </p:cNvPr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17AD2C25-8B05-4228-9FD3-953AA01BAC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292364F6-CD10-446B-AC2F-84AF8CC491B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A81969-F57B-4CCE-8123-C37CC55DF436}"/>
              </a:ext>
            </a:extLst>
          </p:cNvPr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E17BDD1E-FC77-4BFE-A937-E9718ABEB3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F8F1743D-BE2A-4D90-ABF3-3A3441F815A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30156E-D436-4EB1-A9B7-70DF7D991840}"/>
              </a:ext>
            </a:extLst>
          </p:cNvPr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2F791EEE-AC54-419E-9D25-8585F8388A86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98A2B3F-D8BD-45B8-8373-88AE3852BA1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4592D49-4EAE-4192-AA32-71E16CEF1F11}"/>
              </a:ext>
            </a:extLst>
          </p:cNvPr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329D34EA-696B-42A1-B1DD-7FD05300DB1E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35A195D-1418-49E0-A2C9-7E6C36335B5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CEC048-D16D-42A4-91D8-BD94FA48D77A}"/>
              </a:ext>
            </a:extLst>
          </p:cNvPr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1261801D-30A2-40BC-9796-3A2DB17FC73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8AB70B7-89F1-4C46-B118-B4F5ED66E904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Заголовок 7">
            <a:extLst>
              <a:ext uri="{FF2B5EF4-FFF2-40B4-BE49-F238E27FC236}">
                <a16:creationId xmlns:a16="http://schemas.microsoft.com/office/drawing/2014/main" id="{C6BB62D8-F9FD-4F8C-995B-6038EB986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D1C14-9B17-4381-87A6-3FC08BB1F0FE}"/>
              </a:ext>
            </a:extLst>
          </p:cNvPr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39A0C198-9D06-4B56-965A-FE025618D0E7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6E9E4935-21A7-4C29-90B6-EE7C168ED65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3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339D1298-C9DF-4B3F-B7B3-D177266FD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CE3F9AFA-E8B3-42BB-A854-5E3974FCD33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3">
            <a:extLst>
              <a:ext uri="{FF2B5EF4-FFF2-40B4-BE49-F238E27FC236}">
                <a16:creationId xmlns:a16="http://schemas.microsoft.com/office/drawing/2014/main" id="{9D117046-16D7-4792-926E-582F639C7E3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3C08CE8-3E12-47C0-9005-C77B1C0E3CE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>
            <a:extLst>
              <a:ext uri="{FF2B5EF4-FFF2-40B4-BE49-F238E27FC236}">
                <a16:creationId xmlns:a16="http://schemas.microsoft.com/office/drawing/2014/main" id="{C39D6188-660F-4EAC-AF1D-0696ADBE6147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FAAF20A-CCBE-485A-B5C2-1A1FA3BC066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CCE24F9F-7467-4817-9145-02BA9997573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A3A1F6-AE3D-4E9C-BD83-C701967B7383}"/>
              </a:ext>
            </a:extLst>
          </p:cNvPr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091CF6-A883-41DB-9EBA-A71EF2E1DC31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8359DB-67F9-4D63-A81C-F0198DA4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AC472DD-D3B0-4B7A-A46A-8DFD9D00E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BEB813-AE03-4F46-9BFC-3EAD08143B66}"/>
              </a:ext>
            </a:extLst>
          </p:cNvPr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18AFD14-6E44-4383-A8F9-25CD74045FE8}"/>
              </a:ext>
            </a:extLst>
          </p:cNvPr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43CAE15-D04F-4735-9661-7A0F0E832045}"/>
              </a:ext>
            </a:extLst>
          </p:cNvPr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B10468-126D-4BE3-99A1-F21ED5535B40}"/>
              </a:ext>
            </a:extLst>
          </p:cNvPr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A169B9D-E50F-4151-A928-AE7E94054D26}"/>
              </a:ext>
            </a:extLst>
          </p:cNvPr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7FF78-CEF6-44F5-BAA5-71A312BA5369}"/>
              </a:ext>
            </a:extLst>
          </p:cNvPr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8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1852C5D-74C5-4B19-AF8E-954EE3A2FC96}"/>
              </a:ext>
            </a:extLst>
          </p:cNvPr>
          <p:cNvGrpSpPr/>
          <p:nvPr userDrawn="1"/>
        </p:nvGrpSpPr>
        <p:grpSpPr>
          <a:xfrm>
            <a:off x="432224" y="939155"/>
            <a:ext cx="2779062" cy="686192"/>
            <a:chOff x="740226" y="2159160"/>
            <a:chExt cx="6157687" cy="1651232"/>
          </a:xfrm>
        </p:grpSpPr>
        <p:grpSp>
          <p:nvGrpSpPr>
            <p:cNvPr id="110" name="object 11">
              <a:extLst>
                <a:ext uri="{FF2B5EF4-FFF2-40B4-BE49-F238E27FC236}">
                  <a16:creationId xmlns:a16="http://schemas.microsoft.com/office/drawing/2014/main" id="{05E2C810-08B1-4B68-A7D5-E9FE1EE20697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11" name="object 12">
                <a:extLst>
                  <a:ext uri="{FF2B5EF4-FFF2-40B4-BE49-F238E27FC236}">
                    <a16:creationId xmlns:a16="http://schemas.microsoft.com/office/drawing/2014/main" id="{AA4E98A0-8496-432B-B374-8B576B5B642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12" name="object 13">
                <a:extLst>
                  <a:ext uri="{FF2B5EF4-FFF2-40B4-BE49-F238E27FC236}">
                    <a16:creationId xmlns:a16="http://schemas.microsoft.com/office/drawing/2014/main" id="{1E4C876C-BA8D-4319-A0E0-67AB65D80F26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BD5420C-FBF9-4174-AA02-4A6A80A7CF63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14" name="object 8">
                <a:extLst>
                  <a:ext uri="{FF2B5EF4-FFF2-40B4-BE49-F238E27FC236}">
                    <a16:creationId xmlns:a16="http://schemas.microsoft.com/office/drawing/2014/main" id="{5B28E001-C65A-41DC-9087-968719AF1F7A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8">
                <a:extLst>
                  <a:ext uri="{FF2B5EF4-FFF2-40B4-BE49-F238E27FC236}">
                    <a16:creationId xmlns:a16="http://schemas.microsoft.com/office/drawing/2014/main" id="{1EE13987-C6A0-432D-A161-B19F687FD57E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1888132-2BD2-4764-8004-339A96BA111D}"/>
              </a:ext>
            </a:extLst>
          </p:cNvPr>
          <p:cNvGrpSpPr/>
          <p:nvPr userDrawn="1"/>
        </p:nvGrpSpPr>
        <p:grpSpPr>
          <a:xfrm>
            <a:off x="3377166" y="939155"/>
            <a:ext cx="2779062" cy="686192"/>
            <a:chOff x="740226" y="2159160"/>
            <a:chExt cx="6157687" cy="1651232"/>
          </a:xfrm>
        </p:grpSpPr>
        <p:grpSp>
          <p:nvGrpSpPr>
            <p:cNvPr id="121" name="object 11">
              <a:extLst>
                <a:ext uri="{FF2B5EF4-FFF2-40B4-BE49-F238E27FC236}">
                  <a16:creationId xmlns:a16="http://schemas.microsoft.com/office/drawing/2014/main" id="{0A7D910F-7457-4915-A36D-3840B2AA6CF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25" name="object 12">
                <a:extLst>
                  <a:ext uri="{FF2B5EF4-FFF2-40B4-BE49-F238E27FC236}">
                    <a16:creationId xmlns:a16="http://schemas.microsoft.com/office/drawing/2014/main" id="{80FDD49E-7212-4253-9BC8-6F9DF879C81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26" name="object 13">
                <a:extLst>
                  <a:ext uri="{FF2B5EF4-FFF2-40B4-BE49-F238E27FC236}">
                    <a16:creationId xmlns:a16="http://schemas.microsoft.com/office/drawing/2014/main" id="{50BBFCF1-B5CF-4317-9C3A-6281693A9D9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F09934C-0070-482D-901B-1613DF0BCC60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23" name="object 8">
                <a:extLst>
                  <a:ext uri="{FF2B5EF4-FFF2-40B4-BE49-F238E27FC236}">
                    <a16:creationId xmlns:a16="http://schemas.microsoft.com/office/drawing/2014/main" id="{DA757E44-D30D-49C3-BDE6-05C135640F57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8">
                <a:extLst>
                  <a:ext uri="{FF2B5EF4-FFF2-40B4-BE49-F238E27FC236}">
                    <a16:creationId xmlns:a16="http://schemas.microsoft.com/office/drawing/2014/main" id="{1FFE395A-C292-4973-A5BB-628EB8EAF117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E1567-80DB-4969-841A-2A93ED6FDA46}"/>
              </a:ext>
            </a:extLst>
          </p:cNvPr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6AB9B8BF-60D6-428A-A0D6-F9546C1BBDB6}"/>
              </a:ext>
            </a:extLst>
          </p:cNvPr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A13718-6E7F-44AE-B4BE-CC86C6FA0967}"/>
              </a:ext>
            </a:extLst>
          </p:cNvPr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id="{B8B08CD4-536E-49C7-A8E9-6B21DC4F8F7A}"/>
              </a:ext>
            </a:extLst>
          </p:cNvPr>
          <p:cNvGrpSpPr/>
          <p:nvPr userDrawn="1"/>
        </p:nvGrpSpPr>
        <p:grpSpPr>
          <a:xfrm>
            <a:off x="6322244" y="939155"/>
            <a:ext cx="2779062" cy="686192"/>
            <a:chOff x="740226" y="2159160"/>
            <a:chExt cx="6157687" cy="1651232"/>
          </a:xfrm>
        </p:grpSpPr>
        <p:grpSp>
          <p:nvGrpSpPr>
            <p:cNvPr id="166" name="object 11">
              <a:extLst>
                <a:ext uri="{FF2B5EF4-FFF2-40B4-BE49-F238E27FC236}">
                  <a16:creationId xmlns:a16="http://schemas.microsoft.com/office/drawing/2014/main" id="{9DCA3700-102B-4850-8940-4A614628FBB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0" name="object 12">
                <a:extLst>
                  <a:ext uri="{FF2B5EF4-FFF2-40B4-BE49-F238E27FC236}">
                    <a16:creationId xmlns:a16="http://schemas.microsoft.com/office/drawing/2014/main" id="{BB844C54-49ED-48BF-8247-2BFD50AE220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1" name="object 13">
                <a:extLst>
                  <a:ext uri="{FF2B5EF4-FFF2-40B4-BE49-F238E27FC236}">
                    <a16:creationId xmlns:a16="http://schemas.microsoft.com/office/drawing/2014/main" id="{B1C860A6-65D6-4290-A91D-06DB91BC0ED7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id="{6B684B73-586C-4439-A9B6-EEDC3ECC6426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68" name="object 8">
                <a:extLst>
                  <a:ext uri="{FF2B5EF4-FFF2-40B4-BE49-F238E27FC236}">
                    <a16:creationId xmlns:a16="http://schemas.microsoft.com/office/drawing/2014/main" id="{281D8313-CEB8-425F-ACE7-6B4470E57300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8">
                <a:extLst>
                  <a:ext uri="{FF2B5EF4-FFF2-40B4-BE49-F238E27FC236}">
                    <a16:creationId xmlns:a16="http://schemas.microsoft.com/office/drawing/2014/main" id="{EF1D3B76-1635-40D1-AE96-FCED236B0718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B4015CE-E939-4B55-B72C-EF1F00AE20A9}"/>
              </a:ext>
            </a:extLst>
          </p:cNvPr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64198F00-CE4C-4321-AC5D-24E4642295A6}"/>
              </a:ext>
            </a:extLst>
          </p:cNvPr>
          <p:cNvGrpSpPr/>
          <p:nvPr userDrawn="1"/>
        </p:nvGrpSpPr>
        <p:grpSpPr>
          <a:xfrm>
            <a:off x="9192782" y="939155"/>
            <a:ext cx="2779062" cy="686192"/>
            <a:chOff x="740226" y="2159160"/>
            <a:chExt cx="6157687" cy="1651232"/>
          </a:xfrm>
        </p:grpSpPr>
        <p:grpSp>
          <p:nvGrpSpPr>
            <p:cNvPr id="174" name="object 11">
              <a:extLst>
                <a:ext uri="{FF2B5EF4-FFF2-40B4-BE49-F238E27FC236}">
                  <a16:creationId xmlns:a16="http://schemas.microsoft.com/office/drawing/2014/main" id="{0C150142-B7DD-4E0C-A6AE-DD154DD7D6E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8" name="object 12">
                <a:extLst>
                  <a:ext uri="{FF2B5EF4-FFF2-40B4-BE49-F238E27FC236}">
                    <a16:creationId xmlns:a16="http://schemas.microsoft.com/office/drawing/2014/main" id="{01792D71-E8DF-4826-8AA1-928912B5611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9" name="object 13">
                <a:extLst>
                  <a:ext uri="{FF2B5EF4-FFF2-40B4-BE49-F238E27FC236}">
                    <a16:creationId xmlns:a16="http://schemas.microsoft.com/office/drawing/2014/main" id="{DC140EF4-5A96-487A-9935-840E2179257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191A3C56-6A63-4539-999D-41335EBBDFFC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76" name="object 8">
                <a:extLst>
                  <a:ext uri="{FF2B5EF4-FFF2-40B4-BE49-F238E27FC236}">
                    <a16:creationId xmlns:a16="http://schemas.microsoft.com/office/drawing/2014/main" id="{022E0523-7348-4F1C-9EE3-5006320F8025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8">
                <a:extLst>
                  <a:ext uri="{FF2B5EF4-FFF2-40B4-BE49-F238E27FC236}">
                    <a16:creationId xmlns:a16="http://schemas.microsoft.com/office/drawing/2014/main" id="{6732FAAE-27D7-4CB2-9CE6-5DBC2FE6738C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80" name="Прямоугольник 8">
            <a:extLst>
              <a:ext uri="{FF2B5EF4-FFF2-40B4-BE49-F238E27FC236}">
                <a16:creationId xmlns:a16="http://schemas.microsoft.com/office/drawing/2014/main" id="{4A53F3A6-B66B-46D1-9998-D13A19BDCCDF}"/>
              </a:ext>
            </a:extLst>
          </p:cNvPr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F4776-F08F-421E-9DE6-6FA148547FE1}"/>
              </a:ext>
            </a:extLst>
          </p:cNvPr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9C39A479-2EDA-4FFC-B6C9-67F4BA8F4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id="{E450ACF7-6753-4C39-8F6F-68C052A47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0E06F6-F6A2-43C9-AF89-7B2EF97D4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9C114C0F-A321-47EB-A7F7-CB3617917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1AB4B4-CA21-4520-932C-94B30DCC8A9A}"/>
              </a:ext>
            </a:extLst>
          </p:cNvPr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3E003C1D-119F-4F04-BCB5-613CFF0BB28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04D773B-254E-4B9A-9C68-E87E0D36E1C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FA70A4-C012-4E5E-BA1D-24B23710BD2D}"/>
              </a:ext>
            </a:extLst>
          </p:cNvPr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F64CF76-D316-4462-B562-C02C943A9CA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6D66FA-FC85-4D0B-B416-A72ACADCD7D2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A1F2C6D-1C23-445F-84B0-37448FC0E570}"/>
              </a:ext>
            </a:extLst>
          </p:cNvPr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7E46D56-C3D1-49CA-9C53-68344E5F814D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FB5C3B75-4600-4E5C-9764-054F62220CEE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7301C1-1E2D-4F9A-A7DF-3B37CF384EA0}"/>
              </a:ext>
            </a:extLst>
          </p:cNvPr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E8766A6-47A3-4343-9348-0090F9C48E59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D99204E-446D-48B6-BDC8-D605531A137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3" r:id="rId3"/>
    <p:sldLayoutId id="2147483692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nastavnichestvo-kak-element-kachestvennoy-podgotovki-kvalifitsirovannyh-kadrov-v-uchrezhdenii-srednego-professionalnogo/viewe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755361" y="2670891"/>
            <a:ext cx="819816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Наставничество </a:t>
            </a:r>
            <a:r>
              <a:rPr lang="en-US" sz="3200" dirty="0">
                <a:solidFill>
                  <a:schemeClr val="tx1"/>
                </a:solidFill>
              </a:rPr>
              <a:t>–</a:t>
            </a:r>
            <a:r>
              <a:rPr lang="ru-RU" sz="3200" dirty="0">
                <a:solidFill>
                  <a:schemeClr val="tx1"/>
                </a:solidFill>
              </a:rPr>
              <a:t> как путь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к профессиональному росту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10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716395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5960E88E-BC22-47B8-84A7-0A1E785FC09D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69703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4000" spc="-10" dirty="0">
                <a:solidFill>
                  <a:schemeClr val="tx1"/>
                </a:solidFill>
              </a:rPr>
              <a:t>Виды</a:t>
            </a:r>
            <a:r>
              <a:rPr lang="ru-RU" sz="4000" spc="-10" dirty="0">
                <a:solidFill>
                  <a:srgbClr val="FF3300"/>
                </a:solidFill>
              </a:rPr>
              <a:t> </a:t>
            </a:r>
            <a:r>
              <a:rPr lang="ru-RU" sz="4000" spc="-10" dirty="0">
                <a:solidFill>
                  <a:srgbClr val="E2252C"/>
                </a:solidFill>
              </a:rPr>
              <a:t>наставничества 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0307A02-3E36-4AB5-90B2-2A9CA9FA50F2}"/>
              </a:ext>
            </a:extLst>
          </p:cNvPr>
          <p:cNvSpPr txBox="1">
            <a:spLocks/>
          </p:cNvSpPr>
          <p:nvPr/>
        </p:nvSpPr>
        <p:spPr>
          <a:xfrm>
            <a:off x="1072700" y="1571434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Неформальное наставничество – наставничество как общественная деятельность, основными признаками неформального наставничества являются спонтанность возникновения, отсутствие строгой систематичности и структурированности в ее организации.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746F14E8-B575-43FD-9DFF-386D4FCF7D60}"/>
              </a:ext>
            </a:extLst>
          </p:cNvPr>
          <p:cNvSpPr txBox="1">
            <a:spLocks/>
          </p:cNvSpPr>
          <p:nvPr/>
        </p:nvSpPr>
        <p:spPr>
          <a:xfrm>
            <a:off x="6405911" y="4669915"/>
            <a:ext cx="4651110" cy="1233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нет сроков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нет системы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характерно для общественной и добровольческой деятельности 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2E91CAB9-96AB-482F-A083-9C8567F3967B}"/>
              </a:ext>
            </a:extLst>
          </p:cNvPr>
          <p:cNvSpPr txBox="1">
            <a:spLocks/>
          </p:cNvSpPr>
          <p:nvPr/>
        </p:nvSpPr>
        <p:spPr>
          <a:xfrm>
            <a:off x="177122" y="4794523"/>
            <a:ext cx="6096000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есть система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определены сроки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наставники назначены приказом 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bg1"/>
                </a:solidFill>
              </a:rPr>
              <a:t>есть условия и система 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6951A350-4D7B-4CB4-B2D8-2BA96F6E894F}"/>
              </a:ext>
            </a:extLst>
          </p:cNvPr>
          <p:cNvSpPr txBox="1">
            <a:spLocks/>
          </p:cNvSpPr>
          <p:nvPr/>
        </p:nvSpPr>
        <p:spPr>
          <a:xfrm>
            <a:off x="1072700" y="3209340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Формальное наставничество – наставничество как передача </a:t>
            </a:r>
            <a:r>
              <a:rPr lang="ru-RU" sz="2000" dirty="0" err="1">
                <a:solidFill>
                  <a:schemeClr val="tx1"/>
                </a:solidFill>
              </a:rPr>
              <a:t>надпрофессиональных</a:t>
            </a:r>
            <a:r>
              <a:rPr lang="ru-RU" sz="2000" dirty="0">
                <a:solidFill>
                  <a:schemeClr val="tx1"/>
                </a:solidFill>
              </a:rPr>
              <a:t> компетенций и профессионального воспитания для дальнейшего осуществления профессиональной деятельности.</a:t>
            </a:r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id="{89112C84-6E00-4AFD-9D17-586AA5CC4DFE}"/>
              </a:ext>
            </a:extLst>
          </p:cNvPr>
          <p:cNvSpPr/>
          <p:nvPr/>
        </p:nvSpPr>
        <p:spPr>
          <a:xfrm>
            <a:off x="341901" y="3807014"/>
            <a:ext cx="598010" cy="1375944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: изогнутая вправо 17">
            <a:extLst>
              <a:ext uri="{FF2B5EF4-FFF2-40B4-BE49-F238E27FC236}">
                <a16:creationId xmlns:a16="http://schemas.microsoft.com/office/drawing/2014/main" id="{B6F9C847-B294-49F4-883E-CAEE5990B4D6}"/>
              </a:ext>
            </a:extLst>
          </p:cNvPr>
          <p:cNvSpPr/>
          <p:nvPr/>
        </p:nvSpPr>
        <p:spPr>
          <a:xfrm rot="20758589" flipH="1">
            <a:off x="10769581" y="2392790"/>
            <a:ext cx="919818" cy="2507286"/>
          </a:xfrm>
          <a:prstGeom prst="curv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732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11</a:t>
            </a:fld>
            <a:endParaRPr lang="ru-RU" dirty="0"/>
          </a:p>
        </p:txBody>
      </p:sp>
      <p:sp>
        <p:nvSpPr>
          <p:cNvPr id="65" name="Freeform 288">
            <a:extLst>
              <a:ext uri="{FF2B5EF4-FFF2-40B4-BE49-F238E27FC236}">
                <a16:creationId xmlns:a16="http://schemas.microsoft.com/office/drawing/2014/main" id="{241D11C4-A182-464A-BD61-1744067C2C64}"/>
              </a:ext>
            </a:extLst>
          </p:cNvPr>
          <p:cNvSpPr>
            <a:spLocks noEditPoints="1"/>
          </p:cNvSpPr>
          <p:nvPr/>
        </p:nvSpPr>
        <p:spPr bwMode="auto">
          <a:xfrm>
            <a:off x="1023814" y="1507725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0" name="object 14">
            <a:extLst>
              <a:ext uri="{FF2B5EF4-FFF2-40B4-BE49-F238E27FC236}">
                <a16:creationId xmlns:a16="http://schemas.microsoft.com/office/drawing/2014/main" id="{C38F7882-76A3-4376-9745-6512AF3C63CF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000000"/>
                </a:solidFill>
              </a:rPr>
              <a:t>МОДЕЛИ </a:t>
            </a:r>
            <a:r>
              <a:rPr lang="ru-RU" dirty="0">
                <a:solidFill>
                  <a:srgbClr val="E2252C"/>
                </a:solidFill>
              </a:rPr>
              <a:t>НАСТАВНИЧЕСТВА</a:t>
            </a:r>
            <a:endParaRPr lang="ru-RU" spc="-10" dirty="0">
              <a:solidFill>
                <a:srgbClr val="E2252C"/>
              </a:solidFill>
            </a:endParaRPr>
          </a:p>
        </p:txBody>
      </p:sp>
      <p:sp>
        <p:nvSpPr>
          <p:cNvPr id="331" name="Заголовок 2">
            <a:extLst>
              <a:ext uri="{FF2B5EF4-FFF2-40B4-BE49-F238E27FC236}">
                <a16:creationId xmlns:a16="http://schemas.microsoft.com/office/drawing/2014/main" id="{41D66CDC-5B18-4857-AFBC-BBEAE55FA50F}"/>
              </a:ext>
            </a:extLst>
          </p:cNvPr>
          <p:cNvSpPr txBox="1">
            <a:spLocks/>
          </p:cNvSpPr>
          <p:nvPr/>
        </p:nvSpPr>
        <p:spPr>
          <a:xfrm>
            <a:off x="1023814" y="1634231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Традиционное </a:t>
            </a:r>
          </a:p>
        </p:txBody>
      </p:sp>
      <p:sp>
        <p:nvSpPr>
          <p:cNvPr id="332" name="Freeform 288">
            <a:extLst>
              <a:ext uri="{FF2B5EF4-FFF2-40B4-BE49-F238E27FC236}">
                <a16:creationId xmlns:a16="http://schemas.microsoft.com/office/drawing/2014/main" id="{03B05012-37D0-4294-B0A2-5CBFB58D1B93}"/>
              </a:ext>
            </a:extLst>
          </p:cNvPr>
          <p:cNvSpPr>
            <a:spLocks noEditPoints="1"/>
          </p:cNvSpPr>
          <p:nvPr/>
        </p:nvSpPr>
        <p:spPr bwMode="auto">
          <a:xfrm>
            <a:off x="3673752" y="1500108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3" name="Freeform 288">
            <a:extLst>
              <a:ext uri="{FF2B5EF4-FFF2-40B4-BE49-F238E27FC236}">
                <a16:creationId xmlns:a16="http://schemas.microsoft.com/office/drawing/2014/main" id="{6E639A27-031F-40D3-B5EC-3830608D8043}"/>
              </a:ext>
            </a:extLst>
          </p:cNvPr>
          <p:cNvSpPr>
            <a:spLocks noEditPoints="1"/>
          </p:cNvSpPr>
          <p:nvPr/>
        </p:nvSpPr>
        <p:spPr bwMode="auto">
          <a:xfrm>
            <a:off x="6253826" y="1507725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4" name="Freeform 288">
            <a:extLst>
              <a:ext uri="{FF2B5EF4-FFF2-40B4-BE49-F238E27FC236}">
                <a16:creationId xmlns:a16="http://schemas.microsoft.com/office/drawing/2014/main" id="{36668B3A-30FE-4787-A4E8-50983500053A}"/>
              </a:ext>
            </a:extLst>
          </p:cNvPr>
          <p:cNvSpPr>
            <a:spLocks noEditPoints="1"/>
          </p:cNvSpPr>
          <p:nvPr/>
        </p:nvSpPr>
        <p:spPr bwMode="auto">
          <a:xfrm>
            <a:off x="8898520" y="1482093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288">
            <a:extLst>
              <a:ext uri="{FF2B5EF4-FFF2-40B4-BE49-F238E27FC236}">
                <a16:creationId xmlns:a16="http://schemas.microsoft.com/office/drawing/2014/main" id="{DC696073-E5C5-4A4A-A442-9ACAC7A34692}"/>
              </a:ext>
            </a:extLst>
          </p:cNvPr>
          <p:cNvSpPr>
            <a:spLocks noEditPoints="1"/>
          </p:cNvSpPr>
          <p:nvPr/>
        </p:nvSpPr>
        <p:spPr bwMode="auto">
          <a:xfrm>
            <a:off x="638439" y="2703836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6" name="Freeform 288">
            <a:extLst>
              <a:ext uri="{FF2B5EF4-FFF2-40B4-BE49-F238E27FC236}">
                <a16:creationId xmlns:a16="http://schemas.microsoft.com/office/drawing/2014/main" id="{09FEC64E-5B3F-4116-A753-A7BA3B6A352E}"/>
              </a:ext>
            </a:extLst>
          </p:cNvPr>
          <p:cNvSpPr>
            <a:spLocks noEditPoints="1"/>
          </p:cNvSpPr>
          <p:nvPr/>
        </p:nvSpPr>
        <p:spPr bwMode="auto">
          <a:xfrm>
            <a:off x="3159571" y="2695128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" name="Freeform 288">
            <a:extLst>
              <a:ext uri="{FF2B5EF4-FFF2-40B4-BE49-F238E27FC236}">
                <a16:creationId xmlns:a16="http://schemas.microsoft.com/office/drawing/2014/main" id="{6A9598D8-3455-493D-878B-19095EA90204}"/>
              </a:ext>
            </a:extLst>
          </p:cNvPr>
          <p:cNvSpPr>
            <a:spLocks noEditPoints="1"/>
          </p:cNvSpPr>
          <p:nvPr/>
        </p:nvSpPr>
        <p:spPr bwMode="auto">
          <a:xfrm>
            <a:off x="5680703" y="2689516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" name="Freeform 288">
            <a:extLst>
              <a:ext uri="{FF2B5EF4-FFF2-40B4-BE49-F238E27FC236}">
                <a16:creationId xmlns:a16="http://schemas.microsoft.com/office/drawing/2014/main" id="{8051B3F3-873B-4747-89ED-4726958FEBD2}"/>
              </a:ext>
            </a:extLst>
          </p:cNvPr>
          <p:cNvSpPr>
            <a:spLocks noEditPoints="1"/>
          </p:cNvSpPr>
          <p:nvPr/>
        </p:nvSpPr>
        <p:spPr bwMode="auto">
          <a:xfrm>
            <a:off x="8201835" y="2683904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9" name="Freeform 288">
            <a:extLst>
              <a:ext uri="{FF2B5EF4-FFF2-40B4-BE49-F238E27FC236}">
                <a16:creationId xmlns:a16="http://schemas.microsoft.com/office/drawing/2014/main" id="{1CA892FF-F005-46C0-B68E-2CF82443190F}"/>
              </a:ext>
            </a:extLst>
          </p:cNvPr>
          <p:cNvSpPr>
            <a:spLocks noEditPoints="1"/>
          </p:cNvSpPr>
          <p:nvPr/>
        </p:nvSpPr>
        <p:spPr bwMode="auto">
          <a:xfrm>
            <a:off x="342348" y="3920462"/>
            <a:ext cx="2444393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0" name="Freeform 288">
            <a:extLst>
              <a:ext uri="{FF2B5EF4-FFF2-40B4-BE49-F238E27FC236}">
                <a16:creationId xmlns:a16="http://schemas.microsoft.com/office/drawing/2014/main" id="{90B9071D-A6AD-4025-9D0C-27813028635B}"/>
              </a:ext>
            </a:extLst>
          </p:cNvPr>
          <p:cNvSpPr>
            <a:spLocks noEditPoints="1"/>
          </p:cNvSpPr>
          <p:nvPr/>
        </p:nvSpPr>
        <p:spPr bwMode="auto">
          <a:xfrm>
            <a:off x="3360245" y="3920462"/>
            <a:ext cx="2006949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1" name="Freeform 288">
            <a:extLst>
              <a:ext uri="{FF2B5EF4-FFF2-40B4-BE49-F238E27FC236}">
                <a16:creationId xmlns:a16="http://schemas.microsoft.com/office/drawing/2014/main" id="{C7131D95-94C6-4F60-917D-300DD0DAC43B}"/>
              </a:ext>
            </a:extLst>
          </p:cNvPr>
          <p:cNvSpPr>
            <a:spLocks noEditPoints="1"/>
          </p:cNvSpPr>
          <p:nvPr/>
        </p:nvSpPr>
        <p:spPr bwMode="auto">
          <a:xfrm>
            <a:off x="6096001" y="3920462"/>
            <a:ext cx="2802520" cy="689932"/>
          </a:xfrm>
          <a:custGeom>
            <a:avLst/>
            <a:gdLst>
              <a:gd name="T0" fmla="*/ 234 w 293"/>
              <a:gd name="T1" fmla="*/ 12 h 292"/>
              <a:gd name="T2" fmla="*/ 280 w 293"/>
              <a:gd name="T3" fmla="*/ 59 h 292"/>
              <a:gd name="T4" fmla="*/ 280 w 293"/>
              <a:gd name="T5" fmla="*/ 233 h 292"/>
              <a:gd name="T6" fmla="*/ 234 w 293"/>
              <a:gd name="T7" fmla="*/ 279 h 292"/>
              <a:gd name="T8" fmla="*/ 59 w 293"/>
              <a:gd name="T9" fmla="*/ 279 h 292"/>
              <a:gd name="T10" fmla="*/ 13 w 293"/>
              <a:gd name="T11" fmla="*/ 233 h 292"/>
              <a:gd name="T12" fmla="*/ 13 w 293"/>
              <a:gd name="T13" fmla="*/ 59 h 292"/>
              <a:gd name="T14" fmla="*/ 59 w 293"/>
              <a:gd name="T15" fmla="*/ 12 h 292"/>
              <a:gd name="T16" fmla="*/ 234 w 293"/>
              <a:gd name="T17" fmla="*/ 12 h 292"/>
              <a:gd name="T18" fmla="*/ 234 w 293"/>
              <a:gd name="T19" fmla="*/ 0 h 292"/>
              <a:gd name="T20" fmla="*/ 59 w 293"/>
              <a:gd name="T21" fmla="*/ 0 h 292"/>
              <a:gd name="T22" fmla="*/ 0 w 293"/>
              <a:gd name="T23" fmla="*/ 59 h 292"/>
              <a:gd name="T24" fmla="*/ 0 w 293"/>
              <a:gd name="T25" fmla="*/ 233 h 292"/>
              <a:gd name="T26" fmla="*/ 59 w 293"/>
              <a:gd name="T27" fmla="*/ 292 h 292"/>
              <a:gd name="T28" fmla="*/ 234 w 293"/>
              <a:gd name="T29" fmla="*/ 292 h 292"/>
              <a:gd name="T30" fmla="*/ 293 w 293"/>
              <a:gd name="T31" fmla="*/ 233 h 292"/>
              <a:gd name="T32" fmla="*/ 293 w 293"/>
              <a:gd name="T33" fmla="*/ 59 h 292"/>
              <a:gd name="T34" fmla="*/ 234 w 293"/>
              <a:gd name="T35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3" h="292">
                <a:moveTo>
                  <a:pt x="234" y="12"/>
                </a:moveTo>
                <a:cubicBezTo>
                  <a:pt x="259" y="12"/>
                  <a:pt x="280" y="33"/>
                  <a:pt x="280" y="59"/>
                </a:cubicBezTo>
                <a:cubicBezTo>
                  <a:pt x="280" y="233"/>
                  <a:pt x="280" y="233"/>
                  <a:pt x="280" y="233"/>
                </a:cubicBezTo>
                <a:cubicBezTo>
                  <a:pt x="280" y="258"/>
                  <a:pt x="259" y="279"/>
                  <a:pt x="234" y="279"/>
                </a:cubicBezTo>
                <a:cubicBezTo>
                  <a:pt x="59" y="279"/>
                  <a:pt x="59" y="279"/>
                  <a:pt x="59" y="279"/>
                </a:cubicBezTo>
                <a:cubicBezTo>
                  <a:pt x="34" y="279"/>
                  <a:pt x="13" y="258"/>
                  <a:pt x="13" y="233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33"/>
                  <a:pt x="34" y="12"/>
                  <a:pt x="59" y="12"/>
                </a:cubicBezTo>
                <a:cubicBezTo>
                  <a:pt x="234" y="12"/>
                  <a:pt x="234" y="12"/>
                  <a:pt x="234" y="12"/>
                </a:cubicBezTo>
                <a:moveTo>
                  <a:pt x="234" y="0"/>
                </a:move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6"/>
                  <a:pt x="0" y="59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65"/>
                  <a:pt x="27" y="292"/>
                  <a:pt x="59" y="29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66" y="292"/>
                  <a:pt x="293" y="265"/>
                  <a:pt x="293" y="233"/>
                </a:cubicBezTo>
                <a:cubicBezTo>
                  <a:pt x="293" y="59"/>
                  <a:pt x="293" y="59"/>
                  <a:pt x="293" y="59"/>
                </a:cubicBezTo>
                <a:cubicBezTo>
                  <a:pt x="293" y="26"/>
                  <a:pt x="266" y="0"/>
                  <a:pt x="234" y="0"/>
                </a:cubicBezTo>
                <a:close/>
              </a:path>
            </a:pathLst>
          </a:custGeom>
          <a:solidFill>
            <a:srgbClr val="E225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2" name="Заголовок 2">
            <a:extLst>
              <a:ext uri="{FF2B5EF4-FFF2-40B4-BE49-F238E27FC236}">
                <a16:creationId xmlns:a16="http://schemas.microsoft.com/office/drawing/2014/main" id="{76C8AD35-BDD9-4131-905B-CA3E98B2EB1D}"/>
              </a:ext>
            </a:extLst>
          </p:cNvPr>
          <p:cNvSpPr txBox="1">
            <a:spLocks/>
          </p:cNvSpPr>
          <p:nvPr/>
        </p:nvSpPr>
        <p:spPr>
          <a:xfrm>
            <a:off x="3754042" y="1611862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Ситуационное</a:t>
            </a:r>
          </a:p>
        </p:txBody>
      </p:sp>
      <p:sp>
        <p:nvSpPr>
          <p:cNvPr id="343" name="Заголовок 2">
            <a:extLst>
              <a:ext uri="{FF2B5EF4-FFF2-40B4-BE49-F238E27FC236}">
                <a16:creationId xmlns:a16="http://schemas.microsoft.com/office/drawing/2014/main" id="{6A600333-C386-4B4D-BF13-09E27EF80B45}"/>
              </a:ext>
            </a:extLst>
          </p:cNvPr>
          <p:cNvSpPr txBox="1">
            <a:spLocks/>
          </p:cNvSpPr>
          <p:nvPr/>
        </p:nvSpPr>
        <p:spPr>
          <a:xfrm>
            <a:off x="6298213" y="1634231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Партнерское</a:t>
            </a:r>
          </a:p>
        </p:txBody>
      </p:sp>
      <p:sp>
        <p:nvSpPr>
          <p:cNvPr id="344" name="Заголовок 2">
            <a:extLst>
              <a:ext uri="{FF2B5EF4-FFF2-40B4-BE49-F238E27FC236}">
                <a16:creationId xmlns:a16="http://schemas.microsoft.com/office/drawing/2014/main" id="{7CAFD20D-91E8-43CA-AA1C-3958C5022397}"/>
              </a:ext>
            </a:extLst>
          </p:cNvPr>
          <p:cNvSpPr txBox="1">
            <a:spLocks/>
          </p:cNvSpPr>
          <p:nvPr/>
        </p:nvSpPr>
        <p:spPr>
          <a:xfrm>
            <a:off x="8970974" y="1634231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Групповое</a:t>
            </a:r>
          </a:p>
        </p:txBody>
      </p:sp>
      <p:sp>
        <p:nvSpPr>
          <p:cNvPr id="345" name="Заголовок 2">
            <a:extLst>
              <a:ext uri="{FF2B5EF4-FFF2-40B4-BE49-F238E27FC236}">
                <a16:creationId xmlns:a16="http://schemas.microsoft.com/office/drawing/2014/main" id="{405276AF-F7DC-459B-BEEB-B19C6A14BACA}"/>
              </a:ext>
            </a:extLst>
          </p:cNvPr>
          <p:cNvSpPr txBox="1">
            <a:spLocks/>
          </p:cNvSpPr>
          <p:nvPr/>
        </p:nvSpPr>
        <p:spPr>
          <a:xfrm>
            <a:off x="8274289" y="2837959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Реверсивное</a:t>
            </a:r>
          </a:p>
        </p:txBody>
      </p:sp>
      <p:sp>
        <p:nvSpPr>
          <p:cNvPr id="346" name="Заголовок 2">
            <a:extLst>
              <a:ext uri="{FF2B5EF4-FFF2-40B4-BE49-F238E27FC236}">
                <a16:creationId xmlns:a16="http://schemas.microsoft.com/office/drawing/2014/main" id="{E6B4D02F-6EA4-426B-B60E-BA6BCE5EFA31}"/>
              </a:ext>
            </a:extLst>
          </p:cNvPr>
          <p:cNvSpPr txBox="1">
            <a:spLocks/>
          </p:cNvSpPr>
          <p:nvPr/>
        </p:nvSpPr>
        <p:spPr>
          <a:xfrm>
            <a:off x="5727483" y="2829251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Виртуальное</a:t>
            </a:r>
          </a:p>
        </p:txBody>
      </p:sp>
      <p:sp>
        <p:nvSpPr>
          <p:cNvPr id="347" name="Заголовок 2">
            <a:extLst>
              <a:ext uri="{FF2B5EF4-FFF2-40B4-BE49-F238E27FC236}">
                <a16:creationId xmlns:a16="http://schemas.microsoft.com/office/drawing/2014/main" id="{C18372C3-E599-4D88-86DD-073E8E334C12}"/>
              </a:ext>
            </a:extLst>
          </p:cNvPr>
          <p:cNvSpPr txBox="1">
            <a:spLocks/>
          </p:cNvSpPr>
          <p:nvPr/>
        </p:nvSpPr>
        <p:spPr>
          <a:xfrm>
            <a:off x="3196525" y="2829251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Флэш</a:t>
            </a:r>
          </a:p>
        </p:txBody>
      </p:sp>
      <p:sp>
        <p:nvSpPr>
          <p:cNvPr id="348" name="Заголовок 2">
            <a:extLst>
              <a:ext uri="{FF2B5EF4-FFF2-40B4-BE49-F238E27FC236}">
                <a16:creationId xmlns:a16="http://schemas.microsoft.com/office/drawing/2014/main" id="{138C6228-1CB7-4AE0-8D35-D65830701765}"/>
              </a:ext>
            </a:extLst>
          </p:cNvPr>
          <p:cNvSpPr txBox="1">
            <a:spLocks/>
          </p:cNvSpPr>
          <p:nvPr/>
        </p:nvSpPr>
        <p:spPr>
          <a:xfrm>
            <a:off x="672157" y="2829251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Командное</a:t>
            </a:r>
          </a:p>
        </p:txBody>
      </p:sp>
      <p:sp>
        <p:nvSpPr>
          <p:cNvPr id="349" name="Заголовок 2">
            <a:extLst>
              <a:ext uri="{FF2B5EF4-FFF2-40B4-BE49-F238E27FC236}">
                <a16:creationId xmlns:a16="http://schemas.microsoft.com/office/drawing/2014/main" id="{F4F5088A-1172-4084-8230-2B753D26AD5A}"/>
              </a:ext>
            </a:extLst>
          </p:cNvPr>
          <p:cNvSpPr txBox="1">
            <a:spLocks/>
          </p:cNvSpPr>
          <p:nvPr/>
        </p:nvSpPr>
        <p:spPr>
          <a:xfrm>
            <a:off x="3505155" y="4054585"/>
            <a:ext cx="1862039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Скоростное</a:t>
            </a:r>
          </a:p>
        </p:txBody>
      </p:sp>
      <p:sp>
        <p:nvSpPr>
          <p:cNvPr id="350" name="Заголовок 2">
            <a:extLst>
              <a:ext uri="{FF2B5EF4-FFF2-40B4-BE49-F238E27FC236}">
                <a16:creationId xmlns:a16="http://schemas.microsoft.com/office/drawing/2014/main" id="{DDD54A9B-9DB1-45AF-9436-186A90188C6D}"/>
              </a:ext>
            </a:extLst>
          </p:cNvPr>
          <p:cNvSpPr txBox="1">
            <a:spLocks/>
          </p:cNvSpPr>
          <p:nvPr/>
        </p:nvSpPr>
        <p:spPr>
          <a:xfrm>
            <a:off x="277592" y="4054585"/>
            <a:ext cx="2573904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Саморегулируемое</a:t>
            </a:r>
          </a:p>
        </p:txBody>
      </p:sp>
      <p:sp>
        <p:nvSpPr>
          <p:cNvPr id="351" name="Заголовок 2">
            <a:extLst>
              <a:ext uri="{FF2B5EF4-FFF2-40B4-BE49-F238E27FC236}">
                <a16:creationId xmlns:a16="http://schemas.microsoft.com/office/drawing/2014/main" id="{F20FFD6C-DF3D-47DB-A415-860C191B74C1}"/>
              </a:ext>
            </a:extLst>
          </p:cNvPr>
          <p:cNvSpPr txBox="1">
            <a:spLocks/>
          </p:cNvSpPr>
          <p:nvPr/>
        </p:nvSpPr>
        <p:spPr>
          <a:xfrm>
            <a:off x="6185871" y="4054585"/>
            <a:ext cx="2635912" cy="4216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>
                <a:solidFill>
                  <a:schemeClr val="tx1"/>
                </a:solidFill>
              </a:rPr>
              <a:t>Краткосрочное или целеполагающее</a:t>
            </a:r>
          </a:p>
        </p:txBody>
      </p:sp>
    </p:spTree>
    <p:extLst>
      <p:ext uri="{BB962C8B-B14F-4D97-AF65-F5344CB8AC3E}">
        <p14:creationId xmlns:p14="http://schemas.microsoft.com/office/powerpoint/2010/main" val="3129371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12</a:t>
            </a:fld>
            <a:endParaRPr lang="ru-RU" dirty="0"/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CA70A93-1E5A-4E47-BFA0-C597F516DEAC}"/>
              </a:ext>
            </a:extLst>
          </p:cNvPr>
          <p:cNvSpPr txBox="1">
            <a:spLocks/>
          </p:cNvSpPr>
          <p:nvPr/>
        </p:nvSpPr>
        <p:spPr>
          <a:xfrm>
            <a:off x="3505625" y="1074903"/>
            <a:ext cx="5639838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Глубокое знание своей области и умение применять эти знания на практике 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3AFDA44-002C-4D98-BEAA-6E682B5EB088}"/>
              </a:ext>
            </a:extLst>
          </p:cNvPr>
          <p:cNvSpPr txBox="1">
            <a:spLocks/>
          </p:cNvSpPr>
          <p:nvPr/>
        </p:nvSpPr>
        <p:spPr>
          <a:xfrm>
            <a:off x="6325543" y="1705310"/>
            <a:ext cx="5303239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Опыт работы и достижения в своей профессии, чтобы быть авторитетом для ученика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2BABD16D-1CA9-4D3D-BF2D-43ECA376A910}"/>
              </a:ext>
            </a:extLst>
          </p:cNvPr>
          <p:cNvSpPr txBox="1">
            <a:spLocks/>
          </p:cNvSpPr>
          <p:nvPr/>
        </p:nvSpPr>
        <p:spPr>
          <a:xfrm>
            <a:off x="3507088" y="2353510"/>
            <a:ext cx="6141675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Хорошие коммуникативные навыки и умения эффективно общаться с учеников 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D5CDA2FF-21BF-4214-82F5-1BB39D7EADE6}"/>
              </a:ext>
            </a:extLst>
          </p:cNvPr>
          <p:cNvSpPr txBox="1">
            <a:spLocks/>
          </p:cNvSpPr>
          <p:nvPr/>
        </p:nvSpPr>
        <p:spPr>
          <a:xfrm>
            <a:off x="6325543" y="2999743"/>
            <a:ext cx="5303239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Способность адаптироваться к потребностям и стилю обучения ученика 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C74FFBB7-0D61-4D93-925F-84C3A8CDE4A6}"/>
              </a:ext>
            </a:extLst>
          </p:cNvPr>
          <p:cNvSpPr txBox="1">
            <a:spLocks/>
          </p:cNvSpPr>
          <p:nvPr/>
        </p:nvSpPr>
        <p:spPr>
          <a:xfrm>
            <a:off x="3505625" y="3645976"/>
            <a:ext cx="6141675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Готовность и желание помогать ученику в его профессиональном и личностном росте 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D65C3B58-BE5A-4F7B-B04F-6F2DADA40705}"/>
              </a:ext>
            </a:extLst>
          </p:cNvPr>
          <p:cNvSpPr txBox="1">
            <a:spLocks/>
          </p:cNvSpPr>
          <p:nvPr/>
        </p:nvSpPr>
        <p:spPr>
          <a:xfrm>
            <a:off x="5536772" y="4276383"/>
            <a:ext cx="6092009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Терпение, эмпатия и умение слушать, чтобы понять индивидуальные потребности и проблемы ученика 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B77EBAC2-C3AD-4B54-B423-12DD75A2C7C9}"/>
              </a:ext>
            </a:extLst>
          </p:cNvPr>
          <p:cNvSpPr txBox="1">
            <a:spLocks/>
          </p:cNvSpPr>
          <p:nvPr/>
        </p:nvSpPr>
        <p:spPr>
          <a:xfrm>
            <a:off x="3505625" y="4938442"/>
            <a:ext cx="6141675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Способность вдохновлять, мотивировать и поддерживать ученика на пути к достижению его целей </a:t>
            </a:r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04376B26-DBA4-4771-8D4A-671356E4D1B8}"/>
              </a:ext>
            </a:extLst>
          </p:cNvPr>
          <p:cNvSpPr txBox="1">
            <a:spLocks/>
          </p:cNvSpPr>
          <p:nvPr/>
        </p:nvSpPr>
        <p:spPr>
          <a:xfrm>
            <a:off x="5536773" y="5577280"/>
            <a:ext cx="6092009" cy="5375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Профессиональная этика, включая конфиденциальность и уважение к ученику 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09DB0FE8-10CE-48EE-8403-D2C4B53256F6}"/>
              </a:ext>
            </a:extLst>
          </p:cNvPr>
          <p:cNvSpPr txBox="1">
            <a:spLocks/>
          </p:cNvSpPr>
          <p:nvPr/>
        </p:nvSpPr>
        <p:spPr>
          <a:xfrm>
            <a:off x="3505625" y="6239339"/>
            <a:ext cx="6141675" cy="5113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Гибкость и адаптивность, чтобы адекватно реагировать на изменения и потребности ученика 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DB2D8CC4-B3C9-4859-A192-6301B5017684}"/>
              </a:ext>
            </a:extLst>
          </p:cNvPr>
          <p:cNvSpPr txBox="1">
            <a:spLocks/>
          </p:cNvSpPr>
          <p:nvPr/>
        </p:nvSpPr>
        <p:spPr>
          <a:xfrm>
            <a:off x="3430616" y="172248"/>
            <a:ext cx="819816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</a:rPr>
              <a:t>Требования к профессиональному </a:t>
            </a:r>
            <a:r>
              <a:rPr lang="ru-RU" sz="2800" dirty="0">
                <a:solidFill>
                  <a:srgbClr val="E2252C"/>
                </a:solidFill>
              </a:rPr>
              <a:t>наставнику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D08855-4DBF-4A3A-93ED-0BEE37A88495}"/>
              </a:ext>
            </a:extLst>
          </p:cNvPr>
          <p:cNvSpPr/>
          <p:nvPr/>
        </p:nvSpPr>
        <p:spPr>
          <a:xfrm>
            <a:off x="-1" y="0"/>
            <a:ext cx="3126378" cy="6858000"/>
          </a:xfrm>
          <a:prstGeom prst="rect">
            <a:avLst/>
          </a:prstGeom>
          <a:solidFill>
            <a:srgbClr val="E2252C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66E1E82E-0050-4CB1-A94F-FD5569E7537C}"/>
              </a:ext>
            </a:extLst>
          </p:cNvPr>
          <p:cNvSpPr txBox="1">
            <a:spLocks/>
          </p:cNvSpPr>
          <p:nvPr/>
        </p:nvSpPr>
        <p:spPr>
          <a:xfrm>
            <a:off x="61254" y="53905"/>
            <a:ext cx="3613243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</a:rPr>
              <a:t>Принципы системы наставничества: </a:t>
            </a: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2F09E6E8-7185-48E0-BD63-1D2F581C65A5}"/>
              </a:ext>
            </a:extLst>
          </p:cNvPr>
          <p:cNvSpPr txBox="1">
            <a:spLocks/>
          </p:cNvSpPr>
          <p:nvPr/>
        </p:nvSpPr>
        <p:spPr>
          <a:xfrm>
            <a:off x="253146" y="1016176"/>
            <a:ext cx="2620084" cy="64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создайте систему стимулирования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0A260461-855A-43E7-AE60-35A2DB202E00}"/>
              </a:ext>
            </a:extLst>
          </p:cNvPr>
          <p:cNvSpPr txBox="1">
            <a:spLocks/>
          </p:cNvSpPr>
          <p:nvPr/>
        </p:nvSpPr>
        <p:spPr>
          <a:xfrm>
            <a:off x="253146" y="1978447"/>
            <a:ext cx="2620084" cy="64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определите роли руководителя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и наставника</a:t>
            </a:r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74F2E61C-F379-41E8-B218-46CD0954B1D9}"/>
              </a:ext>
            </a:extLst>
          </p:cNvPr>
          <p:cNvSpPr txBox="1">
            <a:spLocks/>
          </p:cNvSpPr>
          <p:nvPr/>
        </p:nvSpPr>
        <p:spPr>
          <a:xfrm>
            <a:off x="253146" y="2978840"/>
            <a:ext cx="2620084" cy="646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bg1"/>
                </a:solidFill>
              </a:rPr>
              <a:t>обучите наставников</a:t>
            </a:r>
          </a:p>
        </p:txBody>
      </p:sp>
    </p:spTree>
    <p:extLst>
      <p:ext uri="{BB962C8B-B14F-4D97-AF65-F5344CB8AC3E}">
        <p14:creationId xmlns:p14="http://schemas.microsoft.com/office/powerpoint/2010/main" val="393392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26028-676D-489D-84A6-2898398E53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13</a:t>
            </a:fld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2F229F-0AA2-4183-AC03-B7701DB3F7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4775"/>
          <a:stretch>
            <a:fillRect/>
          </a:stretch>
        </p:blipFill>
        <p:spPr>
          <a:xfrm>
            <a:off x="7232236" y="993064"/>
            <a:ext cx="4663673" cy="5155809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«Это отнимает слишком много времени»</a:t>
            </a: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B90031BF-098E-4E11-86CD-3929FB8149CE}"/>
              </a:ext>
            </a:extLst>
          </p:cNvPr>
          <p:cNvSpPr txBox="1">
            <a:spLocks/>
          </p:cNvSpPr>
          <p:nvPr/>
        </p:nvSpPr>
        <p:spPr>
          <a:xfrm>
            <a:off x="435006" y="260350"/>
            <a:ext cx="104845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</a:rPr>
              <a:t>Сценарии плохого </a:t>
            </a:r>
            <a:r>
              <a:rPr lang="ru-RU" dirty="0">
                <a:solidFill>
                  <a:srgbClr val="E2252C"/>
                </a:solidFill>
              </a:rPr>
              <a:t>наставничества</a:t>
            </a:r>
            <a:endParaRPr lang="ru-RU" spc="-10" dirty="0">
              <a:solidFill>
                <a:srgbClr val="E2252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77232-12EE-4905-83F6-7CDCFEA7820B}"/>
              </a:ext>
            </a:extLst>
          </p:cNvPr>
          <p:cNvSpPr txBox="1"/>
          <p:nvPr/>
        </p:nvSpPr>
        <p:spPr>
          <a:xfrm>
            <a:off x="1049166" y="2607361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Formular" panose="020B0604020202020204" charset="-52"/>
              </a:rPr>
              <a:t>«Наставничество хлопотно»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2E51A-2AAC-4B2C-BD6C-5F39CFC3F53C}"/>
              </a:ext>
            </a:extLst>
          </p:cNvPr>
          <p:cNvSpPr txBox="1"/>
          <p:nvPr/>
        </p:nvSpPr>
        <p:spPr>
          <a:xfrm>
            <a:off x="1049166" y="3965399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Formular" panose="020B0604020202020204" charset="-52"/>
              </a:rPr>
              <a:t>«Это фаворитизм»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E847ED-614F-4A3D-8FE3-C76CD53F69CF}"/>
              </a:ext>
            </a:extLst>
          </p:cNvPr>
          <p:cNvSpPr txBox="1"/>
          <p:nvPr/>
        </p:nvSpPr>
        <p:spPr>
          <a:xfrm>
            <a:off x="983259" y="5129155"/>
            <a:ext cx="609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Formular" panose="020B0604020202020204" charset="-52"/>
              </a:rPr>
              <a:t>«В сущности, человек, на которого вам нужно положиться – это вы сами»</a:t>
            </a:r>
          </a:p>
        </p:txBody>
      </p:sp>
    </p:spTree>
    <p:extLst>
      <p:ext uri="{BB962C8B-B14F-4D97-AF65-F5344CB8AC3E}">
        <p14:creationId xmlns:p14="http://schemas.microsoft.com/office/powerpoint/2010/main" val="191821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C12EAD-D5D3-435A-A002-462B9D05E5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14</a:t>
            </a:fld>
            <a:endParaRPr lang="ru-RU" dirty="0"/>
          </a:p>
        </p:txBody>
      </p:sp>
      <p:sp>
        <p:nvSpPr>
          <p:cNvPr id="294" name="Заголовок 2">
            <a:extLst>
              <a:ext uri="{FF2B5EF4-FFF2-40B4-BE49-F238E27FC236}">
                <a16:creationId xmlns:a16="http://schemas.microsoft.com/office/drawing/2014/main" id="{18634594-528D-45F0-83C9-C88EBC226A81}"/>
              </a:ext>
            </a:extLst>
          </p:cNvPr>
          <p:cNvSpPr txBox="1">
            <a:spLocks/>
          </p:cNvSpPr>
          <p:nvPr/>
        </p:nvSpPr>
        <p:spPr>
          <a:xfrm>
            <a:off x="3714382" y="1080891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Самореализации и карьерного роста (как горизонтального, так и вертикального)</a:t>
            </a:r>
          </a:p>
        </p:txBody>
      </p:sp>
      <p:sp>
        <p:nvSpPr>
          <p:cNvPr id="296" name="Заголовок 2">
            <a:extLst>
              <a:ext uri="{FF2B5EF4-FFF2-40B4-BE49-F238E27FC236}">
                <a16:creationId xmlns:a16="http://schemas.microsoft.com/office/drawing/2014/main" id="{8389066F-6232-4BDD-BF45-935CB7897371}"/>
              </a:ext>
            </a:extLst>
          </p:cNvPr>
          <p:cNvSpPr txBox="1">
            <a:spLocks/>
          </p:cNvSpPr>
          <p:nvPr/>
        </p:nvSpPr>
        <p:spPr>
          <a:xfrm>
            <a:off x="3714382" y="2021655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 новому посмотреть на свою профессию, найти новые способы решения профессиональных задач, проанализировать и систематизировать свой опыт</a:t>
            </a:r>
          </a:p>
        </p:txBody>
      </p:sp>
      <p:sp>
        <p:nvSpPr>
          <p:cNvPr id="298" name="Заголовок 2">
            <a:extLst>
              <a:ext uri="{FF2B5EF4-FFF2-40B4-BE49-F238E27FC236}">
                <a16:creationId xmlns:a16="http://schemas.microsoft.com/office/drawing/2014/main" id="{CE91661D-5AC5-49A1-A1C7-75A32D0FCA57}"/>
              </a:ext>
            </a:extLst>
          </p:cNvPr>
          <p:cNvSpPr txBox="1">
            <a:spLocks/>
          </p:cNvSpPr>
          <p:nvPr/>
        </p:nvSpPr>
        <p:spPr>
          <a:xfrm>
            <a:off x="3738710" y="2867279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Повысить свой статус в коллективе, развивать управленческие и педагогические компетенции</a:t>
            </a:r>
          </a:p>
        </p:txBody>
      </p:sp>
      <p:sp>
        <p:nvSpPr>
          <p:cNvPr id="300" name="Заголовок 2">
            <a:extLst>
              <a:ext uri="{FF2B5EF4-FFF2-40B4-BE49-F238E27FC236}">
                <a16:creationId xmlns:a16="http://schemas.microsoft.com/office/drawing/2014/main" id="{52CFE24D-188B-42EA-8060-69236B419BE7}"/>
              </a:ext>
            </a:extLst>
          </p:cNvPr>
          <p:cNvSpPr txBox="1">
            <a:spLocks/>
          </p:cNvSpPr>
          <p:nvPr/>
        </p:nvSpPr>
        <p:spPr>
          <a:xfrm>
            <a:off x="3738710" y="3753623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Обеспечение преемственности и кадровой безопасности организации</a:t>
            </a:r>
          </a:p>
        </p:txBody>
      </p:sp>
      <p:sp>
        <p:nvSpPr>
          <p:cNvPr id="302" name="Заголовок 2">
            <a:extLst>
              <a:ext uri="{FF2B5EF4-FFF2-40B4-BE49-F238E27FC236}">
                <a16:creationId xmlns:a16="http://schemas.microsoft.com/office/drawing/2014/main" id="{C8DD67F0-AE8A-4A4F-ACA3-580D89DA05B9}"/>
              </a:ext>
            </a:extLst>
          </p:cNvPr>
          <p:cNvSpPr txBox="1">
            <a:spLocks/>
          </p:cNvSpPr>
          <p:nvPr/>
        </p:nvSpPr>
        <p:spPr>
          <a:xfrm>
            <a:off x="3738710" y="4672980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Развитие корпоративной культуры (трансляция ценностей компании)</a:t>
            </a:r>
          </a:p>
        </p:txBody>
      </p:sp>
      <p:sp>
        <p:nvSpPr>
          <p:cNvPr id="299" name="object 14">
            <a:extLst>
              <a:ext uri="{FF2B5EF4-FFF2-40B4-BE49-F238E27FC236}">
                <a16:creationId xmlns:a16="http://schemas.microsoft.com/office/drawing/2014/main" id="{9E610B7E-9196-48A4-9B77-2BC82B793B8A}"/>
              </a:ext>
            </a:extLst>
          </p:cNvPr>
          <p:cNvSpPr txBox="1">
            <a:spLocks/>
          </p:cNvSpPr>
          <p:nvPr/>
        </p:nvSpPr>
        <p:spPr>
          <a:xfrm>
            <a:off x="3564652" y="73072"/>
            <a:ext cx="841756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2252C"/>
                </a:solidFill>
              </a:rPr>
              <a:t>Наставники </a:t>
            </a:r>
          </a:p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chemeClr val="tx1"/>
                </a:solidFill>
              </a:rPr>
              <a:t>получают возможность</a:t>
            </a:r>
            <a:endParaRPr lang="ru-RU" sz="3600" spc="-10" dirty="0">
              <a:solidFill>
                <a:schemeClr val="tx1"/>
              </a:solidFill>
            </a:endParaRPr>
          </a:p>
        </p:txBody>
      </p:sp>
      <p:pic>
        <p:nvPicPr>
          <p:cNvPr id="295" name="Рисунок 294">
            <a:extLst>
              <a:ext uri="{FF2B5EF4-FFF2-40B4-BE49-F238E27FC236}">
                <a16:creationId xmlns:a16="http://schemas.microsoft.com/office/drawing/2014/main" id="{04A4D564-BC83-4458-8B61-FCDD46A24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89" y="2403526"/>
            <a:ext cx="3317589" cy="221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0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15</a:t>
            </a:fld>
            <a:endParaRPr lang="ru-RU" dirty="0"/>
          </a:p>
        </p:txBody>
      </p:sp>
      <p:sp>
        <p:nvSpPr>
          <p:cNvPr id="330" name="object 14">
            <a:extLst>
              <a:ext uri="{FF2B5EF4-FFF2-40B4-BE49-F238E27FC236}">
                <a16:creationId xmlns:a16="http://schemas.microsoft.com/office/drawing/2014/main" id="{C38F7882-76A3-4376-9745-6512AF3C63CF}"/>
              </a:ext>
            </a:extLst>
          </p:cNvPr>
          <p:cNvSpPr txBox="1">
            <a:spLocks/>
          </p:cNvSpPr>
          <p:nvPr/>
        </p:nvSpPr>
        <p:spPr>
          <a:xfrm>
            <a:off x="638438" y="260350"/>
            <a:ext cx="99171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pc="-10" dirty="0">
                <a:solidFill>
                  <a:srgbClr val="E2252C"/>
                </a:solidFill>
              </a:rPr>
              <a:t>Наставничество </a:t>
            </a:r>
            <a:r>
              <a:rPr lang="ru-RU" spc="-10" dirty="0">
                <a:solidFill>
                  <a:schemeClr val="tx1"/>
                </a:solidFill>
              </a:rPr>
              <a:t>в системе СПО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B5971F9F-4480-44DA-80FA-773575FCFCE1}"/>
              </a:ext>
            </a:extLst>
          </p:cNvPr>
          <p:cNvSpPr txBox="1"/>
          <p:nvPr/>
        </p:nvSpPr>
        <p:spPr>
          <a:xfrm>
            <a:off x="526000" y="1518912"/>
            <a:ext cx="103846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Formular" panose="020B0604020202020204" charset="-52"/>
              </a:rPr>
              <a:t>		Наставничество – это не только система адаптации, но и профессиональное развитие обучающихся или молодых сотрудников</a:t>
            </a:r>
          </a:p>
          <a:p>
            <a:pPr algn="just"/>
            <a:endParaRPr lang="ru-RU" sz="2400" b="1" dirty="0">
              <a:latin typeface="Formular" panose="020B0604020202020204" charset="-52"/>
            </a:endParaRPr>
          </a:p>
          <a:p>
            <a:pPr algn="just"/>
            <a:r>
              <a:rPr lang="ru-RU" sz="2400" b="1" dirty="0">
                <a:latin typeface="Formular" panose="020B0604020202020204" charset="-52"/>
              </a:rPr>
              <a:t>	В целом, система наставничества представляет собой форму преемственности поколений, социальный институт, осуществляющий процесс передачи и ускорения получения социального и профессионального опыта.</a:t>
            </a:r>
          </a:p>
        </p:txBody>
      </p:sp>
      <p:pic>
        <p:nvPicPr>
          <p:cNvPr id="5" name="Рисунок 4" descr="Пользователи со сплошной заливкой">
            <a:extLst>
              <a:ext uri="{FF2B5EF4-FFF2-40B4-BE49-F238E27FC236}">
                <a16:creationId xmlns:a16="http://schemas.microsoft.com/office/drawing/2014/main" id="{86686F86-7C92-4BB6-A4AD-D5896AA2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9965" y="1160755"/>
            <a:ext cx="914400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1AB94E-CBB9-4346-9ABF-115FCEE13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60" y="4566730"/>
            <a:ext cx="4823534" cy="192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6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54929FC-C15C-4D28-9EBE-C8321E31A3D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16</a:t>
            </a:fld>
            <a:endParaRPr lang="ru-RU" dirty="0"/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CC920C0D-ADB9-4236-A088-BD8365EF5D8F}"/>
              </a:ext>
            </a:extLst>
          </p:cNvPr>
          <p:cNvSpPr txBox="1">
            <a:spLocks/>
          </p:cNvSpPr>
          <p:nvPr/>
        </p:nvSpPr>
        <p:spPr>
          <a:xfrm>
            <a:off x="539602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CFCBEDE6-1DA0-463C-A892-E6F14351D827}"/>
              </a:ext>
            </a:extLst>
          </p:cNvPr>
          <p:cNvSpPr txBox="1">
            <a:spLocks/>
          </p:cNvSpPr>
          <p:nvPr/>
        </p:nvSpPr>
        <p:spPr>
          <a:xfrm>
            <a:off x="3478744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484CA27-C9D4-46CC-9178-A0CE59F5FC90}"/>
              </a:ext>
            </a:extLst>
          </p:cNvPr>
          <p:cNvSpPr txBox="1">
            <a:spLocks/>
          </p:cNvSpPr>
          <p:nvPr/>
        </p:nvSpPr>
        <p:spPr>
          <a:xfrm>
            <a:off x="6417888" y="263960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11F04154-5801-412B-B2D9-4B59A9074541}"/>
              </a:ext>
            </a:extLst>
          </p:cNvPr>
          <p:cNvSpPr txBox="1">
            <a:spLocks/>
          </p:cNvSpPr>
          <p:nvPr/>
        </p:nvSpPr>
        <p:spPr>
          <a:xfrm>
            <a:off x="9357030" y="2639605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AF7A6557-9EE2-4831-9CD9-BD8A7C59AB2B}"/>
              </a:ext>
            </a:extLst>
          </p:cNvPr>
          <p:cNvSpPr txBox="1">
            <a:spLocks/>
          </p:cNvSpPr>
          <p:nvPr/>
        </p:nvSpPr>
        <p:spPr>
          <a:xfrm>
            <a:off x="789282" y="5509515"/>
            <a:ext cx="1064071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F2292D6B-CD6F-4D39-9C25-6EDDB014221D}"/>
              </a:ext>
            </a:extLst>
          </p:cNvPr>
          <p:cNvSpPr txBox="1">
            <a:spLocks/>
          </p:cNvSpPr>
          <p:nvPr/>
        </p:nvSpPr>
        <p:spPr>
          <a:xfrm>
            <a:off x="539602" y="238578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</a:rPr>
              <a:t>Кому необходим </a:t>
            </a:r>
            <a:r>
              <a:rPr lang="ru-RU" dirty="0">
                <a:solidFill>
                  <a:srgbClr val="E2252C"/>
                </a:solidFill>
              </a:rPr>
              <a:t>наставник</a:t>
            </a:r>
            <a:endParaRPr lang="ru-RU" spc="-10" dirty="0">
              <a:solidFill>
                <a:srgbClr val="E2252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149ECE-33E0-4D07-A6F4-47C4E316A5A9}"/>
              </a:ext>
            </a:extLst>
          </p:cNvPr>
          <p:cNvSpPr txBox="1"/>
          <p:nvPr/>
        </p:nvSpPr>
        <p:spPr>
          <a:xfrm>
            <a:off x="539602" y="1732016"/>
            <a:ext cx="232788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Новичкам 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в профессии или организации, а также в должности при перемещении внутри организации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FFF1F5-AD87-4406-A39E-685FA0BC19E2}"/>
              </a:ext>
            </a:extLst>
          </p:cNvPr>
          <p:cNvSpPr txBox="1"/>
          <p:nvPr/>
        </p:nvSpPr>
        <p:spPr>
          <a:xfrm>
            <a:off x="3478744" y="1693429"/>
            <a:ext cx="247817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Сотрудникам, 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у которых есть потенциал для профессионального и(или) карьерного роста, например – участникам кадрового резерва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6E0D53-B0A4-4427-9E06-D2AA7756CF64}"/>
              </a:ext>
            </a:extLst>
          </p:cNvPr>
          <p:cNvSpPr txBox="1"/>
          <p:nvPr/>
        </p:nvSpPr>
        <p:spPr>
          <a:xfrm>
            <a:off x="6417888" y="1732015"/>
            <a:ext cx="24781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Работникам  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с низкой эффективностью труда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3AC2A0-4BCF-4869-97F3-83603714C71D}"/>
              </a:ext>
            </a:extLst>
          </p:cNvPr>
          <p:cNvSpPr txBox="1"/>
          <p:nvPr/>
        </p:nvSpPr>
        <p:spPr>
          <a:xfrm>
            <a:off x="9357030" y="1693429"/>
            <a:ext cx="247817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00000000000000000" pitchFamily="2" charset="-52"/>
              </a:rPr>
              <a:t>Практикантам </a:t>
            </a:r>
          </a:p>
          <a:p>
            <a:r>
              <a:rPr lang="ru-RU" sz="2000" dirty="0">
                <a:latin typeface="Formular" panose="02000000000000000000" pitchFamily="2" charset="-52"/>
              </a:rPr>
              <a:t>для введения в корпоративную культуру, развития мотивации, стремления к профессиональному развитию</a:t>
            </a: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A5F99719-C5B2-4302-A67E-17A9E90759AF}"/>
              </a:ext>
            </a:extLst>
          </p:cNvPr>
          <p:cNvSpPr txBox="1">
            <a:spLocks/>
          </p:cNvSpPr>
          <p:nvPr/>
        </p:nvSpPr>
        <p:spPr>
          <a:xfrm>
            <a:off x="616744" y="1107354"/>
            <a:ext cx="2173599" cy="44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НОВИЧКАМ</a:t>
            </a: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5AE0427F-F58B-43D6-8D21-0A8942EC8777}"/>
              </a:ext>
            </a:extLst>
          </p:cNvPr>
          <p:cNvSpPr txBox="1">
            <a:spLocks/>
          </p:cNvSpPr>
          <p:nvPr/>
        </p:nvSpPr>
        <p:spPr>
          <a:xfrm>
            <a:off x="3478744" y="1115332"/>
            <a:ext cx="2329873" cy="44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СОТРУДНИКАМ</a:t>
            </a: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C23CD854-C79A-4141-9D74-61E719F51FC3}"/>
              </a:ext>
            </a:extLst>
          </p:cNvPr>
          <p:cNvSpPr txBox="1">
            <a:spLocks/>
          </p:cNvSpPr>
          <p:nvPr/>
        </p:nvSpPr>
        <p:spPr>
          <a:xfrm>
            <a:off x="6383385" y="1122286"/>
            <a:ext cx="2329873" cy="44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РАБОТНИКАМ</a:t>
            </a:r>
          </a:p>
        </p:txBody>
      </p:sp>
      <p:sp>
        <p:nvSpPr>
          <p:cNvPr id="21" name="Заголовок 3">
            <a:extLst>
              <a:ext uri="{FF2B5EF4-FFF2-40B4-BE49-F238E27FC236}">
                <a16:creationId xmlns:a16="http://schemas.microsoft.com/office/drawing/2014/main" id="{0E32203A-9ACF-466E-80C2-BD0127C1DA03}"/>
              </a:ext>
            </a:extLst>
          </p:cNvPr>
          <p:cNvSpPr txBox="1">
            <a:spLocks/>
          </p:cNvSpPr>
          <p:nvPr/>
        </p:nvSpPr>
        <p:spPr>
          <a:xfrm>
            <a:off x="9288026" y="1115332"/>
            <a:ext cx="2478173" cy="4458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ПРАКТИКАНТАМ</a:t>
            </a:r>
          </a:p>
        </p:txBody>
      </p:sp>
    </p:spTree>
    <p:extLst>
      <p:ext uri="{BB962C8B-B14F-4D97-AF65-F5344CB8AC3E}">
        <p14:creationId xmlns:p14="http://schemas.microsoft.com/office/powerpoint/2010/main" val="229140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5D6FE-8B0E-404A-A6C5-806C9D9FA6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17</a:t>
            </a:fld>
            <a:endParaRPr lang="ru-RU" dirty="0"/>
          </a:p>
        </p:txBody>
      </p:sp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DCF7D3A4-3B0E-4007-A7AE-66AC8E6198C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1495" y="1969321"/>
            <a:ext cx="3339335" cy="3339335"/>
          </a:xfrm>
        </p:spPr>
      </p:pic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D5CB5A9-9C4F-4193-B4F3-65CB00A0F946}"/>
              </a:ext>
            </a:extLst>
          </p:cNvPr>
          <p:cNvSpPr txBox="1">
            <a:spLocks/>
          </p:cNvSpPr>
          <p:nvPr/>
        </p:nvSpPr>
        <p:spPr>
          <a:xfrm>
            <a:off x="1427545" y="708464"/>
            <a:ext cx="6688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Указ Президента Российской Федерации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от 2 марта 2018г. №94 «Об учреждении знака отличия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«За наставничество»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749512BE-0D2E-4AB2-B601-EB9EE0B4C937}"/>
              </a:ext>
            </a:extLst>
          </p:cNvPr>
          <p:cNvSpPr txBox="1">
            <a:spLocks/>
          </p:cNvSpPr>
          <p:nvPr/>
        </p:nvSpPr>
        <p:spPr>
          <a:xfrm>
            <a:off x="3350651" y="1787877"/>
            <a:ext cx="572803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Письмо Министерства просвещения Российской Федерации 2020 года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«О направлении целевой модели наставничества и методических рекомендаций»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8FA99DF-F22F-4963-920B-F0C1AB2F6252}"/>
              </a:ext>
            </a:extLst>
          </p:cNvPr>
          <p:cNvSpPr txBox="1">
            <a:spLocks/>
          </p:cNvSpPr>
          <p:nvPr/>
        </p:nvSpPr>
        <p:spPr>
          <a:xfrm>
            <a:off x="3913613" y="3298679"/>
            <a:ext cx="507058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Указ Президента Российской Федерации от 27 июня 2022 г. №401 «О проведении в Российской Федерации Года педагога и наставника».  2023 год объявлен Годом педагога и наставника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3828788-93CA-4061-BA1C-FAFE13032689}"/>
              </a:ext>
            </a:extLst>
          </p:cNvPr>
          <p:cNvSpPr txBox="1">
            <a:spLocks/>
          </p:cNvSpPr>
          <p:nvPr/>
        </p:nvSpPr>
        <p:spPr>
          <a:xfrm>
            <a:off x="3586803" y="4881801"/>
            <a:ext cx="477342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Национальный проект «Образование»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федеральные проекты «Молодые профессионалы», «</a:t>
            </a:r>
            <a:r>
              <a:rPr lang="ru-RU" sz="1800" b="0" dirty="0" err="1">
                <a:solidFill>
                  <a:schemeClr val="tx1"/>
                </a:solidFill>
              </a:rPr>
              <a:t>Профессионалитет</a:t>
            </a:r>
            <a:r>
              <a:rPr lang="ru-RU" sz="1800" b="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956D1FD-56DB-4ED6-8545-393446318055}"/>
              </a:ext>
            </a:extLst>
          </p:cNvPr>
          <p:cNvSpPr txBox="1">
            <a:spLocks/>
          </p:cNvSpPr>
          <p:nvPr/>
        </p:nvSpPr>
        <p:spPr>
          <a:xfrm>
            <a:off x="1558173" y="5947668"/>
            <a:ext cx="459878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Перечень поручений Президента Российской Федерации от 12.02.2024 </a:t>
            </a:r>
          </a:p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D445BFCD-11D3-4B7D-A815-E6F1CD82BF36}"/>
              </a:ext>
            </a:extLst>
          </p:cNvPr>
          <p:cNvSpPr txBox="1">
            <a:spLocks/>
          </p:cNvSpPr>
          <p:nvPr/>
        </p:nvSpPr>
        <p:spPr>
          <a:xfrm rot="16200000" flipH="1">
            <a:off x="7879871" y="2350686"/>
            <a:ext cx="5052242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rgbClr val="000000"/>
                </a:solidFill>
              </a:rPr>
              <a:t>Документы, регламентирующие </a:t>
            </a:r>
            <a:r>
              <a:rPr lang="ru-RU" sz="3200" spc="-10" dirty="0">
                <a:solidFill>
                  <a:srgbClr val="E2252C"/>
                </a:solidFill>
              </a:rPr>
              <a:t>наставничество</a:t>
            </a:r>
          </a:p>
        </p:txBody>
      </p:sp>
    </p:spTree>
    <p:extLst>
      <p:ext uri="{BB962C8B-B14F-4D97-AF65-F5344CB8AC3E}">
        <p14:creationId xmlns:p14="http://schemas.microsoft.com/office/powerpoint/2010/main" val="125954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18</a:t>
            </a:fld>
            <a:endParaRPr lang="ru-RU" dirty="0"/>
          </a:p>
        </p:txBody>
      </p:sp>
      <p:sp>
        <p:nvSpPr>
          <p:cNvPr id="330" name="object 14">
            <a:extLst>
              <a:ext uri="{FF2B5EF4-FFF2-40B4-BE49-F238E27FC236}">
                <a16:creationId xmlns:a16="http://schemas.microsoft.com/office/drawing/2014/main" id="{C38F7882-76A3-4376-9745-6512AF3C63CF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84175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rgbClr val="000000"/>
                </a:solidFill>
              </a:rPr>
              <a:t>Список рекомендуемой литературы:</a:t>
            </a:r>
            <a:endParaRPr lang="ru-RU" sz="3200" spc="-10" dirty="0">
              <a:solidFill>
                <a:srgbClr val="E2252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63AC6-AF82-491E-BFBF-84DBB660755A}"/>
              </a:ext>
            </a:extLst>
          </p:cNvPr>
          <p:cNvSpPr txBox="1"/>
          <p:nvPr/>
        </p:nvSpPr>
        <p:spPr>
          <a:xfrm>
            <a:off x="638439" y="1036319"/>
            <a:ext cx="10067109" cy="5091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1. Беляева С.С. Роль и значение наставничества в профессиональной деятельности педагога//Наставничество для профессионального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будущего:сб.мастер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всерос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Науч-практ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. (Томск, 21-22 авг. 2022). – Томск: ООО "Интегральный переплет", 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2. Григорьева А.В., Черняк Е.Ф. Наставничество как элемент качественной подготовки квалифицированных кадров ы учреждении среднего профессионального образования. </a:t>
            </a:r>
            <a:r>
              <a:rPr lang="ru-RU" sz="1100" u="sng" dirty="0">
                <a:solidFill>
                  <a:srgbClr val="0563C1"/>
                </a:solidFill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https://cyberleninka.ru/article/n/nastavnichestvo-kak-element-kachestvennoy-podgotovki-kvalifitsirovannyh-kadrov-v-uchrezhdenii-srednego-professionalnogo/viewer</a:t>
            </a:r>
            <a:endParaRPr lang="ru-RU" sz="1100" dirty="0">
              <a:effectLst/>
              <a:latin typeface="Formular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Дипломатова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З.Ю. Наставничество в образовательной организации как условие карьерного роста учителя [Электронный ресурс] / З.Ю.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Дипломатова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В.Н. Иванов, Г.А. Александрова // Вестник Чувашского государственного педагогического университета им. И.Я. Яковлева. – 2021. – № 1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100" dirty="0">
                <a:effectLst/>
                <a:latin typeface="Formular" panose="02000000000000000000" pitchFamily="50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Еникеева, Г.С. Наставничество как инструмент синхронизации системы подготовки кадров в СПО и кадровых потребностей экономики региона [Электронный ресурс] / Г. С. Еникеева, Т. М. Соболева // Академический вестник. Вестник СПб АППО. - 2022. </a:t>
            </a:r>
            <a:endParaRPr lang="ru-RU" sz="1100" dirty="0">
              <a:effectLst/>
              <a:latin typeface="Formular" panose="02000000000000000000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5. Корнетов, Г.Б. Живое общение и устное слово в образовании человека [Текст] / Г. Б. Корнетов // Школьные технологии. - 2021. - №5. - С.3-9.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Матыкин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С. Союз опыта и молодости [Текст] / С.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Матыкин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О. Прохорова // Директор школы. - 2021. - №8.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7. Наставничество в сфере образования – фактор развития региональной системы образования [Электронный ресурс] / Е. Н. Мясищева [и др.] // Проблемы современного образования. - 2021. - №5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Подобаева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О.Г. Педагогическое наставничество в системе общего образования / О. Г.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Подобаева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// Непрерывное образование в Санкт-Петербурге. - 2021. - №2(1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Сорокова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Г.Н. Содержание и формы организации наставничества (на примере Школы Совместной деятельности - МБОУ СОШ № 49 г. Томска) / Г. Н.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Сорокова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, С. И. Поздеева // Методист. - 2022. - №8.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10. Тарасова, А.А. Реализация целевой модели наставничества в контексте профориентационной работы / А. А. Тарасова, А. А. </a:t>
            </a:r>
            <a:r>
              <a:rPr lang="ru-RU" sz="1100" dirty="0" err="1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Фофилова</a:t>
            </a:r>
            <a:r>
              <a:rPr lang="ru-RU" sz="1100" dirty="0">
                <a:effectLst/>
                <a:latin typeface="Formular" panose="02000000000000000000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 // Академический вестник. Вестник СПб АППО. - 2022. - №2</a:t>
            </a:r>
          </a:p>
          <a:p>
            <a:endParaRPr lang="ru-RU" sz="1100" dirty="0">
              <a:latin typeface="Formular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947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</a:t>
            </a:fld>
            <a:endParaRPr lang="ru-RU" dirty="0"/>
          </a:p>
        </p:txBody>
      </p:sp>
      <p:sp>
        <p:nvSpPr>
          <p:cNvPr id="330" name="object 14">
            <a:extLst>
              <a:ext uri="{FF2B5EF4-FFF2-40B4-BE49-F238E27FC236}">
                <a16:creationId xmlns:a16="http://schemas.microsoft.com/office/drawing/2014/main" id="{C38F7882-76A3-4376-9745-6512AF3C63CF}"/>
              </a:ext>
            </a:extLst>
          </p:cNvPr>
          <p:cNvSpPr txBox="1">
            <a:spLocks/>
          </p:cNvSpPr>
          <p:nvPr/>
        </p:nvSpPr>
        <p:spPr>
          <a:xfrm>
            <a:off x="4260564" y="2525589"/>
            <a:ext cx="379637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E2252C"/>
                </a:solidFill>
              </a:rPr>
              <a:t>НАСТАВНИК </a:t>
            </a:r>
            <a:endParaRPr lang="ru-RU" spc="-10" dirty="0">
              <a:solidFill>
                <a:srgbClr val="E2252C"/>
              </a:solidFill>
            </a:endParaRPr>
          </a:p>
        </p:txBody>
      </p:sp>
      <p:sp>
        <p:nvSpPr>
          <p:cNvPr id="332" name="object 14">
            <a:extLst>
              <a:ext uri="{FF2B5EF4-FFF2-40B4-BE49-F238E27FC236}">
                <a16:creationId xmlns:a16="http://schemas.microsoft.com/office/drawing/2014/main" id="{6ECCE27D-318E-467F-B735-09EE4790801A}"/>
              </a:ext>
            </a:extLst>
          </p:cNvPr>
          <p:cNvSpPr txBox="1">
            <a:spLocks/>
          </p:cNvSpPr>
          <p:nvPr/>
        </p:nvSpPr>
        <p:spPr>
          <a:xfrm>
            <a:off x="4936233" y="408803"/>
            <a:ext cx="23195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chemeClr val="tx1"/>
                </a:solidFill>
              </a:rPr>
              <a:t>Учитель</a:t>
            </a:r>
            <a:endParaRPr lang="ru-RU" sz="3200" spc="-10" dirty="0">
              <a:solidFill>
                <a:schemeClr val="tx1"/>
              </a:solidFill>
            </a:endParaRPr>
          </a:p>
        </p:txBody>
      </p:sp>
      <p:sp>
        <p:nvSpPr>
          <p:cNvPr id="333" name="object 14">
            <a:extLst>
              <a:ext uri="{FF2B5EF4-FFF2-40B4-BE49-F238E27FC236}">
                <a16:creationId xmlns:a16="http://schemas.microsoft.com/office/drawing/2014/main" id="{04DD8CBF-6D88-4CC1-885D-335C69690339}"/>
              </a:ext>
            </a:extLst>
          </p:cNvPr>
          <p:cNvSpPr txBox="1">
            <a:spLocks/>
          </p:cNvSpPr>
          <p:nvPr/>
        </p:nvSpPr>
        <p:spPr>
          <a:xfrm>
            <a:off x="8656586" y="1752867"/>
            <a:ext cx="31230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chemeClr val="tx1"/>
                </a:solidFill>
              </a:rPr>
              <a:t>Руководитель</a:t>
            </a:r>
            <a:endParaRPr lang="ru-RU" sz="3200" spc="-10" dirty="0">
              <a:solidFill>
                <a:schemeClr val="tx1"/>
              </a:solidFill>
            </a:endParaRPr>
          </a:p>
        </p:txBody>
      </p:sp>
      <p:sp>
        <p:nvSpPr>
          <p:cNvPr id="334" name="object 14">
            <a:extLst>
              <a:ext uri="{FF2B5EF4-FFF2-40B4-BE49-F238E27FC236}">
                <a16:creationId xmlns:a16="http://schemas.microsoft.com/office/drawing/2014/main" id="{BAE29322-8BFC-4FE8-9151-4F625E54531B}"/>
              </a:ext>
            </a:extLst>
          </p:cNvPr>
          <p:cNvSpPr txBox="1">
            <a:spLocks/>
          </p:cNvSpPr>
          <p:nvPr/>
        </p:nvSpPr>
        <p:spPr>
          <a:xfrm>
            <a:off x="537883" y="1752867"/>
            <a:ext cx="312303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chemeClr val="tx1"/>
                </a:solidFill>
              </a:rPr>
              <a:t>Воспитатель</a:t>
            </a:r>
            <a:endParaRPr lang="ru-RU" sz="3200" spc="-10" dirty="0">
              <a:solidFill>
                <a:schemeClr val="tx1"/>
              </a:solidFill>
            </a:endParaRPr>
          </a:p>
        </p:txBody>
      </p:sp>
      <p:sp>
        <p:nvSpPr>
          <p:cNvPr id="3" name="Стрелка: влево-вправо-вверх 2">
            <a:extLst>
              <a:ext uri="{FF2B5EF4-FFF2-40B4-BE49-F238E27FC236}">
                <a16:creationId xmlns:a16="http://schemas.microsoft.com/office/drawing/2014/main" id="{5489D5C1-0961-410E-8DD7-62E9834CD035}"/>
              </a:ext>
            </a:extLst>
          </p:cNvPr>
          <p:cNvSpPr/>
          <p:nvPr/>
        </p:nvSpPr>
        <p:spPr>
          <a:xfrm>
            <a:off x="4976576" y="1115134"/>
            <a:ext cx="2364354" cy="1143000"/>
          </a:xfrm>
          <a:prstGeom prst="leftRigh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CAD6BA3-7C1C-4DC6-BD17-D3A09D3DE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52" b="99815" l="12448" r="55104">
                        <a14:foregroundMark x1="18490" y1="40000" x2="23646" y2="20278"/>
                        <a14:foregroundMark x1="23646" y1="20278" x2="24635" y2="19167"/>
                        <a14:foregroundMark x1="29271" y1="11667" x2="37813" y2="12685"/>
                        <a14:foregroundMark x1="37813" y1="12685" x2="49948" y2="19907"/>
                        <a14:foregroundMark x1="49948" y1="19907" x2="49271" y2="46944"/>
                        <a14:foregroundMark x1="30052" y1="6852" x2="38750" y2="4722"/>
                        <a14:foregroundMark x1="38750" y1="4722" x2="50052" y2="14815"/>
                        <a14:foregroundMark x1="50052" y1="14815" x2="54010" y2="33519"/>
                        <a14:foregroundMark x1="54010" y1="33519" x2="50677" y2="54259"/>
                        <a14:foregroundMark x1="50677" y1="54259" x2="49427" y2="57593"/>
                        <a14:foregroundMark x1="27344" y1="9815" x2="40573" y2="4537"/>
                        <a14:foregroundMark x1="23125" y1="85926" x2="31510" y2="97593"/>
                        <a14:foregroundMark x1="31510" y1="97593" x2="31979" y2="99815"/>
                        <a14:foregroundMark x1="49583" y1="78704" x2="44896" y2="98981"/>
                        <a14:foregroundMark x1="50781" y1="79815" x2="50938" y2="85370"/>
                        <a14:foregroundMark x1="20417" y1="92037" x2="19844" y2="85370"/>
                        <a14:foregroundMark x1="13229" y1="65370" x2="17135" y2="71204"/>
                        <a14:foregroundMark x1="18802" y1="18889" x2="19844" y2="26111"/>
                        <a14:foregroundMark x1="18906" y1="18148" x2="18906" y2="18148"/>
                        <a14:foregroundMark x1="19531" y1="21019" x2="19844" y2="17870"/>
                        <a14:foregroundMark x1="17292" y1="43519" x2="18646" y2="36019"/>
                        <a14:foregroundMark x1="53021" y1="49907" x2="50938" y2="58981"/>
                        <a14:foregroundMark x1="53646" y1="69630" x2="51510" y2="74167"/>
                        <a14:foregroundMark x1="55104" y1="69630" x2="53021" y2="75556"/>
                        <a14:foregroundMark x1="50938" y1="85093" x2="50938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2" r="41720"/>
          <a:stretch/>
        </p:blipFill>
        <p:spPr bwMode="auto">
          <a:xfrm>
            <a:off x="369117" y="2552477"/>
            <a:ext cx="3123036" cy="34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object 14">
            <a:extLst>
              <a:ext uri="{FF2B5EF4-FFF2-40B4-BE49-F238E27FC236}">
                <a16:creationId xmlns:a16="http://schemas.microsoft.com/office/drawing/2014/main" id="{E77D3804-EFE4-42BF-801A-5FA4EEC73C68}"/>
              </a:ext>
            </a:extLst>
          </p:cNvPr>
          <p:cNvSpPr txBox="1">
            <a:spLocks/>
          </p:cNvSpPr>
          <p:nvPr/>
        </p:nvSpPr>
        <p:spPr>
          <a:xfrm>
            <a:off x="939636" y="6166054"/>
            <a:ext cx="2319530" cy="5180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rgbClr val="E2252C"/>
                </a:solidFill>
              </a:rPr>
              <a:t>Сергей Иванович </a:t>
            </a:r>
          </a:p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spc="-10" dirty="0">
                <a:solidFill>
                  <a:srgbClr val="E2252C"/>
                </a:solidFill>
              </a:rPr>
              <a:t>Ожегов</a:t>
            </a:r>
          </a:p>
        </p:txBody>
      </p:sp>
      <p:sp>
        <p:nvSpPr>
          <p:cNvPr id="336" name="object 14">
            <a:extLst>
              <a:ext uri="{FF2B5EF4-FFF2-40B4-BE49-F238E27FC236}">
                <a16:creationId xmlns:a16="http://schemas.microsoft.com/office/drawing/2014/main" id="{83DB7EF4-8576-44DE-83F5-541CB43BDDE3}"/>
              </a:ext>
            </a:extLst>
          </p:cNvPr>
          <p:cNvSpPr txBox="1">
            <a:spLocks/>
          </p:cNvSpPr>
          <p:nvPr/>
        </p:nvSpPr>
        <p:spPr>
          <a:xfrm>
            <a:off x="3990593" y="4103717"/>
            <a:ext cx="6094111" cy="627122"/>
          </a:xfrm>
          <a:prstGeom prst="roundRect">
            <a:avLst/>
          </a:prstGeom>
          <a:solidFill>
            <a:srgbClr val="E2252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800" i="1" dirty="0">
                <a:solidFill>
                  <a:schemeClr val="bg1"/>
                </a:solidFill>
              </a:rPr>
              <a:t>«Наставить – научить кого-нибудь, чему-нибудь хорошему»</a:t>
            </a:r>
            <a:endParaRPr lang="ru-RU" sz="1800" i="1" spc="-10" dirty="0">
              <a:solidFill>
                <a:schemeClr val="bg1"/>
              </a:solidFill>
            </a:endParaRPr>
          </a:p>
        </p:txBody>
      </p:sp>
      <p:sp>
        <p:nvSpPr>
          <p:cNvPr id="337" name="object 14">
            <a:extLst>
              <a:ext uri="{FF2B5EF4-FFF2-40B4-BE49-F238E27FC236}">
                <a16:creationId xmlns:a16="http://schemas.microsoft.com/office/drawing/2014/main" id="{AC90A5BB-6E6A-445F-999E-EAAD08D9F17E}"/>
              </a:ext>
            </a:extLst>
          </p:cNvPr>
          <p:cNvSpPr txBox="1">
            <a:spLocks/>
          </p:cNvSpPr>
          <p:nvPr/>
        </p:nvSpPr>
        <p:spPr>
          <a:xfrm>
            <a:off x="3990592" y="4991913"/>
            <a:ext cx="6094111" cy="627122"/>
          </a:xfrm>
          <a:prstGeom prst="roundRect">
            <a:avLst/>
          </a:prstGeom>
          <a:solidFill>
            <a:srgbClr val="E2252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800" i="1" dirty="0">
                <a:solidFill>
                  <a:schemeClr val="bg1"/>
                </a:solidFill>
              </a:rPr>
              <a:t>«Наставление – поучающее указание, нравоучение»</a:t>
            </a:r>
            <a:endParaRPr lang="ru-RU" sz="1800" i="1"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56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FAE0B49-14D8-410A-A6EF-B55B6280C6F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3</a:t>
            </a:fld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396B0E-7FE6-4F10-84F2-4E060961CF48}"/>
              </a:ext>
            </a:extLst>
          </p:cNvPr>
          <p:cNvGrpSpPr/>
          <p:nvPr/>
        </p:nvGrpSpPr>
        <p:grpSpPr>
          <a:xfrm>
            <a:off x="716395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99FA789A-2303-4F8F-ADFD-529E7DB0F18C}"/>
                </a:ext>
              </a:extLst>
            </p:cNvPr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B950C477-D992-4926-B555-CD63A23A7736}"/>
                </a:ext>
              </a:extLst>
            </p:cNvPr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4" name="object 14">
            <a:extLst>
              <a:ext uri="{FF2B5EF4-FFF2-40B4-BE49-F238E27FC236}">
                <a16:creationId xmlns:a16="http://schemas.microsoft.com/office/drawing/2014/main" id="{5960E88E-BC22-47B8-84A7-0A1E785FC09D}"/>
              </a:ext>
            </a:extLst>
          </p:cNvPr>
          <p:cNvSpPr txBox="1">
            <a:spLocks/>
          </p:cNvSpPr>
          <p:nvPr/>
        </p:nvSpPr>
        <p:spPr>
          <a:xfrm>
            <a:off x="638439" y="260350"/>
            <a:ext cx="697037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4000" spc="-10" dirty="0">
                <a:solidFill>
                  <a:srgbClr val="E2252C"/>
                </a:solidFill>
              </a:rPr>
              <a:t>Наставничество</a:t>
            </a:r>
            <a:endParaRPr lang="ru-RU" sz="4000" spc="-10" dirty="0">
              <a:solidFill>
                <a:srgbClr val="000000"/>
              </a:solidFill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F0307A02-3E36-4AB5-90B2-2A9CA9FA50F2}"/>
              </a:ext>
            </a:extLst>
          </p:cNvPr>
          <p:cNvSpPr txBox="1">
            <a:spLocks/>
          </p:cNvSpPr>
          <p:nvPr/>
        </p:nvSpPr>
        <p:spPr>
          <a:xfrm>
            <a:off x="1072700" y="1571434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– элемент входа молодого специалиста в профессию, его социализация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604756DB-0E6E-4EF9-936E-A4862699A1EF}"/>
              </a:ext>
            </a:extLst>
          </p:cNvPr>
          <p:cNvSpPr txBox="1">
            <a:spLocks/>
          </p:cNvSpPr>
          <p:nvPr/>
        </p:nvSpPr>
        <p:spPr>
          <a:xfrm>
            <a:off x="484896" y="3506236"/>
            <a:ext cx="4696959" cy="62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НАСТАВНИК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6C558BDD-F873-4AF9-8441-BFC6FEAFBECA}"/>
              </a:ext>
            </a:extLst>
          </p:cNvPr>
          <p:cNvSpPr txBox="1">
            <a:spLocks/>
          </p:cNvSpPr>
          <p:nvPr/>
        </p:nvSpPr>
        <p:spPr>
          <a:xfrm>
            <a:off x="6856604" y="3506236"/>
            <a:ext cx="3732670" cy="7057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НАСТАВЛЯЕМЫЙ 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746F14E8-B575-43FD-9DFF-386D4FCF7D60}"/>
              </a:ext>
            </a:extLst>
          </p:cNvPr>
          <p:cNvSpPr txBox="1">
            <a:spLocks/>
          </p:cNvSpPr>
          <p:nvPr/>
        </p:nvSpPr>
        <p:spPr>
          <a:xfrm>
            <a:off x="869630" y="4794523"/>
            <a:ext cx="431222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участник, который имеет опыт и может помочь молодому специалисту 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2E91CAB9-96AB-482F-A083-9C8567F3967B}"/>
              </a:ext>
            </a:extLst>
          </p:cNvPr>
          <p:cNvSpPr txBox="1">
            <a:spLocks/>
          </p:cNvSpPr>
          <p:nvPr/>
        </p:nvSpPr>
        <p:spPr>
          <a:xfrm>
            <a:off x="5838816" y="4794522"/>
            <a:ext cx="6096000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участник, который хочет освоить профессию, приобрести опыт и стать успешным специалистом</a:t>
            </a:r>
          </a:p>
        </p:txBody>
      </p:sp>
    </p:spTree>
    <p:extLst>
      <p:ext uri="{BB962C8B-B14F-4D97-AF65-F5344CB8AC3E}">
        <p14:creationId xmlns:p14="http://schemas.microsoft.com/office/powerpoint/2010/main" val="2329084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26028-676D-489D-84A6-2898398E53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>
                <a:solidFill>
                  <a:schemeClr val="tx1"/>
                </a:solidFill>
              </a:rPr>
              <a:t>В 1920-1980-е годы в СССР государственными и партийными органами поощрялось взаимодействие «опытный работник – менее опытный работник»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AED988-D2F8-492C-8F36-E1B98B17E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" r="5171" b="5017"/>
          <a:stretch/>
        </p:blipFill>
        <p:spPr>
          <a:xfrm>
            <a:off x="7164604" y="517090"/>
            <a:ext cx="4044137" cy="5823819"/>
          </a:xfrm>
          <a:prstGeom prst="rect">
            <a:avLst/>
          </a:prstGeom>
        </p:spPr>
      </p:pic>
      <p:sp>
        <p:nvSpPr>
          <p:cNvPr id="14" name="Заголовок 3">
            <a:extLst>
              <a:ext uri="{FF2B5EF4-FFF2-40B4-BE49-F238E27FC236}">
                <a16:creationId xmlns:a16="http://schemas.microsoft.com/office/drawing/2014/main" id="{B7700939-5C89-47DF-B7F6-852E12512B52}"/>
              </a:ext>
            </a:extLst>
          </p:cNvPr>
          <p:cNvSpPr txBox="1">
            <a:spLocks/>
          </p:cNvSpPr>
          <p:nvPr/>
        </p:nvSpPr>
        <p:spPr>
          <a:xfrm>
            <a:off x="983259" y="2463799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u="none" kern="1200" baseline="0">
                <a:solidFill>
                  <a:schemeClr val="tx1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>
              <a:buClr>
                <a:srgbClr val="FF3300"/>
              </a:buClr>
            </a:pPr>
            <a:r>
              <a:rPr lang="ru-RU" sz="1600" dirty="0">
                <a:solidFill>
                  <a:schemeClr val="tx1"/>
                </a:solidFill>
              </a:rPr>
              <a:t>Широкие масштабы </a:t>
            </a:r>
            <a:r>
              <a:rPr lang="ru-RU" sz="1600" dirty="0">
                <a:solidFill>
                  <a:srgbClr val="E2252C"/>
                </a:solidFill>
              </a:rPr>
              <a:t>ученичество</a:t>
            </a:r>
            <a:r>
              <a:rPr lang="ru-RU" sz="1600" dirty="0">
                <a:solidFill>
                  <a:schemeClr val="tx1"/>
                </a:solidFill>
              </a:rPr>
              <a:t> приобрело в 1920-е годы и в годы Великой Отечественной войны </a:t>
            </a:r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AA0A6737-96B7-472C-AF4A-6ABFD1DFA35C}"/>
              </a:ext>
            </a:extLst>
          </p:cNvPr>
          <p:cNvSpPr txBox="1">
            <a:spLocks/>
          </p:cNvSpPr>
          <p:nvPr/>
        </p:nvSpPr>
        <p:spPr>
          <a:xfrm>
            <a:off x="983259" y="3798918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u="none" kern="1200" baseline="0">
                <a:solidFill>
                  <a:schemeClr val="tx1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>
              <a:buClr>
                <a:srgbClr val="FF3300"/>
              </a:buClr>
            </a:pPr>
            <a:r>
              <a:rPr lang="ru-RU" sz="1600" dirty="0">
                <a:solidFill>
                  <a:schemeClr val="tx1"/>
                </a:solidFill>
              </a:rPr>
              <a:t>1920-1950-е годы было </a:t>
            </a:r>
            <a:r>
              <a:rPr lang="ru-RU" sz="1600" dirty="0">
                <a:solidFill>
                  <a:srgbClr val="E2252C"/>
                </a:solidFill>
              </a:rPr>
              <a:t>шефство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0A370545-4A5C-4AB0-90A0-258FE476A544}"/>
              </a:ext>
            </a:extLst>
          </p:cNvPr>
          <p:cNvSpPr txBox="1">
            <a:spLocks/>
          </p:cNvSpPr>
          <p:nvPr/>
        </p:nvSpPr>
        <p:spPr>
          <a:xfrm>
            <a:off x="983259" y="5246720"/>
            <a:ext cx="5537284" cy="96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u="none" kern="1200" baseline="0">
                <a:solidFill>
                  <a:schemeClr val="tx1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>
              <a:buClr>
                <a:srgbClr val="FF3300"/>
              </a:buClr>
            </a:pPr>
            <a:r>
              <a:rPr lang="ru-RU" sz="1600" dirty="0">
                <a:solidFill>
                  <a:schemeClr val="tx1"/>
                </a:solidFill>
              </a:rPr>
              <a:t>В 1964 году, впервые термин </a:t>
            </a:r>
            <a:r>
              <a:rPr lang="ru-RU" sz="1600" dirty="0">
                <a:solidFill>
                  <a:srgbClr val="E2252C"/>
                </a:solidFill>
              </a:rPr>
              <a:t>наставничество</a:t>
            </a:r>
            <a:r>
              <a:rPr lang="ru-RU" sz="1600" dirty="0">
                <a:solidFill>
                  <a:schemeClr val="tx1"/>
                </a:solidFill>
              </a:rPr>
              <a:t> получил признание на ленинградском предприятии «</a:t>
            </a:r>
            <a:r>
              <a:rPr lang="ru-RU" sz="1600" dirty="0" err="1">
                <a:solidFill>
                  <a:schemeClr val="tx1"/>
                </a:solidFill>
              </a:rPr>
              <a:t>Электросила</a:t>
            </a:r>
            <a:r>
              <a:rPr lang="ru-RU" sz="1600" dirty="0">
                <a:solidFill>
                  <a:schemeClr val="tx1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830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5</a:t>
            </a:fld>
            <a:endParaRPr lang="ru-RU" dirty="0"/>
          </a:p>
        </p:txBody>
      </p:sp>
      <p:sp>
        <p:nvSpPr>
          <p:cNvPr id="42" name="Заголовок 2">
            <a:extLst>
              <a:ext uri="{FF2B5EF4-FFF2-40B4-BE49-F238E27FC236}">
                <a16:creationId xmlns:a16="http://schemas.microsoft.com/office/drawing/2014/main" id="{588C9A95-FD0B-46F7-8C60-B311719C83CE}"/>
              </a:ext>
            </a:extLst>
          </p:cNvPr>
          <p:cNvSpPr txBox="1">
            <a:spLocks/>
          </p:cNvSpPr>
          <p:nvPr/>
        </p:nvSpPr>
        <p:spPr>
          <a:xfrm>
            <a:off x="3323695" y="4324100"/>
            <a:ext cx="8193250" cy="1752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r>
              <a:rPr lang="ru-RU" sz="1800" b="0" i="1" dirty="0">
                <a:solidFill>
                  <a:schemeClr val="tx1"/>
                </a:solidFill>
              </a:rPr>
              <a:t>«В чём же отличие работы наставника от обязанностей шефа? </a:t>
            </a:r>
          </a:p>
          <a:p>
            <a:pPr algn="r"/>
            <a:r>
              <a:rPr lang="ru-RU" sz="1800" b="0" i="1" dirty="0">
                <a:solidFill>
                  <a:schemeClr val="tx1"/>
                </a:solidFill>
              </a:rPr>
              <a:t>Шеф, как правило, должен преподать парнишке азы профессии, научить его высокопроизводительно трудиться. </a:t>
            </a:r>
          </a:p>
          <a:p>
            <a:pPr algn="r"/>
            <a:r>
              <a:rPr lang="ru-RU" sz="1800" b="0" i="1" dirty="0">
                <a:solidFill>
                  <a:schemeClr val="tx1"/>
                </a:solidFill>
              </a:rPr>
              <a:t>Наставничество пошло дальше. Задача наставника куда шире, объёмнее — воспитывать советского рабочего, гражданина. </a:t>
            </a:r>
          </a:p>
          <a:p>
            <a:pPr algn="r"/>
            <a:r>
              <a:rPr lang="ru-RU" sz="1800" b="0" i="1" dirty="0">
                <a:solidFill>
                  <a:schemeClr val="tx1"/>
                </a:solidFill>
              </a:rPr>
              <a:t>Иными словами, наставник — это учитель жизни.»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3057CF-1D23-41D5-8A13-44AD1964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76" b="98997" l="4663" r="98446">
                        <a14:foregroundMark x1="43523" y1="6355" x2="66839" y2="15385"/>
                        <a14:foregroundMark x1="66839" y1="15385" x2="68394" y2="25418"/>
                        <a14:foregroundMark x1="56477" y1="4013" x2="77720" y2="16054"/>
                        <a14:foregroundMark x1="77720" y1="16054" x2="74611" y2="38462"/>
                        <a14:foregroundMark x1="74611" y1="38462" x2="73057" y2="40803"/>
                        <a14:foregroundMark x1="13472" y1="48829" x2="6736" y2="49833"/>
                        <a14:foregroundMark x1="5699" y1="52843" x2="4663" y2="76254"/>
                        <a14:foregroundMark x1="4663" y1="76254" x2="48187" y2="92642"/>
                        <a14:foregroundMark x1="48187" y1="92642" x2="79793" y2="92977"/>
                        <a14:foregroundMark x1="79793" y1="92977" x2="90674" y2="69900"/>
                        <a14:foregroundMark x1="90674" y1="69900" x2="90674" y2="49833"/>
                        <a14:foregroundMark x1="62694" y1="4348" x2="78756" y2="14047"/>
                        <a14:foregroundMark x1="79275" y1="19732" x2="76684" y2="42140"/>
                        <a14:foregroundMark x1="67876" y1="3344" x2="80829" y2="12040"/>
                        <a14:foregroundMark x1="95855" y1="69565" x2="94819" y2="92977"/>
                        <a14:foregroundMark x1="5181" y1="94983" x2="89119" y2="94314"/>
                        <a14:foregroundMark x1="56995" y1="85619" x2="7254" y2="63545"/>
                        <a14:foregroundMark x1="76166" y1="64214" x2="93782" y2="62542"/>
                        <a14:foregroundMark x1="6736" y1="98328" x2="58549" y2="99331"/>
                        <a14:foregroundMark x1="58549" y1="99331" x2="95337" y2="98997"/>
                        <a14:foregroundMark x1="95337" y1="98997" x2="98446" y2="92642"/>
                        <a14:backgroundMark x1="83420" y1="3010" x2="95337" y2="14381"/>
                        <a14:backgroundMark x1="95337" y1="14381" x2="92228" y2="3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8" y="1871197"/>
            <a:ext cx="2265305" cy="350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object 14">
            <a:extLst>
              <a:ext uri="{FF2B5EF4-FFF2-40B4-BE49-F238E27FC236}">
                <a16:creationId xmlns:a16="http://schemas.microsoft.com/office/drawing/2014/main" id="{D3986361-11B1-42B2-BC59-C739DB19EE90}"/>
              </a:ext>
            </a:extLst>
          </p:cNvPr>
          <p:cNvSpPr txBox="1">
            <a:spLocks/>
          </p:cNvSpPr>
          <p:nvPr/>
        </p:nvSpPr>
        <p:spPr>
          <a:xfrm>
            <a:off x="298577" y="5687892"/>
            <a:ext cx="3489651" cy="777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dirty="0">
                <a:solidFill>
                  <a:srgbClr val="E2252C"/>
                </a:solidFill>
              </a:rPr>
              <a:t>Степан Степанович </a:t>
            </a:r>
            <a:r>
              <a:rPr lang="ru-RU" sz="1600" i="1" dirty="0" err="1">
                <a:solidFill>
                  <a:srgbClr val="E2252C"/>
                </a:solidFill>
              </a:rPr>
              <a:t>Витченко</a:t>
            </a:r>
            <a:r>
              <a:rPr lang="ru-RU" sz="1600" i="1" dirty="0">
                <a:solidFill>
                  <a:srgbClr val="E2252C"/>
                </a:solidFill>
              </a:rPr>
              <a:t>,</a:t>
            </a:r>
          </a:p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0" spc="-10" dirty="0">
                <a:solidFill>
                  <a:srgbClr val="E2252C"/>
                </a:solidFill>
              </a:rPr>
              <a:t>Герой </a:t>
            </a:r>
          </a:p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sz="1600" b="0" spc="-10" dirty="0">
                <a:solidFill>
                  <a:srgbClr val="E2252C"/>
                </a:solidFill>
              </a:rPr>
              <a:t>Социалистического Труда</a:t>
            </a:r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BA4F8D28-607A-492E-AF70-6A246D73D34B}"/>
              </a:ext>
            </a:extLst>
          </p:cNvPr>
          <p:cNvSpPr txBox="1">
            <a:spLocks/>
          </p:cNvSpPr>
          <p:nvPr/>
        </p:nvSpPr>
        <p:spPr>
          <a:xfrm>
            <a:off x="615407" y="305587"/>
            <a:ext cx="775353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4000" spc="-10" dirty="0">
                <a:solidFill>
                  <a:schemeClr val="tx1"/>
                </a:solidFill>
              </a:rPr>
              <a:t>История становления термина </a:t>
            </a:r>
            <a:r>
              <a:rPr lang="ru-RU" sz="4000" spc="-10" dirty="0">
                <a:solidFill>
                  <a:srgbClr val="E2252C"/>
                </a:solidFill>
              </a:rPr>
              <a:t>«наставничество»</a:t>
            </a:r>
            <a:endParaRPr lang="ru-RU" sz="4000" spc="-1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5C6AC-4146-4112-B9EE-B9D04FB3CCB3}"/>
              </a:ext>
            </a:extLst>
          </p:cNvPr>
          <p:cNvSpPr txBox="1"/>
          <p:nvPr/>
        </p:nvSpPr>
        <p:spPr>
          <a:xfrm>
            <a:off x="4881014" y="2049480"/>
            <a:ext cx="6635931" cy="1634490"/>
          </a:xfrm>
          <a:prstGeom prst="roundRect">
            <a:avLst/>
          </a:prstGeom>
          <a:solidFill>
            <a:srgbClr val="E225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chemeClr val="bg1"/>
                </a:solidFill>
                <a:effectLst/>
                <a:latin typeface="Formular" panose="02000000000000000000" pitchFamily="50" charset="-52"/>
              </a:rPr>
              <a:t>Наставничество</a:t>
            </a:r>
            <a:r>
              <a:rPr lang="ru-RU" b="0" i="0" dirty="0">
                <a:solidFill>
                  <a:schemeClr val="bg1"/>
                </a:solidFill>
                <a:effectLst/>
                <a:latin typeface="Formular" panose="02000000000000000000" pitchFamily="50" charset="-52"/>
              </a:rPr>
              <a:t> — это процесс, при котором более опытный и знающий человек (наставник) предоставляет руководство, поддержку и ресурсы для развития и успеха менее опытного человека (наставляемого).</a:t>
            </a:r>
            <a:endParaRPr lang="ru-RU" dirty="0">
              <a:solidFill>
                <a:schemeClr val="bg1"/>
              </a:solidFill>
              <a:latin typeface="Formular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443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CB3D6F1-3F7D-443B-8B3E-52ECE62879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6</a:t>
            </a:fld>
            <a:endParaRPr lang="ru-RU" dirty="0"/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A8C81A51-2195-44F0-B881-5A8CF1240BBE}"/>
              </a:ext>
            </a:extLst>
          </p:cNvPr>
          <p:cNvSpPr txBox="1">
            <a:spLocks/>
          </p:cNvSpPr>
          <p:nvPr/>
        </p:nvSpPr>
        <p:spPr>
          <a:xfrm>
            <a:off x="755361" y="1956284"/>
            <a:ext cx="7623530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</a:rPr>
              <a:t>Наставничество – отношения, направленные на профессиональное развитие, которые встроены в контекст карьеры </a:t>
            </a:r>
          </a:p>
        </p:txBody>
      </p:sp>
      <p:sp>
        <p:nvSpPr>
          <p:cNvPr id="12" name="object 14">
            <a:extLst>
              <a:ext uri="{FF2B5EF4-FFF2-40B4-BE49-F238E27FC236}">
                <a16:creationId xmlns:a16="http://schemas.microsoft.com/office/drawing/2014/main" id="{DBFCE0FB-465C-4C46-B5C1-DABF0B948CD0}"/>
              </a:ext>
            </a:extLst>
          </p:cNvPr>
          <p:cNvSpPr txBox="1">
            <a:spLocks/>
          </p:cNvSpPr>
          <p:nvPr/>
        </p:nvSpPr>
        <p:spPr>
          <a:xfrm>
            <a:off x="373415" y="4756607"/>
            <a:ext cx="2867322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93370" indent="-28575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повышение удовлетворенности работой и производительностью</a:t>
            </a:r>
            <a:endParaRPr lang="ru-RU" sz="1800" b="0" spc="-10" dirty="0">
              <a:solidFill>
                <a:schemeClr val="tx1"/>
              </a:solidFill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997D388A-77AA-40CE-83B4-173184072379}"/>
              </a:ext>
            </a:extLst>
          </p:cNvPr>
          <p:cNvSpPr txBox="1">
            <a:spLocks/>
          </p:cNvSpPr>
          <p:nvPr/>
        </p:nvSpPr>
        <p:spPr>
          <a:xfrm>
            <a:off x="3423890" y="4750195"/>
            <a:ext cx="26721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350520" indent="-34290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более высокий уровень удержания</a:t>
            </a: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C957DA8-A70C-4993-BD7F-63B84AAE5197}"/>
              </a:ext>
            </a:extLst>
          </p:cNvPr>
          <p:cNvSpPr txBox="1">
            <a:spLocks/>
          </p:cNvSpPr>
          <p:nvPr/>
        </p:nvSpPr>
        <p:spPr>
          <a:xfrm>
            <a:off x="6319404" y="4750195"/>
            <a:ext cx="2778171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93370" indent="-28575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лучшее здоровье</a:t>
            </a:r>
          </a:p>
          <a:p>
            <a:pPr marL="762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</a:pPr>
            <a:r>
              <a:rPr lang="ru-RU" sz="1800" b="0" dirty="0">
                <a:solidFill>
                  <a:schemeClr val="tx1"/>
                </a:solidFill>
              </a:rPr>
              <a:t> и самооценка</a:t>
            </a: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8A4BAC5-401D-40D4-A744-18EB04C6FACE}"/>
              </a:ext>
            </a:extLst>
          </p:cNvPr>
          <p:cNvSpPr txBox="1">
            <a:spLocks/>
          </p:cNvSpPr>
          <p:nvPr/>
        </p:nvSpPr>
        <p:spPr>
          <a:xfrm>
            <a:off x="6433973" y="5588275"/>
            <a:ext cx="25549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93370" indent="-28575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позитивные рабочие отношения</a:t>
            </a: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C5ADE6A-15CA-4BE1-986D-AF98F50AC048}"/>
              </a:ext>
            </a:extLst>
          </p:cNvPr>
          <p:cNvSpPr txBox="1">
            <a:spLocks/>
          </p:cNvSpPr>
          <p:nvPr/>
        </p:nvSpPr>
        <p:spPr>
          <a:xfrm>
            <a:off x="9206213" y="4756607"/>
            <a:ext cx="277817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93370" indent="-28575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более сильная организационная приверженность и карьерная мотивация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3740D1C5-9092-493E-AB9A-6AEDD6CA7E12}"/>
              </a:ext>
            </a:extLst>
          </p:cNvPr>
          <p:cNvSpPr txBox="1">
            <a:spLocks/>
          </p:cNvSpPr>
          <p:nvPr/>
        </p:nvSpPr>
        <p:spPr>
          <a:xfrm>
            <a:off x="9206213" y="3145589"/>
            <a:ext cx="27781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93370" indent="-28575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профессиональная компетентность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A6323D23-7FE2-4659-AF8C-B2E022CE7E89}"/>
              </a:ext>
            </a:extLst>
          </p:cNvPr>
          <p:cNvSpPr txBox="1">
            <a:spLocks/>
          </p:cNvSpPr>
          <p:nvPr/>
        </p:nvSpPr>
        <p:spPr>
          <a:xfrm>
            <a:off x="3458013" y="5588275"/>
            <a:ext cx="263798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293370" indent="-285750" algn="ctr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Wingdings" panose="05000000000000000000" pitchFamily="2" charset="2"/>
              <a:buChar char="ü"/>
            </a:pPr>
            <a:r>
              <a:rPr lang="ru-RU" sz="1800" b="0" dirty="0">
                <a:solidFill>
                  <a:schemeClr val="tx1"/>
                </a:solidFill>
              </a:rPr>
              <a:t>карьерное признание и успех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2987EFB5-AA61-46E7-B032-D49712EC76B4}"/>
              </a:ext>
            </a:extLst>
          </p:cNvPr>
          <p:cNvSpPr txBox="1">
            <a:spLocks/>
          </p:cNvSpPr>
          <p:nvPr/>
        </p:nvSpPr>
        <p:spPr>
          <a:xfrm>
            <a:off x="8792251" y="1327906"/>
            <a:ext cx="3459907" cy="6283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НАСТАВНИЧЕСТВО помогает: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C26449A-174F-44E3-A26F-24C8DCAC40C7}"/>
              </a:ext>
            </a:extLst>
          </p:cNvPr>
          <p:cNvSpPr/>
          <p:nvPr/>
        </p:nvSpPr>
        <p:spPr>
          <a:xfrm>
            <a:off x="10238874" y="2169080"/>
            <a:ext cx="565484" cy="628378"/>
          </a:xfrm>
          <a:prstGeom prst="downArrow">
            <a:avLst/>
          </a:prstGeom>
          <a:solidFill>
            <a:srgbClr val="E2252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225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4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7</a:t>
            </a:fld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F38D9FD6-AB30-4B92-AD7C-DA12D3EC018D}"/>
              </a:ext>
            </a:extLst>
          </p:cNvPr>
          <p:cNvSpPr txBox="1">
            <a:spLocks/>
          </p:cNvSpPr>
          <p:nvPr/>
        </p:nvSpPr>
        <p:spPr>
          <a:xfrm>
            <a:off x="5421086" y="544461"/>
            <a:ext cx="6354147" cy="8737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E2252C"/>
                </a:solidFill>
              </a:rPr>
              <a:t>Наставничество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dirty="0">
                <a:solidFill>
                  <a:schemeClr val="tx1"/>
                </a:solidFill>
              </a:rPr>
              <a:t>включает 3 стороны отношений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37DE83D4-C89F-42E9-9F21-D7BE8E4D8946}"/>
              </a:ext>
            </a:extLst>
          </p:cNvPr>
          <p:cNvSpPr txBox="1">
            <a:spLocks/>
          </p:cNvSpPr>
          <p:nvPr/>
        </p:nvSpPr>
        <p:spPr>
          <a:xfrm>
            <a:off x="471946" y="2010254"/>
            <a:ext cx="3556160" cy="5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НАСТАВНИК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D1698229-BDC3-43C3-A937-B4519C7A3E9A}"/>
              </a:ext>
            </a:extLst>
          </p:cNvPr>
          <p:cNvSpPr txBox="1">
            <a:spLocks/>
          </p:cNvSpPr>
          <p:nvPr/>
        </p:nvSpPr>
        <p:spPr>
          <a:xfrm>
            <a:off x="4028106" y="2010254"/>
            <a:ext cx="3556160" cy="5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НАСТАВЛЯЕМЫЙ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66F8842-A2CE-4635-BD42-68C98F6B5CB0}"/>
              </a:ext>
            </a:extLst>
          </p:cNvPr>
          <p:cNvSpPr txBox="1">
            <a:spLocks/>
          </p:cNvSpPr>
          <p:nvPr/>
        </p:nvSpPr>
        <p:spPr>
          <a:xfrm>
            <a:off x="7444930" y="2010254"/>
            <a:ext cx="3556160" cy="54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ПРЕДПРИЯТИЕ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50F7547E-887E-4D81-956D-50B7FB1AAC43}"/>
              </a:ext>
            </a:extLst>
          </p:cNvPr>
          <p:cNvSpPr txBox="1">
            <a:spLocks/>
          </p:cNvSpPr>
          <p:nvPr/>
        </p:nvSpPr>
        <p:spPr>
          <a:xfrm>
            <a:off x="416092" y="5392057"/>
            <a:ext cx="7626896" cy="1184366"/>
          </a:xfrm>
          <a:prstGeom prst="rect">
            <a:avLst/>
          </a:prstGeom>
          <a:solidFill>
            <a:srgbClr val="E2252C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chemeClr val="bg1"/>
                </a:solidFill>
              </a:rPr>
              <a:t>Деятельность наставника реализуется в целях успешной деятельности организации 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D1532CA0-9E57-4E60-B49B-5BD2D922E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46" y="2654883"/>
            <a:ext cx="1855236" cy="185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ture background">
            <a:extLst>
              <a:ext uri="{FF2B5EF4-FFF2-40B4-BE49-F238E27FC236}">
                <a16:creationId xmlns:a16="http://schemas.microsoft.com/office/drawing/2014/main" id="{E0E50BC1-B0D6-4D52-855C-D8CEDCCE1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27" b="96731" l="10000" r="90000">
                        <a14:foregroundMark x1="38500" y1="9038" x2="40500" y2="8750"/>
                        <a14:foregroundMark x1="52800" y1="8365" x2="53600" y2="10192"/>
                        <a14:foregroundMark x1="51600" y1="4423" x2="53800" y2="4712"/>
                        <a14:foregroundMark x1="47900" y1="87885" x2="47800" y2="94231"/>
                        <a14:foregroundMark x1="55200" y1="89231" x2="56500" y2="95192"/>
                        <a14:foregroundMark x1="46200" y1="95962" x2="46200" y2="96154"/>
                        <a14:foregroundMark x1="56100" y1="96538" x2="56100" y2="96538"/>
                        <a14:foregroundMark x1="46300" y1="96731" x2="46300" y2="96731"/>
                        <a14:foregroundMark x1="57500" y1="96731" x2="57500" y2="96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318" y="2768789"/>
            <a:ext cx="1802328" cy="18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Picture background">
            <a:extLst>
              <a:ext uri="{FF2B5EF4-FFF2-40B4-BE49-F238E27FC236}">
                <a16:creationId xmlns:a16="http://schemas.microsoft.com/office/drawing/2014/main" id="{40A620B7-75F3-4855-A742-830DA96C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87" y="2571186"/>
            <a:ext cx="1966816" cy="205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4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EC5D6FE-8B0E-404A-A6C5-806C9D9FA6F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8</a:t>
            </a:fld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42045C-E406-460E-9B90-B2475345F8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087942" y="1634662"/>
            <a:ext cx="4386050" cy="4386050"/>
          </a:xfrm>
          <a:solidFill>
            <a:srgbClr val="E2252C"/>
          </a:solidFill>
        </p:spPr>
        <p:txBody>
          <a:bodyPr/>
          <a:lstStyle/>
          <a:p>
            <a:endParaRPr lang="ru-RU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CD5CB5A9-9C4F-4193-B4F3-65CB00A0F946}"/>
              </a:ext>
            </a:extLst>
          </p:cNvPr>
          <p:cNvSpPr txBox="1">
            <a:spLocks/>
          </p:cNvSpPr>
          <p:nvPr/>
        </p:nvSpPr>
        <p:spPr>
          <a:xfrm>
            <a:off x="1427544" y="532671"/>
            <a:ext cx="4170823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Получают своевременную помощь в период профессиональной или должностной адаптации, адаптации к условиям работы на конкретном предприятии</a:t>
            </a: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749512BE-0D2E-4AB2-B601-EB9EE0B4C937}"/>
              </a:ext>
            </a:extLst>
          </p:cNvPr>
          <p:cNvSpPr txBox="1">
            <a:spLocks/>
          </p:cNvSpPr>
          <p:nvPr/>
        </p:nvSpPr>
        <p:spPr>
          <a:xfrm>
            <a:off x="3511400" y="1965910"/>
            <a:ext cx="3645180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Приобретают профессиональную и эмоциональную поддержку, необходимую для профессионального развития и карьерного роста </a:t>
            </a:r>
          </a:p>
        </p:txBody>
      </p:sp>
      <p:sp>
        <p:nvSpPr>
          <p:cNvPr id="8" name="Заголовок 2">
            <a:extLst>
              <a:ext uri="{FF2B5EF4-FFF2-40B4-BE49-F238E27FC236}">
                <a16:creationId xmlns:a16="http://schemas.microsoft.com/office/drawing/2014/main" id="{18FA99DF-F22F-4963-920B-F0C1AB2F6252}"/>
              </a:ext>
            </a:extLst>
          </p:cNvPr>
          <p:cNvSpPr txBox="1">
            <a:spLocks/>
          </p:cNvSpPr>
          <p:nvPr/>
        </p:nvSpPr>
        <p:spPr>
          <a:xfrm>
            <a:off x="3511400" y="4864971"/>
            <a:ext cx="409213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Осваивают технологии, применяемые на конкретном предприятии, способы решения профессиональных задач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73828788-93CA-4061-BA1C-FAFE13032689}"/>
              </a:ext>
            </a:extLst>
          </p:cNvPr>
          <p:cNvSpPr txBox="1">
            <a:spLocks/>
          </p:cNvSpPr>
          <p:nvPr/>
        </p:nvSpPr>
        <p:spPr>
          <a:xfrm>
            <a:off x="1624412" y="5977823"/>
            <a:ext cx="340478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Становятся более уверенными и самостоятельными 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3956D1FD-56DB-4ED6-8545-393446318055}"/>
              </a:ext>
            </a:extLst>
          </p:cNvPr>
          <p:cNvSpPr txBox="1">
            <a:spLocks/>
          </p:cNvSpPr>
          <p:nvPr/>
        </p:nvSpPr>
        <p:spPr>
          <a:xfrm>
            <a:off x="3976521" y="3558375"/>
            <a:ext cx="364517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b="0" dirty="0">
                <a:solidFill>
                  <a:schemeClr val="tx1"/>
                </a:solidFill>
              </a:rPr>
              <a:t>Быстрее становятся частью команды подразделения и предприятия в целом, выстраивают деловые и межличностные связи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66DC1-3824-43FB-ADD5-0FA4BB005729}"/>
              </a:ext>
            </a:extLst>
          </p:cNvPr>
          <p:cNvSpPr txBox="1"/>
          <p:nvPr/>
        </p:nvSpPr>
        <p:spPr>
          <a:xfrm rot="16200000" flipH="1">
            <a:off x="7772486" y="2762806"/>
            <a:ext cx="602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Formular" panose="02000000000000000000" pitchFamily="50" charset="-52"/>
              </a:rPr>
              <a:t>Н А С Т А В Н И Ч Е С Т В  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F25751-EE99-4E49-B2E6-F82353AB62EF}"/>
              </a:ext>
            </a:extLst>
          </p:cNvPr>
          <p:cNvSpPr txBox="1"/>
          <p:nvPr/>
        </p:nvSpPr>
        <p:spPr>
          <a:xfrm rot="16200000" flipH="1">
            <a:off x="7078800" y="3136613"/>
            <a:ext cx="602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Formular" panose="02000000000000000000" pitchFamily="50" charset="-52"/>
              </a:rPr>
              <a:t>Н А С Т А В Н И 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53C6F2-ECC0-4896-8896-F6F107FBC05D}"/>
              </a:ext>
            </a:extLst>
          </p:cNvPr>
          <p:cNvSpPr txBox="1"/>
          <p:nvPr/>
        </p:nvSpPr>
        <p:spPr>
          <a:xfrm rot="16200000" flipH="1">
            <a:off x="8466173" y="2225563"/>
            <a:ext cx="6021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Formular" panose="02000000000000000000" pitchFamily="50" charset="-52"/>
              </a:rPr>
              <a:t>Н А С Т А В Л Я Е М Ы Й 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A93957A3-2214-6FFA-0DFA-8C58A4A8D4D8}"/>
              </a:ext>
            </a:extLst>
          </p:cNvPr>
          <p:cNvSpPr txBox="1">
            <a:spLocks/>
          </p:cNvSpPr>
          <p:nvPr/>
        </p:nvSpPr>
        <p:spPr>
          <a:xfrm>
            <a:off x="-353442" y="3200607"/>
            <a:ext cx="3519019" cy="849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chemeClr val="bg1"/>
                </a:solidFill>
              </a:rPr>
              <a:t>Благодаря наставничеству наставляемые </a:t>
            </a:r>
          </a:p>
        </p:txBody>
      </p:sp>
    </p:spTree>
    <p:extLst>
      <p:ext uri="{BB962C8B-B14F-4D97-AF65-F5344CB8AC3E}">
        <p14:creationId xmlns:p14="http://schemas.microsoft.com/office/powerpoint/2010/main" val="256838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68692F-CD73-4E5E-8B47-4F785F4C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343" y="345002"/>
            <a:ext cx="3074071" cy="3078346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A95AA4-BC86-41DE-9092-3FA77F414470}"/>
              </a:ext>
            </a:extLst>
          </p:cNvPr>
          <p:cNvSpPr txBox="1"/>
          <p:nvPr/>
        </p:nvSpPr>
        <p:spPr>
          <a:xfrm>
            <a:off x="4547675" y="1536713"/>
            <a:ext cx="2821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Formular" panose="02000000000000000000" pitchFamily="50" charset="-52"/>
              </a:rPr>
              <a:t>ЦЕЛИ НАСТАВНИЧЕСТВА</a:t>
            </a:r>
          </a:p>
        </p:txBody>
      </p: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2D915F23-8B2C-476B-A230-CED70BF2164E}"/>
              </a:ext>
            </a:extLst>
          </p:cNvPr>
          <p:cNvSpPr txBox="1">
            <a:spLocks/>
          </p:cNvSpPr>
          <p:nvPr/>
        </p:nvSpPr>
        <p:spPr>
          <a:xfrm>
            <a:off x="2275147" y="237522"/>
            <a:ext cx="2272528" cy="58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 поддержка личностного роста </a:t>
            </a:r>
          </a:p>
        </p:txBody>
      </p:sp>
      <p:sp>
        <p:nvSpPr>
          <p:cNvPr id="20" name="Заголовок 2">
            <a:extLst>
              <a:ext uri="{FF2B5EF4-FFF2-40B4-BE49-F238E27FC236}">
                <a16:creationId xmlns:a16="http://schemas.microsoft.com/office/drawing/2014/main" id="{73C69FF2-5322-4AD6-B340-52933BFBC645}"/>
              </a:ext>
            </a:extLst>
          </p:cNvPr>
          <p:cNvSpPr txBox="1">
            <a:spLocks/>
          </p:cNvSpPr>
          <p:nvPr/>
        </p:nvSpPr>
        <p:spPr>
          <a:xfrm>
            <a:off x="1199780" y="957829"/>
            <a:ext cx="2657498" cy="4918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в определении профессиональных целей</a:t>
            </a: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32E72CA9-4B3F-497D-84E8-4601BD46C7F4}"/>
              </a:ext>
            </a:extLst>
          </p:cNvPr>
          <p:cNvSpPr txBox="1">
            <a:spLocks/>
          </p:cNvSpPr>
          <p:nvPr/>
        </p:nvSpPr>
        <p:spPr>
          <a:xfrm>
            <a:off x="1355503" y="1689872"/>
            <a:ext cx="2346053" cy="388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поддержка 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6B2E5D3F-D5C2-4D2A-B94D-994A1C816ACA}"/>
              </a:ext>
            </a:extLst>
          </p:cNvPr>
          <p:cNvSpPr txBox="1">
            <a:spLocks/>
          </p:cNvSpPr>
          <p:nvPr/>
        </p:nvSpPr>
        <p:spPr>
          <a:xfrm>
            <a:off x="1790384" y="2308145"/>
            <a:ext cx="2657498" cy="491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развитии навыков руководства </a:t>
            </a:r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5BBB36A3-DC56-4387-84CF-297A786DFEBF}"/>
              </a:ext>
            </a:extLst>
          </p:cNvPr>
          <p:cNvSpPr txBox="1">
            <a:spLocks/>
          </p:cNvSpPr>
          <p:nvPr/>
        </p:nvSpPr>
        <p:spPr>
          <a:xfrm>
            <a:off x="2403648" y="3029621"/>
            <a:ext cx="2595816" cy="58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адаптации к новой среде 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EF68E9DE-889D-424E-BC92-C6B521C5A6DA}"/>
              </a:ext>
            </a:extLst>
          </p:cNvPr>
          <p:cNvSpPr txBox="1">
            <a:spLocks/>
          </p:cNvSpPr>
          <p:nvPr/>
        </p:nvSpPr>
        <p:spPr>
          <a:xfrm>
            <a:off x="7555701" y="3029620"/>
            <a:ext cx="3046352" cy="589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Содействие в формировании жизненных ценностей </a:t>
            </a:r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9627D534-AA41-4444-8DD8-EB4F733C7B01}"/>
              </a:ext>
            </a:extLst>
          </p:cNvPr>
          <p:cNvSpPr txBox="1">
            <a:spLocks/>
          </p:cNvSpPr>
          <p:nvPr/>
        </p:nvSpPr>
        <p:spPr>
          <a:xfrm>
            <a:off x="7890027" y="2372922"/>
            <a:ext cx="2888002" cy="51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развитии плана действий </a:t>
            </a:r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id="{3D6DE43B-0F6E-49B0-8EEC-6140557FCE79}"/>
              </a:ext>
            </a:extLst>
          </p:cNvPr>
          <p:cNvSpPr txBox="1">
            <a:spLocks/>
          </p:cNvSpPr>
          <p:nvPr/>
        </p:nvSpPr>
        <p:spPr>
          <a:xfrm>
            <a:off x="7971812" y="1666119"/>
            <a:ext cx="2757030" cy="51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эмоционального интеллекта </a:t>
            </a:r>
          </a:p>
        </p:txBody>
      </p:sp>
      <p:sp>
        <p:nvSpPr>
          <p:cNvPr id="27" name="Заголовок 2">
            <a:extLst>
              <a:ext uri="{FF2B5EF4-FFF2-40B4-BE49-F238E27FC236}">
                <a16:creationId xmlns:a16="http://schemas.microsoft.com/office/drawing/2014/main" id="{7F24679F-9156-4FD2-81C3-BE1BC9E6F170}"/>
              </a:ext>
            </a:extLst>
          </p:cNvPr>
          <p:cNvSpPr txBox="1">
            <a:spLocks/>
          </p:cNvSpPr>
          <p:nvPr/>
        </p:nvSpPr>
        <p:spPr>
          <a:xfrm>
            <a:off x="7714051" y="959316"/>
            <a:ext cx="2888002" cy="51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адаптации к новой среде</a:t>
            </a: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47F0C256-982C-44F5-A72F-CB17F47A5ACB}"/>
              </a:ext>
            </a:extLst>
          </p:cNvPr>
          <p:cNvSpPr txBox="1">
            <a:spLocks/>
          </p:cNvSpPr>
          <p:nvPr/>
        </p:nvSpPr>
        <p:spPr>
          <a:xfrm>
            <a:off x="7420475" y="246640"/>
            <a:ext cx="3046351" cy="5894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Помощь в развитии навыков руководства </a:t>
            </a: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DC309AEC-B82B-405D-95C5-A230BFD57692}"/>
              </a:ext>
            </a:extLst>
          </p:cNvPr>
          <p:cNvSpPr txBox="1">
            <a:spLocks/>
          </p:cNvSpPr>
          <p:nvPr/>
        </p:nvSpPr>
        <p:spPr>
          <a:xfrm>
            <a:off x="542455" y="4811188"/>
            <a:ext cx="4656562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chemeClr val="tx1"/>
                </a:solidFill>
              </a:rPr>
              <a:t>Методы</a:t>
            </a:r>
          </a:p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sz="3200" spc="-10" dirty="0">
                <a:solidFill>
                  <a:srgbClr val="E2252C"/>
                </a:solidFill>
              </a:rPr>
              <a:t>наставничества </a:t>
            </a:r>
          </a:p>
        </p:txBody>
      </p:sp>
      <p:sp>
        <p:nvSpPr>
          <p:cNvPr id="43" name="Заголовок 2">
            <a:extLst>
              <a:ext uri="{FF2B5EF4-FFF2-40B4-BE49-F238E27FC236}">
                <a16:creationId xmlns:a16="http://schemas.microsoft.com/office/drawing/2014/main" id="{F30C6E56-19F4-4520-A5B5-1F08A9BDBC90}"/>
              </a:ext>
            </a:extLst>
          </p:cNvPr>
          <p:cNvSpPr txBox="1">
            <a:spLocks/>
          </p:cNvSpPr>
          <p:nvPr/>
        </p:nvSpPr>
        <p:spPr>
          <a:xfrm>
            <a:off x="4173066" y="4208370"/>
            <a:ext cx="5639838" cy="511342"/>
          </a:xfrm>
          <a:prstGeom prst="roundRect">
            <a:avLst/>
          </a:prstGeom>
          <a:solidFill>
            <a:srgbClr val="E225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Инструктаж. </a:t>
            </a:r>
            <a:r>
              <a:rPr lang="ru-RU" sz="1600" b="0" i="1" dirty="0">
                <a:solidFill>
                  <a:schemeClr val="bg1"/>
                </a:solidFill>
              </a:rPr>
              <a:t>Наставник дает четкие инструкции и прямые указания.</a:t>
            </a:r>
          </a:p>
        </p:txBody>
      </p:sp>
      <p:sp>
        <p:nvSpPr>
          <p:cNvPr id="44" name="Заголовок 2">
            <a:extLst>
              <a:ext uri="{FF2B5EF4-FFF2-40B4-BE49-F238E27FC236}">
                <a16:creationId xmlns:a16="http://schemas.microsoft.com/office/drawing/2014/main" id="{F1E076CB-D2AC-4DCF-A6ED-7F1EF554C781}"/>
              </a:ext>
            </a:extLst>
          </p:cNvPr>
          <p:cNvSpPr txBox="1">
            <a:spLocks/>
          </p:cNvSpPr>
          <p:nvPr/>
        </p:nvSpPr>
        <p:spPr>
          <a:xfrm>
            <a:off x="4173066" y="4965860"/>
            <a:ext cx="5639838" cy="511342"/>
          </a:xfrm>
          <a:prstGeom prst="roundRect">
            <a:avLst/>
          </a:prstGeom>
          <a:solidFill>
            <a:srgbClr val="E225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Объяснение. </a:t>
            </a:r>
            <a:r>
              <a:rPr lang="ru-RU" sz="1600" b="0" i="1" dirty="0">
                <a:solidFill>
                  <a:schemeClr val="bg1"/>
                </a:solidFill>
              </a:rPr>
              <a:t>Подробное объяснение, комментирование шагов и результатов.</a:t>
            </a:r>
          </a:p>
        </p:txBody>
      </p:sp>
      <p:sp>
        <p:nvSpPr>
          <p:cNvPr id="45" name="Заголовок 2">
            <a:extLst>
              <a:ext uri="{FF2B5EF4-FFF2-40B4-BE49-F238E27FC236}">
                <a16:creationId xmlns:a16="http://schemas.microsoft.com/office/drawing/2014/main" id="{180A49FC-9346-45D9-9DCD-F0AAD1C1FFE1}"/>
              </a:ext>
            </a:extLst>
          </p:cNvPr>
          <p:cNvSpPr txBox="1">
            <a:spLocks/>
          </p:cNvSpPr>
          <p:nvPr/>
        </p:nvSpPr>
        <p:spPr>
          <a:xfrm>
            <a:off x="4173066" y="5723509"/>
            <a:ext cx="5639838" cy="511342"/>
          </a:xfrm>
          <a:prstGeom prst="roundRect">
            <a:avLst/>
          </a:prstGeom>
          <a:solidFill>
            <a:srgbClr val="E2252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Развитие. </a:t>
            </a:r>
            <a:r>
              <a:rPr lang="ru-RU" sz="1600" b="0" i="1" dirty="0">
                <a:solidFill>
                  <a:schemeClr val="bg1"/>
                </a:solidFill>
              </a:rPr>
              <a:t>Наставник формирует задачу, а наставляемый самостоятельно ее решает. </a:t>
            </a:r>
          </a:p>
        </p:txBody>
      </p:sp>
    </p:spTree>
    <p:extLst>
      <p:ext uri="{BB962C8B-B14F-4D97-AF65-F5344CB8AC3E}">
        <p14:creationId xmlns:p14="http://schemas.microsoft.com/office/powerpoint/2010/main" val="318649484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1404</Words>
  <Application>Microsoft Office PowerPoint</Application>
  <PresentationFormat>Широкоэкранный</PresentationFormat>
  <Paragraphs>172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Arial Black</vt:lpstr>
      <vt:lpstr>Arial</vt:lpstr>
      <vt:lpstr>Formular</vt:lpstr>
      <vt:lpstr>Wingdings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В 1920-1980-е годы в СССР государственными и партийными органами поощрялось взаимодействие «опытный работник – менее опытный работник»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«Это отнимает слишком много времени»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115</cp:revision>
  <dcterms:created xsi:type="dcterms:W3CDTF">2023-07-27T06:48:12Z</dcterms:created>
  <dcterms:modified xsi:type="dcterms:W3CDTF">2024-06-10T09:02:39Z</dcterms:modified>
</cp:coreProperties>
</file>