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6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2" r:id="rId4"/>
    <p:sldMasterId id="2147483679" r:id="rId5"/>
    <p:sldMasterId id="2147483694" r:id="rId6"/>
    <p:sldMasterId id="2147483711" r:id="rId7"/>
    <p:sldMasterId id="2147483726" r:id="rId8"/>
    <p:sldMasterId id="2147483739" r:id="rId9"/>
    <p:sldMasterId id="2147483752" r:id="rId10"/>
    <p:sldMasterId id="2147483773" r:id="rId11"/>
    <p:sldMasterId id="2147483787" r:id="rId12"/>
    <p:sldMasterId id="2147483800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0" roundtripDataSignature="AMtx7mjsFPAD/t4GImcEfzLKooTVvoQh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6.xml"/><Relationship Id="rId42" Type="http://schemas.openxmlformats.org/officeDocument/2006/relationships/slide" Target="slides/slide28.xml"/><Relationship Id="rId41" Type="http://schemas.openxmlformats.org/officeDocument/2006/relationships/slide" Target="slides/slide27.xml"/><Relationship Id="rId44" Type="http://schemas.openxmlformats.org/officeDocument/2006/relationships/slide" Target="slides/slide30.xml"/><Relationship Id="rId43" Type="http://schemas.openxmlformats.org/officeDocument/2006/relationships/slide" Target="slides/slide29.xml"/><Relationship Id="rId46" Type="http://schemas.openxmlformats.org/officeDocument/2006/relationships/slide" Target="slides/slide32.xml"/><Relationship Id="rId45" Type="http://schemas.openxmlformats.org/officeDocument/2006/relationships/slide" Target="slides/slide3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48" Type="http://schemas.openxmlformats.org/officeDocument/2006/relationships/slide" Target="slides/slide34.xml"/><Relationship Id="rId47" Type="http://schemas.openxmlformats.org/officeDocument/2006/relationships/slide" Target="slides/slide33.xml"/><Relationship Id="rId49" Type="http://schemas.openxmlformats.org/officeDocument/2006/relationships/slide" Target="slides/slide35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60" Type="http://customschemas.google.com/relationships/presentationmetadata" Target="metadata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9" Type="http://schemas.openxmlformats.org/officeDocument/2006/relationships/slide" Target="slides/slide15.xml"/><Relationship Id="rId51" Type="http://schemas.openxmlformats.org/officeDocument/2006/relationships/slide" Target="slides/slide37.xml"/><Relationship Id="rId50" Type="http://schemas.openxmlformats.org/officeDocument/2006/relationships/slide" Target="slides/slide36.xml"/><Relationship Id="rId53" Type="http://schemas.openxmlformats.org/officeDocument/2006/relationships/slide" Target="slides/slide39.xml"/><Relationship Id="rId52" Type="http://schemas.openxmlformats.org/officeDocument/2006/relationships/slide" Target="slides/slide38.xml"/><Relationship Id="rId11" Type="http://schemas.openxmlformats.org/officeDocument/2006/relationships/slideMaster" Target="slideMasters/slideMaster9.xml"/><Relationship Id="rId55" Type="http://schemas.openxmlformats.org/officeDocument/2006/relationships/slide" Target="slides/slide41.xml"/><Relationship Id="rId10" Type="http://schemas.openxmlformats.org/officeDocument/2006/relationships/slideMaster" Target="slideMasters/slideMaster8.xml"/><Relationship Id="rId54" Type="http://schemas.openxmlformats.org/officeDocument/2006/relationships/slide" Target="slides/slide40.xml"/><Relationship Id="rId13" Type="http://schemas.openxmlformats.org/officeDocument/2006/relationships/slideMaster" Target="slideMasters/slideMaster11.xml"/><Relationship Id="rId57" Type="http://schemas.openxmlformats.org/officeDocument/2006/relationships/slide" Target="slides/slide43.xml"/><Relationship Id="rId12" Type="http://schemas.openxmlformats.org/officeDocument/2006/relationships/slideMaster" Target="slideMasters/slideMaster10.xml"/><Relationship Id="rId56" Type="http://schemas.openxmlformats.org/officeDocument/2006/relationships/slide" Target="slides/slide42.xml"/><Relationship Id="rId15" Type="http://schemas.openxmlformats.org/officeDocument/2006/relationships/slide" Target="slides/slide1.xml"/><Relationship Id="rId59" Type="http://schemas.openxmlformats.org/officeDocument/2006/relationships/slide" Target="slides/slide45.xml"/><Relationship Id="rId14" Type="http://schemas.openxmlformats.org/officeDocument/2006/relationships/notesMaster" Target="notesMasters/notesMaster1.xml"/><Relationship Id="rId58" Type="http://schemas.openxmlformats.org/officeDocument/2006/relationships/slide" Target="slides/slide4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9" name="Google Shape;83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28b73bf1b80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g28b73bf1b80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28b953df2c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g28b953df2c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c90ac76a32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7" name="Google Shape;1017;g2c90ac76a32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g2c90ac76a32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c90ac76a32_0_5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6" name="Google Shape;1036;g2c90ac76a32_0_5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1f56e511421_1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7" name="Google Shape;1057;g1f56e511421_1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2c90ac76a32_0_57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9" name="Google Shape;1079;g2c90ac76a32_0_57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1f56e511421_1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3" name="Google Shape;1103;g1f56e511421_1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4" name="Google Shape;1104;g1f56e511421_1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1f56e511421_1_3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7" name="Google Shape;1117;g1f56e511421_1_3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2c90ac76a32_0_30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4" name="Google Shape;1134;g2c90ac76a32_0_30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1f56e511421_1_3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5" name="Google Shape;1155;g1f56e511421_1_3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c90ac76a32_0_1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5" name="Google Shape;855;g2c90ac76a32_0_1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f56e511421_1_5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4" name="Google Shape;1194;g1f56e511421_1_5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1f56e511421_1_7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3" name="Google Shape;1223;g1f56e511421_1_7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f56e511421_1_8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7" name="Google Shape;1237;g1f56e511421_1_8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f56e511421_1_36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3" name="Google Shape;1253;g1f56e511421_1_36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f56e511421_1_9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8" name="Google Shape;1268;g1f56e511421_1_9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f56e511421_1_1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3" name="Google Shape;1283;g1f56e511421_1_1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4" name="Google Shape;1284;g1f56e511421_1_11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1f56e511421_1_33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не нашла ни одной картинки проткнутого баллончика. может, инфографику какую-то...</a:t>
            </a:r>
            <a:endParaRPr/>
          </a:p>
        </p:txBody>
      </p:sp>
      <p:sp>
        <p:nvSpPr>
          <p:cNvPr id="1297" name="Google Shape;1297;g1f56e511421_1_3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1f56e511421_1_1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g1f56e511421_1_1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f56e511421_1_1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g1f56e511421_1_1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f56e511421_1_12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g1f56e511421_1_12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1f56e511421_1_14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9" name="Google Shape;1359;g1f56e511421_1_14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1f56e511421_1_15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g1f56e511421_1_15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f56e511421_1_20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4" name="Google Shape;1394;g1f56e511421_1_20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1f56e511421_1_20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4" name="Google Shape;1414;g1f56e511421_1_20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1f56e511421_1_20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9" name="Google Shape;1439;g1f56e511421_1_20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1f56e511421_1_20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5" name="Google Shape;1455;g1f56e511421_1_20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1f56e511421_1_20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0" name="Google Shape;1480;g1f56e511421_1_20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1f56e511421_1_2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6" name="Google Shape;1496;g1f56e511421_1_2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1f56e511421_1_26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2" name="Google Shape;1512;g1f56e511421_1_26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3" name="Google Shape;1513;g1f56e511421_1_26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1f56e511421_1_26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7" name="Google Shape;1527;g1f56e511421_1_26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1f56e511421_1_26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7" name="Google Shape;1547;g1f56e511421_1_26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1f56e511421_1_30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3" name="Google Shape;1563;g1f56e511421_1_30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4" name="Google Shape;1564;g1f56e511421_1_30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f56e511421_1_30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7" name="Google Shape;1577;g1f56e511421_1_30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1f56e511421_1_34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0" name="Google Shape;1590;g1f56e511421_1_34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1f56e511421_1_35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Обрезать фотки в одинаковые кружочки</a:t>
            </a:r>
            <a:endParaRPr/>
          </a:p>
        </p:txBody>
      </p:sp>
      <p:sp>
        <p:nvSpPr>
          <p:cNvPr id="1605" name="Google Shape;1605;g1f56e511421_1_35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2c90ac76a32_0_58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1" name="Google Shape;1621;g2c90ac76a32_0_58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8b6e9abeba_0_3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g28b6e9abeba_0_3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8b6e9abeba_0_3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g28b6e9abeba_0_3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8bd0063761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g28bd0063761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8b6e9abeba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g28b6e9abeba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f56e511421_1_2853"/>
          <p:cNvSpPr txBox="1"/>
          <p:nvPr>
            <p:ph type="title"/>
          </p:nvPr>
        </p:nvSpPr>
        <p:spPr>
          <a:xfrm>
            <a:off x="415611" y="992765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47" name="Google Shape;547;g1f56e511421_1_2853"/>
          <p:cNvSpPr txBox="1"/>
          <p:nvPr>
            <p:ph idx="1" type="body"/>
          </p:nvPr>
        </p:nvSpPr>
        <p:spPr>
          <a:xfrm>
            <a:off x="415599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48" name="Google Shape;548;g1f56e511421_1_285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f56e511421_1_28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551" name="Google Shape;551;g1f56e511421_1_285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552" name="Google Shape;552;g1f56e511421_1_2857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f56e511421_1_286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55" name="Google Shape;555;g1f56e511421_1_2861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6" name="Google Shape;556;g1f56e511421_1_286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f56e511421_1_2865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121925" spcFirstLastPara="1" rIns="121925" wrap="square" tIns="609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559" name="Google Shape;559;g1f56e511421_1_2865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121925" spcFirstLastPara="1" rIns="121925" wrap="square" tIns="60975">
            <a:no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560" name="Google Shape;560;g1f56e511421_1_2865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121925" spcFirstLastPara="1" rIns="121925" wrap="square" tIns="60975">
            <a:no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561" name="Google Shape;561;g1f56e511421_1_2865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121925" spcFirstLastPara="1" rIns="121925" wrap="square" tIns="609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2" name="Google Shape;562;g1f56e511421_1_2865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121925" spcFirstLastPara="1" rIns="121925" wrap="square" tIns="609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3" name="Google Shape;563;g1f56e511421_1_2865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121925" spcFirstLastPara="1" rIns="121925" wrap="square" tIns="609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f56e511421_1_2872"/>
          <p:cNvSpPr txBox="1"/>
          <p:nvPr>
            <p:ph type="title"/>
          </p:nvPr>
        </p:nvSpPr>
        <p:spPr>
          <a:xfrm>
            <a:off x="415599" y="2867799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66" name="Google Shape;566;g1f56e511421_1_287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f56e511421_1_2875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69" name="Google Shape;569;g1f56e511421_1_2875"/>
          <p:cNvSpPr txBox="1"/>
          <p:nvPr>
            <p:ph idx="1" type="body"/>
          </p:nvPr>
        </p:nvSpPr>
        <p:spPr>
          <a:xfrm>
            <a:off x="415599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70" name="Google Shape;570;g1f56e511421_1_2875"/>
          <p:cNvSpPr txBox="1"/>
          <p:nvPr>
            <p:ph idx="2" type="body"/>
          </p:nvPr>
        </p:nvSpPr>
        <p:spPr>
          <a:xfrm>
            <a:off x="6443197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71" name="Google Shape;571;g1f56e511421_1_287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f56e511421_1_2880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74" name="Google Shape;574;g1f56e511421_1_2880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f56e511421_1_2883"/>
          <p:cNvSpPr txBox="1"/>
          <p:nvPr>
            <p:ph type="title"/>
          </p:nvPr>
        </p:nvSpPr>
        <p:spPr>
          <a:xfrm>
            <a:off x="415599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77" name="Google Shape;577;g1f56e511421_1_2883"/>
          <p:cNvSpPr txBox="1"/>
          <p:nvPr>
            <p:ph idx="1" type="body"/>
          </p:nvPr>
        </p:nvSpPr>
        <p:spPr>
          <a:xfrm>
            <a:off x="415599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78" name="Google Shape;578;g1f56e511421_1_288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f56e511421_1_2887"/>
          <p:cNvSpPr txBox="1"/>
          <p:nvPr>
            <p:ph type="title"/>
          </p:nvPr>
        </p:nvSpPr>
        <p:spPr>
          <a:xfrm>
            <a:off x="653667" y="600199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81" name="Google Shape;581;g1f56e511421_1_288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f56e511421_1_289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1f56e511421_1_289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85" name="Google Shape;585;g1f56e511421_1_2890"/>
          <p:cNvSpPr txBox="1"/>
          <p:nvPr>
            <p:ph idx="1" type="body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86" name="Google Shape;586;g1f56e511421_1_2890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87" name="Google Shape;587;g1f56e511421_1_2890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f56e511421_1_2896"/>
          <p:cNvSpPr txBox="1"/>
          <p:nvPr>
            <p:ph idx="1" type="body"/>
          </p:nvPr>
        </p:nvSpPr>
        <p:spPr>
          <a:xfrm>
            <a:off x="415599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590" name="Google Shape;590;g1f56e511421_1_289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f56e511421_1_2899"/>
          <p:cNvSpPr txBox="1"/>
          <p:nvPr>
            <p:ph type="title"/>
          </p:nvPr>
        </p:nvSpPr>
        <p:spPr>
          <a:xfrm>
            <a:off x="415599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93" name="Google Shape;593;g1f56e511421_1_2899"/>
          <p:cNvSpPr txBox="1"/>
          <p:nvPr>
            <p:ph idx="1" type="body"/>
          </p:nvPr>
        </p:nvSpPr>
        <p:spPr>
          <a:xfrm>
            <a:off x="415599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94" name="Google Shape;594;g1f56e511421_1_289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f56e511421_1_2903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97" name="Google Shape;597;g1f56e511421_1_2903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98" name="Google Shape;598;g1f56e511421_1_290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f56e511421_1_2907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601" name="Google Shape;601;g1f56e511421_1_2907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1pPr>
            <a:lvl2pPr indent="-46355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2pPr>
            <a:lvl3pPr indent="-46355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3pPr>
            <a:lvl4pPr indent="-46355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4pPr>
            <a:lvl5pPr indent="-46355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»"/>
              <a:defRPr sz="37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02" name="Google Shape;602;g1f56e511421_1_2907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03" name="Google Shape;603;g1f56e511421_1_2907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f56e511421_1_29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06" name="Google Shape;606;g1f56e511421_1_29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07" name="Google Shape;607;g1f56e511421_1_2912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f56e511421_1_29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10" name="Google Shape;610;g1f56e511421_1_291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11" name="Google Shape;611;g1f56e511421_1_2916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 1">
  <p:cSld name="TITLE_AND_BODY_4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f56e511421_1_29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614" name="Google Shape;614;g1f56e511421_1_29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15" name="Google Shape;615;g1f56e511421_1_2920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_1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f56e511421_1_2924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f56e511421_1_31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26" name="Google Shape;626;g1f56e511421_1_31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27" name="Google Shape;627;g1f56e511421_1_311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28" name="Google Shape;628;g1f56e511421_1_311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29" name="Google Shape;629;g1f56e511421_1_311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f56e511421_1_312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32" name="Google Shape;632;g1f56e511421_1_3120"/>
          <p:cNvSpPr txBox="1"/>
          <p:nvPr>
            <p:ph idx="1" type="subTitle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33" name="Google Shape;633;g1f56e511421_1_3120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34" name="Google Shape;634;g1f56e511421_1_3120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35" name="Google Shape;635;g1f56e511421_1_3120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f56e511421_1_312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38" name="Google Shape;638;g1f56e511421_1_312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39" name="Google Shape;639;g1f56e511421_1_312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tx">
  <p:cSld name="TITLE_AND_BODY"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f56e511421_1_31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642" name="Google Shape;642;g1f56e511421_1_31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40640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2pPr>
            <a:lvl3pPr indent="-406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3pPr>
            <a:lvl4pPr indent="-40640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4pPr>
            <a:lvl5pPr indent="-40640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5pPr>
            <a:lvl6pPr indent="-4064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6pPr>
            <a:lvl7pPr indent="-40640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7pPr>
            <a:lvl8pPr indent="-40640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8pPr>
            <a:lvl9pPr indent="-40640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9pPr>
          </a:lstStyle>
          <a:p/>
        </p:txBody>
      </p:sp>
      <p:sp>
        <p:nvSpPr>
          <p:cNvPr id="643" name="Google Shape;643;g1f56e511421_1_3130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f56e511421_1_3134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46" name="Google Shape;646;g1f56e511421_1_3134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47" name="Google Shape;647;g1f56e511421_1_313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48" name="Google Shape;648;g1f56e511421_1_313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49" name="Google Shape;649;g1f56e511421_1_313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f56e511421_1_31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52" name="Google Shape;652;g1f56e511421_1_314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53" name="Google Shape;653;g1f56e511421_1_314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54" name="Google Shape;654;g1f56e511421_1_3140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55" name="Google Shape;655;g1f56e511421_1_3140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56" name="Google Shape;656;g1f56e511421_1_3140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f56e511421_1_3147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59" name="Google Shape;659;g1f56e511421_1_3147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0" name="Google Shape;660;g1f56e511421_1_3147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61" name="Google Shape;661;g1f56e511421_1_3147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2" name="Google Shape;662;g1f56e511421_1_3147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63" name="Google Shape;663;g1f56e511421_1_3147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64" name="Google Shape;664;g1f56e511421_1_3147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65" name="Google Shape;665;g1f56e511421_1_3147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f56e511421_1_315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68" name="Google Shape;668;g1f56e511421_1_315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69" name="Google Shape;669;g1f56e511421_1_315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70" name="Google Shape;670;g1f56e511421_1_315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f56e511421_1_3161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73" name="Google Shape;673;g1f56e511421_1_3161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4" name="Google Shape;674;g1f56e511421_1_316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675" name="Google Shape;675;g1f56e511421_1_316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76" name="Google Shape;676;g1f56e511421_1_316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77" name="Google Shape;677;g1f56e511421_1_3161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f56e511421_1_3168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80" name="Google Shape;680;g1f56e511421_1_3168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81" name="Google Shape;681;g1f56e511421_1_316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682" name="Google Shape;682;g1f56e511421_1_3168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83" name="Google Shape;683;g1f56e511421_1_3168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84" name="Google Shape;684;g1f56e511421_1_3168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f56e511421_1_317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87" name="Google Shape;687;g1f56e511421_1_3175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88" name="Google Shape;688;g1f56e511421_1_3175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89" name="Google Shape;689;g1f56e511421_1_3175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90" name="Google Shape;690;g1f56e511421_1_3175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f56e511421_1_318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93" name="Google Shape;693;g1f56e511421_1_318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694" name="Google Shape;694;g1f56e511421_1_318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95" name="Google Shape;695;g1f56e511421_1_318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96" name="Google Shape;696;g1f56e511421_1_3181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f56e511421_1_3187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699" name="Google Shape;699;g1f56e511421_1_3187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700" name="Google Shape;700;g1f56e511421_1_3187"/>
          <p:cNvSpPr txBox="1"/>
          <p:nvPr>
            <p:ph idx="12" type="sldNum"/>
          </p:nvPr>
        </p:nvSpPr>
        <p:spPr>
          <a:xfrm>
            <a:off x="11579846" y="6267685"/>
            <a:ext cx="449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f56e511421_1_319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07" name="Google Shape;707;g1f56e511421_1_319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08" name="Google Shape;708;g1f56e511421_1_3195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9" name="Google Shape;709;g1f56e511421_1_3195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0" name="Google Shape;710;g1f56e511421_1_3195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f56e511421_1_3201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713" name="Google Shape;713;g1f56e511421_1_3201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714" name="Google Shape;714;g1f56e511421_1_3201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f56e511421_1_3205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17" name="Google Shape;717;g1f56e511421_1_3205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f56e511421_1_320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720" name="Google Shape;720;g1f56e511421_1_320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721" name="Google Shape;721;g1f56e511421_1_3208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f56e511421_1_32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724" name="Google Shape;724;g1f56e511421_1_3212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725" name="Google Shape;725;g1f56e511421_1_3212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726" name="Google Shape;726;g1f56e511421_1_3212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f56e511421_1_321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729" name="Google Shape;729;g1f56e511421_1_3217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f56e511421_1_3220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732" name="Google Shape;732;g1f56e511421_1_3220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733" name="Google Shape;733;g1f56e511421_1_3220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f56e511421_1_3224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736" name="Google Shape;736;g1f56e511421_1_3224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f56e511421_1_322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g1f56e511421_1_3227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740" name="Google Shape;740;g1f56e511421_1_3227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41" name="Google Shape;741;g1f56e511421_1_3227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742" name="Google Shape;742;g1f56e511421_1_3227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90ac76a32_0_57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g2c90ac76a32_0_57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2c90ac76a32_0_573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f56e511421_1_3233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745" name="Google Shape;745;g1f56e511421_1_3233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f56e511421_1_3236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48" name="Google Shape;748;g1f56e511421_1_3236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749" name="Google Shape;749;g1f56e511421_1_3236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f56e511421_1_3240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f56e511421_1_33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60" name="Google Shape;760;g1f56e511421_1_337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61" name="Google Shape;761;g1f56e511421_1_33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62" name="Google Shape;762;g1f56e511421_1_33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63" name="Google Shape;763;g1f56e511421_1_33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f56e511421_1_337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f56e511421_1_338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768" name="Google Shape;768;g1f56e511421_1_3381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769" name="Google Shape;769;g1f56e511421_1_338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f56e511421_1_338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2" name="Google Shape;772;g1f56e511421_1_338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73" name="Google Shape;773;g1f56e511421_1_338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4" name="Google Shape;774;g1f56e511421_1_338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5" name="Google Shape;775;g1f56e511421_1_33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f56e511421_1_3391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78" name="Google Shape;778;g1f56e511421_1_3391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9" name="Google Shape;779;g1f56e511421_1_339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80" name="Google Shape;780;g1f56e511421_1_33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81" name="Google Shape;781;g1f56e511421_1_33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f56e511421_1_33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84" name="Google Shape;784;g1f56e511421_1_339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85" name="Google Shape;785;g1f56e511421_1_339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86" name="Google Shape;786;g1f56e511421_1_339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87" name="Google Shape;787;g1f56e511421_1_339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88" name="Google Shape;788;g1f56e511421_1_339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f56e511421_1_3404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91" name="Google Shape;791;g1f56e511421_1_3404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2" name="Google Shape;792;g1f56e511421_1_3404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93" name="Google Shape;793;g1f56e511421_1_3404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94" name="Google Shape;794;g1f56e511421_1_3404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795" name="Google Shape;795;g1f56e511421_1_340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96" name="Google Shape;796;g1f56e511421_1_340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797" name="Google Shape;797;g1f56e511421_1_340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1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90ac76a32_0_578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f56e511421_1_34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0" name="Google Shape;800;g1f56e511421_1_34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1" name="Google Shape;801;g1f56e511421_1_34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2" name="Google Shape;802;g1f56e511421_1_34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f56e511421_1_34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5" name="Google Shape;805;g1f56e511421_1_34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6" name="Google Shape;806;g1f56e511421_1_34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1f56e511421_1_3422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09" name="Google Shape;809;g1f56e511421_1_3422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10" name="Google Shape;810;g1f56e511421_1_3422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811" name="Google Shape;811;g1f56e511421_1_34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12" name="Google Shape;812;g1f56e511421_1_34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13" name="Google Shape;813;g1f56e511421_1_34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f56e511421_1_3429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16" name="Google Shape;816;g1f56e511421_1_3429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7" name="Google Shape;817;g1f56e511421_1_342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818" name="Google Shape;818;g1f56e511421_1_34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19" name="Google Shape;819;g1f56e511421_1_34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20" name="Google Shape;820;g1f56e511421_1_34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f56e511421_1_34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23" name="Google Shape;823;g1f56e511421_1_3436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24" name="Google Shape;824;g1f56e511421_1_343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25" name="Google Shape;825;g1f56e511421_1_34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26" name="Google Shape;826;g1f56e511421_1_34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1f56e511421_1_3442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29" name="Google Shape;829;g1f56e511421_1_3442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30" name="Google Shape;830;g1f56e511421_1_344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31" name="Google Shape;831;g1f56e511421_1_34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832" name="Google Shape;832;g1f56e511421_1_34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f56e511421_1_344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35" name="Google Shape;835;g1f56e511421_1_344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36" name="Google Shape;836;g1f56e511421_1_3448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c90ac76a32_0_5790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04" name="Google Shape;104;g2c90ac76a32_0_5790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05" name="Google Shape;105;g2c90ac76a32_0_5790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90ac76a32_0_5735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8" name="Google Shape;108;g2c90ac76a32_0_5735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g2c90ac76a32_0_573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90ac76a32_0_573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2" name="Google Shape;112;g2c90ac76a32_0_5739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g2c90ac76a32_0_573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90ac76a32_0_57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6" name="Google Shape;116;g2c90ac76a32_0_5743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g2c90ac76a32_0_574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90ac76a32_0_5747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0" name="Google Shape;120;g2c90ac76a32_0_5747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2c90ac76a32_0_5747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g2c90ac76a32_0_574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90ac76a32_0_575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5" name="Google Shape;125;g2c90ac76a32_0_5752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90ac76a32_0_575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90ac76a32_0_5757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0" name="Google Shape;130;g2c90ac76a32_0_5757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g2c90ac76a32_0_5757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g2c90ac76a32_0_575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90ac76a32_0_5762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5" name="Google Shape;135;g2c90ac76a32_0_5762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g2c90ac76a32_0_5762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g2c90ac76a32_0_5762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90ac76a32_0_576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0" name="Google Shape;140;g2c90ac76a32_0_576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g2c90ac76a32_0_576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c90ac76a32_0_5771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4" name="Google Shape;144;g2c90ac76a32_0_5771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g2c90ac76a32_0_577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90ac76a32_0_577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 1" type="obj">
  <p:cSld name="OBJEC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90ac76a32_0_5777"/>
          <p:cNvSpPr txBox="1"/>
          <p:nvPr>
            <p:ph type="title"/>
          </p:nvPr>
        </p:nvSpPr>
        <p:spPr>
          <a:xfrm>
            <a:off x="770425" y="445200"/>
            <a:ext cx="103173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9pPr>
          </a:lstStyle>
          <a:p/>
        </p:txBody>
      </p:sp>
      <p:sp>
        <p:nvSpPr>
          <p:cNvPr id="150" name="Google Shape;150;g2c90ac76a32_0_5777"/>
          <p:cNvSpPr txBox="1"/>
          <p:nvPr>
            <p:ph idx="1" type="body"/>
          </p:nvPr>
        </p:nvSpPr>
        <p:spPr>
          <a:xfrm>
            <a:off x="838200" y="11462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1" sz="1800">
                <a:solidFill>
                  <a:srgbClr val="0070B6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400"/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400"/>
            </a:lvl9pPr>
          </a:lstStyle>
          <a:p/>
        </p:txBody>
      </p:sp>
      <p:cxnSp>
        <p:nvCxnSpPr>
          <p:cNvPr id="151" name="Google Shape;151;g2c90ac76a32_0_5777"/>
          <p:cNvCxnSpPr/>
          <p:nvPr/>
        </p:nvCxnSpPr>
        <p:spPr>
          <a:xfrm>
            <a:off x="0" y="6056127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2" name="Google Shape;152;g2c90ac76a32_0_57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56525" y="6379050"/>
            <a:ext cx="1834650" cy="24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g2c90ac76a32_0_5777"/>
          <p:cNvCxnSpPr/>
          <p:nvPr/>
        </p:nvCxnSpPr>
        <p:spPr>
          <a:xfrm>
            <a:off x="0" y="6126477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" name="Google Shape;154;g2c90ac76a32_0_5777"/>
          <p:cNvSpPr txBox="1"/>
          <p:nvPr/>
        </p:nvSpPr>
        <p:spPr>
          <a:xfrm>
            <a:off x="-275" y="6120787"/>
            <a:ext cx="7707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b="0" i="0" lang="ru-RU" sz="1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6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c90ac76a32_0_5777"/>
          <p:cNvSpPr txBox="1"/>
          <p:nvPr/>
        </p:nvSpPr>
        <p:spPr>
          <a:xfrm>
            <a:off x="799725" y="6132325"/>
            <a:ext cx="40014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Экологичный офис — это просто!</a:t>
            </a:r>
            <a:endParaRPr b="0" i="0" sz="16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2c90ac76a32_0_5777"/>
          <p:cNvSpPr txBox="1"/>
          <p:nvPr/>
        </p:nvSpPr>
        <p:spPr>
          <a:xfrm>
            <a:off x="8842025" y="6132325"/>
            <a:ext cx="12948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600" u="none" cap="none" strike="noStrik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лого </a:t>
            </a:r>
            <a:endParaRPr b="0" i="0" sz="1600" u="none" cap="none" strike="noStrike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600" u="none" cap="none" strike="noStrik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клиента</a:t>
            </a:r>
            <a:endParaRPr b="0" i="0" sz="1600" u="none" cap="none" strike="noStrike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28">
          <p15:clr>
            <a:srgbClr val="FA7B17"/>
          </p15:clr>
        </p15:guide>
        <p15:guide id="2" orient="horz" pos="510">
          <p15:clr>
            <a:srgbClr val="FA7B17"/>
          </p15:clr>
        </p15:guide>
        <p15:guide id="3" orient="horz" pos="794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2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90ac76a32_0_578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90ac76a32_0_32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5" name="Google Shape;165;g2c90ac76a32_0_32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g2c90ac76a32_0_322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90ac76a32_0_32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90ac76a32_0_3229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71" name="Google Shape;171;g2c90ac76a32_0_3229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72" name="Google Shape;172;g2c90ac76a32_0_3229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c90ac76a32_0_3233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5" name="Google Shape;175;g2c90ac76a32_0_3233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g2c90ac76a32_0_323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90ac76a32_0_32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79" name="Google Shape;179;g2c90ac76a32_0_323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61950" lvl="2" marL="1371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4pPr>
            <a:lvl5pPr indent="-361950" lvl="4" marL="22860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5pPr>
            <a:lvl6pPr indent="-361950" lvl="5" marL="27432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180" name="Google Shape;180;g2c90ac76a32_0_3237"/>
          <p:cNvSpPr txBox="1"/>
          <p:nvPr>
            <p:ph idx="12" type="sldNum"/>
          </p:nvPr>
        </p:nvSpPr>
        <p:spPr>
          <a:xfrm>
            <a:off x="11089857" y="6415796"/>
            <a:ext cx="26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90ac76a32_0_32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83" name="Google Shape;183;g2c90ac76a32_0_324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84" name="Google Shape;184;g2c90ac76a32_0_324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90ac76a32_0_324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7" name="Google Shape;187;g2c90ac76a32_0_3245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g2c90ac76a32_0_324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90ac76a32_0_32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1" name="Google Shape;191;g2c90ac76a32_0_324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g2c90ac76a32_0_324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90ac76a32_0_3253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5" name="Google Shape;195;g2c90ac76a32_0_3253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g2c90ac76a32_0_3253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g2c90ac76a32_0_325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90ac76a32_0_32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0" name="Google Shape;200;g2c90ac76a32_0_325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90ac76a32_0_3261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3" name="Google Shape;203;g2c90ac76a32_0_3261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g2c90ac76a32_0_3261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g2c90ac76a32_0_326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c90ac76a32_0_3266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8" name="Google Shape;208;g2c90ac76a32_0_3266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g2c90ac76a32_0_3266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g2c90ac76a32_0_326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c90ac76a32_0_32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3" name="Google Shape;213;g2c90ac76a32_0_32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g2c90ac76a32_0_327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c90ac76a32_0_3275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7" name="Google Shape;217;g2c90ac76a32_0_3275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g2c90ac76a32_0_327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c90ac76a32_0_59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225" name="Google Shape;225;g2c90ac76a32_0_59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226" name="Google Shape;226;g2c90ac76a32_0_593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90ac76a32_0_5935"/>
          <p:cNvSpPr txBox="1"/>
          <p:nvPr>
            <p:ph type="title"/>
          </p:nvPr>
        </p:nvSpPr>
        <p:spPr>
          <a:xfrm>
            <a:off x="415611" y="992765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29" name="Google Shape;229;g2c90ac76a32_0_5935"/>
          <p:cNvSpPr txBox="1"/>
          <p:nvPr>
            <p:ph idx="1" type="body"/>
          </p:nvPr>
        </p:nvSpPr>
        <p:spPr>
          <a:xfrm>
            <a:off x="415599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30" name="Google Shape;230;g2c90ac76a32_0_593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c90ac76a32_0_593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c90ac76a32_0_5941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235" name="Google Shape;235;g2c90ac76a32_0_5941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36" name="Google Shape;236;g2c90ac76a32_0_594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g2c90ac76a32_0_594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g2c90ac76a32_0_594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90ac76a32_0_594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41" name="Google Shape;241;g2c90ac76a32_0_594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42" name="Google Shape;242;g2c90ac76a32_0_594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c90ac76a32_0_5951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245" name="Google Shape;245;g2c90ac76a32_0_5951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246" name="Google Shape;246;g2c90ac76a32_0_5951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247" name="Google Shape;247;g2c90ac76a32_0_595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g2c90ac76a32_0_595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g2c90ac76a32_0_595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c90ac76a32_0_5958"/>
          <p:cNvSpPr txBox="1"/>
          <p:nvPr>
            <p:ph type="title"/>
          </p:nvPr>
        </p:nvSpPr>
        <p:spPr>
          <a:xfrm>
            <a:off x="415599" y="2867799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52" name="Google Shape;252;g2c90ac76a32_0_595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c90ac76a32_0_596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55" name="Google Shape;255;g2c90ac76a32_0_5961"/>
          <p:cNvSpPr txBox="1"/>
          <p:nvPr>
            <p:ph idx="1" type="body"/>
          </p:nvPr>
        </p:nvSpPr>
        <p:spPr>
          <a:xfrm>
            <a:off x="415599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56" name="Google Shape;256;g2c90ac76a32_0_5961"/>
          <p:cNvSpPr txBox="1"/>
          <p:nvPr>
            <p:ph idx="2" type="body"/>
          </p:nvPr>
        </p:nvSpPr>
        <p:spPr>
          <a:xfrm>
            <a:off x="64431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57" name="Google Shape;257;g2c90ac76a32_0_596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c90ac76a32_0_5966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60" name="Google Shape;260;g2c90ac76a32_0_596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90ac76a32_0_5969"/>
          <p:cNvSpPr txBox="1"/>
          <p:nvPr>
            <p:ph type="title"/>
          </p:nvPr>
        </p:nvSpPr>
        <p:spPr>
          <a:xfrm>
            <a:off x="415599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63" name="Google Shape;263;g2c90ac76a32_0_5969"/>
          <p:cNvSpPr txBox="1"/>
          <p:nvPr>
            <p:ph idx="1" type="body"/>
          </p:nvPr>
        </p:nvSpPr>
        <p:spPr>
          <a:xfrm>
            <a:off x="415599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64" name="Google Shape;264;g2c90ac76a32_0_596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c90ac76a32_0_5973"/>
          <p:cNvSpPr txBox="1"/>
          <p:nvPr>
            <p:ph type="title"/>
          </p:nvPr>
        </p:nvSpPr>
        <p:spPr>
          <a:xfrm>
            <a:off x="653667" y="600199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67" name="Google Shape;267;g2c90ac76a32_0_597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c90ac76a32_0_597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25" lIns="60925" spcFirstLastPara="1" rIns="6092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c90ac76a32_0_597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71" name="Google Shape;271;g2c90ac76a32_0_5976"/>
          <p:cNvSpPr txBox="1"/>
          <p:nvPr>
            <p:ph idx="1" type="body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72" name="Google Shape;272;g2c90ac76a32_0_5976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73" name="Google Shape;273;g2c90ac76a32_0_597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90ac76a32_0_5982"/>
          <p:cNvSpPr txBox="1"/>
          <p:nvPr>
            <p:ph idx="1" type="body"/>
          </p:nvPr>
        </p:nvSpPr>
        <p:spPr>
          <a:xfrm>
            <a:off x="415599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276" name="Google Shape;276;g2c90ac76a32_0_598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c90ac76a32_0_5985"/>
          <p:cNvSpPr txBox="1"/>
          <p:nvPr>
            <p:ph type="title"/>
          </p:nvPr>
        </p:nvSpPr>
        <p:spPr>
          <a:xfrm>
            <a:off x="415599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79" name="Google Shape;279;g2c90ac76a32_0_5985"/>
          <p:cNvSpPr txBox="1"/>
          <p:nvPr>
            <p:ph idx="1" type="body"/>
          </p:nvPr>
        </p:nvSpPr>
        <p:spPr>
          <a:xfrm>
            <a:off x="415599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80" name="Google Shape;280;g2c90ac76a32_0_598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c90ac76a32_0_598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83" name="Google Shape;283;g2c90ac76a32_0_59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84" name="Google Shape;284;g2c90ac76a32_0_5989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90ac76a32_0_5993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87" name="Google Shape;287;g2c90ac76a32_0_5993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355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1pPr>
            <a:lvl2pPr indent="-46355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2pPr>
            <a:lvl3pPr indent="-46355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3pPr>
            <a:lvl4pPr indent="-46355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4pPr>
            <a:lvl5pPr indent="-46355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»"/>
              <a:defRPr sz="37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88" name="Google Shape;288;g2c90ac76a32_0_5993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89" name="Google Shape;289;g2c90ac76a32_0_599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f56e511421_1_542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98" name="Google Shape;298;g1f56e511421_1_542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99" name="Google Shape;299;g1f56e511421_1_54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f56e511421_1_54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f56e511421_1_5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04" name="Google Shape;304;g1f56e511421_1_54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05" name="Google Shape;305;g1f56e511421_1_548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06" name="Google Shape;306;g1f56e511421_1_548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07" name="Google Shape;307;g1f56e511421_1_548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f56e511421_1_55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75" spcFirstLastPara="1" rIns="9147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0" name="Google Shape;310;g1f56e511421_1_554"/>
          <p:cNvSpPr txBox="1"/>
          <p:nvPr>
            <p:ph idx="1" type="subTitle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1" name="Google Shape;311;g1f56e511421_1_55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2" name="Google Shape;312;g1f56e511421_1_55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3" name="Google Shape;313;g1f56e511421_1_55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f56e511421_1_560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6" name="Google Shape;316;g1f56e511421_1_560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7" name="Google Shape;317;g1f56e511421_1_560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8" name="Google Shape;318;g1f56e511421_1_560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9" name="Google Shape;319;g1f56e511421_1_560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f56e511421_1_56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2" name="Google Shape;322;g1f56e511421_1_56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23" name="Google Shape;323;g1f56e511421_1_56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24" name="Google Shape;324;g1f56e511421_1_56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5" name="Google Shape;325;g1f56e511421_1_56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6" name="Google Shape;326;g1f56e511421_1_56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f56e511421_1_57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9" name="Google Shape;329;g1f56e511421_1_573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75" spcFirstLastPara="1" rIns="9147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0" name="Google Shape;330;g1f56e511421_1_573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31" name="Google Shape;331;g1f56e511421_1_573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75" spcFirstLastPara="1" rIns="9147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2" name="Google Shape;332;g1f56e511421_1_573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33" name="Google Shape;333;g1f56e511421_1_573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4" name="Google Shape;334;g1f56e511421_1_573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5" name="Google Shape;335;g1f56e511421_1_573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f56e511421_1_58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8" name="Google Shape;338;g1f56e511421_1_582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9" name="Google Shape;339;g1f56e511421_1_582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40" name="Google Shape;340;g1f56e511421_1_582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f56e511421_1_587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43" name="Google Shape;343;g1f56e511421_1_587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44" name="Google Shape;344;g1f56e511421_1_587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f56e511421_1_591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47" name="Google Shape;347;g1f56e511421_1_591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48" name="Google Shape;348;g1f56e511421_1_59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349" name="Google Shape;349;g1f56e511421_1_59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50" name="Google Shape;350;g1f56e511421_1_59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51" name="Google Shape;351;g1f56e511421_1_591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f56e511421_1_598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54" name="Google Shape;354;g1f56e511421_1_598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g1f56e511421_1_59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356" name="Google Shape;356;g1f56e511421_1_598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57" name="Google Shape;357;g1f56e511421_1_598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58" name="Google Shape;358;g1f56e511421_1_598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f56e511421_1_60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61" name="Google Shape;361;g1f56e511421_1_605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62" name="Google Shape;362;g1f56e511421_1_605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63" name="Google Shape;363;g1f56e511421_1_605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64" name="Google Shape;364;g1f56e511421_1_605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f56e511421_1_61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67" name="Google Shape;367;g1f56e511421_1_61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68" name="Google Shape;368;g1f56e511421_1_61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69" name="Google Shape;369;g1f56e511421_1_61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70" name="Google Shape;370;g1f56e511421_1_611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f56e511421_1_61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73" name="Google Shape;373;g1f56e511421_1_61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74" name="Google Shape;374;g1f56e511421_1_617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f56e511421_1_159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83" name="Google Shape;383;g1f56e511421_1_159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84" name="Google Shape;384;g1f56e511421_1_159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85" name="Google Shape;385;g1f56e511421_1_159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86" name="Google Shape;386;g1f56e511421_1_15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f56e511421_1_159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89" name="Google Shape;389;g1f56e511421_1_159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90" name="Google Shape;390;g1f56e511421_1_159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91" name="Google Shape;391;g1f56e511421_1_159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92" name="Google Shape;392;g1f56e511421_1_159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f56e511421_1_160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95" name="Google Shape;395;g1f56e511421_1_160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96" name="Google Shape;396;g1f56e511421_1_160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tx">
  <p:cSld name="TITLE_AND_BODY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f56e511421_1_160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399" name="Google Shape;399;g1f56e511421_1_160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40640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2pPr>
            <a:lvl3pPr indent="-406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3pPr>
            <a:lvl4pPr indent="-40640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4pPr>
            <a:lvl5pPr indent="-40640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5pPr>
            <a:lvl6pPr indent="-4064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6pPr>
            <a:lvl7pPr indent="-40640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7pPr>
            <a:lvl8pPr indent="-40640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8pPr>
            <a:lvl9pPr indent="-40640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9pPr>
          </a:lstStyle>
          <a:p/>
        </p:txBody>
      </p:sp>
      <p:sp>
        <p:nvSpPr>
          <p:cNvPr id="400" name="Google Shape;400;g1f56e511421_1_1606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f56e511421_1_161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03" name="Google Shape;403;g1f56e511421_1_161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4" name="Google Shape;404;g1f56e511421_1_16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05" name="Google Shape;405;g1f56e511421_1_16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06" name="Google Shape;406;g1f56e511421_1_16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f56e511421_1_16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09" name="Google Shape;409;g1f56e511421_1_161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10" name="Google Shape;410;g1f56e511421_1_161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11" name="Google Shape;411;g1f56e511421_1_16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12" name="Google Shape;412;g1f56e511421_1_16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13" name="Google Shape;413;g1f56e511421_1_16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f56e511421_1_162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16" name="Google Shape;416;g1f56e511421_1_1623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7" name="Google Shape;417;g1f56e511421_1_1623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18" name="Google Shape;418;g1f56e511421_1_1623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9" name="Google Shape;419;g1f56e511421_1_1623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20" name="Google Shape;420;g1f56e511421_1_16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21" name="Google Shape;421;g1f56e511421_1_16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22" name="Google Shape;422;g1f56e511421_1_16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f56e511421_1_16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25" name="Google Shape;425;g1f56e511421_1_163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26" name="Google Shape;426;g1f56e511421_1_16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27" name="Google Shape;427;g1f56e511421_1_16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f56e511421_1_1637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30" name="Google Shape;430;g1f56e511421_1_1637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1" name="Google Shape;431;g1f56e511421_1_1637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432" name="Google Shape;432;g1f56e511421_1_163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33" name="Google Shape;433;g1f56e511421_1_163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34" name="Google Shape;434;g1f56e511421_1_16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f56e511421_1_1644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37" name="Google Shape;437;g1f56e511421_1_1644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8" name="Google Shape;438;g1f56e511421_1_1644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439" name="Google Shape;439;g1f56e511421_1_164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40" name="Google Shape;440;g1f56e511421_1_16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41" name="Google Shape;441;g1f56e511421_1_16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f56e511421_1_16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44" name="Google Shape;444;g1f56e511421_1_1651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45" name="Google Shape;445;g1f56e511421_1_16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46" name="Google Shape;446;g1f56e511421_1_16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47" name="Google Shape;447;g1f56e511421_1_16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f56e511421_1_1657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50" name="Google Shape;450;g1f56e511421_1_1657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51" name="Google Shape;451;g1f56e511421_1_165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52" name="Google Shape;452;g1f56e511421_1_165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53" name="Google Shape;453;g1f56e511421_1_16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f56e511421_1_276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62" name="Google Shape;462;g1f56e511421_1_276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63" name="Google Shape;463;g1f56e511421_1_2768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64" name="Google Shape;464;g1f56e511421_1_2768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65" name="Google Shape;465;g1f56e511421_1_2768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f56e511421_1_277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68" name="Google Shape;468;g1f56e511421_1_2774"/>
          <p:cNvSpPr txBox="1"/>
          <p:nvPr>
            <p:ph idx="1" type="subTitle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69" name="Google Shape;469;g1f56e511421_1_277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70" name="Google Shape;470;g1f56e511421_1_277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71" name="Google Shape;471;g1f56e511421_1_277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f56e511421_1_2780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74" name="Google Shape;474;g1f56e511421_1_2780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5" name="Google Shape;475;g1f56e511421_1_2780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76" name="Google Shape;476;g1f56e511421_1_2780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77" name="Google Shape;477;g1f56e511421_1_2780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f56e511421_1_278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80" name="Google Shape;480;g1f56e511421_1_278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81" name="Google Shape;481;g1f56e511421_1_278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82" name="Google Shape;482;g1f56e511421_1_278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83" name="Google Shape;483;g1f56e511421_1_278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84" name="Google Shape;484;g1f56e511421_1_278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f56e511421_1_279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87" name="Google Shape;487;g1f56e511421_1_2793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8" name="Google Shape;488;g1f56e511421_1_2793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89" name="Google Shape;489;g1f56e511421_1_2793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0" name="Google Shape;490;g1f56e511421_1_2793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91" name="Google Shape;491;g1f56e511421_1_2793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92" name="Google Shape;492;g1f56e511421_1_2793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93" name="Google Shape;493;g1f56e511421_1_2793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f56e511421_1_280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96" name="Google Shape;496;g1f56e511421_1_2802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97" name="Google Shape;497;g1f56e511421_1_2802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498" name="Google Shape;498;g1f56e511421_1_2802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f56e511421_1_2807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01" name="Google Shape;501;g1f56e511421_1_2807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02" name="Google Shape;502;g1f56e511421_1_2807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f56e511421_1_2811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05" name="Google Shape;505;g1f56e511421_1_2811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06" name="Google Shape;506;g1f56e511421_1_2811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507" name="Google Shape;507;g1f56e511421_1_281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08" name="Google Shape;508;g1f56e511421_1_281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09" name="Google Shape;509;g1f56e511421_1_2811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f56e511421_1_2818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12" name="Google Shape;512;g1f56e511421_1_2818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g1f56e511421_1_2818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514" name="Google Shape;514;g1f56e511421_1_2818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15" name="Google Shape;515;g1f56e511421_1_2818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16" name="Google Shape;516;g1f56e511421_1_2818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f56e511421_1_28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19" name="Google Shape;519;g1f56e511421_1_2825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520" name="Google Shape;520;g1f56e511421_1_2825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21" name="Google Shape;521;g1f56e511421_1_2825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22" name="Google Shape;522;g1f56e511421_1_2825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f56e511421_1_283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25" name="Google Shape;525;g1f56e511421_1_283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526" name="Google Shape;526;g1f56e511421_1_283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27" name="Google Shape;527;g1f56e511421_1_283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28" name="Google Shape;528;g1f56e511421_1_2831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tx">
  <p:cSld name="TITLE_AND_BODY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f56e511421_1_28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531" name="Google Shape;531;g1f56e511421_1_283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1pPr>
            <a:lvl2pPr indent="-40640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2pPr>
            <a:lvl3pPr indent="-406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3pPr>
            <a:lvl4pPr indent="-40640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4pPr>
            <a:lvl5pPr indent="-40640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5pPr>
            <a:lvl6pPr indent="-4064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6pPr>
            <a:lvl7pPr indent="-40640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7pPr>
            <a:lvl8pPr indent="-40640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8pPr>
            <a:lvl9pPr indent="-40640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/>
        </p:txBody>
      </p:sp>
      <p:sp>
        <p:nvSpPr>
          <p:cNvPr id="532" name="Google Shape;532;g1f56e511421_1_2837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f56e511421_1_284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f56e511421_1_2847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121925" spcFirstLastPara="1" rIns="121925" wrap="square" tIns="609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541" name="Google Shape;541;g1f56e511421_1_2847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121925" spcFirstLastPara="1" rIns="121925" wrap="square" tIns="60975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42" name="Google Shape;542;g1f56e511421_1_2847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121925" spcFirstLastPara="1" rIns="121925" wrap="square" tIns="609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3" name="Google Shape;543;g1f56e511421_1_2847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121925" spcFirstLastPara="1" rIns="121925" wrap="square" tIns="609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4" name="Google Shape;544;g1f56e511421_1_2847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75" lIns="121925" spcFirstLastPara="1" rIns="121925" wrap="square" tIns="609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theme" Target="../theme/theme9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5" Type="http://schemas.openxmlformats.org/officeDocument/2006/relationships/theme" Target="../theme/theme10.xml"/><Relationship Id="rId1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7.xml"/><Relationship Id="rId21" Type="http://schemas.openxmlformats.org/officeDocument/2006/relationships/theme" Target="../theme/theme8.xml"/><Relationship Id="rId13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f56e511421_1_319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3" name="Google Shape;703;g1f56e511421_1_319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4" name="Google Shape;704;g1f56e511421_1_3191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f56e511421_1_336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4" name="Google Shape;754;g1f56e511421_1_336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5" name="Google Shape;755;g1f56e511421_1_336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6" name="Google Shape;756;g1f56e511421_1_336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7" name="Google Shape;757;g1f56e511421_1_336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90ac76a32_0_57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2c90ac76a32_0_572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2c90ac76a32_0_572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90ac76a32_0_32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g2c90ac76a32_0_32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g2c90ac76a32_0_321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c90ac76a32_0_592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Google Shape;221;g2c90ac76a32_0_592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2" name="Google Shape;222;g2c90ac76a32_0_59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f56e511421_1_5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2" name="Google Shape;292;g1f56e511421_1_5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3" name="Google Shape;293;g1f56e511421_1_53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4" name="Google Shape;294;g1f56e511421_1_53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g1f56e511421_1_53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75" spcFirstLastPara="1" rIns="9147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f56e511421_1_158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377" name="Google Shape;377;g1f56e511421_1_15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8" name="Google Shape;378;g1f56e511421_1_158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g1f56e511421_1_158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0" name="Google Shape;380;g1f56e511421_1_158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f56e511421_1_276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6" name="Google Shape;456;g1f56e511421_1_276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7" name="Google Shape;457;g1f56e511421_1_2762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8" name="Google Shape;458;g1f56e511421_1_2762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9" name="Google Shape;459;g1f56e511421_1_2762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f56e511421_1_284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5" name="Google Shape;535;g1f56e511421_1_2841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6" name="Google Shape;536;g1f56e511421_1_284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f56e511421_1_310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0" name="Google Shape;620;g1f56e511421_1_310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1" name="Google Shape;621;g1f56e511421_1_3108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2" name="Google Shape;622;g1f56e511421_1_3108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3" name="Google Shape;623;g1f56e511421_1_3108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35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3.png"/><Relationship Id="rId5" Type="http://schemas.openxmlformats.org/officeDocument/2006/relationships/image" Target="../media/image40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3.png"/><Relationship Id="rId5" Type="http://schemas.openxmlformats.org/officeDocument/2006/relationships/image" Target="../media/image44.png"/><Relationship Id="rId6" Type="http://schemas.openxmlformats.org/officeDocument/2006/relationships/image" Target="../media/image74.png"/><Relationship Id="rId7" Type="http://schemas.openxmlformats.org/officeDocument/2006/relationships/image" Target="../media/image43.png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56.pn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8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3.png"/><Relationship Id="rId5" Type="http://schemas.openxmlformats.org/officeDocument/2006/relationships/image" Target="../media/image57.png"/><Relationship Id="rId6" Type="http://schemas.openxmlformats.org/officeDocument/2006/relationships/image" Target="../media/image61.png"/><Relationship Id="rId7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19.jpg"/><Relationship Id="rId9" Type="http://schemas.openxmlformats.org/officeDocument/2006/relationships/image" Target="../media/image40.png"/><Relationship Id="rId5" Type="http://schemas.openxmlformats.org/officeDocument/2006/relationships/image" Target="../media/image52.png"/><Relationship Id="rId6" Type="http://schemas.openxmlformats.org/officeDocument/2006/relationships/image" Target="../media/image58.png"/><Relationship Id="rId7" Type="http://schemas.openxmlformats.org/officeDocument/2006/relationships/image" Target="../media/image68.png"/><Relationship Id="rId8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110.jpg"/><Relationship Id="rId12" Type="http://schemas.openxmlformats.org/officeDocument/2006/relationships/image" Target="../media/image72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66.png"/><Relationship Id="rId5" Type="http://schemas.openxmlformats.org/officeDocument/2006/relationships/image" Target="../media/image60.png"/><Relationship Id="rId6" Type="http://schemas.openxmlformats.org/officeDocument/2006/relationships/image" Target="../media/image63.png"/><Relationship Id="rId7" Type="http://schemas.openxmlformats.org/officeDocument/2006/relationships/image" Target="../media/image70.png"/><Relationship Id="rId8" Type="http://schemas.openxmlformats.org/officeDocument/2006/relationships/image" Target="../media/image6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79.png"/><Relationship Id="rId13" Type="http://schemas.openxmlformats.org/officeDocument/2006/relationships/image" Target="../media/image3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jpg"/><Relationship Id="rId4" Type="http://schemas.openxmlformats.org/officeDocument/2006/relationships/image" Target="../media/image69.jpg"/><Relationship Id="rId9" Type="http://schemas.openxmlformats.org/officeDocument/2006/relationships/image" Target="../media/image78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71.png"/><Relationship Id="rId8" Type="http://schemas.openxmlformats.org/officeDocument/2006/relationships/image" Target="../media/image7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180.png"/><Relationship Id="rId5" Type="http://schemas.openxmlformats.org/officeDocument/2006/relationships/image" Target="../media/image83.png"/><Relationship Id="rId6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179.jpg"/><Relationship Id="rId5" Type="http://schemas.openxmlformats.org/officeDocument/2006/relationships/image" Target="../media/image80.png"/><Relationship Id="rId6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92.jpg"/><Relationship Id="rId6" Type="http://schemas.openxmlformats.org/officeDocument/2006/relationships/image" Target="../media/image8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86.png"/><Relationship Id="rId5" Type="http://schemas.openxmlformats.org/officeDocument/2006/relationships/image" Target="../media/image96.png"/><Relationship Id="rId6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7.jp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4.png"/><Relationship Id="rId4" Type="http://schemas.openxmlformats.org/officeDocument/2006/relationships/image" Target="../media/image104.png"/><Relationship Id="rId5" Type="http://schemas.openxmlformats.org/officeDocument/2006/relationships/image" Target="../media/image95.png"/><Relationship Id="rId6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9.png"/><Relationship Id="rId4" Type="http://schemas.openxmlformats.org/officeDocument/2006/relationships/image" Target="../media/image94.png"/><Relationship Id="rId5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4.png"/><Relationship Id="rId4" Type="http://schemas.openxmlformats.org/officeDocument/2006/relationships/image" Target="../media/image97.jpg"/><Relationship Id="rId5" Type="http://schemas.openxmlformats.org/officeDocument/2006/relationships/image" Target="../media/image108.jpg"/><Relationship Id="rId6" Type="http://schemas.openxmlformats.org/officeDocument/2006/relationships/image" Target="../media/image10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98.png"/><Relationship Id="rId9" Type="http://schemas.openxmlformats.org/officeDocument/2006/relationships/image" Target="../media/image3.png"/><Relationship Id="rId5" Type="http://schemas.openxmlformats.org/officeDocument/2006/relationships/image" Target="../media/image109.png"/><Relationship Id="rId6" Type="http://schemas.openxmlformats.org/officeDocument/2006/relationships/image" Target="../media/image103.png"/><Relationship Id="rId7" Type="http://schemas.openxmlformats.org/officeDocument/2006/relationships/image" Target="../media/image105.jpg"/><Relationship Id="rId8" Type="http://schemas.openxmlformats.org/officeDocument/2006/relationships/image" Target="../media/image10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6.png"/><Relationship Id="rId4" Type="http://schemas.openxmlformats.org/officeDocument/2006/relationships/image" Target="../media/image94.png"/><Relationship Id="rId5" Type="http://schemas.openxmlformats.org/officeDocument/2006/relationships/image" Target="../media/image101.jpg"/><Relationship Id="rId6" Type="http://schemas.openxmlformats.org/officeDocument/2006/relationships/image" Target="../media/image107.jpg"/><Relationship Id="rId7" Type="http://schemas.openxmlformats.org/officeDocument/2006/relationships/image" Target="../media/image117.png"/><Relationship Id="rId8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122.png"/><Relationship Id="rId9" Type="http://schemas.openxmlformats.org/officeDocument/2006/relationships/image" Target="../media/image3.png"/><Relationship Id="rId5" Type="http://schemas.openxmlformats.org/officeDocument/2006/relationships/image" Target="../media/image116.png"/><Relationship Id="rId6" Type="http://schemas.openxmlformats.org/officeDocument/2006/relationships/image" Target="../media/image123.png"/><Relationship Id="rId7" Type="http://schemas.openxmlformats.org/officeDocument/2006/relationships/image" Target="../media/image118.png"/><Relationship Id="rId8" Type="http://schemas.openxmlformats.org/officeDocument/2006/relationships/image" Target="../media/image114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2.png"/><Relationship Id="rId10" Type="http://schemas.openxmlformats.org/officeDocument/2006/relationships/image" Target="../media/image128.png"/><Relationship Id="rId13" Type="http://schemas.openxmlformats.org/officeDocument/2006/relationships/image" Target="../media/image130.png"/><Relationship Id="rId12" Type="http://schemas.openxmlformats.org/officeDocument/2006/relationships/image" Target="../media/image131.png"/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113.png"/><Relationship Id="rId9" Type="http://schemas.openxmlformats.org/officeDocument/2006/relationships/image" Target="../media/image127.png"/><Relationship Id="rId14" Type="http://schemas.openxmlformats.org/officeDocument/2006/relationships/image" Target="../media/image3.png"/><Relationship Id="rId5" Type="http://schemas.openxmlformats.org/officeDocument/2006/relationships/image" Target="../media/image121.png"/><Relationship Id="rId6" Type="http://schemas.openxmlformats.org/officeDocument/2006/relationships/image" Target="../media/image124.png"/><Relationship Id="rId7" Type="http://schemas.openxmlformats.org/officeDocument/2006/relationships/image" Target="../media/image136.jpg"/><Relationship Id="rId8" Type="http://schemas.openxmlformats.org/officeDocument/2006/relationships/image" Target="../media/image12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134.jpg"/><Relationship Id="rId5" Type="http://schemas.openxmlformats.org/officeDocument/2006/relationships/image" Target="../media/image133.png"/><Relationship Id="rId6" Type="http://schemas.openxmlformats.org/officeDocument/2006/relationships/image" Target="../media/image137.jpg"/><Relationship Id="rId7" Type="http://schemas.openxmlformats.org/officeDocument/2006/relationships/image" Target="../media/image135.jpg"/><Relationship Id="rId8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6.png"/><Relationship Id="rId10" Type="http://schemas.openxmlformats.org/officeDocument/2006/relationships/image" Target="../media/image147.png"/><Relationship Id="rId13" Type="http://schemas.openxmlformats.org/officeDocument/2006/relationships/image" Target="../media/image140.png"/><Relationship Id="rId12" Type="http://schemas.openxmlformats.org/officeDocument/2006/relationships/image" Target="../media/image143.png"/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113.png"/><Relationship Id="rId9" Type="http://schemas.openxmlformats.org/officeDocument/2006/relationships/image" Target="../media/image155.png"/><Relationship Id="rId14" Type="http://schemas.openxmlformats.org/officeDocument/2006/relationships/image" Target="../media/image3.png"/><Relationship Id="rId5" Type="http://schemas.openxmlformats.org/officeDocument/2006/relationships/image" Target="../media/image139.jpg"/><Relationship Id="rId6" Type="http://schemas.openxmlformats.org/officeDocument/2006/relationships/image" Target="../media/image141.jpg"/><Relationship Id="rId7" Type="http://schemas.openxmlformats.org/officeDocument/2006/relationships/image" Target="../media/image127.png"/><Relationship Id="rId8" Type="http://schemas.openxmlformats.org/officeDocument/2006/relationships/image" Target="../media/image1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144.png"/><Relationship Id="rId5" Type="http://schemas.openxmlformats.org/officeDocument/2006/relationships/image" Target="../media/image142.jpg"/><Relationship Id="rId6" Type="http://schemas.openxmlformats.org/officeDocument/2006/relationships/image" Target="../media/image145.jpg"/><Relationship Id="rId7" Type="http://schemas.openxmlformats.org/officeDocument/2006/relationships/image" Target="../media/image148.png"/><Relationship Id="rId8" Type="http://schemas.openxmlformats.org/officeDocument/2006/relationships/image" Target="../media/image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4.png"/><Relationship Id="rId4" Type="http://schemas.openxmlformats.org/officeDocument/2006/relationships/image" Target="../media/image151.png"/><Relationship Id="rId5" Type="http://schemas.openxmlformats.org/officeDocument/2006/relationships/image" Target="../media/image77.png"/><Relationship Id="rId6" Type="http://schemas.openxmlformats.org/officeDocument/2006/relationships/image" Target="../media/image150.png"/><Relationship Id="rId7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3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157.jpg"/><Relationship Id="rId5" Type="http://schemas.openxmlformats.org/officeDocument/2006/relationships/image" Target="../media/image175.jpg"/><Relationship Id="rId6" Type="http://schemas.openxmlformats.org/officeDocument/2006/relationships/image" Target="../media/image178.jpg"/><Relationship Id="rId7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Relationship Id="rId4" Type="http://schemas.openxmlformats.org/officeDocument/2006/relationships/image" Target="../media/image1.png"/><Relationship Id="rId5" Type="http://schemas.openxmlformats.org/officeDocument/2006/relationships/image" Target="../media/image152.png"/><Relationship Id="rId6" Type="http://schemas.openxmlformats.org/officeDocument/2006/relationships/image" Target="../media/image156.png"/><Relationship Id="rId7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2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Relationship Id="rId4" Type="http://schemas.openxmlformats.org/officeDocument/2006/relationships/image" Target="../media/image1.png"/><Relationship Id="rId5" Type="http://schemas.openxmlformats.org/officeDocument/2006/relationships/image" Target="../media/image158.png"/><Relationship Id="rId6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Relationship Id="rId4" Type="http://schemas.openxmlformats.org/officeDocument/2006/relationships/image" Target="../media/image160.png"/><Relationship Id="rId5" Type="http://schemas.openxmlformats.org/officeDocument/2006/relationships/image" Target="../media/image159.png"/><Relationship Id="rId6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5" Type="http://schemas.openxmlformats.org/officeDocument/2006/relationships/image" Target="../media/image168.png"/><Relationship Id="rId6" Type="http://schemas.openxmlformats.org/officeDocument/2006/relationships/image" Target="../media/image165.png"/><Relationship Id="rId7" Type="http://schemas.openxmlformats.org/officeDocument/2006/relationships/image" Target="../media/image169.png"/><Relationship Id="rId8" Type="http://schemas.openxmlformats.org/officeDocument/2006/relationships/image" Target="../media/image167.png"/></Relationships>
</file>

<file path=ppt/slides/_rels/slide4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166.png"/><Relationship Id="rId9" Type="http://schemas.openxmlformats.org/officeDocument/2006/relationships/image" Target="../media/image34.png"/><Relationship Id="rId5" Type="http://schemas.openxmlformats.org/officeDocument/2006/relationships/image" Target="../media/image163.png"/><Relationship Id="rId6" Type="http://schemas.openxmlformats.org/officeDocument/2006/relationships/image" Target="../media/image161.png"/><Relationship Id="rId7" Type="http://schemas.openxmlformats.org/officeDocument/2006/relationships/image" Target="../media/image171.png"/><Relationship Id="rId8" Type="http://schemas.openxmlformats.org/officeDocument/2006/relationships/image" Target="../media/image17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24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9.jp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176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9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2" name="Google Shape;842;p1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3" name="Google Shape;843;p1"/>
          <p:cNvCxnSpPr/>
          <p:nvPr/>
        </p:nvCxnSpPr>
        <p:spPr>
          <a:xfrm>
            <a:off x="375559" y="6517283"/>
            <a:ext cx="11476696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4" name="Google Shape;844;p1"/>
          <p:cNvCxnSpPr/>
          <p:nvPr/>
        </p:nvCxnSpPr>
        <p:spPr>
          <a:xfrm>
            <a:off x="11852255" y="375741"/>
            <a:ext cx="0" cy="615106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5" name="Google Shape;845;p1"/>
          <p:cNvCxnSpPr/>
          <p:nvPr/>
        </p:nvCxnSpPr>
        <p:spPr>
          <a:xfrm>
            <a:off x="375559" y="961503"/>
            <a:ext cx="0" cy="5565305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6" name="Google Shape;846;p1"/>
          <p:cNvCxnSpPr/>
          <p:nvPr/>
        </p:nvCxnSpPr>
        <p:spPr>
          <a:xfrm>
            <a:off x="876600" y="4735338"/>
            <a:ext cx="7224868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7" name="Google Shape;84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10000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8" name="Google Shape;848;p1"/>
          <p:cNvCxnSpPr/>
          <p:nvPr/>
        </p:nvCxnSpPr>
        <p:spPr>
          <a:xfrm>
            <a:off x="375559" y="4735338"/>
            <a:ext cx="600645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849" name="Google Shape;849;p1"/>
          <p:cNvSpPr txBox="1"/>
          <p:nvPr/>
        </p:nvSpPr>
        <p:spPr>
          <a:xfrm>
            <a:off x="604150" y="4859700"/>
            <a:ext cx="54288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None/>
            </a:pPr>
            <a:r>
              <a:rPr b="0" i="0" lang="ru-RU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экологического просвещения для государственных, некоммерческих и благотворительных организаций в различных регионах России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"/>
          <p:cNvSpPr txBox="1"/>
          <p:nvPr/>
        </p:nvSpPr>
        <p:spPr>
          <a:xfrm>
            <a:off x="604150" y="1789300"/>
            <a:ext cx="6060600" cy="36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851" name="Google Shape;85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1" name="Google Shape;991;g28b73bf1b80_2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2" name="Google Shape;992;g28b73bf1b80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g28b73bf1b80_2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g28b73bf1b80_2_0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95" name="Google Shape;995;g28b73bf1b80_2_0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16664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МЕРОПРИЯТИЯ ДЛЯ ПОСЕТИТЕЛЕЙ </a:t>
            </a:r>
            <a:endParaRPr/>
          </a:p>
        </p:txBody>
      </p:sp>
      <p:sp>
        <p:nvSpPr>
          <p:cNvPr id="996" name="Google Shape;996;g28b73bf1b80_2_0"/>
          <p:cNvSpPr/>
          <p:nvPr/>
        </p:nvSpPr>
        <p:spPr>
          <a:xfrm>
            <a:off x="0" y="824225"/>
            <a:ext cx="121920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Команды Добро.Центров разработают программу экологического просвещения и проведут по 3 мероприятия для своих аудиторий за время реализации проекта.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7" name="Google Shape;997;g28b73bf1b80_2_0"/>
          <p:cNvPicPr preferRelativeResize="0"/>
          <p:nvPr/>
        </p:nvPicPr>
        <p:blipFill rotWithShape="1">
          <a:blip r:embed="rId4">
            <a:alphaModFix/>
          </a:blip>
          <a:srcRect b="0" l="11566" r="0" t="0"/>
          <a:stretch/>
        </p:blipFill>
        <p:spPr>
          <a:xfrm>
            <a:off x="8244113" y="2773754"/>
            <a:ext cx="3711825" cy="273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g28b73bf1b80_2_0"/>
          <p:cNvPicPr preferRelativeResize="0"/>
          <p:nvPr/>
        </p:nvPicPr>
        <p:blipFill rotWithShape="1">
          <a:blip r:embed="rId5">
            <a:alphaModFix/>
          </a:blip>
          <a:srcRect b="0" l="0" r="5838" t="0"/>
          <a:stretch/>
        </p:blipFill>
        <p:spPr>
          <a:xfrm>
            <a:off x="4240087" y="2788050"/>
            <a:ext cx="3867300" cy="27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g28b73bf1b80_2_0"/>
          <p:cNvPicPr preferRelativeResize="0"/>
          <p:nvPr/>
        </p:nvPicPr>
        <p:blipFill rotWithShape="1">
          <a:blip r:embed="rId6">
            <a:alphaModFix/>
          </a:blip>
          <a:srcRect b="6384" l="0" r="0" t="0"/>
          <a:stretch/>
        </p:blipFill>
        <p:spPr>
          <a:xfrm>
            <a:off x="236063" y="2786200"/>
            <a:ext cx="3867301" cy="2705336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g28b73bf1b80_2_0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осуществят Добро.Центры с «зелёными точками»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001" name="Google Shape;1001;g28b73bf1b80_2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6" name="Google Shape;1006;g28b953df2c8_0_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7" name="Google Shape;1007;g28b953df2c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8" name="Google Shape;1008;g28b953df2c8_0_1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9" name="Google Shape;1009;g28b953df2c8_0_1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10" name="Google Shape;1010;g28b953df2c8_0_1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ГЛУБОКОЕ УЧАСТИЕ</a:t>
            </a:r>
            <a:endParaRPr/>
          </a:p>
        </p:txBody>
      </p:sp>
      <p:pic>
        <p:nvPicPr>
          <p:cNvPr id="1011" name="Google Shape;1011;g28b953df2c8_0_1"/>
          <p:cNvPicPr preferRelativeResize="0"/>
          <p:nvPr/>
        </p:nvPicPr>
        <p:blipFill rotWithShape="1">
          <a:blip r:embed="rId4">
            <a:alphaModFix/>
          </a:blip>
          <a:srcRect b="6904" l="0" r="0" t="4694"/>
          <a:stretch/>
        </p:blipFill>
        <p:spPr>
          <a:xfrm>
            <a:off x="0" y="864824"/>
            <a:ext cx="12191999" cy="6000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g28b953df2c8_0_1"/>
          <p:cNvSpPr/>
          <p:nvPr/>
        </p:nvSpPr>
        <p:spPr>
          <a:xfrm>
            <a:off x="0" y="824225"/>
            <a:ext cx="12192000" cy="12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 Добро.Центров будут подготовлены к полноценной самостоятельной работе по развитию экологической коммуникации.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3" name="Google Shape;1013;g28b953df2c8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82800" y="2768100"/>
            <a:ext cx="2683125" cy="268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014" name="Google Shape;1014;g28b953df2c8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0" name="Google Shape;1020;g2c90ac76a32_0_210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1" name="Google Shape;1021;g2c90ac76a32_0_210"/>
          <p:cNvCxnSpPr/>
          <p:nvPr/>
        </p:nvCxnSpPr>
        <p:spPr>
          <a:xfrm>
            <a:off x="375559" y="6517283"/>
            <a:ext cx="1147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2" name="Google Shape;1022;g2c90ac76a32_0_210"/>
          <p:cNvCxnSpPr/>
          <p:nvPr/>
        </p:nvCxnSpPr>
        <p:spPr>
          <a:xfrm>
            <a:off x="11852255" y="375741"/>
            <a:ext cx="0" cy="615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3" name="Google Shape;1023;g2c90ac76a32_0_210"/>
          <p:cNvCxnSpPr/>
          <p:nvPr/>
        </p:nvCxnSpPr>
        <p:spPr>
          <a:xfrm>
            <a:off x="375559" y="961503"/>
            <a:ext cx="0" cy="5565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4" name="Google Shape;1024;g2c90ac76a32_0_210"/>
          <p:cNvCxnSpPr/>
          <p:nvPr/>
        </p:nvCxnSpPr>
        <p:spPr>
          <a:xfrm>
            <a:off x="876600" y="4735338"/>
            <a:ext cx="722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5" name="Google Shape;1025;g2c90ac76a32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09999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6" name="Google Shape;1026;g2c90ac76a32_0_210"/>
          <p:cNvCxnSpPr/>
          <p:nvPr/>
        </p:nvCxnSpPr>
        <p:spPr>
          <a:xfrm>
            <a:off x="375559" y="4735338"/>
            <a:ext cx="600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027" name="Google Shape;1027;g2c90ac76a32_0_210"/>
          <p:cNvSpPr txBox="1"/>
          <p:nvPr/>
        </p:nvSpPr>
        <p:spPr>
          <a:xfrm>
            <a:off x="604150" y="1789300"/>
            <a:ext cx="60066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Основы раздельного сбора отходов: </a:t>
            </a:r>
            <a:endParaRPr b="0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как организовать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028" name="Google Shape;1028;g2c90ac76a32_0_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g2c90ac76a32_0_210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g2c90ac76a32_0_210"/>
          <p:cNvSpPr txBox="1"/>
          <p:nvPr/>
        </p:nvSpPr>
        <p:spPr>
          <a:xfrm>
            <a:off x="824528" y="4956713"/>
            <a:ext cx="33927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Валерия Сидорова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g2c90ac76a32_0_210"/>
          <p:cNvSpPr txBox="1"/>
          <p:nvPr/>
        </p:nvSpPr>
        <p:spPr>
          <a:xfrm>
            <a:off x="824527" y="5329591"/>
            <a:ext cx="5732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руководитель отдела просвещения компании Собиратор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g2c90ac76a32_0_210"/>
          <p:cNvSpPr txBox="1"/>
          <p:nvPr/>
        </p:nvSpPr>
        <p:spPr>
          <a:xfrm rot="-5400000">
            <a:off x="-480150" y="5215488"/>
            <a:ext cx="1410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СПИКЕР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g2c90ac76a32_0_210"/>
          <p:cNvSpPr txBox="1"/>
          <p:nvPr/>
        </p:nvSpPr>
        <p:spPr>
          <a:xfrm rot="-5400000">
            <a:off x="-255450" y="2843056"/>
            <a:ext cx="96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8" name="Google Shape;1038;g2c90ac76a32_0_52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039" name="Google Shape;1039;g2c90ac76a32_0_5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0" name="Google Shape;1040;g2c90ac76a32_0_52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41" name="Google Shape;1041;g2c90ac76a32_0_528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042" name="Google Shape;1042;g2c90ac76a32_0_5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g2c90ac76a32_0_5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397231">
            <a:off x="383027" y="1572838"/>
            <a:ext cx="11067577" cy="4346981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g2c90ac76a32_0_528"/>
          <p:cNvSpPr txBox="1"/>
          <p:nvPr/>
        </p:nvSpPr>
        <p:spPr>
          <a:xfrm>
            <a:off x="843516" y="824225"/>
            <a:ext cx="93342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Зачем организации быть экологичнее?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5" name="Google Shape;1045;g2c90ac76a32_0_5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4795" y="2104184"/>
            <a:ext cx="2954414" cy="263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2c90ac76a32_0_528"/>
          <p:cNvPicPr preferRelativeResize="0"/>
          <p:nvPr/>
        </p:nvPicPr>
        <p:blipFill rotWithShape="1">
          <a:blip r:embed="rId7">
            <a:alphaModFix/>
          </a:blip>
          <a:srcRect b="31966" l="0" r="0" t="32095"/>
          <a:stretch/>
        </p:blipFill>
        <p:spPr>
          <a:xfrm>
            <a:off x="6167572" y="2315132"/>
            <a:ext cx="4094767" cy="2384609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g2c90ac76a32_0_528"/>
          <p:cNvSpPr txBox="1"/>
          <p:nvPr/>
        </p:nvSpPr>
        <p:spPr>
          <a:xfrm>
            <a:off x="3421781" y="4861294"/>
            <a:ext cx="3688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70B6"/>
                </a:solidFill>
              </a:rPr>
              <a:t>репутация</a:t>
            </a:r>
            <a:endParaRPr/>
          </a:p>
        </p:txBody>
      </p:sp>
      <p:sp>
        <p:nvSpPr>
          <p:cNvPr id="1048" name="Google Shape;1048;g2c90ac76a32_0_528"/>
          <p:cNvSpPr txBox="1"/>
          <p:nvPr/>
        </p:nvSpPr>
        <p:spPr>
          <a:xfrm>
            <a:off x="4454532" y="3877471"/>
            <a:ext cx="111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70B6"/>
                </a:solidFill>
              </a:rPr>
              <a:t>тренд </a:t>
            </a:r>
            <a:endParaRPr sz="1300"/>
          </a:p>
        </p:txBody>
      </p:sp>
      <p:sp>
        <p:nvSpPr>
          <p:cNvPr id="1049" name="Google Shape;1049;g2c90ac76a32_0_528"/>
          <p:cNvSpPr txBox="1"/>
          <p:nvPr/>
        </p:nvSpPr>
        <p:spPr>
          <a:xfrm>
            <a:off x="190956" y="3561168"/>
            <a:ext cx="1662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70B6"/>
                </a:solidFill>
              </a:rPr>
              <a:t>объединение людей</a:t>
            </a:r>
            <a:endParaRPr b="1" sz="1300">
              <a:solidFill>
                <a:srgbClr val="0070B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70B6"/>
                </a:solidFill>
              </a:rPr>
              <a:t>культура </a:t>
            </a:r>
            <a:endParaRPr b="1"/>
          </a:p>
        </p:txBody>
      </p:sp>
      <p:sp>
        <p:nvSpPr>
          <p:cNvPr id="1050" name="Google Shape;1050;g2c90ac76a32_0_528"/>
          <p:cNvSpPr txBox="1"/>
          <p:nvPr/>
        </p:nvSpPr>
        <p:spPr>
          <a:xfrm>
            <a:off x="9781003" y="2855182"/>
            <a:ext cx="1662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70B6"/>
                </a:solidFill>
              </a:rPr>
              <a:t>выгодные для бизнеса практики</a:t>
            </a:r>
            <a:endParaRPr b="1"/>
          </a:p>
        </p:txBody>
      </p:sp>
      <p:sp>
        <p:nvSpPr>
          <p:cNvPr id="1051" name="Google Shape;1051;g2c90ac76a32_0_528"/>
          <p:cNvSpPr txBox="1"/>
          <p:nvPr/>
        </p:nvSpPr>
        <p:spPr>
          <a:xfrm>
            <a:off x="6488897" y="4761253"/>
            <a:ext cx="1878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70B6"/>
                </a:solidFill>
              </a:rPr>
              <a:t>ожидания стейкхолдеров</a:t>
            </a:r>
            <a:endParaRPr b="1"/>
          </a:p>
        </p:txBody>
      </p:sp>
      <p:sp>
        <p:nvSpPr>
          <p:cNvPr id="1052" name="Google Shape;1052;g2c90ac76a32_0_528"/>
          <p:cNvSpPr txBox="1"/>
          <p:nvPr/>
        </p:nvSpPr>
        <p:spPr>
          <a:xfrm>
            <a:off x="8647890" y="4861303"/>
            <a:ext cx="3688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70B6"/>
                </a:solidFill>
              </a:rPr>
              <a:t>ESG-трансформация</a:t>
            </a:r>
            <a:endParaRPr/>
          </a:p>
        </p:txBody>
      </p:sp>
      <p:sp>
        <p:nvSpPr>
          <p:cNvPr id="1053" name="Google Shape;1053;g2c90ac76a32_0_528"/>
          <p:cNvSpPr txBox="1"/>
          <p:nvPr/>
        </p:nvSpPr>
        <p:spPr>
          <a:xfrm>
            <a:off x="1517456" y="5079868"/>
            <a:ext cx="1662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300">
                <a:solidFill>
                  <a:srgbClr val="0070B6"/>
                </a:solidFill>
              </a:rPr>
              <a:t>забота о сотрудниках и их продуктивности</a:t>
            </a:r>
            <a:endParaRPr b="1"/>
          </a:p>
        </p:txBody>
      </p:sp>
      <p:sp>
        <p:nvSpPr>
          <p:cNvPr id="1054" name="Google Shape;1054;g2c90ac76a32_0_528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9" name="Google Shape;1059;g1f56e511421_1_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060" name="Google Shape;1060;g1f56e511421_1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g1f56e511421_1_6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62" name="Google Shape;1062;g1f56e511421_1_6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063" name="Google Shape;1063;g1f56e511421_1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g1f56e511421_1_6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065" name="Google Shape;1065;g1f56e511421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4942" y="3270873"/>
            <a:ext cx="423501" cy="42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g1f56e511421_1_6"/>
          <p:cNvSpPr txBox="1"/>
          <p:nvPr/>
        </p:nvSpPr>
        <p:spPr>
          <a:xfrm>
            <a:off x="92850" y="2951025"/>
            <a:ext cx="543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/>
              <a:t>ВЗАИМОДЕЙСТВИЕ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g1f56e511421_1_6"/>
          <p:cNvSpPr/>
          <p:nvPr/>
        </p:nvSpPr>
        <p:spPr>
          <a:xfrm>
            <a:off x="6682726" y="3186996"/>
            <a:ext cx="3168000" cy="3168000"/>
          </a:xfrm>
          <a:prstGeom prst="ellipse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g1f56e511421_1_6"/>
          <p:cNvSpPr/>
          <p:nvPr/>
        </p:nvSpPr>
        <p:spPr>
          <a:xfrm>
            <a:off x="5529943" y="1254876"/>
            <a:ext cx="3168000" cy="3168000"/>
          </a:xfrm>
          <a:prstGeom prst="ellipse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g1f56e511421_1_6"/>
          <p:cNvSpPr/>
          <p:nvPr/>
        </p:nvSpPr>
        <p:spPr>
          <a:xfrm>
            <a:off x="7835510" y="1254876"/>
            <a:ext cx="3168000" cy="3168000"/>
          </a:xfrm>
          <a:prstGeom prst="ellipse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g1f56e511421_1_6"/>
          <p:cNvSpPr txBox="1"/>
          <p:nvPr/>
        </p:nvSpPr>
        <p:spPr>
          <a:xfrm>
            <a:off x="5955333" y="2542384"/>
            <a:ext cx="205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ГОСУДАРСТВО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g1f56e511421_1_6"/>
          <p:cNvSpPr txBox="1"/>
          <p:nvPr/>
        </p:nvSpPr>
        <p:spPr>
          <a:xfrm>
            <a:off x="9153314" y="2542384"/>
            <a:ext cx="126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БИЗНЕС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g1f56e511421_1_6"/>
          <p:cNvSpPr txBox="1"/>
          <p:nvPr/>
        </p:nvSpPr>
        <p:spPr>
          <a:xfrm>
            <a:off x="7495527" y="4734105"/>
            <a:ext cx="162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НАСЕЛЕНИЕ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3" name="Google Shape;1073;g1f56e511421_1_6"/>
          <p:cNvCxnSpPr/>
          <p:nvPr/>
        </p:nvCxnSpPr>
        <p:spPr>
          <a:xfrm>
            <a:off x="3511278" y="3469923"/>
            <a:ext cx="4773600" cy="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triangle"/>
          </a:ln>
        </p:spPr>
      </p:cxnSp>
      <p:pic>
        <p:nvPicPr>
          <p:cNvPr descr="государство.png" id="1074" name="Google Shape;1074;g1f56e511421_1_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714" y="5107509"/>
            <a:ext cx="1127757" cy="1095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общество.png" id="1075" name="Google Shape;1075;g1f56e511421_1_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09144" y="4735542"/>
            <a:ext cx="1794713" cy="1754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бизнес.png" id="1076" name="Google Shape;1076;g1f56e511421_1_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71620" y="4539639"/>
            <a:ext cx="2195406" cy="2146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1" name="Google Shape;1081;g2c90ac76a32_0_570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082" name="Google Shape;1082;g2c90ac76a32_0_57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3" name="Google Shape;1083;g2c90ac76a32_0_570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84" name="Google Shape;1084;g2c90ac76a32_0_5705"/>
          <p:cNvSpPr/>
          <p:nvPr/>
        </p:nvSpPr>
        <p:spPr>
          <a:xfrm>
            <a:off x="0" y="2355005"/>
            <a:ext cx="12192000" cy="2086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g2c90ac76a32_0_5705"/>
          <p:cNvSpPr txBox="1"/>
          <p:nvPr/>
        </p:nvSpPr>
        <p:spPr>
          <a:xfrm>
            <a:off x="1523756" y="4837414"/>
            <a:ext cx="23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 футболка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g2c90ac76a32_0_5705"/>
          <p:cNvSpPr txBox="1"/>
          <p:nvPr/>
        </p:nvSpPr>
        <p:spPr>
          <a:xfrm>
            <a:off x="1425977" y="1490875"/>
            <a:ext cx="297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пластиковых бутылок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g2c90ac76a32_0_5705"/>
          <p:cNvSpPr txBox="1"/>
          <p:nvPr/>
        </p:nvSpPr>
        <p:spPr>
          <a:xfrm>
            <a:off x="4605040" y="1516275"/>
            <a:ext cx="305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5000 пакетов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g2c90ac76a32_0_5705"/>
          <p:cNvSpPr txBox="1"/>
          <p:nvPr/>
        </p:nvSpPr>
        <p:spPr>
          <a:xfrm>
            <a:off x="8182329" y="1370037"/>
            <a:ext cx="30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зубные щётки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g2c90ac76a32_0_5705"/>
          <p:cNvSpPr txBox="1"/>
          <p:nvPr/>
        </p:nvSpPr>
        <p:spPr>
          <a:xfrm>
            <a:off x="4870729" y="4837414"/>
            <a:ext cx="206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 лавочка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g2c90ac76a32_0_5705"/>
          <p:cNvSpPr txBox="1"/>
          <p:nvPr/>
        </p:nvSpPr>
        <p:spPr>
          <a:xfrm>
            <a:off x="8206588" y="4837414"/>
            <a:ext cx="165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 ручка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94;p69" id="1091" name="Google Shape;1091;g2c90ac76a32_0_57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2973" y="4029342"/>
            <a:ext cx="5672675" cy="2904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 слайд_1.jpg" id="1092" name="Google Shape;1092;g2c90ac76a32_0_57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13472" y="1874150"/>
            <a:ext cx="2930018" cy="2930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 слайд_2.jpg" id="1093" name="Google Shape;1093;g2c90ac76a32_0_57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0990" y="1861450"/>
            <a:ext cx="2930020" cy="2930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 слайд_3.jpg" id="1094" name="Google Shape;1094;g2c90ac76a32_0_57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8509" y="1867989"/>
            <a:ext cx="2930018" cy="2930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095" name="Google Shape;1095;g2c90ac76a32_0_57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6" name="Google Shape;1096;g2c90ac76a32_0_570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097" name="Google Shape;1097;g2c90ac76a32_0_570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1098" name="Google Shape;1098;g2c90ac76a32_0_57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g2c90ac76a32_0_5705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100" name="Google Shape;1100;g2c90ac76a32_0_5705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g1f56e511421_1_136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1"/>
            <a:ext cx="12192005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g1f56e511421_1_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3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g1f56e511421_1_136"/>
          <p:cNvSpPr txBox="1"/>
          <p:nvPr/>
        </p:nvSpPr>
        <p:spPr>
          <a:xfrm>
            <a:off x="506575" y="4381551"/>
            <a:ext cx="61536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РАЗДЕЛЬНЫЙ</a:t>
            </a:r>
            <a:endParaRPr b="0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СБОР </a:t>
            </a:r>
            <a:endParaRPr b="0" i="0" sz="4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ОТХОДОВ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566;gdd7a06f751_0_964" id="1109" name="Google Shape;1109;g1f56e511421_1_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0" name="Google Shape;1110;g1f56e511421_1_13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111" name="Google Shape;1111;g1f56e511421_1_136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12" name="Google Shape;1112;g1f56e511421_1_136"/>
          <p:cNvSpPr txBox="1"/>
          <p:nvPr>
            <p:ph idx="4294967295"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13" name="Google Shape;1113;g1f56e511421_1_1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g1f56e511421_1_136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chemeClr val="lt1"/>
                </a:solidFill>
              </a:rPr>
              <a:t>организовать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9" name="Google Shape;1119;g1f56e511421_1_32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120" name="Google Shape;1120;g1f56e511421_1_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1" name="Google Shape;1121;g1f56e511421_1_32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22" name="Google Shape;1122;g1f56e511421_1_323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23" name="Google Shape;1123;g1f56e511421_1_3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g1f56e511421_1_32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g1f56e511421_1_323"/>
          <p:cNvSpPr txBox="1"/>
          <p:nvPr/>
        </p:nvSpPr>
        <p:spPr>
          <a:xfrm>
            <a:off x="3555769" y="5582819"/>
            <a:ext cx="2730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25" lIns="90025" spcFirstLastPara="1" rIns="90025" wrap="square" tIns="900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ru-RU" sz="1500">
                <a:solidFill>
                  <a:srgbClr val="3F3F3F"/>
                </a:solidFill>
              </a:rPr>
              <a:t>kapoosta.ru</a:t>
            </a:r>
            <a:r>
              <a:rPr b="1" i="0" lang="ru-RU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500">
              <a:solidFill>
                <a:srgbClr val="3F3F3F"/>
              </a:solidFill>
            </a:endParaRPr>
          </a:p>
        </p:txBody>
      </p:sp>
      <p:sp>
        <p:nvSpPr>
          <p:cNvPr id="1126" name="Google Shape;1126;g1f56e511421_1_323"/>
          <p:cNvSpPr txBox="1"/>
          <p:nvPr/>
        </p:nvSpPr>
        <p:spPr>
          <a:xfrm>
            <a:off x="352109" y="4020172"/>
            <a:ext cx="30906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25" lIns="90025" spcFirstLastPara="1" rIns="90025" wrap="square" tIns="900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ru-RU" sz="1500">
                <a:solidFill>
                  <a:srgbClr val="3F3F3F"/>
                </a:solidFill>
              </a:rPr>
              <a:t>+1Город (Полезный Город)</a:t>
            </a:r>
            <a:endParaRPr b="1" sz="1500">
              <a:solidFill>
                <a:srgbClr val="3F3F3F"/>
              </a:solidFill>
            </a:endParaRPr>
          </a:p>
        </p:txBody>
      </p:sp>
      <p:sp>
        <p:nvSpPr>
          <p:cNvPr id="1127" name="Google Shape;1127;g1f56e511421_1_323"/>
          <p:cNvSpPr txBox="1"/>
          <p:nvPr/>
        </p:nvSpPr>
        <p:spPr>
          <a:xfrm>
            <a:off x="352112" y="964903"/>
            <a:ext cx="80883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25" lIns="67525" spcFirstLastPara="1" rIns="67525" wrap="square" tIns="33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Пункты приема по всей России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8" name="Google Shape;1128;g1f56e511421_1_3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275" y="1586840"/>
            <a:ext cx="4513972" cy="25004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29" name="Google Shape;1129;g1f56e511421_1_323"/>
          <p:cNvPicPr preferRelativeResize="0"/>
          <p:nvPr/>
        </p:nvPicPr>
        <p:blipFill rotWithShape="1">
          <a:blip r:embed="rId6">
            <a:alphaModFix/>
          </a:blip>
          <a:srcRect b="0" l="9008" r="3868" t="0"/>
          <a:stretch/>
        </p:blipFill>
        <p:spPr>
          <a:xfrm>
            <a:off x="3555769" y="2463475"/>
            <a:ext cx="4353167" cy="3006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30" name="Google Shape;1130;g1f56e511421_1_323"/>
          <p:cNvPicPr preferRelativeResize="0"/>
          <p:nvPr/>
        </p:nvPicPr>
        <p:blipFill rotWithShape="1">
          <a:blip r:embed="rId7">
            <a:alphaModFix/>
          </a:blip>
          <a:srcRect b="0" l="0" r="1176" t="0"/>
          <a:stretch/>
        </p:blipFill>
        <p:spPr>
          <a:xfrm>
            <a:off x="6783775" y="3478975"/>
            <a:ext cx="5075149" cy="26229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31" name="Google Shape;1131;g1f56e511421_1_323"/>
          <p:cNvSpPr txBox="1"/>
          <p:nvPr/>
        </p:nvSpPr>
        <p:spPr>
          <a:xfrm>
            <a:off x="6783781" y="6270794"/>
            <a:ext cx="27306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0025" lIns="90025" spcFirstLastPara="1" rIns="90025" wrap="square" tIns="900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ru-RU" sz="1500">
                <a:solidFill>
                  <a:srgbClr val="3F3F3F"/>
                </a:solidFill>
              </a:rPr>
              <a:t>recyclemap</a:t>
            </a:r>
            <a:r>
              <a:rPr b="1" lang="ru-RU" sz="1500">
                <a:solidFill>
                  <a:srgbClr val="3F3F3F"/>
                </a:solidFill>
              </a:rPr>
              <a:t>.ru</a:t>
            </a:r>
            <a:r>
              <a:rPr b="1" i="0" lang="ru-RU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500">
              <a:solidFill>
                <a:srgbClr val="3F3F3F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6" name="Google Shape;1136;g2c90ac76a32_0_301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137" name="Google Shape;1137;g2c90ac76a32_0_30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8" name="Google Shape;1138;g2c90ac76a32_0_301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39" name="Google Shape;1139;g2c90ac76a32_0_3015"/>
          <p:cNvSpPr/>
          <p:nvPr/>
        </p:nvSpPr>
        <p:spPr>
          <a:xfrm>
            <a:off x="770550" y="1602100"/>
            <a:ext cx="40002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около 60 видов вторсырья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около 30 категорий на повторное использование и благотворительность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0" name="Google Shape;1140;g2c90ac76a32_0_3015"/>
          <p:cNvPicPr preferRelativeResize="0"/>
          <p:nvPr/>
        </p:nvPicPr>
        <p:blipFill rotWithShape="1">
          <a:blip r:embed="rId4">
            <a:alphaModFix/>
          </a:blip>
          <a:srcRect b="5299" l="0" r="0" t="26314"/>
          <a:stretch/>
        </p:blipFill>
        <p:spPr>
          <a:xfrm>
            <a:off x="4770774" y="836771"/>
            <a:ext cx="7421226" cy="3671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1141" name="Google Shape;1141;g2c90ac76a32_0_30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80885" y="1681705"/>
            <a:ext cx="5107102" cy="5328297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g2c90ac76a32_0_3015"/>
          <p:cNvSpPr txBox="1"/>
          <p:nvPr/>
        </p:nvSpPr>
        <p:spPr>
          <a:xfrm>
            <a:off x="770550" y="862000"/>
            <a:ext cx="8501700" cy="84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4975" lIns="90025" spcFirstLastPara="1" rIns="9002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>
                <a:solidFill>
                  <a:srgbClr val="0070B6"/>
                </a:solidFill>
              </a:rPr>
              <a:t>Ответственные   </a:t>
            </a:r>
            <a:r>
              <a:rPr lang="ru-RU" sz="4000">
                <a:solidFill>
                  <a:schemeClr val="lt1"/>
                </a:solidFill>
              </a:rPr>
              <a:t>подрядчики</a:t>
            </a:r>
            <a:endParaRPr b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g2c90ac76a32_0_3015"/>
          <p:cNvSpPr txBox="1"/>
          <p:nvPr/>
        </p:nvSpPr>
        <p:spPr>
          <a:xfrm>
            <a:off x="770551" y="5793793"/>
            <a:ext cx="43629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вывоз вторсырья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016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.png" id="1144" name="Google Shape;1144;g2c90ac76a32_0_30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700000">
            <a:off x="2395393" y="4086590"/>
            <a:ext cx="577165" cy="91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g2c90ac76a32_0_30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0550" y="5318625"/>
            <a:ext cx="3651994" cy="43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g2c90ac76a32_0_3015"/>
          <p:cNvPicPr preferRelativeResize="0"/>
          <p:nvPr/>
        </p:nvPicPr>
        <p:blipFill rotWithShape="1">
          <a:blip r:embed="rId8">
            <a:alphaModFix/>
          </a:blip>
          <a:srcRect b="796" l="0" r="0" t="787"/>
          <a:stretch/>
        </p:blipFill>
        <p:spPr>
          <a:xfrm>
            <a:off x="4770768" y="4598608"/>
            <a:ext cx="7192320" cy="1873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g2c90ac76a32_0_30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9627249">
            <a:off x="6332231" y="5371958"/>
            <a:ext cx="7640892" cy="328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g2c90ac76a32_0_30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0550" y="3649900"/>
            <a:ext cx="1359300" cy="13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g2c90ac76a32_0_3015"/>
          <p:cNvSpPr txBox="1"/>
          <p:nvPr/>
        </p:nvSpPr>
        <p:spPr>
          <a:xfrm>
            <a:off x="2077150" y="3813475"/>
            <a:ext cx="2611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1016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sobirator.ru/spisok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g2c90ac76a32_0_3015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51" name="Google Shape;1151;g2c90ac76a32_0_30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g2c90ac76a32_0_3015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7" name="Google Shape;1157;g1f56e511421_1_35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158" name="Google Shape;1158;g1f56e511421_1_3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9" name="Google Shape;1159;g1f56e511421_1_35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60" name="Google Shape;1160;g1f56e511421_1_350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61" name="Google Shape;1161;g1f56e511421_1_3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g1f56e511421_1_350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3" name="Google Shape;1163;g1f56e511421_1_350"/>
          <p:cNvGrpSpPr/>
          <p:nvPr/>
        </p:nvGrpSpPr>
        <p:grpSpPr>
          <a:xfrm>
            <a:off x="407396" y="2007211"/>
            <a:ext cx="8628064" cy="4304247"/>
            <a:chOff x="-1" y="0"/>
            <a:chExt cx="8748798" cy="4144278"/>
          </a:xfrm>
        </p:grpSpPr>
        <p:sp>
          <p:nvSpPr>
            <p:cNvPr id="1164" name="Google Shape;1164;g1f56e511421_1_350"/>
            <p:cNvSpPr/>
            <p:nvPr/>
          </p:nvSpPr>
          <p:spPr>
            <a:xfrm>
              <a:off x="0" y="0"/>
              <a:ext cx="8748600" cy="127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70B6"/>
            </a:solidFill>
            <a:ln cap="flat" cmpd="sng" w="12700">
              <a:solidFill>
                <a:srgbClr val="185F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65" name="Google Shape;1165;g1f56e511421_1_350"/>
            <p:cNvGrpSpPr/>
            <p:nvPr/>
          </p:nvGrpSpPr>
          <p:grpSpPr>
            <a:xfrm>
              <a:off x="-1" y="984261"/>
              <a:ext cx="2016601" cy="2355900"/>
              <a:chOff x="-1" y="-1"/>
              <a:chExt cx="2016601" cy="2355900"/>
            </a:xfrm>
          </p:grpSpPr>
          <p:sp>
            <p:nvSpPr>
              <p:cNvPr id="1166" name="Google Shape;1166;g1f56e511421_1_350"/>
              <p:cNvSpPr/>
              <p:nvPr/>
            </p:nvSpPr>
            <p:spPr>
              <a:xfrm>
                <a:off x="-1" y="-1"/>
                <a:ext cx="2016600" cy="23559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0070B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34275" spcFirstLastPara="1" rIns="34275" wrap="square" tIns="34275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g1f56e511421_1_350"/>
              <p:cNvSpPr txBox="1"/>
              <p:nvPr/>
            </p:nvSpPr>
            <p:spPr>
              <a:xfrm>
                <a:off x="0" y="0"/>
                <a:ext cx="2016600" cy="61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ru-RU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типичное вторсырье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8" name="Google Shape;1168;g1f56e511421_1_350"/>
            <p:cNvSpPr/>
            <p:nvPr/>
          </p:nvSpPr>
          <p:spPr>
            <a:xfrm>
              <a:off x="2016565" y="424406"/>
              <a:ext cx="6732000" cy="127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A5A5A5"/>
            </a:solidFill>
            <a:ln cap="flat" cmpd="sng" w="12700">
              <a:solidFill>
                <a:srgbClr val="A5A5A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69" name="Google Shape;1169;g1f56e511421_1_350"/>
            <p:cNvGrpSpPr/>
            <p:nvPr/>
          </p:nvGrpSpPr>
          <p:grpSpPr>
            <a:xfrm>
              <a:off x="2016564" y="1408670"/>
              <a:ext cx="2016601" cy="2295900"/>
              <a:chOff x="-1" y="0"/>
              <a:chExt cx="2016601" cy="2295900"/>
            </a:xfrm>
          </p:grpSpPr>
          <p:sp>
            <p:nvSpPr>
              <p:cNvPr id="1170" name="Google Shape;1170;g1f56e511421_1_350"/>
              <p:cNvSpPr/>
              <p:nvPr/>
            </p:nvSpPr>
            <p:spPr>
              <a:xfrm>
                <a:off x="-1" y="0"/>
                <a:ext cx="2016600" cy="22959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A5A5A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34275" spcFirstLastPara="1" rIns="34275" wrap="square" tIns="34275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g1f56e511421_1_350"/>
              <p:cNvSpPr txBox="1"/>
              <p:nvPr/>
            </p:nvSpPr>
            <p:spPr>
              <a:xfrm>
                <a:off x="0" y="0"/>
                <a:ext cx="2016600" cy="37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ru-RU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опасные отходы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2" name="Google Shape;1172;g1f56e511421_1_350"/>
            <p:cNvSpPr/>
            <p:nvPr/>
          </p:nvSpPr>
          <p:spPr>
            <a:xfrm>
              <a:off x="4033130" y="848813"/>
              <a:ext cx="4715400" cy="127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70B6"/>
            </a:solidFill>
            <a:ln cap="flat" cmpd="sng" w="12700">
              <a:solidFill>
                <a:srgbClr val="185F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3" name="Google Shape;1173;g1f56e511421_1_350"/>
            <p:cNvGrpSpPr/>
            <p:nvPr/>
          </p:nvGrpSpPr>
          <p:grpSpPr>
            <a:xfrm>
              <a:off x="4033129" y="1833078"/>
              <a:ext cx="2016601" cy="2311200"/>
              <a:chOff x="-1" y="0"/>
              <a:chExt cx="2016601" cy="2311200"/>
            </a:xfrm>
          </p:grpSpPr>
          <p:sp>
            <p:nvSpPr>
              <p:cNvPr id="1174" name="Google Shape;1174;g1f56e511421_1_350"/>
              <p:cNvSpPr/>
              <p:nvPr/>
            </p:nvSpPr>
            <p:spPr>
              <a:xfrm>
                <a:off x="-1" y="0"/>
                <a:ext cx="2016600" cy="23112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0070B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34275" lIns="34275" spcFirstLastPara="1" rIns="34275" wrap="square" tIns="34275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g1f56e511421_1_350"/>
              <p:cNvSpPr txBox="1"/>
              <p:nvPr/>
            </p:nvSpPr>
            <p:spPr>
              <a:xfrm>
                <a:off x="0" y="0"/>
                <a:ext cx="2016600" cy="37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68575" lIns="68575" spcFirstLastPara="1" rIns="68575" wrap="square" tIns="68575">
                <a:sp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ru-RU" sz="1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пищевые отходы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6" name="Google Shape;1176;g1f56e511421_1_350"/>
            <p:cNvSpPr/>
            <p:nvPr/>
          </p:nvSpPr>
          <p:spPr>
            <a:xfrm>
              <a:off x="6049697" y="1273221"/>
              <a:ext cx="2699100" cy="127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A7A7A7"/>
            </a:solidFill>
            <a:ln cap="flat" cmpd="sng" w="12700">
              <a:solidFill>
                <a:srgbClr val="A7A7A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7" name="Google Shape;1177;g1f56e511421_1_350"/>
          <p:cNvSpPr/>
          <p:nvPr/>
        </p:nvSpPr>
        <p:spPr>
          <a:xfrm>
            <a:off x="6362489" y="4360904"/>
            <a:ext cx="2015700" cy="2271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374;p49" id="1178" name="Google Shape;1178;g1f56e511421_1_350"/>
          <p:cNvPicPr preferRelativeResize="0"/>
          <p:nvPr/>
        </p:nvPicPr>
        <p:blipFill rotWithShape="1">
          <a:blip r:embed="rId5">
            <a:alphaModFix/>
          </a:blip>
          <a:srcRect b="23524" l="24465" r="44703" t="28960"/>
          <a:stretch/>
        </p:blipFill>
        <p:spPr>
          <a:xfrm>
            <a:off x="2766664" y="4446919"/>
            <a:ext cx="1044723" cy="1242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3" id="1179" name="Google Shape;1179;g1f56e511421_1_3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0201" y="3834150"/>
            <a:ext cx="796990" cy="763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4" id="1180" name="Google Shape;1180;g1f56e511421_1_3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6288" y="3939431"/>
            <a:ext cx="876204" cy="7074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10" id="1181" name="Google Shape;1181;g1f56e511421_1_3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6858" y="4714628"/>
            <a:ext cx="710389" cy="7481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0" id="1182" name="Google Shape;1182;g1f56e511421_1_3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16706" y="4589143"/>
            <a:ext cx="1044724" cy="865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6" id="1183" name="Google Shape;1183;g1f56e511421_1_35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16776" y="4833349"/>
            <a:ext cx="1780935" cy="1242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70;p40" id="1184" name="Google Shape;1184;g1f56e511421_1_35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71818" y="5308479"/>
            <a:ext cx="1156602" cy="1218052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g1f56e511421_1_350"/>
          <p:cNvSpPr txBox="1"/>
          <p:nvPr/>
        </p:nvSpPr>
        <p:spPr>
          <a:xfrm>
            <a:off x="649058" y="1135471"/>
            <a:ext cx="87645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Font typeface="Arial"/>
              <a:buNone/>
            </a:pPr>
            <a:r>
              <a:rPr lang="ru-RU" sz="3000">
                <a:solidFill>
                  <a:srgbClr val="0070B6"/>
                </a:solidFill>
              </a:rPr>
              <a:t>Аудит и морфология отходов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g1f56e511421_1_350"/>
          <p:cNvSpPr txBox="1"/>
          <p:nvPr/>
        </p:nvSpPr>
        <p:spPr>
          <a:xfrm>
            <a:off x="6375853" y="4360932"/>
            <a:ext cx="19890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/>
              <a:t>редкое вторсырье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7" name="Google Shape;1187;g1f56e511421_1_350"/>
          <p:cNvGrpSpPr/>
          <p:nvPr/>
        </p:nvGrpSpPr>
        <p:grpSpPr>
          <a:xfrm>
            <a:off x="9035223" y="1955616"/>
            <a:ext cx="2743917" cy="2932972"/>
            <a:chOff x="6955725" y="1210400"/>
            <a:chExt cx="2086788" cy="2117975"/>
          </a:xfrm>
        </p:grpSpPr>
        <p:pic>
          <p:nvPicPr>
            <p:cNvPr id="1188" name="Google Shape;1188;g1f56e511421_1_350"/>
            <p:cNvPicPr preferRelativeResize="0"/>
            <p:nvPr/>
          </p:nvPicPr>
          <p:blipFill rotWithShape="1">
            <a:blip r:embed="rId12">
              <a:alphaModFix/>
            </a:blip>
            <a:srcRect b="17796" l="0" r="6594" t="0"/>
            <a:stretch/>
          </p:blipFill>
          <p:spPr>
            <a:xfrm>
              <a:off x="7243313" y="1210400"/>
              <a:ext cx="1799200" cy="198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9" name="Google Shape;1189;g1f56e511421_1_350"/>
            <p:cNvSpPr/>
            <p:nvPr/>
          </p:nvSpPr>
          <p:spPr>
            <a:xfrm>
              <a:off x="6955725" y="3009475"/>
              <a:ext cx="1164600" cy="318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g1f56e511421_1_350"/>
            <p:cNvSpPr/>
            <p:nvPr/>
          </p:nvSpPr>
          <p:spPr>
            <a:xfrm>
              <a:off x="8396050" y="3009475"/>
              <a:ext cx="463200" cy="318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g1f56e511421_1_350"/>
            <p:cNvSpPr/>
            <p:nvPr/>
          </p:nvSpPr>
          <p:spPr>
            <a:xfrm>
              <a:off x="8716225" y="2947375"/>
              <a:ext cx="212400" cy="225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7" name="Google Shape;857;g2c90ac76a32_0_13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07;gd8ddc73050_0_1248" id="858" name="Google Shape;858;g2c90ac76a32_0_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6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9" name="Google Shape;859;g2c90ac76a32_0_13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10;gda1a1df009_0_351" id="860" name="Google Shape;860;g2c90ac76a32_0_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331" y="959000"/>
            <a:ext cx="9718692" cy="5571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11;gda1a1df009_0_351" id="861" name="Google Shape;861;g2c90ac76a32_0_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7596" y="824224"/>
            <a:ext cx="2695531" cy="2812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2" name="Google Shape;862;g2c90ac76a32_0_13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863" name="Google Shape;863;g2c90ac76a32_0_13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19;gda1a1df009_0_351" id="864" name="Google Shape;864;g2c90ac76a32_0_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77424" y="4015875"/>
            <a:ext cx="3591450" cy="3747001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g2c90ac76a32_0_139"/>
          <p:cNvSpPr txBox="1"/>
          <p:nvPr/>
        </p:nvSpPr>
        <p:spPr>
          <a:xfrm>
            <a:off x="771900" y="1367775"/>
            <a:ext cx="5505300" cy="51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12 ЛЕТ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опыта в сфере обращения с отходами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850 ЭКОТРЕНИНГОВ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людей и компаний </a:t>
            </a:r>
            <a:r>
              <a:rPr b="0" i="0" lang="ru-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 2019 г.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550 КОМПАНИЙ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организовали раздельный сбор с нашей помощью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r>
              <a:rPr b="0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МЕРОПРИЯТИЙ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экологизировано с нашей помощью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None/>
            </a:pPr>
            <a:br>
              <a:rPr b="0" i="0" lang="ru-RU" sz="15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2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4000 ТОНН ВТОРСЫРЬЯ</a:t>
            </a:r>
            <a:endParaRPr b="1" i="0" sz="20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отправлено на переработку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90 ВИДОВ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вторсырья на переработку и вещей на благотворительность принимаем в Экоцентре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200 000 ЕДИНОМЫШЛЕННИКОВ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доверяют Собиратору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g2c90ac76a32_0_139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О НАС </a:t>
            </a:r>
            <a:endParaRPr/>
          </a:p>
        </p:txBody>
      </p:sp>
      <p:cxnSp>
        <p:nvCxnSpPr>
          <p:cNvPr id="867" name="Google Shape;867;g2c90ac76a32_0_139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868" name="Google Shape;868;g2c90ac76a32_0_1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f56e511421_1_507"/>
          <p:cNvSpPr/>
          <p:nvPr/>
        </p:nvSpPr>
        <p:spPr>
          <a:xfrm>
            <a:off x="534300" y="2066668"/>
            <a:ext cx="1973700" cy="19737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g1f56e511421_1_507"/>
          <p:cNvSpPr/>
          <p:nvPr/>
        </p:nvSpPr>
        <p:spPr>
          <a:xfrm>
            <a:off x="9479732" y="2066668"/>
            <a:ext cx="1973700" cy="19737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g1f56e511421_1_507"/>
          <p:cNvSpPr/>
          <p:nvPr/>
        </p:nvSpPr>
        <p:spPr>
          <a:xfrm>
            <a:off x="6520064" y="2066668"/>
            <a:ext cx="1973700" cy="19737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g1f56e511421_1_507"/>
          <p:cNvSpPr txBox="1"/>
          <p:nvPr/>
        </p:nvSpPr>
        <p:spPr>
          <a:xfrm>
            <a:off x="4071617" y="4085717"/>
            <a:ext cx="1531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9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стекло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g1f56e511421_1_507"/>
          <p:cNvSpPr txBox="1"/>
          <p:nvPr/>
        </p:nvSpPr>
        <p:spPr>
          <a:xfrm>
            <a:off x="6876096" y="4093900"/>
            <a:ext cx="1359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9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металл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g1f56e511421_1_507"/>
          <p:cNvSpPr txBox="1"/>
          <p:nvPr/>
        </p:nvSpPr>
        <p:spPr>
          <a:xfrm>
            <a:off x="9275601" y="4093900"/>
            <a:ext cx="3954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9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пластиковые бутылки, </a:t>
            </a:r>
            <a:endParaRPr b="0" i="0" sz="1900" u="none" cap="none" strike="noStrike">
              <a:solidFill>
                <a:srgbClr val="0071B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9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канистры</a:t>
            </a:r>
            <a:endParaRPr b="0" i="0" sz="1900" u="none" cap="none" strike="noStrike">
              <a:solidFill>
                <a:srgbClr val="0071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g1f56e511421_1_507"/>
          <p:cNvSpPr txBox="1"/>
          <p:nvPr/>
        </p:nvSpPr>
        <p:spPr>
          <a:xfrm>
            <a:off x="872156" y="4093908"/>
            <a:ext cx="201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75" lIns="60975" spcFirstLastPara="1" rIns="60975" wrap="square" tIns="60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9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макулатура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g1f56e511421_1_507"/>
          <p:cNvSpPr/>
          <p:nvPr/>
        </p:nvSpPr>
        <p:spPr>
          <a:xfrm>
            <a:off x="3585659" y="2066668"/>
            <a:ext cx="1973700" cy="19737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75" lIns="60975" spcFirstLastPara="1" rIns="60975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47;p48" id="1204" name="Google Shape;1204;g1f56e511421_1_5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1309" y="5110724"/>
            <a:ext cx="1359605" cy="1454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48;p48" id="1205" name="Google Shape;1205;g1f56e511421_1_5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1083" y="4896824"/>
            <a:ext cx="1689713" cy="17907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6" name="Google Shape;1206;g1f56e511421_1_50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7" name="Google Shape;1207;g1f56e511421_1_5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178156" cy="294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8" name="Google Shape;1208;g1f56e511421_1_507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9" name="Google Shape;1209;g1f56e511421_1_5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03713" y="4093892"/>
            <a:ext cx="2633463" cy="274751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g1f56e511421_1_507"/>
          <p:cNvSpPr txBox="1"/>
          <p:nvPr/>
        </p:nvSpPr>
        <p:spPr>
          <a:xfrm>
            <a:off x="815752" y="917541"/>
            <a:ext cx="7673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Типичные отходы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1" name="Google Shape;1211;g1f56e511421_1_5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0833" y="2087360"/>
            <a:ext cx="1612365" cy="174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g1f56e511421_1_50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2333" y="1958300"/>
            <a:ext cx="980569" cy="1726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g1f56e511421_1_50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63820" y="2305188"/>
            <a:ext cx="1258384" cy="138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g1f56e511421_1_50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57201" y="2217661"/>
            <a:ext cx="1190383" cy="1560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g1f56e511421_1_507"/>
          <p:cNvPicPr preferRelativeResize="0"/>
          <p:nvPr/>
        </p:nvPicPr>
        <p:blipFill rotWithShape="1">
          <a:blip r:embed="rId11">
            <a:alphaModFix/>
          </a:blip>
          <a:srcRect b="63831" l="0" r="52994" t="0"/>
          <a:stretch/>
        </p:blipFill>
        <p:spPr>
          <a:xfrm>
            <a:off x="10365033" y="4665667"/>
            <a:ext cx="1190400" cy="5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g1f56e511421_1_50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938418">
            <a:off x="1673370" y="2728795"/>
            <a:ext cx="1032327" cy="140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g1f56e511421_1_50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938418">
            <a:off x="10644403" y="2728795"/>
            <a:ext cx="1032327" cy="1400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218" name="Google Shape;1218;g1f56e511421_1_50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g1f56e511421_1_507"/>
          <p:cNvSpPr txBox="1"/>
          <p:nvPr>
            <p:ph idx="4294967295"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220" name="Google Shape;1220;g1f56e511421_1_507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5" name="Google Shape;1225;g1f56e511421_1_72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6" name="Google Shape;1226;g1f56e511421_1_7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178156" cy="294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7" name="Google Shape;1227;g1f56e511421_1_72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28" name="Google Shape;1228;g1f56e511421_1_722"/>
          <p:cNvSpPr txBox="1"/>
          <p:nvPr/>
        </p:nvSpPr>
        <p:spPr>
          <a:xfrm>
            <a:off x="500300" y="1167350"/>
            <a:ext cx="64506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lang="ru-RU" sz="3200">
                <a:solidFill>
                  <a:srgbClr val="0070B6"/>
                </a:solidFill>
              </a:rPr>
              <a:t>В общественном пространстве удобно собирать: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g1f56e511421_1_722"/>
          <p:cNvSpPr/>
          <p:nvPr/>
        </p:nvSpPr>
        <p:spPr>
          <a:xfrm>
            <a:off x="926621" y="2502000"/>
            <a:ext cx="6024300" cy="1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25" lIns="46525" spcFirstLastPara="1" rIns="46525" wrap="square" tIns="46525">
            <a:noAutofit/>
          </a:bodyPr>
          <a:lstStyle/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пластиковые стаканчики</a:t>
            </a:r>
            <a:endParaRPr sz="2100">
              <a:solidFill>
                <a:schemeClr val="dk1"/>
              </a:solidFill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пластиковые карты</a:t>
            </a:r>
            <a:endParaRPr sz="2100">
              <a:solidFill>
                <a:schemeClr val="dk1"/>
              </a:solidFill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батарейки</a:t>
            </a:r>
            <a:endParaRPr sz="2100">
              <a:solidFill>
                <a:schemeClr val="dk1"/>
              </a:solidFill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электромелочи</a:t>
            </a:r>
            <a:endParaRPr sz="2100">
              <a:solidFill>
                <a:schemeClr val="dk1"/>
              </a:solidFill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пробки</a:t>
            </a:r>
            <a:endParaRPr sz="2100">
              <a:solidFill>
                <a:schemeClr val="dk1"/>
              </a:solidFill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«Добрые крышечки»</a:t>
            </a:r>
            <a:endParaRPr sz="2100">
              <a:solidFill>
                <a:schemeClr val="dk1"/>
              </a:solidFill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материалы для мастер-классов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1230" name="Google Shape;1230;g1f56e511421_1_7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633" y="1646500"/>
            <a:ext cx="4735500" cy="449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1" name="Google Shape;1231;g1f56e511421_1_7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300" y="5239867"/>
            <a:ext cx="2000674" cy="147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232" name="Google Shape;1232;g1f56e511421_1_7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g1f56e511421_1_722"/>
          <p:cNvSpPr txBox="1"/>
          <p:nvPr>
            <p:ph idx="4294967295"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234" name="Google Shape;1234;g1f56e511421_1_722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9" name="Google Shape;1239;g1f56e511421_1_82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40" name="Google Shape;1240;g1f56e511421_1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178156" cy="294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1" name="Google Shape;1241;g1f56e511421_1_821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2" name="Google Shape;1242;g1f56e511421_1_821"/>
          <p:cNvSpPr txBox="1"/>
          <p:nvPr/>
        </p:nvSpPr>
        <p:spPr>
          <a:xfrm>
            <a:off x="770785" y="903608"/>
            <a:ext cx="7673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Точка сбора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g1f56e511421_1_821"/>
          <p:cNvSpPr txBox="1"/>
          <p:nvPr>
            <p:ph idx="4294967295" type="body"/>
          </p:nvPr>
        </p:nvSpPr>
        <p:spPr>
          <a:xfrm>
            <a:off x="416400" y="1928800"/>
            <a:ext cx="56796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контейнеры не похожи на мусорки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проходное место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замена и хранение п</a:t>
            </a:r>
            <a:r>
              <a:rPr lang="ru-RU" sz="21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акетов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наглядные плакаты и указатели</a:t>
            </a:r>
            <a:endParaRPr sz="2100"/>
          </a:p>
        </p:txBody>
      </p:sp>
      <p:pic>
        <p:nvPicPr>
          <p:cNvPr id="1244" name="Google Shape;1244;g1f56e511421_1_821"/>
          <p:cNvPicPr preferRelativeResize="0"/>
          <p:nvPr/>
        </p:nvPicPr>
        <p:blipFill rotWithShape="1">
          <a:blip r:embed="rId4">
            <a:alphaModFix/>
          </a:blip>
          <a:srcRect b="0" l="15590" r="34695" t="0"/>
          <a:stretch/>
        </p:blipFill>
        <p:spPr>
          <a:xfrm>
            <a:off x="7717166" y="908667"/>
            <a:ext cx="4462633" cy="5983068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g1f56e511421_1_821"/>
          <p:cNvSpPr/>
          <p:nvPr/>
        </p:nvSpPr>
        <p:spPr>
          <a:xfrm>
            <a:off x="505667" y="4670500"/>
            <a:ext cx="1977900" cy="1846800"/>
          </a:xfrm>
          <a:prstGeom prst="ellipse">
            <a:avLst/>
          </a:prstGeom>
          <a:solidFill>
            <a:srgbClr val="FFFF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6" name="Google Shape;1246;g1f56e511421_1_8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664" y="4713525"/>
            <a:ext cx="2568399" cy="19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g1f56e511421_1_821"/>
          <p:cNvSpPr txBox="1"/>
          <p:nvPr/>
        </p:nvSpPr>
        <p:spPr>
          <a:xfrm>
            <a:off x="3493700" y="4928900"/>
            <a:ext cx="39999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196850" lvl="0" marL="20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инструктаж для сотрудников и клининга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отчеты о собранном</a:t>
            </a:r>
            <a:endParaRPr sz="1900"/>
          </a:p>
        </p:txBody>
      </p:sp>
      <p:pic>
        <p:nvPicPr>
          <p:cNvPr descr="Изображение выглядит как текст&#10;&#10;Автоматически созданное описание" id="1248" name="Google Shape;1248;g1f56e511421_1_8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g1f56e511421_1_821"/>
          <p:cNvSpPr txBox="1"/>
          <p:nvPr>
            <p:ph idx="4294967295"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250" name="Google Shape;1250;g1f56e511421_1_821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5" name="Google Shape;1255;g1f56e511421_1_366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6" name="Google Shape;1256;g1f56e511421_1_36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178156" cy="294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7" name="Google Shape;1257;g1f56e511421_1_3669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58" name="Google Shape;1258;g1f56e511421_1_3669"/>
          <p:cNvSpPr txBox="1"/>
          <p:nvPr/>
        </p:nvSpPr>
        <p:spPr>
          <a:xfrm>
            <a:off x="147310" y="903533"/>
            <a:ext cx="7673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lang="ru-RU" sz="3600">
                <a:solidFill>
                  <a:srgbClr val="0070B6"/>
                </a:solidFill>
              </a:rPr>
              <a:t>Зона обмена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259" name="Google Shape;1259;g1f56e511421_1_36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g1f56e511421_1_3669"/>
          <p:cNvSpPr txBox="1"/>
          <p:nvPr>
            <p:ph idx="4294967295"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261" name="Google Shape;1261;g1f56e511421_1_3669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, полка, книга, внутренний&#10;&#10;Автоматически созданное описание" id="1262" name="Google Shape;1262;g1f56e511421_1_3669"/>
          <p:cNvPicPr preferRelativeResize="0"/>
          <p:nvPr/>
        </p:nvPicPr>
        <p:blipFill rotWithShape="1">
          <a:blip r:embed="rId5">
            <a:alphaModFix/>
          </a:blip>
          <a:srcRect b="0" l="5326" r="4850" t="0"/>
          <a:stretch/>
        </p:blipFill>
        <p:spPr>
          <a:xfrm>
            <a:off x="4088700" y="862000"/>
            <a:ext cx="8103306" cy="610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g1f56e511421_1_3669"/>
          <p:cNvSpPr txBox="1"/>
          <p:nvPr/>
        </p:nvSpPr>
        <p:spPr>
          <a:xfrm>
            <a:off x="4187204" y="6390020"/>
            <a:ext cx="400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Библиотека 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им. Н.А. Некрасова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64" name="Google Shape;1264;g1f56e511421_1_36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4140" y="5228704"/>
            <a:ext cx="2033422" cy="161851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g1f56e511421_1_3669"/>
          <p:cNvSpPr txBox="1"/>
          <p:nvPr>
            <p:ph idx="4294967295" type="body"/>
          </p:nvPr>
        </p:nvSpPr>
        <p:spPr>
          <a:xfrm>
            <a:off x="416400" y="1928800"/>
            <a:ext cx="56796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книги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настольные игры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материалы для творчества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открытки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подарочные пакеты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декор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0" name="Google Shape;1270;g1f56e511421_1_92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1" name="Google Shape;1271;g1f56e511421_1_9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178156" cy="294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2" name="Google Shape;1272;g1f56e511421_1_92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73" name="Google Shape;1273;g1f56e511421_1_922"/>
          <p:cNvSpPr txBox="1"/>
          <p:nvPr/>
        </p:nvSpPr>
        <p:spPr>
          <a:xfrm>
            <a:off x="770805" y="928833"/>
            <a:ext cx="10265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Чистое </a:t>
            </a:r>
            <a:r>
              <a:rPr b="0" i="0" lang="ru-RU" sz="3600" u="none" cap="none" strike="noStrike">
                <a:solidFill>
                  <a:srgbClr val="0070B6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Сухое </a:t>
            </a:r>
            <a:r>
              <a:rPr b="0" i="0" lang="ru-RU" sz="3600" u="none" cap="none" strike="noStrike">
                <a:solidFill>
                  <a:srgbClr val="0070B6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Компактное</a:t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76;p50" id="1274" name="Google Shape;1274;g1f56e511421_1_922"/>
          <p:cNvPicPr preferRelativeResize="0"/>
          <p:nvPr/>
        </p:nvPicPr>
        <p:blipFill rotWithShape="1">
          <a:blip r:embed="rId4">
            <a:alphaModFix/>
          </a:blip>
          <a:srcRect b="2308" l="16763" r="0" t="14944"/>
          <a:stretch/>
        </p:blipFill>
        <p:spPr>
          <a:xfrm>
            <a:off x="0" y="2677351"/>
            <a:ext cx="6206550" cy="4210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78;p50" id="1275" name="Google Shape;1275;g1f56e511421_1_922"/>
          <p:cNvPicPr preferRelativeResize="0"/>
          <p:nvPr/>
        </p:nvPicPr>
        <p:blipFill rotWithShape="1">
          <a:blip r:embed="rId5">
            <a:alphaModFix/>
          </a:blip>
          <a:srcRect b="0" l="0" r="0" t="8842"/>
          <a:stretch/>
        </p:blipFill>
        <p:spPr>
          <a:xfrm flipH="1">
            <a:off x="6206548" y="2684500"/>
            <a:ext cx="6046476" cy="421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g1f56e511421_1_922"/>
          <p:cNvSpPr txBox="1"/>
          <p:nvPr/>
        </p:nvSpPr>
        <p:spPr>
          <a:xfrm>
            <a:off x="858305" y="1984333"/>
            <a:ext cx="3744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000" lIns="60000" spcFirstLastPara="1" rIns="60000" wrap="square" tIns="60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Линия досортировки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g1f56e511421_1_922"/>
          <p:cNvSpPr txBox="1"/>
          <p:nvPr/>
        </p:nvSpPr>
        <p:spPr>
          <a:xfrm>
            <a:off x="6130372" y="1984333"/>
            <a:ext cx="3744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000" lIns="60000" spcFirstLastPara="1" rIns="60000" wrap="square" tIns="60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Завод по переработке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278" name="Google Shape;1278;g1f56e511421_1_9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g1f56e511421_1_922"/>
          <p:cNvSpPr txBox="1"/>
          <p:nvPr>
            <p:ph idx="4294967295"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280" name="Google Shape;1280;g1f56e511421_1_922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g1f56e511421_1_1119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0"/>
            <a:ext cx="12192005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g1f56e511421_1_1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3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g1f56e511421_1_1119"/>
          <p:cNvSpPr txBox="1"/>
          <p:nvPr/>
        </p:nvSpPr>
        <p:spPr>
          <a:xfrm>
            <a:off x="521875" y="4730351"/>
            <a:ext cx="6153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-RU" sz="4500">
                <a:solidFill>
                  <a:schemeClr val="lt1"/>
                </a:solidFill>
              </a:rPr>
              <a:t>ЭКОЛОГИЧНЫЕ ЗАКУПКИ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566;gdd7a06f751_0_964" id="1289" name="Google Shape;1289;g1f56e511421_1_11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0" name="Google Shape;1290;g1f56e511421_1_111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91" name="Google Shape;1291;g1f56e511421_1_111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92" name="Google Shape;1292;g1f56e511421_1_1119"/>
          <p:cNvSpPr txBox="1"/>
          <p:nvPr>
            <p:ph idx="4294967295"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293" name="Google Shape;1293;g1f56e511421_1_11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g1f56e511421_1_1119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chemeClr val="lt1"/>
                </a:solidFill>
              </a:rPr>
              <a:t>организовать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9" name="Google Shape;1299;g1f56e511421_1_334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0" name="Google Shape;1300;g1f56e511421_1_33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1" name="Google Shape;1301;g1f56e511421_1_3347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2" name="Google Shape;1302;g1f56e511421_1_3347"/>
          <p:cNvSpPr txBox="1"/>
          <p:nvPr/>
        </p:nvSpPr>
        <p:spPr>
          <a:xfrm>
            <a:off x="1062075" y="2087750"/>
            <a:ext cx="54237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185FA0"/>
                </a:solidFill>
              </a:rPr>
              <a:t>Дерево (цельное, шпон, пробка):</a:t>
            </a:r>
            <a:endParaRPr b="1" sz="16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дуб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сосна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береза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лиственница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орех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бук</a:t>
            </a:r>
            <a:endParaRPr sz="1500">
              <a:solidFill>
                <a:srgbClr val="185FA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85FA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185FA0"/>
                </a:solidFill>
              </a:rPr>
              <a:t>Другие материалы:</a:t>
            </a:r>
            <a:endParaRPr b="1" sz="16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бамбук / ротанг / тростник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мрамор / гранит / сланец / известняк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керамика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бетон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полиэтилен (HDPE) и полипропилен (PP)</a:t>
            </a:r>
            <a:endParaRPr sz="1500">
              <a:solidFill>
                <a:srgbClr val="185FA0"/>
              </a:solidFill>
            </a:endParaRPr>
          </a:p>
        </p:txBody>
      </p:sp>
      <p:sp>
        <p:nvSpPr>
          <p:cNvPr id="1303" name="Google Shape;1303;g1f56e511421_1_3347"/>
          <p:cNvSpPr txBox="1"/>
          <p:nvPr/>
        </p:nvSpPr>
        <p:spPr>
          <a:xfrm>
            <a:off x="618150" y="908700"/>
            <a:ext cx="86229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lang="ru-RU" sz="4000">
                <a:solidFill>
                  <a:srgbClr val="0070B6"/>
                </a:solidFill>
              </a:rPr>
              <a:t>Экологичные материалы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4" name="Google Shape;1304;g1f56e511421_1_33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25" y="2179975"/>
            <a:ext cx="653650" cy="65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g1f56e511421_1_33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050" y="3932875"/>
            <a:ext cx="653650" cy="65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g1f56e511421_1_33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061" y="5481700"/>
            <a:ext cx="653650" cy="6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g1f56e511421_1_3347"/>
          <p:cNvSpPr txBox="1"/>
          <p:nvPr/>
        </p:nvSpPr>
        <p:spPr>
          <a:xfrm>
            <a:off x="1062075" y="5481700"/>
            <a:ext cx="3992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185FA0"/>
                </a:solidFill>
              </a:rPr>
              <a:t>Избегаем:</a:t>
            </a:r>
            <a:endParaRPr b="1" sz="1600">
              <a:solidFill>
                <a:srgbClr val="185FA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ДСП</a:t>
            </a:r>
            <a:endParaRPr sz="1500">
              <a:solidFill>
                <a:srgbClr val="185FA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1500"/>
              <a:buChar char="○"/>
            </a:pPr>
            <a:r>
              <a:rPr lang="ru-RU" sz="1500">
                <a:solidFill>
                  <a:srgbClr val="185FA0"/>
                </a:solidFill>
              </a:rPr>
              <a:t>Пенополистирол/полиуретан</a:t>
            </a:r>
            <a:endParaRPr sz="1500"/>
          </a:p>
        </p:txBody>
      </p:sp>
      <p:grpSp>
        <p:nvGrpSpPr>
          <p:cNvPr id="1308" name="Google Shape;1308;g1f56e511421_1_3347"/>
          <p:cNvGrpSpPr/>
          <p:nvPr/>
        </p:nvGrpSpPr>
        <p:grpSpPr>
          <a:xfrm>
            <a:off x="7716975" y="1336065"/>
            <a:ext cx="4125965" cy="4910043"/>
            <a:chOff x="5787876" y="1002074"/>
            <a:chExt cx="3094551" cy="3682624"/>
          </a:xfrm>
        </p:grpSpPr>
        <p:sp>
          <p:nvSpPr>
            <p:cNvPr id="1309" name="Google Shape;1309;g1f56e511421_1_3347"/>
            <p:cNvSpPr/>
            <p:nvPr/>
          </p:nvSpPr>
          <p:spPr>
            <a:xfrm>
              <a:off x="5788125" y="1002074"/>
              <a:ext cx="2778900" cy="27789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10" name="Google Shape;1310;g1f56e511421_1_33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787876" y="1234849"/>
              <a:ext cx="3094551" cy="34498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1" name="Google Shape;1311;g1f56e511421_1_33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5681" y="5713626"/>
            <a:ext cx="3259986" cy="650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312" name="Google Shape;1312;g1f56e511421_1_33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g1f56e511421_1_3347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314" name="Google Shape;1314;g1f56e511421_1_3347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9" name="Google Shape;1319;g1f56e511421_1_121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0" name="Google Shape;1320;g1f56e511421_1_1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5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1" name="Google Shape;1321;g1f56e511421_1_121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2" name="Google Shape;1322;g1f56e511421_1_1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79470"/>
            <a:ext cx="12194309" cy="406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g1f56e511421_1_1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38477">
            <a:off x="5568130" y="3278170"/>
            <a:ext cx="6775572" cy="3161740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g1f56e511421_1_1210"/>
          <p:cNvSpPr txBox="1"/>
          <p:nvPr>
            <p:ph idx="1" type="body"/>
          </p:nvPr>
        </p:nvSpPr>
        <p:spPr>
          <a:xfrm>
            <a:off x="770562" y="5760720"/>
            <a:ext cx="9299700" cy="7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300"/>
              <a:buNone/>
            </a:pPr>
            <a:r>
              <a:rPr b="1" lang="ru-RU" sz="23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«зеленая промывка мозгов»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325" name="Google Shape;1325;g1f56e511421_1_12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g1f56e511421_1_1210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327" name="Google Shape;1327;g1f56e511421_1_1210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Google Shape;1332;g1f56e511421_1_1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3465" y="1658846"/>
            <a:ext cx="9985068" cy="4979928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g1f56e511421_1_1223"/>
          <p:cNvSpPr txBox="1"/>
          <p:nvPr/>
        </p:nvSpPr>
        <p:spPr>
          <a:xfrm>
            <a:off x="770562" y="834484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Этим маркировкам можно доверять</a:t>
            </a:r>
            <a:endParaRPr sz="1500"/>
          </a:p>
        </p:txBody>
      </p:sp>
      <p:cxnSp>
        <p:nvCxnSpPr>
          <p:cNvPr id="1334" name="Google Shape;1334;g1f56e511421_1_122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5" name="Google Shape;1335;g1f56e511421_1_1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5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6" name="Google Shape;1336;g1f56e511421_1_1223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37" name="Google Shape;1337;g1f56e511421_1_1223"/>
          <p:cNvSpPr/>
          <p:nvPr/>
        </p:nvSpPr>
        <p:spPr>
          <a:xfrm>
            <a:off x="1021378" y="1864199"/>
            <a:ext cx="1356000" cy="13857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338" name="Google Shape;1338;g1f56e511421_1_12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g1f56e511421_1_1223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340" name="Google Shape;1340;g1f56e511421_1_122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1f56e511421_1_1235"/>
          <p:cNvSpPr txBox="1"/>
          <p:nvPr>
            <p:ph idx="1" type="body"/>
          </p:nvPr>
        </p:nvSpPr>
        <p:spPr>
          <a:xfrm>
            <a:off x="6749393" y="5986894"/>
            <a:ext cx="21669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900"/>
              <a:buNone/>
            </a:pPr>
            <a:r>
              <a:rPr b="1" lang="ru-RU" sz="19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ECOlabel guide</a:t>
            </a:r>
            <a:endParaRPr b="1" sz="19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g1f56e511421_1_1235"/>
          <p:cNvSpPr txBox="1"/>
          <p:nvPr/>
        </p:nvSpPr>
        <p:spPr>
          <a:xfrm>
            <a:off x="770562" y="834484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Лайфхак, как разбираться</a:t>
            </a:r>
            <a:endParaRPr sz="1500"/>
          </a:p>
        </p:txBody>
      </p:sp>
      <p:cxnSp>
        <p:nvCxnSpPr>
          <p:cNvPr id="1347" name="Google Shape;1347;g1f56e511421_1_123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8" name="Google Shape;1348;g1f56e511421_1_1235"/>
          <p:cNvCxnSpPr/>
          <p:nvPr/>
        </p:nvCxnSpPr>
        <p:spPr>
          <a:xfrm rot="10800000">
            <a:off x="770562" y="239"/>
            <a:ext cx="0" cy="739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9" name="Google Shape;1349;g1f56e511421_1_1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5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0" name="Google Shape;1350;g1f56e511421_1_1235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1" name="Google Shape;1351;g1f56e511421_1_1235"/>
          <p:cNvCxnSpPr/>
          <p:nvPr/>
        </p:nvCxnSpPr>
        <p:spPr>
          <a:xfrm rot="10800000">
            <a:off x="8138814" y="238"/>
            <a:ext cx="0" cy="739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2" name="Google Shape;1352;g1f56e511421_1_12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9393" y="2031410"/>
            <a:ext cx="5261103" cy="350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g1f56e511421_1_12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561" y="2021143"/>
            <a:ext cx="5768404" cy="457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g1f56e511421_1_1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9313" y="4248466"/>
            <a:ext cx="3681700" cy="36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g1f56e511421_1_1235"/>
          <p:cNvSpPr txBox="1"/>
          <p:nvPr>
            <p:ph type="title"/>
          </p:nvPr>
        </p:nvSpPr>
        <p:spPr>
          <a:xfrm>
            <a:off x="1157200" y="0"/>
            <a:ext cx="2568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100">
                <a:solidFill>
                  <a:srgbClr val="0070B6"/>
                </a:solidFill>
              </a:rPr>
              <a:t>Экологичный офис</a:t>
            </a:r>
            <a:endParaRPr sz="2100">
              <a:solidFill>
                <a:srgbClr val="0070B6"/>
              </a:solidFill>
            </a:endParaRPr>
          </a:p>
        </p:txBody>
      </p:sp>
      <p:sp>
        <p:nvSpPr>
          <p:cNvPr id="1356" name="Google Shape;1356;g1f56e511421_1_1235"/>
          <p:cNvSpPr txBox="1"/>
          <p:nvPr>
            <p:ph idx="12" type="sldNum"/>
          </p:nvPr>
        </p:nvSpPr>
        <p:spPr>
          <a:xfrm>
            <a:off x="0" y="-1"/>
            <a:ext cx="7707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3" name="Google Shape;873;p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4" name="Google Shape;87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5" name="Google Shape;875;p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76" name="Google Shape;876;p2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ОПИСАНИЕ ПРОЕКТА </a:t>
            </a:r>
            <a:endParaRPr/>
          </a:p>
        </p:txBody>
      </p:sp>
      <p:sp>
        <p:nvSpPr>
          <p:cNvPr id="877" name="Google Shape;877;p2"/>
          <p:cNvSpPr/>
          <p:nvPr/>
        </p:nvSpPr>
        <p:spPr>
          <a:xfrm>
            <a:off x="0" y="824225"/>
            <a:ext cx="121920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 — это эколого-просветительский проект, направленный на создание программы всестороннего экологического просвещения посетителей Добро.Центров в регионах России.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2"/>
          <p:cNvSpPr/>
          <p:nvPr/>
        </p:nvSpPr>
        <p:spPr>
          <a:xfrm>
            <a:off x="579750" y="1917165"/>
            <a:ext cx="11032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В партнёрстве с Ассоциацией волонтерских центров (АВЦ) Собиратор создал универсальную программу экологического просвещения, доступную Добро.Центрам на платформе Добро.Университет. 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Проект предполагает 2 уровня погружения: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9" name="Google Shape;879;p2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80" name="Google Shape;880;p2"/>
          <p:cNvSpPr txBox="1"/>
          <p:nvPr/>
        </p:nvSpPr>
        <p:spPr>
          <a:xfrm>
            <a:off x="7047950" y="3362925"/>
            <a:ext cx="4639200" cy="3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150 Добро.Центров — выбрали развитие экологического направления в своей деятельности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30 Добро.Центров — готовы реализовывать экологические проекты прямо сейчас. Получат материалы для оформления интерактивных просветительских точек на своих площадках — «зелёных точек».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1" name="Google Shape;88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70550" y="3580575"/>
            <a:ext cx="5441349" cy="2929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882" name="Google Shape;88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1" name="Google Shape;1361;g1f56e511421_1_14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2" name="Google Shape;1362;g1f56e511421_1_14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g1f56e511421_1_1498"/>
          <p:cNvSpPr txBox="1"/>
          <p:nvPr/>
        </p:nvSpPr>
        <p:spPr>
          <a:xfrm>
            <a:off x="770563" y="923149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Б</a:t>
            </a:r>
            <a:r>
              <a:rPr lang="ru-RU" sz="3600">
                <a:solidFill>
                  <a:srgbClr val="0070B6"/>
                </a:solidFill>
              </a:rPr>
              <a:t>умага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4" name="Google Shape;1364;g1f56e511421_1_1498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5" name="Google Shape;1365;g1f56e511421_1_1498"/>
          <p:cNvSpPr txBox="1"/>
          <p:nvPr>
            <p:ph idx="1" type="body"/>
          </p:nvPr>
        </p:nvSpPr>
        <p:spPr>
          <a:xfrm>
            <a:off x="682300" y="1969500"/>
            <a:ext cx="6120900" cy="3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электронный документооборот (ЭДО)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двусторонняя печать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бумага из вторсырья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экомаркировка «Лесной эталон»</a:t>
            </a:r>
            <a:endParaRPr sz="2100"/>
          </a:p>
        </p:txBody>
      </p:sp>
      <p:pic>
        <p:nvPicPr>
          <p:cNvPr id="1366" name="Google Shape;1366;g1f56e511421_1_1498"/>
          <p:cNvPicPr preferRelativeResize="0"/>
          <p:nvPr/>
        </p:nvPicPr>
        <p:blipFill rotWithShape="1">
          <a:blip r:embed="rId4">
            <a:alphaModFix/>
          </a:blip>
          <a:srcRect b="28781" l="16501" r="17756" t="27337"/>
          <a:stretch/>
        </p:blipFill>
        <p:spPr>
          <a:xfrm>
            <a:off x="2510307" y="4905279"/>
            <a:ext cx="1952072" cy="46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g1f56e511421_1_1498"/>
          <p:cNvPicPr preferRelativeResize="0"/>
          <p:nvPr/>
        </p:nvPicPr>
        <p:blipFill rotWithShape="1">
          <a:blip r:embed="rId5">
            <a:alphaModFix/>
          </a:blip>
          <a:srcRect b="15327" l="8853" r="14623" t="12029"/>
          <a:stretch/>
        </p:blipFill>
        <p:spPr>
          <a:xfrm>
            <a:off x="4755868" y="4982733"/>
            <a:ext cx="2248799" cy="93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g1f56e511421_1_14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0307" y="5549451"/>
            <a:ext cx="1952072" cy="372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2" id="1369" name="Google Shape;1369;g1f56e511421_1_1498"/>
          <p:cNvPicPr preferRelativeResize="0"/>
          <p:nvPr/>
        </p:nvPicPr>
        <p:blipFill rotWithShape="1">
          <a:blip r:embed="rId7">
            <a:alphaModFix/>
          </a:blip>
          <a:srcRect b="0" l="4448" r="6591" t="0"/>
          <a:stretch/>
        </p:blipFill>
        <p:spPr>
          <a:xfrm rot="-5400000">
            <a:off x="6963183" y="1605583"/>
            <a:ext cx="6026868" cy="45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g1f56e511421_1_14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133" y="4982734"/>
            <a:ext cx="2329061" cy="939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371" name="Google Shape;1371;g1f56e511421_1_14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g1f56e511421_1_1498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373" name="Google Shape;1373;g1f56e511421_1_1498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" name="Google Shape;1378;g1f56e511421_1_1515"/>
          <p:cNvPicPr preferRelativeResize="0"/>
          <p:nvPr/>
        </p:nvPicPr>
        <p:blipFill rotWithShape="1">
          <a:blip r:embed="rId3">
            <a:alphaModFix/>
          </a:blip>
          <a:srcRect b="7521" l="7480" r="3788" t="9456"/>
          <a:stretch/>
        </p:blipFill>
        <p:spPr>
          <a:xfrm>
            <a:off x="3504200" y="2127067"/>
            <a:ext cx="5189899" cy="4855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9" name="Google Shape;1379;g1f56e511421_1_151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0" name="Google Shape;1380;g1f56e511421_1_15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5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1" name="Google Shape;1381;g1f56e511421_1_1515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2" name="Google Shape;1382;g1f56e511421_1_15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7782688" y="1283456"/>
            <a:ext cx="4473387" cy="398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g1f56e511421_1_15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561" y="1037873"/>
            <a:ext cx="3666681" cy="4345645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g1f56e511421_1_1515"/>
          <p:cNvSpPr/>
          <p:nvPr/>
        </p:nvSpPr>
        <p:spPr>
          <a:xfrm>
            <a:off x="10968422" y="3975365"/>
            <a:ext cx="1101600" cy="11532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g1f56e511421_1_1515"/>
          <p:cNvSpPr/>
          <p:nvPr/>
        </p:nvSpPr>
        <p:spPr>
          <a:xfrm>
            <a:off x="8149611" y="1311138"/>
            <a:ext cx="1101600" cy="11532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g1f56e511421_1_1515"/>
          <p:cNvSpPr/>
          <p:nvPr/>
        </p:nvSpPr>
        <p:spPr>
          <a:xfrm>
            <a:off x="3353830" y="1148831"/>
            <a:ext cx="1101600" cy="11532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7" name="Google Shape;1387;g1f56e511421_1_1515"/>
          <p:cNvPicPr preferRelativeResize="0"/>
          <p:nvPr/>
        </p:nvPicPr>
        <p:blipFill rotWithShape="1">
          <a:blip r:embed="rId7">
            <a:alphaModFix/>
          </a:blip>
          <a:srcRect b="-11719" l="-2186" r="0" t="0"/>
          <a:stretch/>
        </p:blipFill>
        <p:spPr>
          <a:xfrm rot="-454968">
            <a:off x="3504794" y="1342064"/>
            <a:ext cx="5783301" cy="26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g1f56e511421_1_1515"/>
          <p:cNvSpPr/>
          <p:nvPr/>
        </p:nvSpPr>
        <p:spPr>
          <a:xfrm>
            <a:off x="6605789" y="4954932"/>
            <a:ext cx="1101600" cy="11532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389" name="Google Shape;1389;g1f56e511421_1_15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g1f56e511421_1_1515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391" name="Google Shape;1391;g1f56e511421_1_1515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f56e511421_1_2003"/>
          <p:cNvSpPr/>
          <p:nvPr/>
        </p:nvSpPr>
        <p:spPr>
          <a:xfrm>
            <a:off x="9016333" y="908667"/>
            <a:ext cx="2771100" cy="27321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7" name="Google Shape;1397;g1f56e511421_1_200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8" name="Google Shape;1398;g1f56e511421_1_20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178156" cy="294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9" name="Google Shape;1399;g1f56e511421_1_2003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0" name="Google Shape;1400;g1f56e511421_1_2003"/>
          <p:cNvSpPr txBox="1"/>
          <p:nvPr/>
        </p:nvSpPr>
        <p:spPr>
          <a:xfrm>
            <a:off x="-832048" y="2093241"/>
            <a:ext cx="7673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g1f56e511421_1_2003"/>
          <p:cNvSpPr txBox="1"/>
          <p:nvPr/>
        </p:nvSpPr>
        <p:spPr>
          <a:xfrm>
            <a:off x="770800" y="2114684"/>
            <a:ext cx="7099200" cy="18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lang="ru-RU" sz="2100">
                <a:solidFill>
                  <a:schemeClr val="dk1"/>
                </a:solidFill>
              </a:rPr>
              <a:t>Только по запросу </a:t>
            </a:r>
            <a:endParaRPr sz="2100">
              <a:solidFill>
                <a:schemeClr val="dk1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b="0" i="0" lang="ru-RU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Универсальное брендирование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lang="ru-RU" sz="2100"/>
              <a:t>П</a:t>
            </a:r>
            <a:r>
              <a:rPr b="0" i="0" lang="ru-RU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ереработанны</a:t>
            </a:r>
            <a:r>
              <a:rPr lang="ru-RU" sz="2100"/>
              <a:t>е</a:t>
            </a:r>
            <a:r>
              <a:rPr b="0" i="0" lang="ru-RU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материал</a:t>
            </a:r>
            <a:r>
              <a:rPr lang="ru-RU" sz="2100"/>
              <a:t>ы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b="0" i="0" lang="ru-RU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Сувениры для экологичной жизни</a:t>
            </a:r>
            <a:endParaRPr b="0" i="0" sz="19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2" name="Google Shape;1402;g1f56e511421_1_2003"/>
          <p:cNvPicPr preferRelativeResize="0"/>
          <p:nvPr/>
        </p:nvPicPr>
        <p:blipFill rotWithShape="1">
          <a:blip r:embed="rId4">
            <a:alphaModFix/>
          </a:blip>
          <a:srcRect b="8254" l="0" r="0" t="16085"/>
          <a:stretch/>
        </p:blipFill>
        <p:spPr>
          <a:xfrm rot="5400000">
            <a:off x="2347100" y="4312982"/>
            <a:ext cx="2732133" cy="2064367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g1f56e511421_1_2003"/>
          <p:cNvSpPr txBox="1"/>
          <p:nvPr/>
        </p:nvSpPr>
        <p:spPr>
          <a:xfrm>
            <a:off x="770567" y="891533"/>
            <a:ext cx="98925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lang="ru-RU" sz="4000">
                <a:solidFill>
                  <a:srgbClr val="0070B6"/>
                </a:solidFill>
              </a:rPr>
              <a:t>Канцелярские товары и сувениры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4" name="Google Shape;1404;g1f56e511421_1_2003"/>
          <p:cNvPicPr preferRelativeResize="0"/>
          <p:nvPr/>
        </p:nvPicPr>
        <p:blipFill rotWithShape="1">
          <a:blip r:embed="rId5">
            <a:alphaModFix/>
          </a:blip>
          <a:srcRect b="0" l="11921" r="21103" t="0"/>
          <a:stretch/>
        </p:blipFill>
        <p:spPr>
          <a:xfrm flipH="1">
            <a:off x="666265" y="4041067"/>
            <a:ext cx="1538910" cy="229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g1f56e511421_1_20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46033" y="4041051"/>
            <a:ext cx="2608200" cy="2608234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g1f56e511421_1_2003"/>
          <p:cNvSpPr txBox="1"/>
          <p:nvPr/>
        </p:nvSpPr>
        <p:spPr>
          <a:xfrm>
            <a:off x="8702733" y="1772817"/>
            <a:ext cx="33984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1" lang="ru-RU" sz="2700">
                <a:solidFill>
                  <a:srgbClr val="0070B6"/>
                </a:solidFill>
              </a:rPr>
              <a:t>Главное -</a:t>
            </a:r>
            <a:endParaRPr b="1" sz="2700">
              <a:solidFill>
                <a:srgbClr val="0070B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1" lang="ru-RU" sz="2700">
                <a:solidFill>
                  <a:srgbClr val="0070B6"/>
                </a:solidFill>
              </a:rPr>
              <a:t>польза!</a:t>
            </a:r>
            <a:endParaRPr b="1" i="0" sz="2700" u="none" cap="none" strike="noStrike">
              <a:solidFill>
                <a:srgbClr val="000000"/>
              </a:solidFill>
            </a:endParaRPr>
          </a:p>
        </p:txBody>
      </p:sp>
      <p:pic>
        <p:nvPicPr>
          <p:cNvPr id="1407" name="Google Shape;1407;g1f56e511421_1_20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111816">
            <a:off x="8025819" y="3740136"/>
            <a:ext cx="2768661" cy="289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g1f56e511421_1_20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43311" y="5472400"/>
            <a:ext cx="4082420" cy="86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409" name="Google Shape;1409;g1f56e511421_1_200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g1f56e511421_1_2003"/>
          <p:cNvSpPr txBox="1"/>
          <p:nvPr>
            <p:ph idx="4294967295"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411" name="Google Shape;1411;g1f56e511421_1_200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6" name="Google Shape;1416;g1f56e511421_1_202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7" name="Google Shape;1417;g1f56e511421_1_20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g1f56e511421_1_2023"/>
          <p:cNvSpPr txBox="1"/>
          <p:nvPr/>
        </p:nvSpPr>
        <p:spPr>
          <a:xfrm>
            <a:off x="709329" y="991616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Порционная фасовка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9" name="Google Shape;1419;g1f56e511421_1_2023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20" name="Google Shape;1420;g1f56e511421_1_20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795847" y="1912637"/>
            <a:ext cx="868504" cy="457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g1f56e511421_1_20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652667" y="1912637"/>
            <a:ext cx="868504" cy="457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g1f56e511421_1_20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4227149" y="1912637"/>
            <a:ext cx="868504" cy="457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g1f56e511421_1_20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0768" y="1912633"/>
            <a:ext cx="2108512" cy="19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g1f56e511421_1_20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46917" y="4489712"/>
            <a:ext cx="2521801" cy="1795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1f56e511421_1_2023"/>
          <p:cNvPicPr preferRelativeResize="0"/>
          <p:nvPr/>
        </p:nvPicPr>
        <p:blipFill rotWithShape="1">
          <a:blip r:embed="rId7">
            <a:alphaModFix/>
          </a:blip>
          <a:srcRect b="33019" l="0" r="15704" t="20999"/>
          <a:stretch/>
        </p:blipFill>
        <p:spPr>
          <a:xfrm>
            <a:off x="4632833" y="1931617"/>
            <a:ext cx="2521799" cy="190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g1f56e511421_1_2023"/>
          <p:cNvPicPr preferRelativeResize="0"/>
          <p:nvPr/>
        </p:nvPicPr>
        <p:blipFill rotWithShape="1">
          <a:blip r:embed="rId8">
            <a:alphaModFix/>
          </a:blip>
          <a:srcRect b="13397" l="0" r="0" t="39969"/>
          <a:stretch/>
        </p:blipFill>
        <p:spPr>
          <a:xfrm>
            <a:off x="4589300" y="4471400"/>
            <a:ext cx="2650518" cy="186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g1f56e511421_1_20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2031033" y="4019734"/>
            <a:ext cx="528668" cy="3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g1f56e511421_1_20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5629400" y="4019734"/>
            <a:ext cx="528668" cy="3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g1f56e511421_1_20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9543484" y="4019734"/>
            <a:ext cx="528668" cy="3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g1f56e511421_1_2023"/>
          <p:cNvPicPr preferRelativeResize="0"/>
          <p:nvPr/>
        </p:nvPicPr>
        <p:blipFill rotWithShape="1">
          <a:blip r:embed="rId10">
            <a:alphaModFix/>
          </a:blip>
          <a:srcRect b="6541" l="0" r="0" t="13298"/>
          <a:stretch/>
        </p:blipFill>
        <p:spPr>
          <a:xfrm>
            <a:off x="8646851" y="2007300"/>
            <a:ext cx="2321948" cy="186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g1f56e511421_1_20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361799" y="5572159"/>
            <a:ext cx="1700047" cy="101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g1f56e511421_1_20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57200" y="4600367"/>
            <a:ext cx="1795534" cy="179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g1f56e511421_1_20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460659" y="5389236"/>
            <a:ext cx="1006667" cy="10066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434" name="Google Shape;1434;g1f56e511421_1_20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g1f56e511421_1_2023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436" name="Google Shape;1436;g1f56e511421_1_202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1" name="Google Shape;1441;g1f56e511421_1_204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2" name="Google Shape;1442;g1f56e511421_1_20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g1f56e511421_1_2048"/>
          <p:cNvSpPr txBox="1"/>
          <p:nvPr/>
        </p:nvSpPr>
        <p:spPr>
          <a:xfrm>
            <a:off x="709329" y="991616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В</a:t>
            </a:r>
            <a:r>
              <a:rPr lang="ru-RU" sz="3600">
                <a:solidFill>
                  <a:srgbClr val="0070B6"/>
                </a:solidFill>
              </a:rPr>
              <a:t> том числе…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4" name="Google Shape;1444;g1f56e511421_1_2048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45" name="Google Shape;1445;g1f56e511421_1_20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733" y="1794331"/>
            <a:ext cx="3148669" cy="472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g1f56e511421_1_20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367" y="4904167"/>
            <a:ext cx="1849968" cy="184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g1f56e511421_1_2048"/>
          <p:cNvPicPr preferRelativeResize="0"/>
          <p:nvPr/>
        </p:nvPicPr>
        <p:blipFill rotWithShape="1">
          <a:blip r:embed="rId6">
            <a:alphaModFix/>
          </a:blip>
          <a:srcRect b="14177" l="0" r="23383" t="0"/>
          <a:stretch/>
        </p:blipFill>
        <p:spPr>
          <a:xfrm>
            <a:off x="4521667" y="1794333"/>
            <a:ext cx="3148666" cy="472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g1f56e511421_1_2048"/>
          <p:cNvPicPr preferRelativeResize="0"/>
          <p:nvPr/>
        </p:nvPicPr>
        <p:blipFill rotWithShape="1">
          <a:blip r:embed="rId7">
            <a:alphaModFix/>
          </a:blip>
          <a:srcRect b="0" l="5562" r="5571" t="0"/>
          <a:stretch/>
        </p:blipFill>
        <p:spPr>
          <a:xfrm>
            <a:off x="8589600" y="1794333"/>
            <a:ext cx="3148666" cy="4724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g1f56e511421_1_2048"/>
          <p:cNvSpPr txBox="1"/>
          <p:nvPr/>
        </p:nvSpPr>
        <p:spPr>
          <a:xfrm>
            <a:off x="616900" y="4108467"/>
            <a:ext cx="2748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100">
                <a:solidFill>
                  <a:schemeClr val="lt1"/>
                </a:solidFill>
              </a:rPr>
              <a:t>фильтр</a:t>
            </a:r>
            <a:endParaRPr b="1" sz="2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100">
                <a:solidFill>
                  <a:schemeClr val="lt1"/>
                </a:solidFill>
              </a:rPr>
              <a:t>проточный кулер</a:t>
            </a:r>
            <a:endParaRPr b="1" sz="2100">
              <a:solidFill>
                <a:schemeClr val="lt1"/>
              </a:solidFill>
            </a:endParaRPr>
          </a:p>
        </p:txBody>
      </p:sp>
      <p:pic>
        <p:nvPicPr>
          <p:cNvPr descr="Изображение выглядит как текст&#10;&#10;Автоматически созданное описание" id="1450" name="Google Shape;1450;g1f56e511421_1_20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g1f56e511421_1_2048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452" name="Google Shape;1452;g1f56e511421_1_2048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7" name="Google Shape;1457;g1f56e511421_1_206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58" name="Google Shape;1458;g1f56e511421_1_20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459" name="Google Shape;1459;g1f56e511421_1_2064"/>
          <p:cNvSpPr txBox="1"/>
          <p:nvPr/>
        </p:nvSpPr>
        <p:spPr>
          <a:xfrm>
            <a:off x="709329" y="991616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0070B6"/>
                </a:solidFill>
              </a:rPr>
              <a:t> Одноразовые предметы и посуда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0" name="Google Shape;1460;g1f56e511421_1_2064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61" name="Google Shape;1461;g1f56e511421_1_20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795847" y="1912637"/>
            <a:ext cx="868504" cy="457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g1f56e511421_1_20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652667" y="1912637"/>
            <a:ext cx="868504" cy="457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g1f56e511421_1_20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4227149" y="1912637"/>
            <a:ext cx="868504" cy="457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g1f56e511421_1_2064"/>
          <p:cNvPicPr preferRelativeResize="0"/>
          <p:nvPr/>
        </p:nvPicPr>
        <p:blipFill rotWithShape="1">
          <a:blip r:embed="rId5">
            <a:alphaModFix/>
          </a:blip>
          <a:srcRect b="10809" l="43444" r="12676" t="38323"/>
          <a:stretch/>
        </p:blipFill>
        <p:spPr>
          <a:xfrm>
            <a:off x="8363133" y="1912633"/>
            <a:ext cx="2521810" cy="1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g1f56e511421_1_2064"/>
          <p:cNvPicPr preferRelativeResize="0"/>
          <p:nvPr/>
        </p:nvPicPr>
        <p:blipFill rotWithShape="1">
          <a:blip r:embed="rId6">
            <a:alphaModFix/>
          </a:blip>
          <a:srcRect b="39231" l="40666" r="0" t="0"/>
          <a:stretch/>
        </p:blipFill>
        <p:spPr>
          <a:xfrm>
            <a:off x="8260667" y="4471400"/>
            <a:ext cx="2726733" cy="186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g1f56e511421_1_20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2031033" y="4019734"/>
            <a:ext cx="528668" cy="3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g1f56e511421_1_20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5629400" y="4019734"/>
            <a:ext cx="528668" cy="3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g1f56e511421_1_20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9543484" y="4019734"/>
            <a:ext cx="528668" cy="3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g1f56e511421_1_20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24677" y="1912600"/>
            <a:ext cx="1941372" cy="1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g1f56e511421_1_2064"/>
          <p:cNvPicPr preferRelativeResize="0"/>
          <p:nvPr/>
        </p:nvPicPr>
        <p:blipFill rotWithShape="1">
          <a:blip r:embed="rId9">
            <a:alphaModFix/>
          </a:blip>
          <a:srcRect b="0" l="0" r="0" t="19484"/>
          <a:stretch/>
        </p:blipFill>
        <p:spPr>
          <a:xfrm>
            <a:off x="1139533" y="4504267"/>
            <a:ext cx="2311666" cy="186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g1f56e511421_1_2064"/>
          <p:cNvPicPr preferRelativeResize="0"/>
          <p:nvPr/>
        </p:nvPicPr>
        <p:blipFill rotWithShape="1">
          <a:blip r:embed="rId10">
            <a:alphaModFix/>
          </a:blip>
          <a:srcRect b="5761" l="18247" r="0" t="10254"/>
          <a:stretch/>
        </p:blipFill>
        <p:spPr>
          <a:xfrm>
            <a:off x="4679233" y="1912600"/>
            <a:ext cx="2833535" cy="1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1f56e511421_1_206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679234" y="4504267"/>
            <a:ext cx="1771401" cy="179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g1f56e511421_1_206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41089" y="4531466"/>
            <a:ext cx="1534345" cy="155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g1f56e511421_1_206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78184" y="5288285"/>
            <a:ext cx="1545961" cy="15647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475" name="Google Shape;1475;g1f56e511421_1_206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g1f56e511421_1_2064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477" name="Google Shape;1477;g1f56e511421_1_2064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2" name="Google Shape;1482;g1f56e511421_1_208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83" name="Google Shape;1483;g1f56e511421_1_20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g1f56e511421_1_2089"/>
          <p:cNvSpPr txBox="1"/>
          <p:nvPr/>
        </p:nvSpPr>
        <p:spPr>
          <a:xfrm>
            <a:off x="770563" y="923149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Больше идей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5" name="Google Shape;1485;g1f56e511421_1_2089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86" name="Google Shape;1486;g1f56e511421_1_2089"/>
          <p:cNvSpPr txBox="1"/>
          <p:nvPr>
            <p:ph idx="1" type="body"/>
          </p:nvPr>
        </p:nvSpPr>
        <p:spPr>
          <a:xfrm>
            <a:off x="682300" y="1969500"/>
            <a:ext cx="6398700" cy="3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трубочки, мешалки, салфетки — не использовать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личные кружки у сотрудников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меловой маркер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если одноразовой посуды не избежать:</a:t>
            </a:r>
            <a:endParaRPr sz="2100">
              <a:solidFill>
                <a:srgbClr val="000000"/>
              </a:solidFill>
            </a:endParaRPr>
          </a:p>
          <a:p>
            <a:pPr indent="-438150" lvl="1" marL="1219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ru-RU" sz="2100">
                <a:solidFill>
                  <a:schemeClr val="dk1"/>
                </a:solidFill>
              </a:rPr>
              <a:t>компостировать с пищевыми </a:t>
            </a:r>
            <a:endParaRPr sz="2100">
              <a:solidFill>
                <a:schemeClr val="dk1"/>
              </a:solidFill>
            </a:endParaRPr>
          </a:p>
          <a:p>
            <a:pPr indent="0" lvl="0" marL="1219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-RU" sz="2100">
                <a:solidFill>
                  <a:schemeClr val="dk1"/>
                </a:solidFill>
              </a:rPr>
              <a:t>отходами</a:t>
            </a:r>
            <a:endParaRPr sz="2100">
              <a:solidFill>
                <a:schemeClr val="dk1"/>
              </a:solidFill>
            </a:endParaRPr>
          </a:p>
          <a:p>
            <a:pPr indent="-438150" lvl="1" marL="1219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ru-RU" sz="2100">
                <a:solidFill>
                  <a:schemeClr val="dk1"/>
                </a:solidFill>
              </a:rPr>
              <a:t>отдавать на переработку</a:t>
            </a:r>
            <a:endParaRPr sz="2100"/>
          </a:p>
        </p:txBody>
      </p:sp>
      <p:pic>
        <p:nvPicPr>
          <p:cNvPr id="1487" name="Google Shape;1487;g1f56e511421_1_20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3933" y="888067"/>
            <a:ext cx="5498200" cy="398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g1f56e511421_1_20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03949" y="5313967"/>
            <a:ext cx="1456701" cy="145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Google Shape;1489;g1f56e511421_1_20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4100" y="5240967"/>
            <a:ext cx="1456733" cy="145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g1f56e511421_1_2089"/>
          <p:cNvPicPr preferRelativeResize="0"/>
          <p:nvPr/>
        </p:nvPicPr>
        <p:blipFill rotWithShape="1">
          <a:blip r:embed="rId7">
            <a:alphaModFix/>
          </a:blip>
          <a:srcRect b="24355" l="29940" r="28155" t="23346"/>
          <a:stretch/>
        </p:blipFill>
        <p:spPr>
          <a:xfrm>
            <a:off x="7024553" y="5240967"/>
            <a:ext cx="1296447" cy="1456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491" name="Google Shape;1491;g1f56e511421_1_208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g1f56e511421_1_2089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493" name="Google Shape;1493;g1f56e511421_1_2089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8" name="Google Shape;1498;g1f56e511421_1_210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99" name="Google Shape;1499;g1f56e511421_1_2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5" cy="301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0" name="Google Shape;1500;g1f56e511421_1_2105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Экомешочки для фруктов и овощей" id="1501" name="Google Shape;1501;g1f56e511421_1_2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0429" y="1439985"/>
            <a:ext cx="3992400" cy="398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2" name="Google Shape;1502;g1f56e511421_1_2105"/>
          <p:cNvSpPr txBox="1"/>
          <p:nvPr/>
        </p:nvSpPr>
        <p:spPr>
          <a:xfrm>
            <a:off x="7397233" y="5492300"/>
            <a:ext cx="48156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0" i="0" lang="ru-RU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Лучшая упаковка — 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b="0" i="0" lang="ru-RU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её отсутствие!</a:t>
            </a:r>
            <a:endParaRPr b="0" i="0" sz="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g1f56e511421_1_2105"/>
          <p:cNvSpPr txBox="1"/>
          <p:nvPr>
            <p:ph idx="1" type="body"/>
          </p:nvPr>
        </p:nvSpPr>
        <p:spPr>
          <a:xfrm>
            <a:off x="829867" y="1952984"/>
            <a:ext cx="63987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избыточная упаковка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композитная упаковка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упаковка без маркировки</a:t>
            </a:r>
            <a:endParaRPr sz="2100">
              <a:solidFill>
                <a:srgbClr val="000000"/>
              </a:solidFill>
            </a:endParaRPr>
          </a:p>
          <a:p>
            <a:pPr indent="-203200" lvl="0" marL="266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ru-RU" sz="2100">
                <a:solidFill>
                  <a:srgbClr val="000000"/>
                </a:solidFill>
              </a:rPr>
              <a:t>неперерабатываемая упаковка</a:t>
            </a:r>
            <a:endParaRPr sz="2100"/>
          </a:p>
        </p:txBody>
      </p:sp>
      <p:pic>
        <p:nvPicPr>
          <p:cNvPr id="1504" name="Google Shape;1504;g1f56e511421_1_2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800" y="4055536"/>
            <a:ext cx="3864689" cy="231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g1f56e511421_1_2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6133" y="3847852"/>
            <a:ext cx="1820334" cy="16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g1f56e511421_1_2105"/>
          <p:cNvSpPr txBox="1"/>
          <p:nvPr/>
        </p:nvSpPr>
        <p:spPr>
          <a:xfrm>
            <a:off x="829867" y="976967"/>
            <a:ext cx="625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>
                <a:solidFill>
                  <a:srgbClr val="0070B6"/>
                </a:solidFill>
              </a:rPr>
              <a:t>Упаковка. </a:t>
            </a:r>
            <a:r>
              <a:rPr b="0" i="0" lang="ru-RU" sz="32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Стоит избегать: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507" name="Google Shape;1507;g1f56e511421_1_2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Google Shape;1508;g1f56e511421_1_2105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509" name="Google Shape;1509;g1f56e511421_1_2105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Google Shape;1515;g1f56e511421_1_2634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 flipH="1">
            <a:off x="-54234" y="-30500"/>
            <a:ext cx="12300467" cy="69189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6" name="Google Shape;1516;g1f56e511421_1_2634"/>
          <p:cNvCxnSpPr/>
          <p:nvPr/>
        </p:nvCxnSpPr>
        <p:spPr>
          <a:xfrm rot="10800000">
            <a:off x="7717169" y="2800"/>
            <a:ext cx="0" cy="7395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17" name="Google Shape;1517;g1f56e511421_1_26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3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1518" name="Google Shape;1518;g1f56e511421_1_26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g1f56e511421_1_2634"/>
          <p:cNvSpPr txBox="1"/>
          <p:nvPr/>
        </p:nvSpPr>
        <p:spPr>
          <a:xfrm>
            <a:off x="337775" y="4933651"/>
            <a:ext cx="6153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-RU" sz="4500">
                <a:solidFill>
                  <a:schemeClr val="lt1"/>
                </a:solidFill>
              </a:rPr>
              <a:t>ЭКОМЕРОПРИЯТИЯ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0" name="Google Shape;1520;g1f56e511421_1_263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521" name="Google Shape;1521;g1f56e511421_1_263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22" name="Google Shape;1522;g1f56e511421_1_2634"/>
          <p:cNvSpPr txBox="1"/>
          <p:nvPr>
            <p:ph idx="4294967295"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523" name="Google Shape;1523;g1f56e511421_1_26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g1f56e511421_1_2634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chemeClr val="lt1"/>
                </a:solidFill>
              </a:rPr>
              <a:t>организовать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9" name="Google Shape;1529;g1f56e511421_1_264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30" name="Google Shape;1530;g1f56e511421_1_26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g1f56e511421_1_2643"/>
          <p:cNvSpPr txBox="1"/>
          <p:nvPr/>
        </p:nvSpPr>
        <p:spPr>
          <a:xfrm>
            <a:off x="159435" y="5436533"/>
            <a:ext cx="39477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ru-RU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своп предметов интерьера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ru-RU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фримаркет одежды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ru-RU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шеринг растений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ru-RU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буккроссинг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g1f56e511421_1_2643"/>
          <p:cNvSpPr txBox="1"/>
          <p:nvPr/>
        </p:nvSpPr>
        <p:spPr>
          <a:xfrm>
            <a:off x="596816" y="4770474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ru-RU" sz="21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Обмен</a:t>
            </a:r>
            <a:endParaRPr b="0" i="0" sz="2100" u="none" cap="none" strike="noStrike">
              <a:solidFill>
                <a:srgbClr val="0071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g1f56e511421_1_2643"/>
          <p:cNvSpPr txBox="1"/>
          <p:nvPr/>
        </p:nvSpPr>
        <p:spPr>
          <a:xfrm>
            <a:off x="8259209" y="5441267"/>
            <a:ext cx="33885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ru-RU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квизы и квесты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ru-RU" sz="1700">
                <a:solidFill>
                  <a:schemeClr val="dk1"/>
                </a:solidFill>
              </a:rPr>
              <a:t>мастер-классы</a:t>
            </a:r>
            <a:endParaRPr sz="1700">
              <a:solidFill>
                <a:schemeClr val="dk1"/>
              </a:solidFill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ru-RU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эковыставка</a:t>
            </a:r>
            <a:endParaRPr b="0" i="0" sz="19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g1f56e511421_1_2643"/>
          <p:cNvSpPr txBox="1"/>
          <p:nvPr/>
        </p:nvSpPr>
        <p:spPr>
          <a:xfrm>
            <a:off x="8552808" y="4770467"/>
            <a:ext cx="28011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ru-RU" sz="21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Просвещение</a:t>
            </a:r>
            <a:endParaRPr b="0" i="0" sz="2100" u="none" cap="none" strike="noStrike">
              <a:solidFill>
                <a:srgbClr val="0071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g1f56e511421_1_2643"/>
          <p:cNvSpPr txBox="1"/>
          <p:nvPr/>
        </p:nvSpPr>
        <p:spPr>
          <a:xfrm>
            <a:off x="4556063" y="4770474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100">
                <a:solidFill>
                  <a:srgbClr val="0071B6"/>
                </a:solidFill>
              </a:rPr>
              <a:t>Тематические сборы</a:t>
            </a:r>
            <a:endParaRPr b="0" i="0" sz="2100" u="none" cap="none" strike="noStrike">
              <a:solidFill>
                <a:srgbClr val="0071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6" name="Google Shape;1536;g1f56e511421_1_2643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7" name="Google Shape;1537;g1f56e511421_1_2643"/>
          <p:cNvSpPr txBox="1"/>
          <p:nvPr/>
        </p:nvSpPr>
        <p:spPr>
          <a:xfrm>
            <a:off x="10220625" y="2079525"/>
            <a:ext cx="9786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8" name="Google Shape;1538;g1f56e511421_1_2643"/>
          <p:cNvPicPr preferRelativeResize="0"/>
          <p:nvPr/>
        </p:nvPicPr>
        <p:blipFill rotWithShape="1">
          <a:blip r:embed="rId4">
            <a:alphaModFix/>
          </a:blip>
          <a:srcRect b="23855" l="0" r="0" t="9526"/>
          <a:stretch/>
        </p:blipFill>
        <p:spPr>
          <a:xfrm>
            <a:off x="0" y="824200"/>
            <a:ext cx="3947769" cy="394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1f56e511421_1_2643"/>
          <p:cNvPicPr preferRelativeResize="0"/>
          <p:nvPr/>
        </p:nvPicPr>
        <p:blipFill rotWithShape="1">
          <a:blip r:embed="rId5">
            <a:alphaModFix/>
          </a:blip>
          <a:srcRect b="4818" l="0" r="0" t="30326"/>
          <a:stretch/>
        </p:blipFill>
        <p:spPr>
          <a:xfrm>
            <a:off x="8206767" y="849333"/>
            <a:ext cx="4055292" cy="394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g1f56e511421_1_2643"/>
          <p:cNvPicPr preferRelativeResize="0"/>
          <p:nvPr/>
        </p:nvPicPr>
        <p:blipFill rotWithShape="1">
          <a:blip r:embed="rId6">
            <a:alphaModFix/>
          </a:blip>
          <a:srcRect b="3734" l="0" r="0" t="10214"/>
          <a:stretch/>
        </p:blipFill>
        <p:spPr>
          <a:xfrm>
            <a:off x="4328367" y="824200"/>
            <a:ext cx="3535261" cy="3946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g1f56e511421_1_2643"/>
          <p:cNvSpPr txBox="1"/>
          <p:nvPr/>
        </p:nvSpPr>
        <p:spPr>
          <a:xfrm>
            <a:off x="4356118" y="5436533"/>
            <a:ext cx="39477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lang="ru-RU" sz="1700">
                <a:solidFill>
                  <a:schemeClr val="dk1"/>
                </a:solidFill>
              </a:rPr>
              <a:t>техника на переработку</a:t>
            </a:r>
            <a:endParaRPr sz="1700">
              <a:solidFill>
                <a:schemeClr val="dk1"/>
              </a:solidFill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ru-RU" sz="1700">
                <a:solidFill>
                  <a:schemeClr val="dk1"/>
                </a:solidFill>
              </a:rPr>
              <a:t>вещи для фондов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descr="Изображение выглядит как текст&#10;&#10;Автоматически созданное описание" id="1542" name="Google Shape;1542;g1f56e511421_1_26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g1f56e511421_1_2643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544" name="Google Shape;1544;g1f56e511421_1_264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7" name="Google Shape;887;p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8" name="Google Shape;8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9" name="Google Shape;889;p8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0" name="Google Shape;890;p8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891" name="Google Shape;89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9200" y="1889575"/>
            <a:ext cx="3277373" cy="4028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8"/>
          <p:cNvSpPr/>
          <p:nvPr/>
        </p:nvSpPr>
        <p:spPr>
          <a:xfrm>
            <a:off x="0" y="824225"/>
            <a:ext cx="12192000" cy="120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«Зелёная точка» даёт возможность передать вторсырьё на переработку и увидеть этапы дальнейшего превращение вторсырья в новый предмет.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Посетители получают возможность применить знания на практике, убедиться, что вторсырьё — ценный ресурс.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3" name="Google Shape;893;p8"/>
          <p:cNvPicPr preferRelativeResize="0"/>
          <p:nvPr/>
        </p:nvPicPr>
        <p:blipFill rotWithShape="1">
          <a:blip r:embed="rId5">
            <a:alphaModFix/>
          </a:blip>
          <a:srcRect b="2988" l="5865" r="8625" t="5021"/>
          <a:stretch/>
        </p:blipFill>
        <p:spPr>
          <a:xfrm>
            <a:off x="8053385" y="2110200"/>
            <a:ext cx="3957115" cy="44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8"/>
          <p:cNvSpPr txBox="1"/>
          <p:nvPr/>
        </p:nvSpPr>
        <p:spPr>
          <a:xfrm>
            <a:off x="6367925" y="5778250"/>
            <a:ext cx="3957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наглядная выставка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этапов переработки вторсырья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новый предмет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8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«ЗЕЛЁНАЯ ТОЧКА»</a:t>
            </a:r>
            <a:endParaRPr/>
          </a:p>
        </p:txBody>
      </p:sp>
      <p:sp>
        <p:nvSpPr>
          <p:cNvPr id="896" name="Google Shape;896;p8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боксы и выставка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7" name="Google Shape;897;p8"/>
          <p:cNvPicPr preferRelativeResize="0"/>
          <p:nvPr/>
        </p:nvPicPr>
        <p:blipFill rotWithShape="1">
          <a:blip r:embed="rId4">
            <a:alphaModFix/>
          </a:blip>
          <a:srcRect b="0" l="18378" r="18617" t="0"/>
          <a:stretch/>
        </p:blipFill>
        <p:spPr>
          <a:xfrm>
            <a:off x="2127760" y="2025725"/>
            <a:ext cx="2064940" cy="4028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8"/>
          <p:cNvSpPr txBox="1"/>
          <p:nvPr/>
        </p:nvSpPr>
        <p:spPr>
          <a:xfrm>
            <a:off x="1899200" y="6133500"/>
            <a:ext cx="2847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бокса для сбора редких видов вторсырья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9" name="Google Shape;899;p8"/>
          <p:cNvPicPr preferRelativeResize="0"/>
          <p:nvPr/>
        </p:nvPicPr>
        <p:blipFill rotWithShape="1">
          <a:blip r:embed="rId4">
            <a:alphaModFix/>
          </a:blip>
          <a:srcRect b="0" l="17010" r="17436" t="0"/>
          <a:stretch/>
        </p:blipFill>
        <p:spPr>
          <a:xfrm>
            <a:off x="70825" y="2105050"/>
            <a:ext cx="2148275" cy="4028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900" name="Google Shape;90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" name="Google Shape;1549;g1f56e511421_1_26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358573">
            <a:off x="-108716" y="1397741"/>
            <a:ext cx="12019620" cy="51630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0" name="Google Shape;1550;g1f56e511421_1_266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51" name="Google Shape;1551;g1f56e511421_1_26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178156" cy="2943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2" name="Google Shape;1552;g1f56e511421_1_2663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53" name="Google Shape;1553;g1f56e511421_1_2663"/>
          <p:cNvSpPr txBox="1"/>
          <p:nvPr/>
        </p:nvSpPr>
        <p:spPr>
          <a:xfrm>
            <a:off x="770552" y="956475"/>
            <a:ext cx="7673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3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Информирование </a:t>
            </a:r>
            <a:r>
              <a:rPr lang="ru-RU" sz="3600">
                <a:solidFill>
                  <a:srgbClr val="0070B6"/>
                </a:solidFill>
              </a:rPr>
              <a:t>аудиториии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g1f56e511421_1_2663"/>
          <p:cNvSpPr txBox="1"/>
          <p:nvPr>
            <p:ph idx="4294967295" type="body"/>
          </p:nvPr>
        </p:nvSpPr>
        <p:spPr>
          <a:xfrm>
            <a:off x="1493824" y="4808300"/>
            <a:ext cx="56796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81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публикации в соцсетях</a:t>
            </a:r>
            <a:endParaRPr sz="2100">
              <a:solidFill>
                <a:schemeClr val="dk1"/>
              </a:solidFill>
            </a:endParaRPr>
          </a:p>
          <a:p>
            <a:pPr indent="-4381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рассылка с экоповесткой</a:t>
            </a:r>
            <a:endParaRPr sz="2100"/>
          </a:p>
        </p:txBody>
      </p:sp>
      <p:pic>
        <p:nvPicPr>
          <p:cNvPr id="1555" name="Google Shape;1555;g1f56e511421_1_26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58700" y="1955132"/>
            <a:ext cx="2178167" cy="254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g1f56e511421_1_26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79067" y="2042800"/>
            <a:ext cx="2022267" cy="2545566"/>
          </a:xfrm>
          <a:prstGeom prst="rect">
            <a:avLst/>
          </a:prstGeom>
          <a:noFill/>
          <a:ln>
            <a:noFill/>
          </a:ln>
        </p:spPr>
      </p:pic>
      <p:sp>
        <p:nvSpPr>
          <p:cNvPr id="1557" name="Google Shape;1557;g1f56e511421_1_2663"/>
          <p:cNvSpPr txBox="1"/>
          <p:nvPr>
            <p:ph idx="4294967295" type="body"/>
          </p:nvPr>
        </p:nvSpPr>
        <p:spPr>
          <a:xfrm>
            <a:off x="6623291" y="4808300"/>
            <a:ext cx="56796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81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зеленый лекторий</a:t>
            </a:r>
            <a:endParaRPr sz="2100">
              <a:solidFill>
                <a:schemeClr val="dk1"/>
              </a:solidFill>
            </a:endParaRPr>
          </a:p>
          <a:p>
            <a:pPr indent="-4381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обучающие тренинги</a:t>
            </a:r>
            <a:endParaRPr sz="2100"/>
          </a:p>
        </p:txBody>
      </p:sp>
      <p:pic>
        <p:nvPicPr>
          <p:cNvPr descr="Изображение выглядит как текст&#10;&#10;Автоматически созданное описание" id="1558" name="Google Shape;1558;g1f56e511421_1_26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9" name="Google Shape;1559;g1f56e511421_1_2663"/>
          <p:cNvSpPr txBox="1"/>
          <p:nvPr>
            <p:ph idx="4294967295"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560" name="Google Shape;1560;g1f56e511421_1_2663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" name="Google Shape;1566;g1f56e511421_1_3087"/>
          <p:cNvPicPr preferRelativeResize="0"/>
          <p:nvPr/>
        </p:nvPicPr>
        <p:blipFill rotWithShape="1">
          <a:blip r:embed="rId3">
            <a:alphaModFix/>
          </a:blip>
          <a:srcRect b="0" l="0" r="0" t="15732"/>
          <a:stretch/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g1f56e511421_1_30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3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1568" name="Google Shape;1568;g1f56e511421_1_30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9008" y="3586993"/>
            <a:ext cx="5120539" cy="5342319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g1f56e511421_1_3087"/>
          <p:cNvSpPr txBox="1"/>
          <p:nvPr/>
        </p:nvSpPr>
        <p:spPr>
          <a:xfrm>
            <a:off x="521875" y="5136751"/>
            <a:ext cx="6153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-RU" sz="4500">
                <a:solidFill>
                  <a:schemeClr val="lt1"/>
                </a:solidFill>
              </a:rPr>
              <a:t>ЭКО</a:t>
            </a: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КОМАНДА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0" name="Google Shape;1570;g1f56e511421_1_308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571" name="Google Shape;1571;g1f56e511421_1_308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72" name="Google Shape;1572;g1f56e511421_1_3087"/>
          <p:cNvSpPr txBox="1"/>
          <p:nvPr>
            <p:ph idx="4294967295"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573" name="Google Shape;1573;g1f56e511421_1_30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g1f56e511421_1_3087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chemeClr val="lt1"/>
                </a:solidFill>
              </a:rPr>
              <a:t>организовать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" name="Google Shape;1579;g1f56e511421_1_30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-137899" y="3250968"/>
            <a:ext cx="12467799" cy="7360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0" name="Google Shape;1580;g1f56e511421_1_309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81" name="Google Shape;1581;g1f56e511421_1_30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2" name="Google Shape;1582;g1f56e511421_1_3095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83" name="Google Shape;1583;g1f56e511421_1_3095"/>
          <p:cNvSpPr txBox="1"/>
          <p:nvPr>
            <p:ph idx="1" type="body"/>
          </p:nvPr>
        </p:nvSpPr>
        <p:spPr>
          <a:xfrm>
            <a:off x="1353867" y="2468833"/>
            <a:ext cx="7253100" cy="29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соберите единомышленников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создайте площадку для коммуникации</a:t>
            </a:r>
            <a:endParaRPr sz="2100">
              <a:solidFill>
                <a:schemeClr val="dk1"/>
              </a:solidFill>
            </a:endParaRPr>
          </a:p>
          <a:p>
            <a:pPr indent="-196850" lvl="0" marL="20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не </a:t>
            </a:r>
            <a:r>
              <a:rPr lang="ru-RU" sz="2100">
                <a:solidFill>
                  <a:schemeClr val="dk1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забывайте</a:t>
            </a:r>
            <a:r>
              <a:rPr lang="ru-RU" sz="2100">
                <a:solidFill>
                  <a:schemeClr val="dk1"/>
                </a:solidFill>
              </a:rPr>
              <a:t> о клининге и подрядчиках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1584" name="Google Shape;1584;g1f56e511421_1_30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7800" y="1977249"/>
            <a:ext cx="3584767" cy="336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585" name="Google Shape;1585;g1f56e511421_1_30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g1f56e511421_1_3095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587" name="Google Shape;1587;g1f56e511421_1_3095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1f56e511421_1_3452"/>
          <p:cNvSpPr/>
          <p:nvPr/>
        </p:nvSpPr>
        <p:spPr>
          <a:xfrm>
            <a:off x="8804900" y="3183300"/>
            <a:ext cx="3205500" cy="3110100"/>
          </a:xfrm>
          <a:prstGeom prst="ellipse">
            <a:avLst/>
          </a:prstGeom>
          <a:solidFill>
            <a:srgbClr val="FFFF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3" name="Google Shape;1593;g1f56e511421_1_345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594" name="Google Shape;1594;g1f56e511421_1_34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595" name="Google Shape;1595;g1f56e511421_1_3452"/>
          <p:cNvSpPr txBox="1"/>
          <p:nvPr/>
        </p:nvSpPr>
        <p:spPr>
          <a:xfrm>
            <a:off x="770800" y="1127900"/>
            <a:ext cx="57732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0070B6"/>
                </a:solidFill>
              </a:rPr>
              <a:t>Обязательные стандарты</a:t>
            </a:r>
            <a:endParaRPr b="0" i="0" sz="27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6" name="Google Shape;1596;g1f56e511421_1_345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97" name="Google Shape;1597;g1f56e511421_1_3452"/>
          <p:cNvSpPr txBox="1"/>
          <p:nvPr/>
        </p:nvSpPr>
        <p:spPr>
          <a:xfrm>
            <a:off x="770800" y="2702733"/>
            <a:ext cx="51819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54595F"/>
                </a:solidFill>
              </a:rPr>
              <a:t>СанПиН 1.2.3685-21</a:t>
            </a:r>
            <a:endParaRPr b="1" sz="2400">
              <a:solidFill>
                <a:srgbClr val="54595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54595F"/>
              </a:solidFill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54595F"/>
              </a:buClr>
              <a:buSzPts val="2400"/>
              <a:buChar char="○"/>
            </a:pPr>
            <a:r>
              <a:rPr lang="ru-RU" sz="2400">
                <a:solidFill>
                  <a:srgbClr val="54595F"/>
                </a:solidFill>
              </a:rPr>
              <a:t>шум</a:t>
            </a:r>
            <a:endParaRPr sz="2400">
              <a:solidFill>
                <a:srgbClr val="54595F"/>
              </a:solidFill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54595F"/>
              </a:buClr>
              <a:buSzPts val="2400"/>
              <a:buChar char="○"/>
            </a:pPr>
            <a:r>
              <a:rPr lang="ru-RU" sz="2400">
                <a:solidFill>
                  <a:srgbClr val="54595F"/>
                </a:solidFill>
              </a:rPr>
              <a:t>электромагнитное излучение</a:t>
            </a:r>
            <a:endParaRPr sz="2400">
              <a:solidFill>
                <a:srgbClr val="54595F"/>
              </a:solidFill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54595F"/>
              </a:buClr>
              <a:buSzPts val="2400"/>
              <a:buChar char="○"/>
            </a:pPr>
            <a:r>
              <a:rPr lang="ru-RU" sz="2400">
                <a:solidFill>
                  <a:srgbClr val="54595F"/>
                </a:solidFill>
              </a:rPr>
              <a:t>вибрация</a:t>
            </a:r>
            <a:endParaRPr sz="2400">
              <a:solidFill>
                <a:srgbClr val="54595F"/>
              </a:solidFill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54595F"/>
              </a:buClr>
              <a:buSzPts val="2400"/>
              <a:buChar char="○"/>
            </a:pPr>
            <a:r>
              <a:rPr lang="ru-RU" sz="2400">
                <a:solidFill>
                  <a:srgbClr val="54595F"/>
                </a:solidFill>
              </a:rPr>
              <a:t>освещенность</a:t>
            </a:r>
            <a:endParaRPr sz="2400">
              <a:solidFill>
                <a:srgbClr val="54595F"/>
              </a:solidFill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54595F"/>
              </a:buClr>
              <a:buSzPts val="2400"/>
              <a:buChar char="○"/>
            </a:pPr>
            <a:r>
              <a:rPr lang="ru-RU" sz="2400">
                <a:solidFill>
                  <a:srgbClr val="54595F"/>
                </a:solidFill>
              </a:rPr>
              <a:t>микроклимат</a:t>
            </a:r>
            <a:endParaRPr sz="2400">
              <a:solidFill>
                <a:srgbClr val="54595F"/>
              </a:solidFill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54595F"/>
              </a:buClr>
              <a:buSzPts val="2400"/>
              <a:buChar char="○"/>
            </a:pPr>
            <a:r>
              <a:rPr lang="ru-RU" sz="2400">
                <a:solidFill>
                  <a:srgbClr val="54595F"/>
                </a:solidFill>
              </a:rPr>
              <a:t>и др.</a:t>
            </a:r>
            <a:endParaRPr sz="2400">
              <a:solidFill>
                <a:srgbClr val="54595F"/>
              </a:solidFill>
            </a:endParaRPr>
          </a:p>
        </p:txBody>
      </p:sp>
      <p:pic>
        <p:nvPicPr>
          <p:cNvPr id="1598" name="Google Shape;1598;g1f56e511421_1_3452"/>
          <p:cNvPicPr preferRelativeResize="0"/>
          <p:nvPr/>
        </p:nvPicPr>
        <p:blipFill rotWithShape="1">
          <a:blip r:embed="rId4">
            <a:alphaModFix/>
          </a:blip>
          <a:srcRect b="0" l="0" r="0" t="11308"/>
          <a:stretch/>
        </p:blipFill>
        <p:spPr>
          <a:xfrm>
            <a:off x="7717151" y="3183290"/>
            <a:ext cx="4474659" cy="273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g1f56e511421_1_3452"/>
          <p:cNvPicPr preferRelativeResize="0"/>
          <p:nvPr/>
        </p:nvPicPr>
        <p:blipFill rotWithShape="1">
          <a:blip r:embed="rId5">
            <a:alphaModFix/>
          </a:blip>
          <a:srcRect b="8709" l="5865" r="8253" t="6809"/>
          <a:stretch/>
        </p:blipFill>
        <p:spPr>
          <a:xfrm>
            <a:off x="10051400" y="908666"/>
            <a:ext cx="2140600" cy="210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600" name="Google Shape;1600;g1f56e511421_1_34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g1f56e511421_1_3452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602" name="Google Shape;1602;g1f56e511421_1_3452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g1f56e511421_1_3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358573">
            <a:off x="262822" y="1776819"/>
            <a:ext cx="12019620" cy="51630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8" name="Google Shape;1608;g1f56e511421_1_351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09" name="Google Shape;1609;g1f56e511421_1_35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0" name="Google Shape;1610;g1f56e511421_1_3518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11" name="Google Shape;1611;g1f56e511421_1_3518"/>
          <p:cNvSpPr txBox="1"/>
          <p:nvPr/>
        </p:nvSpPr>
        <p:spPr>
          <a:xfrm>
            <a:off x="770567" y="881884"/>
            <a:ext cx="10123200" cy="1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75" spcFirstLastPara="1" rIns="9147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lang="ru-RU" sz="4000">
                <a:solidFill>
                  <a:srgbClr val="0070B6"/>
                </a:solidFill>
              </a:rPr>
              <a:t>Как получить оценку своего помещения?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2" name="Google Shape;1612;g1f56e511421_1_35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250" y="4092217"/>
            <a:ext cx="46355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g1f56e511421_1_35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3367" y="1735617"/>
            <a:ext cx="5957234" cy="15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g1f56e511421_1_35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0925" y="4010850"/>
            <a:ext cx="19685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g1f56e511421_1_35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27400" y="1735625"/>
            <a:ext cx="1825975" cy="1825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616" name="Google Shape;1616;g1f56e511421_1_35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7" name="Google Shape;1617;g1f56e511421_1_3518"/>
          <p:cNvSpPr txBox="1"/>
          <p:nvPr>
            <p:ph type="title"/>
          </p:nvPr>
        </p:nvSpPr>
        <p:spPr>
          <a:xfrm>
            <a:off x="1258800" y="0"/>
            <a:ext cx="2588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618" name="Google Shape;1618;g1f56e511421_1_3518"/>
          <p:cNvSpPr txBox="1"/>
          <p:nvPr/>
        </p:nvSpPr>
        <p:spPr>
          <a:xfrm>
            <a:off x="3941173" y="13"/>
            <a:ext cx="313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98"/>
              <a:buFont typeface="Arial"/>
              <a:buNone/>
            </a:pPr>
            <a:r>
              <a:rPr b="0" i="0" lang="ru-RU" sz="12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как </a:t>
            </a:r>
            <a:r>
              <a:rPr lang="ru-RU" sz="1200">
                <a:solidFill>
                  <a:srgbClr val="137FC2"/>
                </a:solidFill>
              </a:rPr>
              <a:t>организовать</a:t>
            </a:r>
            <a:endParaRPr b="0" i="0" sz="12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3" name="Google Shape;1623;g2c90ac76a32_0_58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1624" name="Google Shape;1624;g2c90ac76a32_0_58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5" name="Google Shape;1625;g2c90ac76a32_0_58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704;p11" id="1626" name="Google Shape;1626;g2c90ac76a32_0_58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9756" y="4056629"/>
            <a:ext cx="813724" cy="813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07;p11" id="1627" name="Google Shape;1627;g2c90ac76a32_0_58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4748" y="5142707"/>
            <a:ext cx="813724" cy="8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g2c90ac76a32_0_5898"/>
          <p:cNvSpPr txBox="1"/>
          <p:nvPr/>
        </p:nvSpPr>
        <p:spPr>
          <a:xfrm>
            <a:off x="770564" y="1461661"/>
            <a:ext cx="38598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Наши контакты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g2c90ac76a32_0_5898"/>
          <p:cNvSpPr txBox="1"/>
          <p:nvPr/>
        </p:nvSpPr>
        <p:spPr>
          <a:xfrm>
            <a:off x="1175276" y="3584116"/>
            <a:ext cx="3455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rPr>
              <a:t>Участие в проекте</a:t>
            </a:r>
            <a:endParaRPr b="1" i="0" sz="1400" u="none" cap="none" strike="noStrike">
              <a:solidFill>
                <a:srgbClr val="5858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g2c90ac76a32_0_5898"/>
          <p:cNvSpPr txBox="1"/>
          <p:nvPr/>
        </p:nvSpPr>
        <p:spPr>
          <a:xfrm>
            <a:off x="7690027" y="4825525"/>
            <a:ext cx="2340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1" name="Google Shape;1631;g2c90ac76a32_0_5898"/>
          <p:cNvCxnSpPr/>
          <p:nvPr/>
        </p:nvCxnSpPr>
        <p:spPr>
          <a:xfrm rot="10800000">
            <a:off x="7512382" y="4197952"/>
            <a:ext cx="0" cy="13827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cxnSp>
        <p:nvCxnSpPr>
          <p:cNvPr id="1632" name="Google Shape;1632;g2c90ac76a32_0_5898"/>
          <p:cNvCxnSpPr/>
          <p:nvPr/>
        </p:nvCxnSpPr>
        <p:spPr>
          <a:xfrm>
            <a:off x="7511114" y="5580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633" name="Google Shape;1633;g2c90ac76a32_0_5898"/>
          <p:cNvCxnSpPr/>
          <p:nvPr/>
        </p:nvCxnSpPr>
        <p:spPr>
          <a:xfrm>
            <a:off x="7511114" y="4818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34" name="Google Shape;1634;g2c90ac76a32_0_5898"/>
          <p:cNvSpPr txBox="1"/>
          <p:nvPr/>
        </p:nvSpPr>
        <p:spPr>
          <a:xfrm>
            <a:off x="7674200" y="4056650"/>
            <a:ext cx="2622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shop.sobirator.ru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5" name="Google Shape;1635;g2c90ac76a32_0_58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4269750" y="5143275"/>
            <a:ext cx="813726" cy="8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g2c90ac76a32_0_58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4750" y="4057201"/>
            <a:ext cx="813726" cy="8125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7" name="Google Shape;1637;g2c90ac76a32_0_5898"/>
          <p:cNvGrpSpPr/>
          <p:nvPr/>
        </p:nvGrpSpPr>
        <p:grpSpPr>
          <a:xfrm>
            <a:off x="10045517" y="1531028"/>
            <a:ext cx="666998" cy="1792503"/>
            <a:chOff x="11060225" y="1385100"/>
            <a:chExt cx="618450" cy="1100438"/>
          </a:xfrm>
        </p:grpSpPr>
        <p:cxnSp>
          <p:nvCxnSpPr>
            <p:cNvPr id="1638" name="Google Shape;1638;g2c90ac76a32_0_5898"/>
            <p:cNvCxnSpPr/>
            <p:nvPr/>
          </p:nvCxnSpPr>
          <p:spPr>
            <a:xfrm flipH="1" rot="10800000">
              <a:off x="11060225" y="1385100"/>
              <a:ext cx="336600" cy="181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9" name="Google Shape;1639;g2c90ac76a32_0_5898"/>
            <p:cNvCxnSpPr/>
            <p:nvPr/>
          </p:nvCxnSpPr>
          <p:spPr>
            <a:xfrm flipH="1" rot="10800000">
              <a:off x="11245475" y="1657975"/>
              <a:ext cx="369600" cy="106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40" name="Google Shape;1640;g2c90ac76a32_0_5898"/>
            <p:cNvCxnSpPr/>
            <p:nvPr/>
          </p:nvCxnSpPr>
          <p:spPr>
            <a:xfrm>
              <a:off x="11245475" y="2053163"/>
              <a:ext cx="433200" cy="315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41" name="Google Shape;1641;g2c90ac76a32_0_5898"/>
            <p:cNvCxnSpPr/>
            <p:nvPr/>
          </p:nvCxnSpPr>
          <p:spPr>
            <a:xfrm>
              <a:off x="11181875" y="2278838"/>
              <a:ext cx="324000" cy="2067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642" name="Google Shape;1642;g2c90ac76a32_0_5898"/>
          <p:cNvPicPr preferRelativeResize="0"/>
          <p:nvPr/>
        </p:nvPicPr>
        <p:blipFill rotWithShape="1">
          <a:blip r:embed="rId8">
            <a:alphaModFix/>
          </a:blip>
          <a:srcRect b="0" l="71335" r="534" t="0"/>
          <a:stretch/>
        </p:blipFill>
        <p:spPr>
          <a:xfrm>
            <a:off x="7640501" y="1410834"/>
            <a:ext cx="2340900" cy="227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43" name="Google Shape;1643;g2c90ac76a32_0_58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6675" y="3939110"/>
            <a:ext cx="2017350" cy="201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644" name="Google Shape;1644;g2c90ac76a32_0_58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5" name="Google Shape;905;p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6" name="Google Shape;90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5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7" name="Google Shape;907;p6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08" name="Google Shape;908;p6"/>
          <p:cNvSpPr/>
          <p:nvPr/>
        </p:nvSpPr>
        <p:spPr>
          <a:xfrm>
            <a:off x="0" y="824224"/>
            <a:ext cx="12192000" cy="1095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«Зелёная точка» в Добро.Центре привлекает внимание и вовлекает посетителей. Наполнение: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Интерактивные просветительские стенды о рациональном потреблении и экологичном образе жизни являются точкой входа для экологического просвещения. Каждый Добро.Центр получает набор из 3х стендов: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9" name="Google Shape;909;p6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10" name="Google Shape;910;p6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«ЗЕЛЁНАЯ ТОЧКА»</a:t>
            </a:r>
            <a:endParaRPr/>
          </a:p>
        </p:txBody>
      </p:sp>
      <p:sp>
        <p:nvSpPr>
          <p:cNvPr id="911" name="Google Shape;911;p6"/>
          <p:cNvSpPr/>
          <p:nvPr/>
        </p:nvSpPr>
        <p:spPr>
          <a:xfrm>
            <a:off x="125" y="4010650"/>
            <a:ext cx="12192000" cy="2847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472C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6"/>
          <p:cNvSpPr txBox="1"/>
          <p:nvPr/>
        </p:nvSpPr>
        <p:spPr>
          <a:xfrm>
            <a:off x="348400" y="1999450"/>
            <a:ext cx="11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3" name="Google Shape;91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800" y="2509873"/>
            <a:ext cx="3653660" cy="3726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pic>
      <p:pic>
        <p:nvPicPr>
          <p:cNvPr id="914" name="Google Shape;914;p6"/>
          <p:cNvPicPr preferRelativeResize="0"/>
          <p:nvPr/>
        </p:nvPicPr>
        <p:blipFill rotWithShape="1">
          <a:blip r:embed="rId5">
            <a:alphaModFix/>
          </a:blip>
          <a:srcRect b="0" l="0" r="0" t="1497"/>
          <a:stretch/>
        </p:blipFill>
        <p:spPr>
          <a:xfrm>
            <a:off x="8236450" y="2509875"/>
            <a:ext cx="3724842" cy="3726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pic>
      <p:pic>
        <p:nvPicPr>
          <p:cNvPr id="915" name="Google Shape;91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4628" y="2509873"/>
            <a:ext cx="3653647" cy="37212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pic>
      <p:sp>
        <p:nvSpPr>
          <p:cNvPr id="916" name="Google Shape;916;p6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просветительские стенды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6"/>
          <p:cNvSpPr/>
          <p:nvPr/>
        </p:nvSpPr>
        <p:spPr>
          <a:xfrm flipH="1" rot="1374551">
            <a:off x="9082209" y="4867966"/>
            <a:ext cx="2981258" cy="1833469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6"/>
          <p:cNvSpPr txBox="1"/>
          <p:nvPr/>
        </p:nvSpPr>
        <p:spPr>
          <a:xfrm>
            <a:off x="9010488" y="549575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Доступ к материалам 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платформе Добро.Университет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919" name="Google Shape;91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4" name="Google Shape;924;g28b6e9abeba_0_31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5" name="Google Shape;925;g28b6e9abeba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6" name="Google Shape;926;g28b6e9abeba_0_31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g28b6e9abeba_0_310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28" name="Google Shape;928;g28b6e9abeba_0_310"/>
          <p:cNvSpPr/>
          <p:nvPr/>
        </p:nvSpPr>
        <p:spPr>
          <a:xfrm>
            <a:off x="0" y="824225"/>
            <a:ext cx="12192000" cy="139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Qr-коды на стендах ведут на следующие электронные ресурсы: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«Популярные вопросы о раздельном сборе»</a:t>
            </a: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видеоответы на распространенные заблуждения и мифы о сфере переработки — не менее 10 видео в формате Shorts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«Zero Waste гид по городам»</a:t>
            </a: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со всеми возможностями для экологичной жизни и переработки в каждом городе 30 Добро.Центров-участников из 20 регионов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9" name="Google Shape;929;g28b6e9abeba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700" y="2473538"/>
            <a:ext cx="3686175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g28b6e9abeba_0_310"/>
          <p:cNvSpPr/>
          <p:nvPr/>
        </p:nvSpPr>
        <p:spPr>
          <a:xfrm>
            <a:off x="0" y="4009025"/>
            <a:ext cx="12192000" cy="2847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472C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1" name="Google Shape;931;g28b6e9abeba_0_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7500" y="2473550"/>
            <a:ext cx="7144999" cy="3572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pic>
      <p:pic>
        <p:nvPicPr>
          <p:cNvPr id="932" name="Google Shape;932;g28b6e9abeba_0_3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1525" y="3910125"/>
            <a:ext cx="3686175" cy="2135922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g28b6e9abeba_0_310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«ЗЕЛЁНАЯ ТОЧКА»</a:t>
            </a:r>
            <a:endParaRPr/>
          </a:p>
        </p:txBody>
      </p:sp>
      <p:sp>
        <p:nvSpPr>
          <p:cNvPr id="934" name="Google Shape;934;g28b6e9abeba_0_310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дополнительные ресурсы к стендам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935" name="Google Shape;935;g28b6e9abeba_0_3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0" name="Google Shape;940;g28b6e9abeba_0_35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1" name="Google Shape;941;g28b6e9abeba_0_3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2" name="Google Shape;942;g28b6e9abeba_0_35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3" name="Google Shape;943;g28b6e9abeba_0_352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44" name="Google Shape;944;g28b6e9abeba_0_352"/>
          <p:cNvSpPr txBox="1"/>
          <p:nvPr>
            <p:ph type="title"/>
          </p:nvPr>
        </p:nvSpPr>
        <p:spPr>
          <a:xfrm>
            <a:off x="1269500" y="0"/>
            <a:ext cx="5513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ПРОГРАММА ПРОСВЕЩЕНИЯ</a:t>
            </a:r>
            <a:endParaRPr/>
          </a:p>
        </p:txBody>
      </p:sp>
      <p:sp>
        <p:nvSpPr>
          <p:cNvPr id="945" name="Google Shape;945;g28b6e9abeba_0_352"/>
          <p:cNvSpPr/>
          <p:nvPr/>
        </p:nvSpPr>
        <p:spPr>
          <a:xfrm>
            <a:off x="0" y="824225"/>
            <a:ext cx="121920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Серия мастер-классов по повышению личной экспертизы, методологиям проведения разных типов экологических мероприятий, взаимодействию с аудиторией. Экоцентр Собиратора в Москве откроет двери для более глубокого погружения команд Добро.Центров в экологическую сферу.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g28b6e9abeba_0_352"/>
          <p:cNvSpPr txBox="1"/>
          <p:nvPr/>
        </p:nvSpPr>
        <p:spPr>
          <a:xfrm>
            <a:off x="318000" y="2056300"/>
            <a:ext cx="67263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тем мастер-классов онлайн: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Принципы экологичного образа жизни;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Основы раздельного сбора отходов;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Системный подход к экологической программе на территории Добро.Центра;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Практические шаги по организации экологической программы: разработка контента, поиск партнёров, создание инфраструктуры;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Принципы просвещения аудитории на мероприятиях и в соцсетях;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Лучшие практики в создании экологичных пространств;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тренингов, дискуссий, общения с экспертами;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акций по сбору определённых видов вторсырья и вещей на благотворительность;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обмена вещами, свопов, гаражных распродаж;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викторин, квизов, интеллектуальных игр;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мастер-классов по созданию предметов из вторсырья и ненужных вещей;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квестов, спортивных игр.</a:t>
            </a:r>
            <a:endParaRPr b="0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7" name="Google Shape;947;g28b6e9abeba_0_352"/>
          <p:cNvPicPr preferRelativeResize="0"/>
          <p:nvPr/>
        </p:nvPicPr>
        <p:blipFill rotWithShape="1">
          <a:blip r:embed="rId4">
            <a:alphaModFix/>
          </a:blip>
          <a:srcRect b="0" l="15391" r="10881" t="0"/>
          <a:stretch/>
        </p:blipFill>
        <p:spPr>
          <a:xfrm>
            <a:off x="6782550" y="1772525"/>
            <a:ext cx="5134800" cy="5038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8" name="Google Shape;948;g28b6e9abeba_0_352"/>
          <p:cNvSpPr/>
          <p:nvPr/>
        </p:nvSpPr>
        <p:spPr>
          <a:xfrm flipH="1" rot="2539346">
            <a:off x="8395340" y="1828963"/>
            <a:ext cx="2981165" cy="1833486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g28b6e9abeba_0_352"/>
          <p:cNvSpPr txBox="1"/>
          <p:nvPr/>
        </p:nvSpPr>
        <p:spPr>
          <a:xfrm>
            <a:off x="8499725" y="2398550"/>
            <a:ext cx="2475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очных стажировок в Экоцентре Собиратора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950" name="Google Shape;950;g28b6e9abeba_0_3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5" name="Google Shape;955;g28bd0063761_3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6" name="Google Shape;956;g28bd0063761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7" name="Google Shape;957;g28bd0063761_3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8" name="Google Shape;958;g28bd0063761_3_0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59" name="Google Shape;959;g28bd0063761_3_0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-RU" sz="1800">
                <a:solidFill>
                  <a:schemeClr val="lt1"/>
                </a:solidFill>
              </a:rPr>
              <a:t>ПЕРВАЯ ОЧНАЯ ВСТРЕЧА: 21 апреля 10:30 </a:t>
            </a:r>
            <a:endParaRPr b="1" sz="18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>
                <a:solidFill>
                  <a:schemeClr val="lt1"/>
                </a:solidFill>
              </a:rPr>
              <a:t>Экоцентр Собиратора по адресу: г. Москва, Кавказский бульвар 56 стр 12 (м. Кантемировская)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g28bd0063761_3_0"/>
          <p:cNvSpPr txBox="1"/>
          <p:nvPr>
            <p:ph type="title"/>
          </p:nvPr>
        </p:nvSpPr>
        <p:spPr>
          <a:xfrm>
            <a:off x="1269500" y="0"/>
            <a:ext cx="4929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16665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ЭКОЛОГИЧЕСКИЙ СЕРВИС 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961" name="Google Shape;961;g28bd0063761_3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g28bd0063761_3_0"/>
          <p:cNvSpPr/>
          <p:nvPr/>
        </p:nvSpPr>
        <p:spPr>
          <a:xfrm flipH="1" rot="2539346">
            <a:off x="821056" y="3128978"/>
            <a:ext cx="2981165" cy="1833500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28bd0063761_3_0"/>
          <p:cNvSpPr txBox="1"/>
          <p:nvPr/>
        </p:nvSpPr>
        <p:spPr>
          <a:xfrm>
            <a:off x="925400" y="3698525"/>
            <a:ext cx="2475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ru-RU" sz="1800">
                <a:solidFill>
                  <a:srgbClr val="FFFFFF"/>
                </a:solidFill>
              </a:rPr>
              <a:t>РЕГИСТРАЦИЯ:</a:t>
            </a:r>
            <a:endParaRPr b="1" i="0" sz="1800" u="none" cap="none" strike="noStrike">
              <a:solidFill>
                <a:srgbClr val="FFFFFF"/>
              </a:solidFill>
            </a:endParaRPr>
          </a:p>
        </p:txBody>
      </p:sp>
      <p:pic>
        <p:nvPicPr>
          <p:cNvPr id="964" name="Google Shape;964;g28bd0063761_3_0"/>
          <p:cNvPicPr preferRelativeResize="0"/>
          <p:nvPr/>
        </p:nvPicPr>
        <p:blipFill rotWithShape="1">
          <a:blip r:embed="rId5">
            <a:alphaModFix/>
          </a:blip>
          <a:srcRect b="8800" l="9550" r="9379" t="9030"/>
          <a:stretch/>
        </p:blipFill>
        <p:spPr>
          <a:xfrm>
            <a:off x="2493825" y="4271325"/>
            <a:ext cx="1949950" cy="19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g28bd0063761_3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8492" y="1987875"/>
            <a:ext cx="6493510" cy="487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0" name="Google Shape;970;g28b6e9abeba_0_19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1" name="Google Shape;971;g28b6e9abeba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2" name="Google Shape;972;g28b6e9abeba_0_196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3" name="Google Shape;973;g28b6e9abeba_0_196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74" name="Google Shape;974;g28b6e9abeba_0_196"/>
          <p:cNvSpPr/>
          <p:nvPr/>
        </p:nvSpPr>
        <p:spPr>
          <a:xfrm>
            <a:off x="0" y="864425"/>
            <a:ext cx="12192000" cy="102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Добро.Центры получат готовые материалы для 10 публикаций с полезной информацией на экологическую тематику на своих интернет-ресурсах для поддержания интереса аудитории.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g28b6e9abeba_0_196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ПУБЛИКАЦИИ</a:t>
            </a:r>
            <a:endParaRPr/>
          </a:p>
        </p:txBody>
      </p:sp>
      <p:pic>
        <p:nvPicPr>
          <p:cNvPr id="976" name="Google Shape;976;g28b6e9abeba_0_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450" y="2230150"/>
            <a:ext cx="2554220" cy="24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g28b6e9abeba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9117" y="2230144"/>
            <a:ext cx="2805604" cy="27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g28b6e9abeba_0_1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80750" y="4026475"/>
            <a:ext cx="2579907" cy="24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g28b6e9abeba_0_1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30393" y="2243115"/>
            <a:ext cx="2088757" cy="202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g28b6e9abeba_0_1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59850" y="4292300"/>
            <a:ext cx="2289125" cy="2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g28b6e9abeba_0_1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61348" y="2230151"/>
            <a:ext cx="1752092" cy="168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g28b6e9abeba_0_19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92793" y="4501972"/>
            <a:ext cx="2088757" cy="2000777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g28b6e9abeba_0_196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осуществят Добро.Центры с «зелёными точками»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g28b6e9abeba_0_196"/>
          <p:cNvSpPr/>
          <p:nvPr/>
        </p:nvSpPr>
        <p:spPr>
          <a:xfrm flipH="1" rot="1374551">
            <a:off x="9082209" y="4867966"/>
            <a:ext cx="2981258" cy="1833469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g28b6e9abeba_0_196"/>
          <p:cNvSpPr txBox="1"/>
          <p:nvPr/>
        </p:nvSpPr>
        <p:spPr>
          <a:xfrm>
            <a:off x="9010488" y="549575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Доступ к материалам 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платформе Добро.Университет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986" name="Google Shape;986;g28b6e9abeba_0_19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FF7F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2021-04-08T06:59:07Z</dcterms:created>
  <dc:creator>Елена Баграмян</dc:creator>
</cp:coreProperties>
</file>