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12192000"/>
  <p:notesSz cx="6858000" cy="9144000"/>
  <p:embeddedFontLst>
    <p:embeddedFont>
      <p:font typeface="Robo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0" roundtripDataSignature="AMtx7miQo/Uuw0gFSyShEgO0N3mDYexl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bold.fntdata"/><Relationship Id="rId14" Type="http://schemas.openxmlformats.org/officeDocument/2006/relationships/slide" Target="slides/slide9.xml"/><Relationship Id="rId36" Type="http://schemas.openxmlformats.org/officeDocument/2006/relationships/font" Target="fonts/Roboto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031b3d3103_0_2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g2031b3d3103_0_2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031b3d3103_0_2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2031b3d3103_0_2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031b3d3103_0_3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g2031b3d3103_0_3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031b3d3103_0_3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" name="Google Shape;386;g2031b3d3103_0_3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031b3d3103_0_3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g2031b3d3103_0_3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031b3d3103_0_3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3" name="Google Shape;423;g2031b3d3103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031b3d3103_0_5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8" name="Google Shape;438;g2031b3d3103_0_5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031b3d3103_0_4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4" name="Google Shape;454;g2031b3d3103_0_4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031b3d3103_0_4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3" name="Google Shape;473;g2031b3d3103_0_4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031b3d3103_0_5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9" name="Google Shape;489;g2031b3d3103_0_5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d5fa62d8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cd5fa62d8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031b3d3103_0_5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9" name="Google Shape;509;g2031b3d3103_0_5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031b3d3103_0_4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5" name="Google Shape;525;g2031b3d3103_0_4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031b3d3103_0_4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1" name="Google Shape;541;g2031b3d3103_0_4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031b3d3103_0_6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9" name="Google Shape;559;g2031b3d3103_0_6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031b3d3103_0_6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9" name="Google Shape;579;g2031b3d3103_0_6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031b3d3103_0_6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2" name="Google Shape;602;g2031b3d3103_0_6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031b3d3103_0_7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5" name="Google Shape;625;g2031b3d3103_0_7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031b3d3103_0_6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7" name="Google Shape;647;g2031b3d3103_0_6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02f3f577ce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202f3f577ce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02e62e9487_0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g202e62e9487_0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031b3d310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2031b3d310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c90ac76a32_0_58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1" name="Google Shape;701;g2c90ac76a32_0_58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90ac76a32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2c90ac76a32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2c90ac76a32_0_2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031b3d3103_0_1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g2031b3d3103_0_1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031b3d3103_0_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g2031b3d3103_0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031b3d3103_0_1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g2031b3d3103_0_1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031b3d3103_0_1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g2031b3d3103_0_1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031b3d3103_0_2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g2031b3d3103_0_2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_WITH_CAPTION_TEXT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ITLE_AND_VERTICAL_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6pPr>
            <a:lvl7pPr indent="-40005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7pPr>
            <a:lvl8pPr indent="-40005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8pPr>
            <a:lvl9pPr indent="-40005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TITLE_AND_BODY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90ac76a32_0_59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98" name="Google Shape;98;g2c90ac76a32_0_59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99" name="Google Shape;99;g2c90ac76a32_0_593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90ac76a32_0_5935"/>
          <p:cNvSpPr txBox="1"/>
          <p:nvPr>
            <p:ph type="title"/>
          </p:nvPr>
        </p:nvSpPr>
        <p:spPr>
          <a:xfrm>
            <a:off x="415611" y="992765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02" name="Google Shape;102;g2c90ac76a32_0_5935"/>
          <p:cNvSpPr txBox="1"/>
          <p:nvPr>
            <p:ph idx="1" type="body"/>
          </p:nvPr>
        </p:nvSpPr>
        <p:spPr>
          <a:xfrm>
            <a:off x="415599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03" name="Google Shape;103;g2c90ac76a32_0_593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90ac76a32_0_593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90ac76a32_0_5941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108" name="Google Shape;108;g2c90ac76a32_0_5941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09" name="Google Shape;109;g2c90ac76a32_0_594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g2c90ac76a32_0_594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g2c90ac76a32_0_594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90ac76a32_0_594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14" name="Google Shape;114;g2c90ac76a32_0_594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15" name="Google Shape;115;g2c90ac76a32_0_594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90ac76a32_0_5951"/>
          <p:cNvSpPr txBox="1"/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118" name="Google Shape;118;g2c90ac76a32_0_5951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19" name="Google Shape;119;g2c90ac76a32_0_5951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20" name="Google Shape;120;g2c90ac76a32_0_595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g2c90ac76a32_0_595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g2c90ac76a32_0_595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90ac76a32_0_5958"/>
          <p:cNvSpPr txBox="1"/>
          <p:nvPr>
            <p:ph type="title"/>
          </p:nvPr>
        </p:nvSpPr>
        <p:spPr>
          <a:xfrm>
            <a:off x="415599" y="2867799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25" name="Google Shape;125;g2c90ac76a32_0_5958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90ac76a32_0_5961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28" name="Google Shape;128;g2c90ac76a32_0_5961"/>
          <p:cNvSpPr txBox="1"/>
          <p:nvPr>
            <p:ph idx="1" type="body"/>
          </p:nvPr>
        </p:nvSpPr>
        <p:spPr>
          <a:xfrm>
            <a:off x="415599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29" name="Google Shape;129;g2c90ac76a32_0_5961"/>
          <p:cNvSpPr txBox="1"/>
          <p:nvPr>
            <p:ph idx="2" type="body"/>
          </p:nvPr>
        </p:nvSpPr>
        <p:spPr>
          <a:xfrm>
            <a:off x="6443198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30" name="Google Shape;130;g2c90ac76a32_0_596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90ac76a32_0_5966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33" name="Google Shape;133;g2c90ac76a32_0_596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90ac76a32_0_5969"/>
          <p:cNvSpPr txBox="1"/>
          <p:nvPr>
            <p:ph type="title"/>
          </p:nvPr>
        </p:nvSpPr>
        <p:spPr>
          <a:xfrm>
            <a:off x="415599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36" name="Google Shape;136;g2c90ac76a32_0_5969"/>
          <p:cNvSpPr txBox="1"/>
          <p:nvPr>
            <p:ph idx="1" type="body"/>
          </p:nvPr>
        </p:nvSpPr>
        <p:spPr>
          <a:xfrm>
            <a:off x="415599" y="1852799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37" name="Google Shape;137;g2c90ac76a32_0_596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90ac76a32_0_5973"/>
          <p:cNvSpPr txBox="1"/>
          <p:nvPr>
            <p:ph type="title"/>
          </p:nvPr>
        </p:nvSpPr>
        <p:spPr>
          <a:xfrm>
            <a:off x="653667" y="600199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40" name="Google Shape;140;g2c90ac76a32_0_5973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c90ac76a32_0_597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60925" lIns="60925" spcFirstLastPara="1" rIns="60925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2c90ac76a32_0_5976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44" name="Google Shape;144;g2c90ac76a32_0_5976"/>
          <p:cNvSpPr txBox="1"/>
          <p:nvPr>
            <p:ph idx="1" type="body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45" name="Google Shape;145;g2c90ac76a32_0_5976"/>
          <p:cNvSpPr txBox="1"/>
          <p:nvPr>
            <p:ph idx="2" type="body"/>
          </p:nvPr>
        </p:nvSpPr>
        <p:spPr>
          <a:xfrm>
            <a:off x="6586000" y="965432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46" name="Google Shape;146;g2c90ac76a32_0_597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90ac76a32_0_5982"/>
          <p:cNvSpPr txBox="1"/>
          <p:nvPr>
            <p:ph idx="1" type="body"/>
          </p:nvPr>
        </p:nvSpPr>
        <p:spPr>
          <a:xfrm>
            <a:off x="415599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None/>
              <a:defRPr/>
            </a:lvl1pPr>
          </a:lstStyle>
          <a:p/>
        </p:txBody>
      </p:sp>
      <p:sp>
        <p:nvSpPr>
          <p:cNvPr id="149" name="Google Shape;149;g2c90ac76a32_0_5982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c90ac76a32_0_5985"/>
          <p:cNvSpPr txBox="1"/>
          <p:nvPr>
            <p:ph type="title"/>
          </p:nvPr>
        </p:nvSpPr>
        <p:spPr>
          <a:xfrm>
            <a:off x="415599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None/>
              <a:defRPr sz="1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52" name="Google Shape;152;g2c90ac76a32_0_5985"/>
          <p:cNvSpPr txBox="1"/>
          <p:nvPr>
            <p:ph idx="1" type="body"/>
          </p:nvPr>
        </p:nvSpPr>
        <p:spPr>
          <a:xfrm>
            <a:off x="415599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53" name="Google Shape;153;g2c90ac76a32_0_598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>
  <p:cSld name="OBJECT 2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90ac76a32_0_5989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56" name="Google Shape;156;g2c90ac76a32_0_5989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57" name="Google Shape;157;g2c90ac76a32_0_5989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>
  <p:cSld name="TWO_OBJECTS 2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90ac76a32_0_5993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60" name="Google Shape;160;g2c90ac76a32_0_5993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1pPr>
            <a:lvl2pPr indent="-46355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2pPr>
            <a:lvl3pPr indent="-46355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3pPr>
            <a:lvl4pPr indent="-46355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4pPr>
            <a:lvl5pPr indent="-46355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»"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61" name="Google Shape;161;g2c90ac76a32_0_5993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62" name="Google Shape;162;g2c90ac76a32_0_5993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презентации" type="blank">
  <p:cSld name="BLANK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90ac76a32_0_592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g2c90ac76a32_0_592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g2c90ac76a32_0_59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80.jpg"/><Relationship Id="rId5" Type="http://schemas.openxmlformats.org/officeDocument/2006/relationships/image" Target="../media/image32.png"/><Relationship Id="rId6" Type="http://schemas.openxmlformats.org/officeDocument/2006/relationships/image" Target="../media/image42.jpg"/><Relationship Id="rId7" Type="http://schemas.openxmlformats.org/officeDocument/2006/relationships/image" Target="../media/image86.jpg"/><Relationship Id="rId8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43.jpg"/><Relationship Id="rId5" Type="http://schemas.openxmlformats.org/officeDocument/2006/relationships/image" Target="../media/image32.png"/><Relationship Id="rId6" Type="http://schemas.openxmlformats.org/officeDocument/2006/relationships/image" Target="../media/image63.jpg"/><Relationship Id="rId7" Type="http://schemas.openxmlformats.org/officeDocument/2006/relationships/image" Target="../media/image46.jpg"/><Relationship Id="rId8" Type="http://schemas.openxmlformats.org/officeDocument/2006/relationships/image" Target="../media/image44.jp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52.png"/><Relationship Id="rId5" Type="http://schemas.openxmlformats.org/officeDocument/2006/relationships/image" Target="../media/image29.png"/><Relationship Id="rId6" Type="http://schemas.openxmlformats.org/officeDocument/2006/relationships/image" Target="../media/image49.png"/><Relationship Id="rId7" Type="http://schemas.openxmlformats.org/officeDocument/2006/relationships/image" Target="../media/image48.png"/><Relationship Id="rId8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36.png"/><Relationship Id="rId5" Type="http://schemas.openxmlformats.org/officeDocument/2006/relationships/image" Target="../media/image49.png"/><Relationship Id="rId6" Type="http://schemas.openxmlformats.org/officeDocument/2006/relationships/image" Target="../media/image54.png"/><Relationship Id="rId7" Type="http://schemas.openxmlformats.org/officeDocument/2006/relationships/image" Target="../media/image59.png"/><Relationship Id="rId8" Type="http://schemas.openxmlformats.org/officeDocument/2006/relationships/image" Target="../media/image5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5" Type="http://schemas.openxmlformats.org/officeDocument/2006/relationships/image" Target="../media/image29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39.png"/><Relationship Id="rId5" Type="http://schemas.openxmlformats.org/officeDocument/2006/relationships/image" Target="../media/image112.png"/><Relationship Id="rId6" Type="http://schemas.openxmlformats.org/officeDocument/2006/relationships/image" Target="../media/image114.png"/><Relationship Id="rId7" Type="http://schemas.openxmlformats.org/officeDocument/2006/relationships/image" Target="../media/image106.png"/><Relationship Id="rId8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47.png"/><Relationship Id="rId5" Type="http://schemas.openxmlformats.org/officeDocument/2006/relationships/image" Target="../media/image41.png"/><Relationship Id="rId6" Type="http://schemas.openxmlformats.org/officeDocument/2006/relationships/image" Target="../media/image121.png"/><Relationship Id="rId7" Type="http://schemas.openxmlformats.org/officeDocument/2006/relationships/image" Target="../media/image113.png"/><Relationship Id="rId8" Type="http://schemas.openxmlformats.org/officeDocument/2006/relationships/image" Target="../media/image1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5" Type="http://schemas.openxmlformats.org/officeDocument/2006/relationships/image" Target="../media/image29.png"/><Relationship Id="rId6" Type="http://schemas.openxmlformats.org/officeDocument/2006/relationships/image" Target="../media/image51.png"/><Relationship Id="rId7" Type="http://schemas.openxmlformats.org/officeDocument/2006/relationships/image" Target="../media/image55.png"/><Relationship Id="rId8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11.png"/><Relationship Id="rId5" Type="http://schemas.openxmlformats.org/officeDocument/2006/relationships/image" Target="../media/image56.png"/><Relationship Id="rId6" Type="http://schemas.openxmlformats.org/officeDocument/2006/relationships/image" Target="../media/image53.png"/><Relationship Id="rId7" Type="http://schemas.openxmlformats.org/officeDocument/2006/relationships/image" Target="../media/image51.png"/><Relationship Id="rId8" Type="http://schemas.openxmlformats.org/officeDocument/2006/relationships/image" Target="../media/image5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120.png"/><Relationship Id="rId6" Type="http://schemas.openxmlformats.org/officeDocument/2006/relationships/image" Target="../media/image29.png"/><Relationship Id="rId7" Type="http://schemas.openxmlformats.org/officeDocument/2006/relationships/image" Target="../media/image58.png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21.png"/><Relationship Id="rId7" Type="http://schemas.openxmlformats.org/officeDocument/2006/relationships/hyperlink" Target="https://dvizhenie-razdelnyy-event.timepad.ru/event/2856964/" TargetMode="External"/><Relationship Id="rId8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58.png"/><Relationship Id="rId5" Type="http://schemas.openxmlformats.org/officeDocument/2006/relationships/image" Target="../media/image116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15.png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67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69.jpg"/><Relationship Id="rId5" Type="http://schemas.openxmlformats.org/officeDocument/2006/relationships/image" Target="../media/image60.png"/><Relationship Id="rId6" Type="http://schemas.openxmlformats.org/officeDocument/2006/relationships/image" Target="../media/image62.png"/><Relationship Id="rId7" Type="http://schemas.openxmlformats.org/officeDocument/2006/relationships/image" Target="../media/image64.png"/><Relationship Id="rId8" Type="http://schemas.openxmlformats.org/officeDocument/2006/relationships/image" Target="../media/image61.jpg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71.png"/><Relationship Id="rId5" Type="http://schemas.openxmlformats.org/officeDocument/2006/relationships/image" Target="../media/image68.jpg"/><Relationship Id="rId6" Type="http://schemas.openxmlformats.org/officeDocument/2006/relationships/image" Target="../media/image66.png"/><Relationship Id="rId7" Type="http://schemas.openxmlformats.org/officeDocument/2006/relationships/image" Target="../media/image29.png"/><Relationship Id="rId8" Type="http://schemas.openxmlformats.org/officeDocument/2006/relationships/image" Target="../media/image65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png"/><Relationship Id="rId10" Type="http://schemas.openxmlformats.org/officeDocument/2006/relationships/image" Target="../media/image76.jpg"/><Relationship Id="rId13" Type="http://schemas.openxmlformats.org/officeDocument/2006/relationships/image" Target="../media/image11.png"/><Relationship Id="rId1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78.png"/><Relationship Id="rId5" Type="http://schemas.openxmlformats.org/officeDocument/2006/relationships/image" Target="../media/image74.png"/><Relationship Id="rId6" Type="http://schemas.openxmlformats.org/officeDocument/2006/relationships/image" Target="../media/image70.jpg"/><Relationship Id="rId7" Type="http://schemas.openxmlformats.org/officeDocument/2006/relationships/image" Target="../media/image72.jpg"/><Relationship Id="rId8" Type="http://schemas.openxmlformats.org/officeDocument/2006/relationships/image" Target="../media/image73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81.png"/><Relationship Id="rId10" Type="http://schemas.openxmlformats.org/officeDocument/2006/relationships/image" Target="../media/image79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82.png"/><Relationship Id="rId5" Type="http://schemas.openxmlformats.org/officeDocument/2006/relationships/image" Target="../media/image29.png"/><Relationship Id="rId6" Type="http://schemas.openxmlformats.org/officeDocument/2006/relationships/image" Target="../media/image110.jpg"/><Relationship Id="rId7" Type="http://schemas.openxmlformats.org/officeDocument/2006/relationships/image" Target="../media/image108.jpg"/><Relationship Id="rId8" Type="http://schemas.openxmlformats.org/officeDocument/2006/relationships/image" Target="../media/image109.jp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90.png"/><Relationship Id="rId10" Type="http://schemas.openxmlformats.org/officeDocument/2006/relationships/image" Target="../media/image88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91.png"/><Relationship Id="rId5" Type="http://schemas.openxmlformats.org/officeDocument/2006/relationships/image" Target="../media/image29.png"/><Relationship Id="rId6" Type="http://schemas.openxmlformats.org/officeDocument/2006/relationships/image" Target="../media/image84.png"/><Relationship Id="rId7" Type="http://schemas.openxmlformats.org/officeDocument/2006/relationships/image" Target="../media/image83.png"/><Relationship Id="rId8" Type="http://schemas.openxmlformats.org/officeDocument/2006/relationships/image" Target="../media/image8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01.png"/><Relationship Id="rId5" Type="http://schemas.openxmlformats.org/officeDocument/2006/relationships/image" Target="../media/image29.png"/><Relationship Id="rId6" Type="http://schemas.openxmlformats.org/officeDocument/2006/relationships/image" Target="../media/image89.png"/><Relationship Id="rId7" Type="http://schemas.openxmlformats.org/officeDocument/2006/relationships/image" Target="../media/image96.jpg"/><Relationship Id="rId8" Type="http://schemas.openxmlformats.org/officeDocument/2006/relationships/image" Target="../media/image9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5" Type="http://schemas.openxmlformats.org/officeDocument/2006/relationships/image" Target="../media/image29.png"/><Relationship Id="rId6" Type="http://schemas.openxmlformats.org/officeDocument/2006/relationships/image" Target="../media/image97.png"/><Relationship Id="rId7" Type="http://schemas.openxmlformats.org/officeDocument/2006/relationships/image" Target="../media/image93.png"/><Relationship Id="rId8" Type="http://schemas.openxmlformats.org/officeDocument/2006/relationships/image" Target="../media/image10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jp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21.png"/><Relationship Id="rId7" Type="http://schemas.openxmlformats.org/officeDocument/2006/relationships/hyperlink" Target="https://dvizhenie-razdelnyy-event.timepad.ru/event/2856964/" TargetMode="External"/><Relationship Id="rId8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hyperlink" Target="https://forms.gle/rBujdoHJvQnbJb138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hyperlink" Target="https://forms.gle/rBujdoHJvQnbJb138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Relationship Id="rId4" Type="http://schemas.openxmlformats.org/officeDocument/2006/relationships/image" Target="../media/image99.png"/><Relationship Id="rId9" Type="http://schemas.openxmlformats.org/officeDocument/2006/relationships/image" Target="../media/image105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7.png"/><Relationship Id="rId8" Type="http://schemas.openxmlformats.org/officeDocument/2006/relationships/image" Target="../media/image10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37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5" Type="http://schemas.openxmlformats.org/officeDocument/2006/relationships/image" Target="../media/image20.png"/><Relationship Id="rId6" Type="http://schemas.openxmlformats.org/officeDocument/2006/relationships/image" Target="../media/image29.png"/><Relationship Id="rId7" Type="http://schemas.openxmlformats.org/officeDocument/2006/relationships/image" Target="../media/image40.png"/><Relationship Id="rId8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Relationship Id="rId7" Type="http://schemas.openxmlformats.org/officeDocument/2006/relationships/image" Target="../media/image34.png"/><Relationship Id="rId8" Type="http://schemas.openxmlformats.org/officeDocument/2006/relationships/image" Target="../media/image2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7" Type="http://schemas.openxmlformats.org/officeDocument/2006/relationships/image" Target="../media/image33.jp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0" name="Google Shape;170;p1"/>
          <p:cNvCxnSpPr/>
          <p:nvPr/>
        </p:nvCxnSpPr>
        <p:spPr>
          <a:xfrm>
            <a:off x="375559" y="6517283"/>
            <a:ext cx="11476696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1" name="Google Shape;171;p1"/>
          <p:cNvCxnSpPr/>
          <p:nvPr/>
        </p:nvCxnSpPr>
        <p:spPr>
          <a:xfrm>
            <a:off x="11852255" y="375741"/>
            <a:ext cx="0" cy="6151067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2" name="Google Shape;172;p1"/>
          <p:cNvCxnSpPr/>
          <p:nvPr/>
        </p:nvCxnSpPr>
        <p:spPr>
          <a:xfrm>
            <a:off x="375559" y="961503"/>
            <a:ext cx="0" cy="5565305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3" name="Google Shape;173;p1"/>
          <p:cNvCxnSpPr/>
          <p:nvPr/>
        </p:nvCxnSpPr>
        <p:spPr>
          <a:xfrm>
            <a:off x="876600" y="4735338"/>
            <a:ext cx="7224868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4" name="Google Shape;17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10000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" name="Google Shape;175;p1"/>
          <p:cNvCxnSpPr/>
          <p:nvPr/>
        </p:nvCxnSpPr>
        <p:spPr>
          <a:xfrm>
            <a:off x="375559" y="4735338"/>
            <a:ext cx="6006452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76" name="Google Shape;176;p1"/>
          <p:cNvSpPr txBox="1"/>
          <p:nvPr/>
        </p:nvSpPr>
        <p:spPr>
          <a:xfrm>
            <a:off x="604150" y="4859700"/>
            <a:ext cx="54288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Arial"/>
              <a:buNone/>
            </a:pPr>
            <a:r>
              <a:rPr b="0" i="0" lang="ru-RU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Программа экологического просвещения для государственных, некоммерческих и благотворительных организаций в различных регионах России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"/>
          <p:cNvSpPr txBox="1"/>
          <p:nvPr/>
        </p:nvSpPr>
        <p:spPr>
          <a:xfrm>
            <a:off x="604150" y="1789300"/>
            <a:ext cx="6060600" cy="36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«Добрая экология»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78" name="Google Shape;17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5" name="Google Shape;335;g2031b3d3103_0_25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336" name="Google Shape;336;g2031b3d3103_0_2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g2031b3d3103_0_25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38" name="Google Shape;338;g2031b3d3103_0_2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2031b3d3103_0_25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340" name="Google Shape;340;g2031b3d3103_0_257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g2031b3d3103_0_2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550" y="903525"/>
            <a:ext cx="2734814" cy="10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2031b3d3103_0_257"/>
          <p:cNvPicPr preferRelativeResize="0"/>
          <p:nvPr/>
        </p:nvPicPr>
        <p:blipFill rotWithShape="1">
          <a:blip r:embed="rId6">
            <a:alphaModFix/>
          </a:blip>
          <a:srcRect b="9665" l="33967" r="0" t="22551"/>
          <a:stretch/>
        </p:blipFill>
        <p:spPr>
          <a:xfrm>
            <a:off x="0" y="2820950"/>
            <a:ext cx="4212776" cy="2883000"/>
          </a:xfrm>
          <a:prstGeom prst="rect">
            <a:avLst/>
          </a:prstGeom>
          <a:noFill/>
          <a:ln cap="flat" cmpd="sng" w="19050">
            <a:solidFill>
              <a:srgbClr val="02543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3" name="Google Shape;343;g2031b3d3103_0_257"/>
          <p:cNvPicPr preferRelativeResize="0"/>
          <p:nvPr/>
        </p:nvPicPr>
        <p:blipFill rotWithShape="1">
          <a:blip r:embed="rId7">
            <a:alphaModFix/>
          </a:blip>
          <a:srcRect b="0" l="0" r="11000" t="0"/>
          <a:stretch/>
        </p:blipFill>
        <p:spPr>
          <a:xfrm>
            <a:off x="4308260" y="2820951"/>
            <a:ext cx="3421117" cy="2882999"/>
          </a:xfrm>
          <a:prstGeom prst="rect">
            <a:avLst/>
          </a:prstGeom>
          <a:noFill/>
          <a:ln cap="flat" cmpd="sng" w="19050">
            <a:solidFill>
              <a:srgbClr val="F6BC3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4" name="Google Shape;344;g2031b3d3103_0_2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99364" y="996213"/>
            <a:ext cx="1011137" cy="101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2031b3d3103_0_2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24851" y="2820950"/>
            <a:ext cx="4367150" cy="2883001"/>
          </a:xfrm>
          <a:prstGeom prst="rect">
            <a:avLst/>
          </a:prstGeom>
          <a:noFill/>
          <a:ln cap="flat" cmpd="sng" w="19050">
            <a:solidFill>
              <a:srgbClr val="F6BC3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0" name="Google Shape;350;g2031b3d3103_0_28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351" name="Google Shape;351;g2031b3d3103_0_2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" name="Google Shape;352;g2031b3d3103_0_286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53" name="Google Shape;353;g2031b3d3103_0_2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2031b3d3103_0_286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355" name="Google Shape;355;g2031b3d3103_0_286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g2031b3d3103_0_2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550" y="903525"/>
            <a:ext cx="2734814" cy="10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2031b3d3103_0_286"/>
          <p:cNvPicPr preferRelativeResize="0"/>
          <p:nvPr/>
        </p:nvPicPr>
        <p:blipFill rotWithShape="1">
          <a:blip r:embed="rId6">
            <a:alphaModFix/>
          </a:blip>
          <a:srcRect b="25953" l="0" r="0" t="0"/>
          <a:stretch/>
        </p:blipFill>
        <p:spPr>
          <a:xfrm>
            <a:off x="60688" y="2284650"/>
            <a:ext cx="4138674" cy="3377650"/>
          </a:xfrm>
          <a:prstGeom prst="rect">
            <a:avLst/>
          </a:prstGeom>
          <a:noFill/>
          <a:ln cap="flat" cmpd="sng" w="19050">
            <a:solidFill>
              <a:srgbClr val="02543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8" name="Google Shape;358;g2031b3d3103_0_286"/>
          <p:cNvPicPr preferRelativeResize="0"/>
          <p:nvPr/>
        </p:nvPicPr>
        <p:blipFill rotWithShape="1">
          <a:blip r:embed="rId7">
            <a:alphaModFix/>
          </a:blip>
          <a:srcRect b="1097" l="0" r="0" t="0"/>
          <a:stretch/>
        </p:blipFill>
        <p:spPr>
          <a:xfrm>
            <a:off x="4404000" y="3557076"/>
            <a:ext cx="4073249" cy="3142099"/>
          </a:xfrm>
          <a:prstGeom prst="rect">
            <a:avLst/>
          </a:prstGeom>
          <a:noFill/>
          <a:ln cap="flat" cmpd="sng" w="19050">
            <a:solidFill>
              <a:srgbClr val="F25B3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9" name="Google Shape;359;g2031b3d3103_0_286"/>
          <p:cNvPicPr preferRelativeResize="0"/>
          <p:nvPr/>
        </p:nvPicPr>
        <p:blipFill rotWithShape="1">
          <a:blip r:embed="rId8">
            <a:alphaModFix/>
          </a:blip>
          <a:srcRect b="23157" l="19322" r="0" t="16078"/>
          <a:stretch/>
        </p:blipFill>
        <p:spPr>
          <a:xfrm>
            <a:off x="4404000" y="1040188"/>
            <a:ext cx="4073256" cy="230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2031b3d3103_0_286"/>
          <p:cNvPicPr preferRelativeResize="0"/>
          <p:nvPr/>
        </p:nvPicPr>
        <p:blipFill rotWithShape="1">
          <a:blip r:embed="rId9">
            <a:alphaModFix/>
          </a:blip>
          <a:srcRect b="0" l="22885" r="19540" t="0"/>
          <a:stretch/>
        </p:blipFill>
        <p:spPr>
          <a:xfrm>
            <a:off x="8729581" y="2425325"/>
            <a:ext cx="3280920" cy="4273850"/>
          </a:xfrm>
          <a:prstGeom prst="rect">
            <a:avLst/>
          </a:prstGeom>
          <a:noFill/>
          <a:ln cap="flat" cmpd="sng" w="19050">
            <a:solidFill>
              <a:srgbClr val="02543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1" name="Google Shape;361;g2031b3d3103_0_28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99364" y="996213"/>
            <a:ext cx="1011137" cy="1011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6" name="Google Shape;366;g2031b3d3103_0_34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367" name="Google Shape;367;g2031b3d3103_0_3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g2031b3d3103_0_34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69" name="Google Shape;369;g2031b3d3103_0_3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2031b3d3103_0_341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371" name="Google Shape;371;g2031b3d3103_0_341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2031b3d3103_0_341"/>
          <p:cNvSpPr txBox="1"/>
          <p:nvPr/>
        </p:nvSpPr>
        <p:spPr>
          <a:xfrm>
            <a:off x="282732" y="3608317"/>
            <a:ext cx="6063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g2031b3d3103_0_341"/>
          <p:cNvSpPr txBox="1"/>
          <p:nvPr/>
        </p:nvSpPr>
        <p:spPr>
          <a:xfrm>
            <a:off x="569825" y="3433900"/>
            <a:ext cx="5572200" cy="22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Интерактивная экопросветительская выставка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Место для общественных экологических мероприятий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	мастер-классы, лекции, обучающие практикумы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встречи экологичных сообществ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СВОПы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Мастерская ресайклинга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Мобильный пункт раздельного сбора отходов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374" name="Google Shape;374;g2031b3d3103_0_3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43" y="3525017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2031b3d3103_0_3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39" y="3839608"/>
            <a:ext cx="203475" cy="2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2031b3d3103_0_341"/>
          <p:cNvSpPr txBox="1"/>
          <p:nvPr/>
        </p:nvSpPr>
        <p:spPr>
          <a:xfrm>
            <a:off x="259675" y="3009175"/>
            <a:ext cx="52815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00">
                <a:solidFill>
                  <a:schemeClr val="dk1"/>
                </a:solidFill>
              </a:rPr>
              <a:t>Экостанция в Казани</a:t>
            </a:r>
            <a:endParaRPr/>
          </a:p>
        </p:txBody>
      </p:sp>
      <p:pic>
        <p:nvPicPr>
          <p:cNvPr id="377" name="Google Shape;377;g2031b3d3103_0_3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39" y="507045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2031b3d3103_0_3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51" y="5435925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2031b3d3103_0_3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175" y="1127950"/>
            <a:ext cx="2254732" cy="5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2031b3d3103_0_341"/>
          <p:cNvPicPr preferRelativeResize="0"/>
          <p:nvPr/>
        </p:nvPicPr>
        <p:blipFill rotWithShape="1">
          <a:blip r:embed="rId7">
            <a:alphaModFix/>
          </a:blip>
          <a:srcRect b="19366" l="26272" r="29430" t="31454"/>
          <a:stretch/>
        </p:blipFill>
        <p:spPr>
          <a:xfrm>
            <a:off x="5293600" y="1359314"/>
            <a:ext cx="4156800" cy="3075487"/>
          </a:xfrm>
          <a:prstGeom prst="rect">
            <a:avLst/>
          </a:prstGeom>
          <a:noFill/>
          <a:ln cap="flat" cmpd="sng" w="19050">
            <a:solidFill>
              <a:srgbClr val="7BE5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1" name="Google Shape;381;g2031b3d3103_0_3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03475" y="908700"/>
            <a:ext cx="1331100" cy="13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2031b3d3103_0_3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35196" y="3608319"/>
            <a:ext cx="4156800" cy="2770100"/>
          </a:xfrm>
          <a:prstGeom prst="rect">
            <a:avLst/>
          </a:prstGeom>
          <a:noFill/>
          <a:ln cap="flat" cmpd="sng" w="19050">
            <a:solidFill>
              <a:srgbClr val="7BE5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oogle Shape;566;gdd7a06f751_0_964" id="383" name="Google Shape;383;g2031b3d3103_0_3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8" name="Google Shape;388;g2031b3d3103_0_30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389" name="Google Shape;389;g2031b3d3103_0_3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g2031b3d3103_0_30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91" name="Google Shape;391;g2031b3d3103_0_3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2031b3d3103_0_30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393" name="Google Shape;393;g2031b3d3103_0_307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g2031b3d3103_0_3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175" y="1127950"/>
            <a:ext cx="2254732" cy="5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031b3d3103_0_3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338" y="2850900"/>
            <a:ext cx="3740701" cy="2499968"/>
          </a:xfrm>
          <a:prstGeom prst="rect">
            <a:avLst/>
          </a:prstGeom>
          <a:noFill/>
          <a:ln cap="flat" cmpd="sng" w="19050">
            <a:solidFill>
              <a:srgbClr val="7BE5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6" name="Google Shape;396;g2031b3d3103_0_3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86988" y="2819951"/>
            <a:ext cx="3819675" cy="2552737"/>
          </a:xfrm>
          <a:prstGeom prst="rect">
            <a:avLst/>
          </a:prstGeom>
          <a:noFill/>
          <a:ln cap="flat" cmpd="sng" w="19050">
            <a:solidFill>
              <a:srgbClr val="7BE5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7" name="Google Shape;397;g2031b3d3103_0_307"/>
          <p:cNvPicPr preferRelativeResize="0"/>
          <p:nvPr/>
        </p:nvPicPr>
        <p:blipFill rotWithShape="1">
          <a:blip r:embed="rId8">
            <a:alphaModFix/>
          </a:blip>
          <a:srcRect b="0" l="0" r="0" t="15383"/>
          <a:stretch/>
        </p:blipFill>
        <p:spPr>
          <a:xfrm>
            <a:off x="3982999" y="2923725"/>
            <a:ext cx="4147016" cy="2345201"/>
          </a:xfrm>
          <a:prstGeom prst="rect">
            <a:avLst/>
          </a:prstGeom>
          <a:noFill/>
          <a:ln cap="flat" cmpd="sng" w="19050">
            <a:solidFill>
              <a:srgbClr val="7BE5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8" name="Google Shape;398;g2031b3d3103_0_307"/>
          <p:cNvSpPr/>
          <p:nvPr/>
        </p:nvSpPr>
        <p:spPr>
          <a:xfrm>
            <a:off x="3178200" y="1102347"/>
            <a:ext cx="3722328" cy="827982"/>
          </a:xfrm>
          <a:prstGeom prst="flowChartTerminator">
            <a:avLst/>
          </a:prstGeom>
          <a:solidFill>
            <a:srgbClr val="7BE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летние уличные лекции,                    дискуссии и фестивали</a:t>
            </a:r>
            <a:endParaRPr sz="1700"/>
          </a:p>
        </p:txBody>
      </p:sp>
      <p:sp>
        <p:nvSpPr>
          <p:cNvPr id="399" name="Google Shape;399;g2031b3d3103_0_307"/>
          <p:cNvSpPr/>
          <p:nvPr/>
        </p:nvSpPr>
        <p:spPr>
          <a:xfrm>
            <a:off x="6940850" y="1122725"/>
            <a:ext cx="3722328" cy="827982"/>
          </a:xfrm>
          <a:prstGeom prst="flowChartTerminator">
            <a:avLst/>
          </a:prstGeom>
          <a:solidFill>
            <a:srgbClr val="7BE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мероприятия в формате                  Zero Waste</a:t>
            </a:r>
            <a:endParaRPr sz="1700"/>
          </a:p>
        </p:txBody>
      </p:sp>
      <p:pic>
        <p:nvPicPr>
          <p:cNvPr id="400" name="Google Shape;400;g2031b3d3103_0_30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03475" y="908700"/>
            <a:ext cx="1331100" cy="13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5" name="Google Shape;405;g2031b3d3103_0_36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406" name="Google Shape;406;g2031b3d3103_0_3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g2031b3d3103_0_36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08" name="Google Shape;408;g2031b3d3103_0_3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2031b3d3103_0_36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410" name="Google Shape;410;g2031b3d3103_0_368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2031b3d3103_0_368"/>
          <p:cNvSpPr txBox="1"/>
          <p:nvPr/>
        </p:nvSpPr>
        <p:spPr>
          <a:xfrm>
            <a:off x="282732" y="4673792"/>
            <a:ext cx="6063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g2031b3d3103_0_368"/>
          <p:cNvSpPr txBox="1"/>
          <p:nvPr/>
        </p:nvSpPr>
        <p:spPr>
          <a:xfrm>
            <a:off x="569825" y="4194575"/>
            <a:ext cx="48300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Пространство, комфортное для длительного пребывания (кухня, туалет, разные типы мастерских)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Наглядные тактильные образцы переработки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00">
                <a:solidFill>
                  <a:schemeClr val="dk1"/>
                </a:solidFill>
              </a:rPr>
              <a:t>Контейнер для сбора одежды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413" name="Google Shape;413;g2031b3d3103_0_3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43" y="4590492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2031b3d3103_0_3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51" y="5490583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2031b3d3103_0_3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39" y="5159658"/>
            <a:ext cx="203475" cy="2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2031b3d3103_0_368"/>
          <p:cNvSpPr txBox="1"/>
          <p:nvPr/>
        </p:nvSpPr>
        <p:spPr>
          <a:xfrm>
            <a:off x="259675" y="3922250"/>
            <a:ext cx="52815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00">
                <a:solidFill>
                  <a:schemeClr val="dk1"/>
                </a:solidFill>
              </a:rPr>
              <a:t>Пространство мастерской</a:t>
            </a:r>
            <a:endParaRPr/>
          </a:p>
        </p:txBody>
      </p:sp>
      <p:pic>
        <p:nvPicPr>
          <p:cNvPr id="417" name="Google Shape;417;g2031b3d3103_0_3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6776" y="949559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2031b3d3103_0_3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049" y="1040050"/>
            <a:ext cx="1670621" cy="224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031b3d3103_0_3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8388" y="2675617"/>
            <a:ext cx="6063600" cy="4042388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oogle Shape;566;gdd7a06f751_0_964" id="420" name="Google Shape;420;g2031b3d3103_0_36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5" name="Google Shape;425;g2031b3d3103_0_39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426" name="Google Shape;426;g2031b3d3103_0_3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7" name="Google Shape;427;g2031b3d3103_0_39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28" name="Google Shape;428;g2031b3d3103_0_3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2031b3d3103_0_39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430" name="Google Shape;430;g2031b3d3103_0_397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g2031b3d3103_0_3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6194" y="1208887"/>
            <a:ext cx="3037968" cy="5393424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2" name="Google Shape;432;g2031b3d3103_0_3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6172" y="1208910"/>
            <a:ext cx="3037975" cy="5393357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3" name="Google Shape;433;g2031b3d3103_0_397"/>
          <p:cNvPicPr preferRelativeResize="0"/>
          <p:nvPr/>
        </p:nvPicPr>
        <p:blipFill rotWithShape="1">
          <a:blip r:embed="rId7">
            <a:alphaModFix/>
          </a:blip>
          <a:srcRect b="0" l="29395" r="25929" t="0"/>
          <a:stretch/>
        </p:blipFill>
        <p:spPr>
          <a:xfrm>
            <a:off x="0" y="1208900"/>
            <a:ext cx="3614172" cy="5393426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4" name="Google Shape;434;g2031b3d3103_0_39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46176" y="1065609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2031b3d3103_0_39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46174" y="2475300"/>
            <a:ext cx="1670621" cy="2244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g2031b3d3103_0_58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441" name="Google Shape;441;g2031b3d3103_0_5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g2031b3d3103_0_58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43" name="Google Shape;443;g2031b3d3103_0_5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2031b3d3103_0_584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445" name="Google Shape;445;g2031b3d3103_0_584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g2031b3d3103_0_584"/>
          <p:cNvPicPr preferRelativeResize="0"/>
          <p:nvPr/>
        </p:nvPicPr>
        <p:blipFill rotWithShape="1">
          <a:blip r:embed="rId5">
            <a:alphaModFix/>
          </a:blip>
          <a:srcRect b="27987" l="0" r="0" t="28927"/>
          <a:stretch/>
        </p:blipFill>
        <p:spPr>
          <a:xfrm>
            <a:off x="152400" y="1140474"/>
            <a:ext cx="2143125" cy="9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2031b3d3103_0_5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8427" y="938850"/>
            <a:ext cx="4433574" cy="5919150"/>
          </a:xfrm>
          <a:prstGeom prst="rect">
            <a:avLst/>
          </a:prstGeom>
          <a:noFill/>
          <a:ln cap="flat" cmpd="sng" w="9525">
            <a:solidFill>
              <a:srgbClr val="0071B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8" name="Google Shape;448;g2031b3d3103_0_5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525" y="2414338"/>
            <a:ext cx="5538276" cy="3684475"/>
          </a:xfrm>
          <a:prstGeom prst="rect">
            <a:avLst/>
          </a:prstGeom>
          <a:noFill/>
          <a:ln cap="flat" cmpd="sng" w="9525">
            <a:solidFill>
              <a:srgbClr val="0070B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9" name="Google Shape;449;g2031b3d3103_0_5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00" y="4218254"/>
            <a:ext cx="3408275" cy="2433124"/>
          </a:xfrm>
          <a:prstGeom prst="rect">
            <a:avLst/>
          </a:prstGeom>
          <a:noFill/>
          <a:ln cap="flat" cmpd="sng" w="9525">
            <a:solidFill>
              <a:srgbClr val="0070B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0" name="Google Shape;450;g2031b3d3103_0_5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9675" y="2379463"/>
            <a:ext cx="1523150" cy="152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451" name="Google Shape;451;g2031b3d3103_0_58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6" name="Google Shape;456;g2031b3d3103_0_45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457" name="Google Shape;457;g2031b3d3103_0_4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8" name="Google Shape;458;g2031b3d3103_0_450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59" name="Google Shape;459;g2031b3d3103_0_4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g2031b3d3103_0_450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461" name="Google Shape;461;g2031b3d3103_0_450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2031b3d3103_0_450"/>
          <p:cNvSpPr txBox="1"/>
          <p:nvPr/>
        </p:nvSpPr>
        <p:spPr>
          <a:xfrm>
            <a:off x="168144" y="2866117"/>
            <a:ext cx="6063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3" name="Google Shape;463;g2031b3d3103_0_450"/>
          <p:cNvSpPr txBox="1"/>
          <p:nvPr/>
        </p:nvSpPr>
        <p:spPr>
          <a:xfrm>
            <a:off x="671313" y="2547125"/>
            <a:ext cx="4942800" cy="37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Раздельный сбор отходов:</a:t>
            </a:r>
            <a:endParaRPr sz="1300">
              <a:solidFill>
                <a:schemeClr val="dk1"/>
              </a:solidFill>
            </a:endParaRPr>
          </a:p>
          <a:p>
            <a:pPr indent="45720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подробная инструкция на баках своего дизайна;</a:t>
            </a:r>
            <a:endParaRPr sz="1300">
              <a:solidFill>
                <a:schemeClr val="dk1"/>
              </a:solidFill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	работают </a:t>
            </a:r>
            <a:r>
              <a:rPr lang="ru-RU" sz="13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 переработчиками напрямую;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свой склад для хранения вторсырья и набора необходимых объемов;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деньги от продажи вторсырья были переданы в "Помощь рядом" (социальный проект Яндекса по поддержке благотворительных фондов и других НКО).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Коробки для канцелярки, в которой больше не нуждаются. Её проверяют на пригодность и возвращают в оборот.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Просвещение: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45720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>
                <a:solidFill>
                  <a:schemeClr val="dk1"/>
                </a:solidFill>
                <a:highlight>
                  <a:srgbClr val="FFFFFF"/>
                </a:highlight>
              </a:rPr>
              <a:t>курс и квиз по нему на внутренней обучающей платформе;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45720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>
                <a:solidFill>
                  <a:schemeClr val="dk1"/>
                </a:solidFill>
                <a:highlight>
                  <a:srgbClr val="FFFFFF"/>
                </a:highlight>
              </a:rPr>
              <a:t>экомарафон.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464" name="Google Shape;464;g2031b3d3103_0_4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4931" y="2620017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2031b3d3103_0_4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4926" y="461950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2031b3d3103_0_4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4926" y="515735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2031b3d3103_0_4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175" y="1191627"/>
            <a:ext cx="2594691" cy="7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031b3d3103_0_4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0450" y="2379763"/>
            <a:ext cx="6141550" cy="4091675"/>
          </a:xfrm>
          <a:prstGeom prst="rect">
            <a:avLst/>
          </a:prstGeom>
          <a:noFill/>
          <a:ln cap="flat" cmpd="sng" w="19050">
            <a:solidFill>
              <a:srgbClr val="FC3F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9" name="Google Shape;469;g2031b3d3103_0_4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60050" y="996513"/>
            <a:ext cx="1210950" cy="1210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470" name="Google Shape;470;g2031b3d3103_0_4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5" name="Google Shape;475;g2031b3d3103_0_42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476" name="Google Shape;476;g2031b3d3103_0_4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g2031b3d3103_0_42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78" name="Google Shape;478;g2031b3d3103_0_4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2031b3d3103_0_425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480" name="Google Shape;480;g2031b3d3103_0_425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g2031b3d3103_0_425"/>
          <p:cNvPicPr preferRelativeResize="0"/>
          <p:nvPr/>
        </p:nvPicPr>
        <p:blipFill rotWithShape="1">
          <a:blip r:embed="rId5">
            <a:alphaModFix/>
          </a:blip>
          <a:srcRect b="16790" l="0" r="0" t="14566"/>
          <a:stretch/>
        </p:blipFill>
        <p:spPr>
          <a:xfrm>
            <a:off x="3455631" y="2459500"/>
            <a:ext cx="3138900" cy="3856594"/>
          </a:xfrm>
          <a:prstGeom prst="rect">
            <a:avLst/>
          </a:prstGeom>
          <a:noFill/>
          <a:ln cap="flat" cmpd="sng" w="19050">
            <a:solidFill>
              <a:srgbClr val="FC3F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2" name="Google Shape;482;g2031b3d3103_0_425"/>
          <p:cNvPicPr preferRelativeResize="0"/>
          <p:nvPr/>
        </p:nvPicPr>
        <p:blipFill rotWithShape="1">
          <a:blip r:embed="rId6">
            <a:alphaModFix/>
          </a:blip>
          <a:srcRect b="10007" l="0" r="0" t="21211"/>
          <a:stretch/>
        </p:blipFill>
        <p:spPr>
          <a:xfrm>
            <a:off x="153095" y="2459499"/>
            <a:ext cx="3138900" cy="3856549"/>
          </a:xfrm>
          <a:prstGeom prst="rect">
            <a:avLst/>
          </a:prstGeom>
          <a:noFill/>
          <a:ln cap="flat" cmpd="sng" w="19050">
            <a:solidFill>
              <a:srgbClr val="FC3F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3" name="Google Shape;483;g2031b3d3103_0_4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175" y="1191627"/>
            <a:ext cx="2594691" cy="7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2031b3d3103_0_4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60050" y="996513"/>
            <a:ext cx="1210950" cy="121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2031b3d3103_0_425"/>
          <p:cNvPicPr preferRelativeResize="0"/>
          <p:nvPr/>
        </p:nvPicPr>
        <p:blipFill rotWithShape="1">
          <a:blip r:embed="rId9">
            <a:alphaModFix/>
          </a:blip>
          <a:srcRect b="0" l="1632" r="0" t="0"/>
          <a:stretch/>
        </p:blipFill>
        <p:spPr>
          <a:xfrm>
            <a:off x="6758150" y="2464250"/>
            <a:ext cx="5206101" cy="19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2031b3d3103_0_4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6755506" y="4534014"/>
            <a:ext cx="2119979" cy="2114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1" name="Google Shape;491;g2031b3d3103_0_56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492" name="Google Shape;492;g2031b3d3103_0_5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3" name="Google Shape;493;g2031b3d3103_0_562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94" name="Google Shape;494;g2031b3d3103_0_5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2031b3d3103_0_562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496" name="Google Shape;496;g2031b3d3103_0_562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2031b3d3103_0_562"/>
          <p:cNvSpPr txBox="1"/>
          <p:nvPr/>
        </p:nvSpPr>
        <p:spPr>
          <a:xfrm>
            <a:off x="868451" y="5634075"/>
            <a:ext cx="604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g2031b3d3103_0_5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2825" y="2176975"/>
            <a:ext cx="6529549" cy="3672875"/>
          </a:xfrm>
          <a:prstGeom prst="rect">
            <a:avLst/>
          </a:prstGeom>
          <a:noFill/>
          <a:ln cap="flat" cmpd="sng" w="9525">
            <a:solidFill>
              <a:srgbClr val="69AA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9" name="Google Shape;499;g2031b3d3103_0_562"/>
          <p:cNvSpPr txBox="1"/>
          <p:nvPr/>
        </p:nvSpPr>
        <p:spPr>
          <a:xfrm>
            <a:off x="282732" y="3958542"/>
            <a:ext cx="6063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0" name="Google Shape;500;g2031b3d3103_0_562"/>
          <p:cNvSpPr txBox="1"/>
          <p:nvPr/>
        </p:nvSpPr>
        <p:spPr>
          <a:xfrm>
            <a:off x="569825" y="4165200"/>
            <a:ext cx="54894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Раздельный сбор отходов в офисе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Многоразовые кружки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Живые цветы вместо пластиковых и другого декора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501" name="Google Shape;501;g2031b3d3103_0_5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6051" y="424140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2031b3d3103_0_5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6039" y="4533408"/>
            <a:ext cx="203475" cy="2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g2031b3d3103_0_562"/>
          <p:cNvSpPr txBox="1"/>
          <p:nvPr/>
        </p:nvSpPr>
        <p:spPr>
          <a:xfrm>
            <a:off x="259675" y="3207000"/>
            <a:ext cx="4445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00">
                <a:solidFill>
                  <a:schemeClr val="dk1"/>
                </a:solidFill>
              </a:rPr>
              <a:t>Временное пространство свопа и раздельного сбора отходов от Собиратора и постоянные экоинициативы в офисе Сбер.Маркетинг</a:t>
            </a:r>
            <a:endParaRPr/>
          </a:p>
        </p:txBody>
      </p:sp>
      <p:pic>
        <p:nvPicPr>
          <p:cNvPr id="504" name="Google Shape;504;g2031b3d3103_0_562"/>
          <p:cNvPicPr preferRelativeResize="0"/>
          <p:nvPr/>
        </p:nvPicPr>
        <p:blipFill rotWithShape="1">
          <a:blip r:embed="rId7">
            <a:alphaModFix/>
          </a:blip>
          <a:srcRect b="10139" l="11980" r="12336" t="53569"/>
          <a:stretch/>
        </p:blipFill>
        <p:spPr>
          <a:xfrm>
            <a:off x="806725" y="1134550"/>
            <a:ext cx="2789214" cy="89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2031b3d3103_0_5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6039" y="482540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506" name="Google Shape;506;g2031b3d3103_0_56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2cd5fa62d8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8492" y="1987875"/>
            <a:ext cx="6493510" cy="4870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g2cd5fa62d8a_0_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6" name="Google Shape;186;g2cd5fa62d8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g2cd5fa62d8a_0_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8" name="Google Shape;188;g2cd5fa62d8a_0_0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ОЧНАЯ ВСТРЕЧА: </a:t>
            </a:r>
            <a:r>
              <a:rPr b="1" lang="ru-RU" sz="1800">
                <a:solidFill>
                  <a:schemeClr val="lt1"/>
                </a:solidFill>
              </a:rPr>
              <a:t>9</a:t>
            </a: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1800">
                <a:solidFill>
                  <a:schemeClr val="lt1"/>
                </a:solidFill>
              </a:rPr>
              <a:t>июня</a:t>
            </a: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10:30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Экоцентр Собиратора по адресу: г. Москва, Кавказский бульвар 56 стр 12 (м. Кантемировская)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89" name="Google Shape;189;g2cd5fa62d8a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2cd5fa62d8a_0_0"/>
          <p:cNvSpPr/>
          <p:nvPr/>
        </p:nvSpPr>
        <p:spPr>
          <a:xfrm flipH="1" rot="2539346">
            <a:off x="1885352" y="2148157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2cd5fa62d8a_0_0"/>
          <p:cNvSpPr txBox="1"/>
          <p:nvPr/>
        </p:nvSpPr>
        <p:spPr>
          <a:xfrm>
            <a:off x="1989650" y="2717663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РЕГИСТРАЦИЯ: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2cd5fa62d8a_0_0"/>
          <p:cNvSpPr txBox="1"/>
          <p:nvPr/>
        </p:nvSpPr>
        <p:spPr>
          <a:xfrm>
            <a:off x="483975" y="3537825"/>
            <a:ext cx="19500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июне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июле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07.07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урсор 2.png" id="193" name="Google Shape;193;g2cd5fa62d8a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4458841" y="45950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2cd5fa62d8a_0_0"/>
          <p:cNvSpPr txBox="1"/>
          <p:nvPr/>
        </p:nvSpPr>
        <p:spPr>
          <a:xfrm>
            <a:off x="32364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g2cd5fa62d8a_0_0"/>
          <p:cNvPicPr preferRelativeResize="0"/>
          <p:nvPr/>
        </p:nvPicPr>
        <p:blipFill rotWithShape="1">
          <a:blip r:embed="rId8">
            <a:alphaModFix/>
          </a:blip>
          <a:srcRect b="9065" l="9371" r="9208" t="9561"/>
          <a:stretch/>
        </p:blipFill>
        <p:spPr>
          <a:xfrm>
            <a:off x="2846425" y="3643276"/>
            <a:ext cx="1485575" cy="1484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1" name="Google Shape;511;g2031b3d3103_0_53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512" name="Google Shape;512;g2031b3d3103_0_5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3" name="Google Shape;513;g2031b3d3103_0_53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14" name="Google Shape;514;g2031b3d3103_0_5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2031b3d3103_0_534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516" name="Google Shape;516;g2031b3d3103_0_534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2031b3d3103_0_534"/>
          <p:cNvSpPr txBox="1"/>
          <p:nvPr/>
        </p:nvSpPr>
        <p:spPr>
          <a:xfrm>
            <a:off x="868451" y="5634075"/>
            <a:ext cx="604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g2031b3d3103_0_534"/>
          <p:cNvPicPr preferRelativeResize="0"/>
          <p:nvPr/>
        </p:nvPicPr>
        <p:blipFill rotWithShape="1">
          <a:blip r:embed="rId5">
            <a:alphaModFix/>
          </a:blip>
          <a:srcRect b="0" l="4942" r="0" t="0"/>
          <a:stretch/>
        </p:blipFill>
        <p:spPr>
          <a:xfrm>
            <a:off x="7324750" y="3973577"/>
            <a:ext cx="4867251" cy="2884297"/>
          </a:xfrm>
          <a:prstGeom prst="rect">
            <a:avLst/>
          </a:prstGeom>
          <a:noFill/>
          <a:ln cap="flat" cmpd="sng" w="9525">
            <a:solidFill>
              <a:srgbClr val="69AA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9" name="Google Shape;519;g2031b3d3103_0_534"/>
          <p:cNvPicPr preferRelativeResize="0"/>
          <p:nvPr/>
        </p:nvPicPr>
        <p:blipFill rotWithShape="1">
          <a:blip r:embed="rId6">
            <a:alphaModFix/>
          </a:blip>
          <a:srcRect b="0" l="3513" r="5939" t="0"/>
          <a:stretch/>
        </p:blipFill>
        <p:spPr>
          <a:xfrm>
            <a:off x="7324750" y="842888"/>
            <a:ext cx="4867251" cy="3027549"/>
          </a:xfrm>
          <a:prstGeom prst="rect">
            <a:avLst/>
          </a:prstGeom>
          <a:noFill/>
          <a:ln cap="flat" cmpd="sng" w="9525">
            <a:solidFill>
              <a:srgbClr val="69AA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0" name="Google Shape;520;g2031b3d3103_0_5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4748" y="2172975"/>
            <a:ext cx="2638992" cy="4685024"/>
          </a:xfrm>
          <a:prstGeom prst="rect">
            <a:avLst/>
          </a:prstGeom>
          <a:noFill/>
          <a:ln cap="flat" cmpd="sng" w="9525">
            <a:solidFill>
              <a:srgbClr val="69AA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1" name="Google Shape;521;g2031b3d3103_0_534"/>
          <p:cNvPicPr preferRelativeResize="0"/>
          <p:nvPr/>
        </p:nvPicPr>
        <p:blipFill rotWithShape="1">
          <a:blip r:embed="rId8">
            <a:alphaModFix/>
          </a:blip>
          <a:srcRect b="33509" l="19825" r="19969" t="13123"/>
          <a:stretch/>
        </p:blipFill>
        <p:spPr>
          <a:xfrm>
            <a:off x="886325" y="2172975"/>
            <a:ext cx="2977429" cy="4685024"/>
          </a:xfrm>
          <a:prstGeom prst="rect">
            <a:avLst/>
          </a:prstGeom>
          <a:noFill/>
          <a:ln cap="flat" cmpd="sng" w="9525">
            <a:solidFill>
              <a:srgbClr val="69AA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2" name="Google Shape;522;g2031b3d3103_0_534"/>
          <p:cNvPicPr preferRelativeResize="0"/>
          <p:nvPr/>
        </p:nvPicPr>
        <p:blipFill rotWithShape="1">
          <a:blip r:embed="rId9">
            <a:alphaModFix/>
          </a:blip>
          <a:srcRect b="10139" l="11980" r="12336" t="53569"/>
          <a:stretch/>
        </p:blipFill>
        <p:spPr>
          <a:xfrm>
            <a:off x="806725" y="1134550"/>
            <a:ext cx="2789214" cy="89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7" name="Google Shape;527;g2031b3d3103_0_4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528" name="Google Shape;528;g2031b3d3103_0_4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9" name="Google Shape;529;g2031b3d3103_0_49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30" name="Google Shape;530;g2031b3d3103_0_4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g2031b3d3103_0_49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532" name="Google Shape;532;g2031b3d3103_0_498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g2031b3d3103_0_4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9675" y="1223150"/>
            <a:ext cx="2581826" cy="7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g2031b3d3103_0_4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59386">
            <a:off x="2824436" y="4081387"/>
            <a:ext cx="1384041" cy="2087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g2031b3d3103_0_4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469247">
            <a:off x="2976092" y="2311667"/>
            <a:ext cx="1199739" cy="196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2031b3d3103_0_498"/>
          <p:cNvPicPr preferRelativeResize="0"/>
          <p:nvPr/>
        </p:nvPicPr>
        <p:blipFill rotWithShape="1">
          <a:blip r:embed="rId8">
            <a:alphaModFix/>
          </a:blip>
          <a:srcRect b="0" l="49430" r="6573" t="0"/>
          <a:stretch/>
        </p:blipFill>
        <p:spPr>
          <a:xfrm>
            <a:off x="259675" y="2440170"/>
            <a:ext cx="2295243" cy="39933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aDNzpVrAT1wS6fgSzy4MkY0164mbTHHBGu0ut9-b6bqph1xbkRXHvk5LJKFFlunm8J497fe4o8_eP2s-WpcOPPO3uet9YGyUkwOaJuF22a0XS9Xlk8zp3rtDmOmQtBu549w56J0kQIA" id="537" name="Google Shape;537;g2031b3d3103_0_4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91799" y="1041550"/>
            <a:ext cx="3176549" cy="8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2031b3d3103_0_498"/>
          <p:cNvPicPr preferRelativeResize="0"/>
          <p:nvPr/>
        </p:nvPicPr>
        <p:blipFill rotWithShape="1">
          <a:blip r:embed="rId10">
            <a:alphaModFix/>
          </a:blip>
          <a:srcRect b="19631" l="0" r="1438" t="6595"/>
          <a:stretch/>
        </p:blipFill>
        <p:spPr>
          <a:xfrm>
            <a:off x="6962050" y="2063075"/>
            <a:ext cx="4514526" cy="4499523"/>
          </a:xfrm>
          <a:prstGeom prst="rect">
            <a:avLst/>
          </a:prstGeom>
          <a:noFill/>
          <a:ln>
            <a:noFill/>
          </a:ln>
          <a:effectLst>
            <a:outerShdw blurRad="328613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3" name="Google Shape;543;g2031b3d3103_0_47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544" name="Google Shape;544;g2031b3d3103_0_4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5" name="Google Shape;545;g2031b3d3103_0_476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46" name="Google Shape;546;g2031b3d3103_0_4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g2031b3d3103_0_476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548" name="Google Shape;548;g2031b3d3103_0_476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9" name="Google Shape;549;g2031b3d3103_0_476"/>
          <p:cNvPicPr preferRelativeResize="0"/>
          <p:nvPr/>
        </p:nvPicPr>
        <p:blipFill rotWithShape="1">
          <a:blip r:embed="rId5">
            <a:alphaModFix/>
          </a:blip>
          <a:srcRect b="17903" l="0" r="0" t="18406"/>
          <a:stretch/>
        </p:blipFill>
        <p:spPr>
          <a:xfrm>
            <a:off x="259675" y="1249950"/>
            <a:ext cx="2180150" cy="10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g2031b3d3103_0_4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05000" y="1309000"/>
            <a:ext cx="7987000" cy="499187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2031b3d3103_0_476"/>
          <p:cNvSpPr txBox="1"/>
          <p:nvPr/>
        </p:nvSpPr>
        <p:spPr>
          <a:xfrm>
            <a:off x="381773" y="3081250"/>
            <a:ext cx="3618600" cy="28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>
                <a:solidFill>
                  <a:schemeClr val="dk1"/>
                </a:solidFill>
              </a:rPr>
              <a:t>Панно из вторсырья, реюз мебели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-RU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Организация раздельного сбора отходов на кухне, установка контейнеров для сбора редкостей для посетителей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-RU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g2031b3d3103_0_47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86536" y="3081250"/>
            <a:ext cx="195250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2031b3d3103_0_47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2418" y="3605855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2031b3d3103_0_4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97625" y="1249950"/>
            <a:ext cx="1058750" cy="10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2031b3d3103_0_476"/>
          <p:cNvPicPr preferRelativeResize="0"/>
          <p:nvPr/>
        </p:nvPicPr>
        <p:blipFill rotWithShape="1">
          <a:blip r:embed="rId9">
            <a:alphaModFix/>
          </a:blip>
          <a:srcRect b="25427" l="0" r="0" t="31568"/>
          <a:stretch/>
        </p:blipFill>
        <p:spPr>
          <a:xfrm>
            <a:off x="2129923" y="4430500"/>
            <a:ext cx="1957425" cy="1870374"/>
          </a:xfrm>
          <a:prstGeom prst="rect">
            <a:avLst/>
          </a:prstGeom>
          <a:noFill/>
          <a:ln>
            <a:noFill/>
          </a:ln>
          <a:effectLst>
            <a:outerShdw blurRad="328613" rotWithShape="0" algn="bl" dir="5100000" dist="19050">
              <a:srgbClr val="000000">
                <a:alpha val="50000"/>
              </a:srgbClr>
            </a:outerShdw>
          </a:effectLst>
        </p:spPr>
      </p:pic>
      <p:pic>
        <p:nvPicPr>
          <p:cNvPr descr="Google Shape;566;gdd7a06f751_0_964" id="556" name="Google Shape;556;g2031b3d3103_0_47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1" name="Google Shape;561;g2031b3d3103_0_60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562" name="Google Shape;562;g2031b3d3103_0_6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3" name="Google Shape;563;g2031b3d3103_0_60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64" name="Google Shape;564;g2031b3d3103_0_6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2031b3d3103_0_604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566" name="Google Shape;566;g2031b3d3103_0_604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g2031b3d3103_0_604"/>
          <p:cNvPicPr preferRelativeResize="0"/>
          <p:nvPr/>
        </p:nvPicPr>
        <p:blipFill rotWithShape="1">
          <a:blip r:embed="rId5">
            <a:alphaModFix/>
          </a:blip>
          <a:srcRect b="36187" l="15552" r="17901" t="37802"/>
          <a:stretch/>
        </p:blipFill>
        <p:spPr>
          <a:xfrm>
            <a:off x="259675" y="1014750"/>
            <a:ext cx="1818400" cy="71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2031b3d3103_0_604"/>
          <p:cNvPicPr preferRelativeResize="0"/>
          <p:nvPr/>
        </p:nvPicPr>
        <p:blipFill rotWithShape="1">
          <a:blip r:embed="rId6">
            <a:alphaModFix/>
          </a:blip>
          <a:srcRect b="12973" l="6813" r="14047" t="12973"/>
          <a:stretch/>
        </p:blipFill>
        <p:spPr>
          <a:xfrm>
            <a:off x="259675" y="4026625"/>
            <a:ext cx="4533775" cy="283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2031b3d3103_0_604"/>
          <p:cNvPicPr preferRelativeResize="0"/>
          <p:nvPr/>
        </p:nvPicPr>
        <p:blipFill rotWithShape="1">
          <a:blip r:embed="rId7">
            <a:alphaModFix/>
          </a:blip>
          <a:srcRect b="17032" l="0" r="0" t="10487"/>
          <a:stretch/>
        </p:blipFill>
        <p:spPr>
          <a:xfrm>
            <a:off x="259675" y="1725400"/>
            <a:ext cx="4533775" cy="227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2031b3d3103_0_6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99400" y="903513"/>
            <a:ext cx="827975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2031b3d3103_0_604"/>
          <p:cNvPicPr preferRelativeResize="0"/>
          <p:nvPr/>
        </p:nvPicPr>
        <p:blipFill rotWithShape="1">
          <a:blip r:embed="rId9">
            <a:alphaModFix/>
          </a:blip>
          <a:srcRect b="88227" l="18863" r="69450" t="6994"/>
          <a:stretch/>
        </p:blipFill>
        <p:spPr>
          <a:xfrm>
            <a:off x="5125025" y="1031763"/>
            <a:ext cx="2455541" cy="57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2031b3d3103_0_604"/>
          <p:cNvPicPr preferRelativeResize="0"/>
          <p:nvPr/>
        </p:nvPicPr>
        <p:blipFill rotWithShape="1">
          <a:blip r:embed="rId10">
            <a:alphaModFix/>
          </a:blip>
          <a:srcRect b="0" l="24113" r="14623" t="3827"/>
          <a:stretch/>
        </p:blipFill>
        <p:spPr>
          <a:xfrm>
            <a:off x="5125025" y="1731500"/>
            <a:ext cx="3019675" cy="474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2031b3d3103_0_60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50319" y="1735000"/>
            <a:ext cx="6318430" cy="47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g2031b3d3103_0_60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52675" y="888274"/>
            <a:ext cx="744926" cy="7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2031b3d3103_0_604"/>
          <p:cNvSpPr txBox="1"/>
          <p:nvPr/>
        </p:nvSpPr>
        <p:spPr>
          <a:xfrm>
            <a:off x="5134863" y="64717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“</a:t>
            </a:r>
            <a:r>
              <a:rPr lang="ru-RU" sz="1300">
                <a:solidFill>
                  <a:schemeClr val="dk1"/>
                </a:solidFill>
              </a:rPr>
              <a:t>Вторсырье как искусство”</a:t>
            </a:r>
            <a:endParaRPr/>
          </a:p>
        </p:txBody>
      </p:sp>
      <p:pic>
        <p:nvPicPr>
          <p:cNvPr descr="Google Shape;566;gdd7a06f751_0_964" id="576" name="Google Shape;576;g2031b3d3103_0_60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1" name="Google Shape;581;g2031b3d3103_0_63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582" name="Google Shape;582;g2031b3d3103_0_6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3" name="Google Shape;583;g2031b3d3103_0_63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84" name="Google Shape;584;g2031b3d3103_0_6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2031b3d3103_0_63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586" name="Google Shape;586;g2031b3d3103_0_633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2031b3d3103_0_633"/>
          <p:cNvSpPr txBox="1"/>
          <p:nvPr/>
        </p:nvSpPr>
        <p:spPr>
          <a:xfrm>
            <a:off x="332069" y="2909117"/>
            <a:ext cx="6063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8" name="Google Shape;588;g2031b3d3103_0_633"/>
          <p:cNvSpPr txBox="1"/>
          <p:nvPr/>
        </p:nvSpPr>
        <p:spPr>
          <a:xfrm>
            <a:off x="619163" y="2429900"/>
            <a:ext cx="60636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Материал - вторсырье (пэт-бутылки)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Сборно-разборная модульная конструкция (может быть многоразовой и пригодна для переработки)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Экологический посыл арт-объекта (жизнь после смерти человечества)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589" name="Google Shape;589;g2031b3d3103_0_6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381" y="2825817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2031b3d3103_0_6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388" y="3115783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2031b3d3103_0_6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376" y="369590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g2031b3d3103_0_633"/>
          <p:cNvPicPr preferRelativeResize="0"/>
          <p:nvPr/>
        </p:nvPicPr>
        <p:blipFill rotWithShape="1">
          <a:blip r:embed="rId6">
            <a:alphaModFix/>
          </a:blip>
          <a:srcRect b="5845" l="0" r="0" t="5845"/>
          <a:stretch/>
        </p:blipFill>
        <p:spPr>
          <a:xfrm>
            <a:off x="1553675" y="4015399"/>
            <a:ext cx="4454176" cy="29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2031b3d3103_0_6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7788" y="3876989"/>
            <a:ext cx="4454202" cy="2968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2031b3d3103_0_6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37787" y="908689"/>
            <a:ext cx="4454198" cy="2968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2031b3d3103_0_633"/>
          <p:cNvPicPr preferRelativeResize="0"/>
          <p:nvPr/>
        </p:nvPicPr>
        <p:blipFill rotWithShape="1">
          <a:blip r:embed="rId9">
            <a:alphaModFix/>
          </a:blip>
          <a:srcRect b="13487" l="19382" r="15112" t="13727"/>
          <a:stretch/>
        </p:blipFill>
        <p:spPr>
          <a:xfrm>
            <a:off x="2342738" y="1069100"/>
            <a:ext cx="1029528" cy="114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2031b3d3103_0_6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1763" y="1024475"/>
            <a:ext cx="1477596" cy="114390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g2031b3d3103_0_633"/>
          <p:cNvSpPr txBox="1"/>
          <p:nvPr/>
        </p:nvSpPr>
        <p:spPr>
          <a:xfrm>
            <a:off x="309013" y="2157575"/>
            <a:ext cx="6943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00">
                <a:solidFill>
                  <a:schemeClr val="dk1"/>
                </a:solidFill>
              </a:rPr>
              <a:t>Интерактивный арт-объект Postanima Pseudoplastica (Послесущество) на Фестивале Бессонница и в КЦ Зеленоград</a:t>
            </a:r>
            <a:endParaRPr/>
          </a:p>
        </p:txBody>
      </p:sp>
      <p:pic>
        <p:nvPicPr>
          <p:cNvPr id="598" name="Google Shape;598;g2031b3d3103_0_6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47300" y="1069100"/>
            <a:ext cx="1143900" cy="114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599" name="Google Shape;599;g2031b3d3103_0_63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" name="Google Shape;604;g2031b3d3103_0_66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605" name="Google Shape;605;g2031b3d3103_0_6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6" name="Google Shape;606;g2031b3d3103_0_66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607" name="Google Shape;607;g2031b3d3103_0_6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2031b3d3103_0_66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609" name="Google Shape;609;g2031b3d3103_0_663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g2031b3d3103_0_663"/>
          <p:cNvSpPr txBox="1"/>
          <p:nvPr/>
        </p:nvSpPr>
        <p:spPr>
          <a:xfrm>
            <a:off x="332069" y="2721367"/>
            <a:ext cx="6063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1" name="Google Shape;611;g2031b3d3103_0_663"/>
          <p:cNvSpPr txBox="1"/>
          <p:nvPr/>
        </p:nvSpPr>
        <p:spPr>
          <a:xfrm>
            <a:off x="619163" y="2242150"/>
            <a:ext cx="5489400" cy="1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Модульный “конструктор”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Музей многоразовых альтернатив одноразовым вещам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Наполнение можно адаптировать под разные события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612" name="Google Shape;612;g2031b3d3103_0_6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381" y="2638067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2031b3d3103_0_6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388" y="2928033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2031b3d3103_0_6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376" y="3207233"/>
            <a:ext cx="203475" cy="2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2031b3d3103_0_663"/>
          <p:cNvSpPr txBox="1"/>
          <p:nvPr/>
        </p:nvSpPr>
        <p:spPr>
          <a:xfrm>
            <a:off x="309013" y="1969825"/>
            <a:ext cx="7343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00">
                <a:solidFill>
                  <a:schemeClr val="dk1"/>
                </a:solidFill>
              </a:rPr>
              <a:t>Многоразовая интерактивная  фотозона как замена одноразовому неперерабатываемому пресс-воллу для проекта Чистые Игры</a:t>
            </a:r>
            <a:endParaRPr/>
          </a:p>
        </p:txBody>
      </p:sp>
      <p:pic>
        <p:nvPicPr>
          <p:cNvPr id="616" name="Google Shape;616;g2031b3d3103_0_6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6215" y="862000"/>
            <a:ext cx="3995785" cy="59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2031b3d3103_0_6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7971" y="3668038"/>
            <a:ext cx="2182966" cy="327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2031b3d3103_0_6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412" y="3668050"/>
            <a:ext cx="4913565" cy="32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2031b3d3103_0_6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82287" y="903525"/>
            <a:ext cx="1107825" cy="110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g2031b3d3103_0_66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5363" y="930825"/>
            <a:ext cx="2055975" cy="9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g2031b3d3103_0_663"/>
          <p:cNvPicPr preferRelativeResize="0"/>
          <p:nvPr/>
        </p:nvPicPr>
        <p:blipFill rotWithShape="1">
          <a:blip r:embed="rId11">
            <a:alphaModFix/>
          </a:blip>
          <a:srcRect b="0" l="0" r="45622" t="0"/>
          <a:stretch/>
        </p:blipFill>
        <p:spPr>
          <a:xfrm>
            <a:off x="3801037" y="1110432"/>
            <a:ext cx="1173002" cy="7288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622" name="Google Shape;622;g2031b3d3103_0_66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7" name="Google Shape;627;g2031b3d3103_0_72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628" name="Google Shape;628;g2031b3d3103_0_7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9" name="Google Shape;629;g2031b3d3103_0_72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630" name="Google Shape;630;g2031b3d3103_0_7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2031b3d3103_0_724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632" name="Google Shape;632;g2031b3d3103_0_724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2031b3d3103_0_724"/>
          <p:cNvSpPr txBox="1"/>
          <p:nvPr/>
        </p:nvSpPr>
        <p:spPr>
          <a:xfrm>
            <a:off x="458107" y="2735392"/>
            <a:ext cx="6063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4" name="Google Shape;634;g2031b3d3103_0_724"/>
          <p:cNvSpPr txBox="1"/>
          <p:nvPr/>
        </p:nvSpPr>
        <p:spPr>
          <a:xfrm>
            <a:off x="745200" y="2256175"/>
            <a:ext cx="5489400" cy="24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Точки сбора вторсырья, а также редких видов отходов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Экопросветительские выставки с образцами рециклинга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Экологические квесты, открытые экологические тренинги для детей и взрослых, свопы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Мастер-классы различных форматов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Розыгрыш полезных подарков для участников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635" name="Google Shape;635;g2031b3d3103_0_7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418" y="2956892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2031b3d3103_0_7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426" y="324745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2031b3d3103_0_7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414" y="353800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2031b3d3103_0_7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0620" y="1108225"/>
            <a:ext cx="1859380" cy="5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2031b3d3103_0_724"/>
          <p:cNvPicPr preferRelativeResize="0"/>
          <p:nvPr/>
        </p:nvPicPr>
        <p:blipFill rotWithShape="1">
          <a:blip r:embed="rId7">
            <a:alphaModFix/>
          </a:blip>
          <a:srcRect b="22217" l="669" r="-669" t="13329"/>
          <a:stretch/>
        </p:blipFill>
        <p:spPr>
          <a:xfrm>
            <a:off x="7366425" y="940874"/>
            <a:ext cx="4390500" cy="4244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0" name="Google Shape;640;g2031b3d3103_0_7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426" y="4157133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031b3d3103_0_7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426" y="4411971"/>
            <a:ext cx="203469" cy="2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2031b3d3103_0_724"/>
          <p:cNvSpPr txBox="1"/>
          <p:nvPr/>
        </p:nvSpPr>
        <p:spPr>
          <a:xfrm>
            <a:off x="458100" y="2502225"/>
            <a:ext cx="6629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00">
                <a:solidFill>
                  <a:schemeClr val="dk1"/>
                </a:solidFill>
              </a:rPr>
              <a:t>Регулярные экомероприятия для жителей ЖК в формате “Экодень”</a:t>
            </a:r>
            <a:endParaRPr/>
          </a:p>
        </p:txBody>
      </p:sp>
      <p:pic>
        <p:nvPicPr>
          <p:cNvPr id="643" name="Google Shape;643;g2031b3d3103_0_7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0900" y="4157125"/>
            <a:ext cx="4914900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2031b3d3103_0_7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6800" y="1105721"/>
            <a:ext cx="1114975" cy="11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9" name="Google Shape;649;g2031b3d3103_0_69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650" name="Google Shape;650;g2031b3d3103_0_6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1" name="Google Shape;651;g2031b3d3103_0_69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652" name="Google Shape;652;g2031b3d3103_0_6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g2031b3d3103_0_69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654" name="Google Shape;654;g2031b3d3103_0_697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g2031b3d3103_0_697"/>
          <p:cNvSpPr txBox="1"/>
          <p:nvPr/>
        </p:nvSpPr>
        <p:spPr>
          <a:xfrm>
            <a:off x="282719" y="3305042"/>
            <a:ext cx="6063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6" name="Google Shape;656;g2031b3d3103_0_697"/>
          <p:cNvSpPr txBox="1"/>
          <p:nvPr/>
        </p:nvSpPr>
        <p:spPr>
          <a:xfrm>
            <a:off x="569813" y="2825825"/>
            <a:ext cx="54894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Солнечные панели и система оптических волокон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Скважина и система сбора дождевой воды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Система тепловых насосов для терморегуляции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LED-медиафасад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Сертификат </a:t>
            </a:r>
            <a:r>
              <a:rPr lang="ru-RU" sz="1300">
                <a:solidFill>
                  <a:schemeClr val="dk1"/>
                </a:solidFill>
              </a:rPr>
              <a:t>LEED - лидерство в энергетическом и экологическом проектировании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657" name="Google Shape;657;g2031b3d3103_0_6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31" y="3221742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2031b3d3103_0_6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38" y="351170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2031b3d3103_0_6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26" y="3790908"/>
            <a:ext cx="203475" cy="2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g2031b3d3103_0_697"/>
          <p:cNvSpPr txBox="1"/>
          <p:nvPr/>
        </p:nvSpPr>
        <p:spPr>
          <a:xfrm>
            <a:off x="259675" y="2553500"/>
            <a:ext cx="49041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00">
                <a:solidFill>
                  <a:schemeClr val="dk1"/>
                </a:solidFill>
              </a:rPr>
              <a:t>Гиперкуб Сколково, 2012г.</a:t>
            </a:r>
            <a:endParaRPr/>
          </a:p>
        </p:txBody>
      </p:sp>
      <p:pic>
        <p:nvPicPr>
          <p:cNvPr id="661" name="Google Shape;661;g2031b3d3103_0_6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4825" y="2474450"/>
            <a:ext cx="6277176" cy="4174574"/>
          </a:xfrm>
          <a:prstGeom prst="rect">
            <a:avLst/>
          </a:prstGeom>
          <a:noFill/>
          <a:ln cap="flat" cmpd="sng" w="9525">
            <a:solidFill>
              <a:srgbClr val="7BE5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2" name="Google Shape;662;g2031b3d3103_0_6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375" y="1028770"/>
            <a:ext cx="1414149" cy="100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2031b3d3103_0_6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51" y="407010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2031b3d3103_0_6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051" y="434930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g2031b3d3103_0_69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16400" y="1052287"/>
            <a:ext cx="1194100" cy="1194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666" name="Google Shape;666;g2031b3d3103_0_69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g202f3f577ce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8492" y="1987875"/>
            <a:ext cx="6493510" cy="4870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g202f3f577ce_0_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3" name="Google Shape;673;g202f3f577ce_0_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4" name="Google Shape;674;g202f3f577ce_0_2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5" name="Google Shape;675;g202f3f577ce_0_2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ОЧНАЯ ВСТРЕЧА: </a:t>
            </a:r>
            <a:r>
              <a:rPr b="1" lang="ru-RU" sz="1800">
                <a:solidFill>
                  <a:schemeClr val="lt1"/>
                </a:solidFill>
              </a:rPr>
              <a:t>9</a:t>
            </a: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1800">
                <a:solidFill>
                  <a:schemeClr val="lt1"/>
                </a:solidFill>
              </a:rPr>
              <a:t>июня</a:t>
            </a: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10:30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Экоцентр Собиратора по адресу: г. Москва, Кавказский бульвар 56 стр 12 (м. Кантемировская)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676" name="Google Shape;676;g202f3f577ce_0_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g202f3f577ce_0_2"/>
          <p:cNvSpPr/>
          <p:nvPr/>
        </p:nvSpPr>
        <p:spPr>
          <a:xfrm flipH="1" rot="2539346">
            <a:off x="1885398" y="2148199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g202f3f577ce_0_2"/>
          <p:cNvSpPr txBox="1"/>
          <p:nvPr/>
        </p:nvSpPr>
        <p:spPr>
          <a:xfrm>
            <a:off x="1989650" y="2717663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РЕГИСТРАЦИЯ: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202f3f577ce_0_2"/>
          <p:cNvSpPr txBox="1"/>
          <p:nvPr/>
        </p:nvSpPr>
        <p:spPr>
          <a:xfrm>
            <a:off x="483975" y="3537825"/>
            <a:ext cx="19500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июне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июле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07.07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урсор 2.png" id="680" name="Google Shape;680;g202f3f577ce_0_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4458841" y="45950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g202f3f577ce_0_2"/>
          <p:cNvSpPr txBox="1"/>
          <p:nvPr/>
        </p:nvSpPr>
        <p:spPr>
          <a:xfrm>
            <a:off x="32364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g202f3f577ce_0_2"/>
          <p:cNvPicPr preferRelativeResize="0"/>
          <p:nvPr/>
        </p:nvPicPr>
        <p:blipFill rotWithShape="1">
          <a:blip r:embed="rId8">
            <a:alphaModFix/>
          </a:blip>
          <a:srcRect b="9065" l="9371" r="9208" t="9561"/>
          <a:stretch/>
        </p:blipFill>
        <p:spPr>
          <a:xfrm>
            <a:off x="2846425" y="3643276"/>
            <a:ext cx="1485575" cy="1484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02e62e9487_0_288"/>
          <p:cNvSpPr/>
          <p:nvPr/>
        </p:nvSpPr>
        <p:spPr>
          <a:xfrm flipH="1" rot="438167">
            <a:off x="6099243" y="2750141"/>
            <a:ext cx="4584530" cy="3420692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g202e62e9487_0_288"/>
          <p:cNvPicPr preferRelativeResize="0"/>
          <p:nvPr/>
        </p:nvPicPr>
        <p:blipFill rotWithShape="1">
          <a:blip r:embed="rId3">
            <a:alphaModFix/>
          </a:blip>
          <a:srcRect b="8070" l="8432" r="7744" t="9496"/>
          <a:stretch/>
        </p:blipFill>
        <p:spPr>
          <a:xfrm>
            <a:off x="8335725" y="3316450"/>
            <a:ext cx="1805950" cy="177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урсор 2.png" id="689" name="Google Shape;689;g202e62e9487_0_2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628877">
            <a:off x="10490541" y="519697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g202e62e9487_0_288"/>
          <p:cNvSpPr txBox="1"/>
          <p:nvPr/>
        </p:nvSpPr>
        <p:spPr>
          <a:xfrm>
            <a:off x="9232725" y="6126725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g202e62e9487_0_288"/>
          <p:cNvSpPr/>
          <p:nvPr/>
        </p:nvSpPr>
        <p:spPr>
          <a:xfrm>
            <a:off x="1291975" y="2317950"/>
            <a:ext cx="3825600" cy="37731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2" name="Google Shape;692;g202e62e9487_0_28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3" name="Google Shape;693;g202e62e9487_0_2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4" name="Google Shape;694;g202e62e9487_0_288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95" name="Google Shape;695;g202e62e9487_0_288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Форма обратной связи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696" name="Google Shape;696;g202e62e9487_0_2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202e62e9487_0_28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89350" y="2964675"/>
            <a:ext cx="2480950" cy="233057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202e62e9487_0_288"/>
          <p:cNvSpPr/>
          <p:nvPr/>
        </p:nvSpPr>
        <p:spPr>
          <a:xfrm>
            <a:off x="1357425" y="3954675"/>
            <a:ext cx="3694500" cy="6480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Помогите нам сделать для вас лучший сервис!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031b3d3103_0_0"/>
          <p:cNvSpPr/>
          <p:nvPr/>
        </p:nvSpPr>
        <p:spPr>
          <a:xfrm flipH="1" rot="438167">
            <a:off x="6099243" y="2750141"/>
            <a:ext cx="4584530" cy="3420692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2031b3d3103_0_0"/>
          <p:cNvPicPr preferRelativeResize="0"/>
          <p:nvPr/>
        </p:nvPicPr>
        <p:blipFill rotWithShape="1">
          <a:blip r:embed="rId3">
            <a:alphaModFix/>
          </a:blip>
          <a:srcRect b="8070" l="8432" r="7745" t="9496"/>
          <a:stretch/>
        </p:blipFill>
        <p:spPr>
          <a:xfrm>
            <a:off x="8335725" y="3316450"/>
            <a:ext cx="1805950" cy="177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урсор 2.png" id="202" name="Google Shape;202;g2031b3d3103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628877">
            <a:off x="10490541" y="519697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031b3d3103_0_0"/>
          <p:cNvSpPr txBox="1"/>
          <p:nvPr/>
        </p:nvSpPr>
        <p:spPr>
          <a:xfrm>
            <a:off x="9232725" y="6126725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u="sng">
                <a:solidFill>
                  <a:schemeClr val="hlink"/>
                </a:solidFill>
                <a:hlinkClick r:id="rId5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2031b3d3103_0_0"/>
          <p:cNvSpPr/>
          <p:nvPr/>
        </p:nvSpPr>
        <p:spPr>
          <a:xfrm>
            <a:off x="1291975" y="2317950"/>
            <a:ext cx="3825600" cy="37731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" name="Google Shape;205;g2031b3d3103_0_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6" name="Google Shape;206;g2031b3d3103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g2031b3d3103_0_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8" name="Google Shape;208;g2031b3d3103_0_0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-RU" sz="1800">
                <a:solidFill>
                  <a:schemeClr val="lt1"/>
                </a:solidFill>
              </a:rPr>
              <a:t>Форма обратной связи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09" name="Google Shape;209;g2031b3d3103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031b3d3103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89350" y="2964675"/>
            <a:ext cx="2480950" cy="233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2031b3d3103_0_0"/>
          <p:cNvSpPr/>
          <p:nvPr/>
        </p:nvSpPr>
        <p:spPr>
          <a:xfrm>
            <a:off x="1357425" y="3954675"/>
            <a:ext cx="3694500" cy="6480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-RU" sz="1800">
                <a:solidFill>
                  <a:schemeClr val="lt1"/>
                </a:solidFill>
              </a:rPr>
              <a:t>Помогите нам сделать для вас лучший сервис!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3" name="Google Shape;703;g2c90ac76a32_0_58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704" name="Google Shape;704;g2c90ac76a32_0_58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5" name="Google Shape;705;g2c90ac76a32_0_589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704;p11" id="706" name="Google Shape;706;g2c90ac76a32_0_58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9756" y="4056629"/>
            <a:ext cx="813724" cy="813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07;p11" id="707" name="Google Shape;707;g2c90ac76a32_0_58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4748" y="5142707"/>
            <a:ext cx="813724" cy="8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g2c90ac76a32_0_5898"/>
          <p:cNvSpPr txBox="1"/>
          <p:nvPr/>
        </p:nvSpPr>
        <p:spPr>
          <a:xfrm>
            <a:off x="770564" y="1461661"/>
            <a:ext cx="38598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Наши контакты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g2c90ac76a32_0_5898"/>
          <p:cNvSpPr txBox="1"/>
          <p:nvPr/>
        </p:nvSpPr>
        <p:spPr>
          <a:xfrm>
            <a:off x="1175276" y="3584116"/>
            <a:ext cx="34551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Участие в проекте</a:t>
            </a:r>
            <a:endParaRPr b="1" i="0" sz="1400" u="none" cap="none" strike="noStrike">
              <a:solidFill>
                <a:srgbClr val="585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g2c90ac76a32_0_5898"/>
          <p:cNvSpPr txBox="1"/>
          <p:nvPr/>
        </p:nvSpPr>
        <p:spPr>
          <a:xfrm>
            <a:off x="7690027" y="4825525"/>
            <a:ext cx="2340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1" name="Google Shape;711;g2c90ac76a32_0_5898"/>
          <p:cNvCxnSpPr/>
          <p:nvPr/>
        </p:nvCxnSpPr>
        <p:spPr>
          <a:xfrm rot="10800000">
            <a:off x="7512382" y="4197952"/>
            <a:ext cx="0" cy="13827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cxnSp>
        <p:nvCxnSpPr>
          <p:cNvPr id="712" name="Google Shape;712;g2c90ac76a32_0_5898"/>
          <p:cNvCxnSpPr/>
          <p:nvPr/>
        </p:nvCxnSpPr>
        <p:spPr>
          <a:xfrm>
            <a:off x="7511114" y="5580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713" name="Google Shape;713;g2c90ac76a32_0_5898"/>
          <p:cNvCxnSpPr/>
          <p:nvPr/>
        </p:nvCxnSpPr>
        <p:spPr>
          <a:xfrm>
            <a:off x="7511114" y="4818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14" name="Google Shape;714;g2c90ac76a32_0_5898"/>
          <p:cNvSpPr txBox="1"/>
          <p:nvPr/>
        </p:nvSpPr>
        <p:spPr>
          <a:xfrm>
            <a:off x="7674200" y="4056650"/>
            <a:ext cx="2622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shop.sobirator.ru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5" name="Google Shape;715;g2c90ac76a32_0_58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4269750" y="5143275"/>
            <a:ext cx="813726" cy="8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2c90ac76a32_0_58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54750" y="4057201"/>
            <a:ext cx="813726" cy="8125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7" name="Google Shape;717;g2c90ac76a32_0_5898"/>
          <p:cNvGrpSpPr/>
          <p:nvPr/>
        </p:nvGrpSpPr>
        <p:grpSpPr>
          <a:xfrm>
            <a:off x="10045517" y="1531028"/>
            <a:ext cx="666998" cy="1792503"/>
            <a:chOff x="11060225" y="1385100"/>
            <a:chExt cx="618450" cy="1100438"/>
          </a:xfrm>
        </p:grpSpPr>
        <p:cxnSp>
          <p:nvCxnSpPr>
            <p:cNvPr id="718" name="Google Shape;718;g2c90ac76a32_0_5898"/>
            <p:cNvCxnSpPr/>
            <p:nvPr/>
          </p:nvCxnSpPr>
          <p:spPr>
            <a:xfrm flipH="1" rot="10800000">
              <a:off x="11060225" y="1385100"/>
              <a:ext cx="336600" cy="181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19" name="Google Shape;719;g2c90ac76a32_0_5898"/>
            <p:cNvCxnSpPr/>
            <p:nvPr/>
          </p:nvCxnSpPr>
          <p:spPr>
            <a:xfrm flipH="1" rot="10800000">
              <a:off x="11245475" y="1657975"/>
              <a:ext cx="369600" cy="106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0" name="Google Shape;720;g2c90ac76a32_0_5898"/>
            <p:cNvCxnSpPr/>
            <p:nvPr/>
          </p:nvCxnSpPr>
          <p:spPr>
            <a:xfrm>
              <a:off x="11245475" y="2053163"/>
              <a:ext cx="433200" cy="315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1" name="Google Shape;721;g2c90ac76a32_0_5898"/>
            <p:cNvCxnSpPr/>
            <p:nvPr/>
          </p:nvCxnSpPr>
          <p:spPr>
            <a:xfrm>
              <a:off x="11181875" y="2278838"/>
              <a:ext cx="324000" cy="2067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722" name="Google Shape;722;g2c90ac76a32_0_5898"/>
          <p:cNvPicPr preferRelativeResize="0"/>
          <p:nvPr/>
        </p:nvPicPr>
        <p:blipFill rotWithShape="1">
          <a:blip r:embed="rId8">
            <a:alphaModFix/>
          </a:blip>
          <a:srcRect b="0" l="71335" r="534" t="0"/>
          <a:stretch/>
        </p:blipFill>
        <p:spPr>
          <a:xfrm>
            <a:off x="7640501" y="1410834"/>
            <a:ext cx="2340900" cy="227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23" name="Google Shape;723;g2c90ac76a32_0_58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6675" y="3939110"/>
            <a:ext cx="2017350" cy="201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724" name="Google Shape;724;g2c90ac76a32_0_58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g2c90ac76a32_0_589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726" name="Google Shape;726;g2c90ac76a32_0_5898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7" name="Google Shape;217;g2c90ac76a32_0_210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g2c90ac76a32_0_210"/>
          <p:cNvCxnSpPr/>
          <p:nvPr/>
        </p:nvCxnSpPr>
        <p:spPr>
          <a:xfrm>
            <a:off x="375559" y="6517283"/>
            <a:ext cx="1147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g2c90ac76a32_0_210"/>
          <p:cNvCxnSpPr/>
          <p:nvPr/>
        </p:nvCxnSpPr>
        <p:spPr>
          <a:xfrm>
            <a:off x="11852255" y="375741"/>
            <a:ext cx="0" cy="615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0" name="Google Shape;220;g2c90ac76a32_0_210"/>
          <p:cNvCxnSpPr/>
          <p:nvPr/>
        </p:nvCxnSpPr>
        <p:spPr>
          <a:xfrm>
            <a:off x="375559" y="961503"/>
            <a:ext cx="0" cy="5565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1" name="Google Shape;221;g2c90ac76a32_0_210"/>
          <p:cNvCxnSpPr/>
          <p:nvPr/>
        </p:nvCxnSpPr>
        <p:spPr>
          <a:xfrm>
            <a:off x="876600" y="4735338"/>
            <a:ext cx="7224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2" name="Google Shape;222;g2c90ac76a32_0_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09999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g2c90ac76a32_0_210"/>
          <p:cNvCxnSpPr/>
          <p:nvPr/>
        </p:nvCxnSpPr>
        <p:spPr>
          <a:xfrm>
            <a:off x="375559" y="4735338"/>
            <a:ext cx="6006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224" name="Google Shape;224;g2c90ac76a32_0_210"/>
          <p:cNvSpPr txBox="1"/>
          <p:nvPr/>
        </p:nvSpPr>
        <p:spPr>
          <a:xfrm>
            <a:off x="604150" y="1789300"/>
            <a:ext cx="60066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4500">
                <a:solidFill>
                  <a:schemeClr val="lt1"/>
                </a:solidFill>
              </a:rPr>
              <a:t>Лучшие практики в создании экологичных пространств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25" name="Google Shape;225;g2c90ac76a32_0_2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2c90ac76a32_0_210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2c90ac76a32_0_210"/>
          <p:cNvSpPr txBox="1"/>
          <p:nvPr/>
        </p:nvSpPr>
        <p:spPr>
          <a:xfrm>
            <a:off x="824528" y="4956713"/>
            <a:ext cx="33927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Валерия Сидорова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2c90ac76a32_0_210"/>
          <p:cNvSpPr txBox="1"/>
          <p:nvPr/>
        </p:nvSpPr>
        <p:spPr>
          <a:xfrm>
            <a:off x="824527" y="5329591"/>
            <a:ext cx="57327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руководитель отдела просвещения компании Собиратор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2c90ac76a32_0_210"/>
          <p:cNvSpPr txBox="1"/>
          <p:nvPr/>
        </p:nvSpPr>
        <p:spPr>
          <a:xfrm rot="-5400000">
            <a:off x="-480150" y="5215488"/>
            <a:ext cx="14100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СПИКЕР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c90ac76a32_0_210"/>
          <p:cNvSpPr txBox="1"/>
          <p:nvPr/>
        </p:nvSpPr>
        <p:spPr>
          <a:xfrm rot="-5400000">
            <a:off x="-255450" y="2843056"/>
            <a:ext cx="9606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ТЕМА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" name="Google Shape;235;g2031b3d3103_0_14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236" name="Google Shape;236;g2031b3d3103_0_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g2031b3d3103_0_142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238" name="Google Shape;238;g2031b3d3103_0_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2031b3d3103_0_142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240" name="Google Shape;240;g2031b3d3103_0_142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031b3d3103_0_142"/>
          <p:cNvSpPr txBox="1"/>
          <p:nvPr/>
        </p:nvSpPr>
        <p:spPr>
          <a:xfrm>
            <a:off x="259682" y="3611892"/>
            <a:ext cx="6063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g2031b3d3103_0_142"/>
          <p:cNvSpPr txBox="1"/>
          <p:nvPr/>
        </p:nvSpPr>
        <p:spPr>
          <a:xfrm>
            <a:off x="546775" y="3132675"/>
            <a:ext cx="64002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Интерактивная экспозиция из 5 тематических зон</a:t>
            </a:r>
            <a:endParaRPr sz="13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«Природа», «Человек», «Город», </a:t>
            </a:r>
            <a:endParaRPr sz="13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«Экотехнологии», «Профлаборатория»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Лекции, экскурсии, настольные игры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Мастер-классы и праздники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Экопрогулки и квесты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43" name="Google Shape;243;g2031b3d3103_0_1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993" y="3223792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031b3d3103_0_1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989" y="4132358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031b3d3103_0_1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989" y="4413883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031b3d3103_0_1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3001" y="4736100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031b3d3103_0_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675" y="1004317"/>
            <a:ext cx="1746175" cy="153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031b3d3103_0_1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3125" y="1129763"/>
            <a:ext cx="1724015" cy="8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031b3d3103_0_1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25925" y="1129763"/>
            <a:ext cx="1874880" cy="8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031b3d3103_0_142"/>
          <p:cNvPicPr preferRelativeResize="0"/>
          <p:nvPr/>
        </p:nvPicPr>
        <p:blipFill rotWithShape="1">
          <a:blip r:embed="rId9">
            <a:alphaModFix/>
          </a:blip>
          <a:srcRect b="10329" l="9280" r="0" t="0"/>
          <a:stretch/>
        </p:blipFill>
        <p:spPr>
          <a:xfrm>
            <a:off x="4962352" y="2726025"/>
            <a:ext cx="7229650" cy="4023600"/>
          </a:xfrm>
          <a:prstGeom prst="rect">
            <a:avLst/>
          </a:prstGeom>
          <a:solidFill>
            <a:srgbClr val="F25B3E"/>
          </a:solidFill>
          <a:ln cap="flat" cmpd="sng" w="19050">
            <a:solidFill>
              <a:srgbClr val="02543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1" name="Google Shape;251;g2031b3d3103_0_1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753205" y="898625"/>
            <a:ext cx="1257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252" name="Google Shape;252;g2031b3d3103_0_1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7" name="Google Shape;257;g2031b3d3103_0_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258" name="Google Shape;258;g2031b3d3103_0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g2031b3d3103_0_9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260" name="Google Shape;260;g2031b3d3103_0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2031b3d3103_0_9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262" name="Google Shape;262;g2031b3d3103_0_98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2031b3d3103_0_98"/>
          <p:cNvSpPr/>
          <p:nvPr/>
        </p:nvSpPr>
        <p:spPr>
          <a:xfrm>
            <a:off x="393450" y="1236275"/>
            <a:ext cx="3722328" cy="668412"/>
          </a:xfrm>
          <a:prstGeom prst="flowChartTerminator">
            <a:avLst/>
          </a:prstGeom>
          <a:solidFill>
            <a:srgbClr val="69AA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молодёжный клуб РГО</a:t>
            </a:r>
            <a:endParaRPr sz="1700"/>
          </a:p>
        </p:txBody>
      </p:sp>
      <p:pic>
        <p:nvPicPr>
          <p:cNvPr id="264" name="Google Shape;264;g2031b3d3103_0_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53700" y="985019"/>
            <a:ext cx="1335324" cy="11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031b3d3103_0_98"/>
          <p:cNvPicPr preferRelativeResize="0"/>
          <p:nvPr/>
        </p:nvPicPr>
        <p:blipFill rotWithShape="1">
          <a:blip r:embed="rId6">
            <a:alphaModFix/>
          </a:blip>
          <a:srcRect b="0" l="12671" r="0" t="0"/>
          <a:stretch/>
        </p:blipFill>
        <p:spPr>
          <a:xfrm>
            <a:off x="4436606" y="2263650"/>
            <a:ext cx="7406443" cy="4282224"/>
          </a:xfrm>
          <a:prstGeom prst="rect">
            <a:avLst/>
          </a:prstGeom>
          <a:solidFill>
            <a:srgbClr val="F25B3E"/>
          </a:solidFill>
          <a:ln cap="flat" cmpd="sng" w="19050">
            <a:solidFill>
              <a:srgbClr val="02543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6" name="Google Shape;266;g2031b3d3103_0_98"/>
          <p:cNvPicPr preferRelativeResize="0"/>
          <p:nvPr/>
        </p:nvPicPr>
        <p:blipFill rotWithShape="1">
          <a:blip r:embed="rId7">
            <a:alphaModFix/>
          </a:blip>
          <a:srcRect b="16576" l="0" r="23165" t="11164"/>
          <a:stretch/>
        </p:blipFill>
        <p:spPr>
          <a:xfrm>
            <a:off x="498875" y="4478125"/>
            <a:ext cx="3616900" cy="2067750"/>
          </a:xfrm>
          <a:prstGeom prst="rect">
            <a:avLst/>
          </a:prstGeom>
          <a:noFill/>
          <a:ln cap="flat" cmpd="sng" w="19050">
            <a:solidFill>
              <a:srgbClr val="9AD5E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7" name="Google Shape;267;g2031b3d3103_0_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8875" y="2263650"/>
            <a:ext cx="2776024" cy="2067751"/>
          </a:xfrm>
          <a:prstGeom prst="rect">
            <a:avLst/>
          </a:prstGeom>
          <a:noFill/>
          <a:ln cap="flat" cmpd="sng" w="19050">
            <a:solidFill>
              <a:srgbClr val="9AD5E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8" name="Google Shape;268;g2031b3d3103_0_98"/>
          <p:cNvSpPr/>
          <p:nvPr/>
        </p:nvSpPr>
        <p:spPr>
          <a:xfrm>
            <a:off x="4234838" y="1236275"/>
            <a:ext cx="3722328" cy="668412"/>
          </a:xfrm>
          <a:prstGeom prst="flowChartTerminator">
            <a:avLst/>
          </a:prstGeom>
          <a:solidFill>
            <a:srgbClr val="9AD5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экологические профессии</a:t>
            </a:r>
            <a:endParaRPr sz="1600"/>
          </a:p>
        </p:txBody>
      </p:sp>
      <p:pic>
        <p:nvPicPr>
          <p:cNvPr id="269" name="Google Shape;269;g2031b3d3103_0_9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53205" y="898625"/>
            <a:ext cx="1257300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4" name="Google Shape;274;g2031b3d3103_0_17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275" name="Google Shape;275;g2031b3d3103_0_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g2031b3d3103_0_170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277" name="Google Shape;277;g2031b3d3103_0_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2031b3d3103_0_170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279" name="Google Shape;279;g2031b3d3103_0_170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g2031b3d3103_0_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475" y="1012062"/>
            <a:ext cx="2402355" cy="162763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2031b3d3103_0_170"/>
          <p:cNvSpPr txBox="1"/>
          <p:nvPr/>
        </p:nvSpPr>
        <p:spPr>
          <a:xfrm>
            <a:off x="495157" y="3001967"/>
            <a:ext cx="6063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g2031b3d3103_0_170"/>
          <p:cNvSpPr txBox="1"/>
          <p:nvPr/>
        </p:nvSpPr>
        <p:spPr>
          <a:xfrm>
            <a:off x="782250" y="2827550"/>
            <a:ext cx="5572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Экскурсии для разных возрастов</a:t>
            </a:r>
            <a:endParaRPr sz="13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зона креативных мастер-классов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Пункт приема вторсырья</a:t>
            </a:r>
            <a:endParaRPr sz="13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экспозиция переработки вторсырья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#немагазин товаров на разлив, без упаковки и в свою тару</a:t>
            </a:r>
            <a:endParaRPr sz="13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локация осознанного потребления;</a:t>
            </a:r>
            <a:endParaRPr sz="13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локации осознанного отношения к природе и ресурсам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Зона буккроссинга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Локация “советская квартира”/“современная квартира”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83" name="Google Shape;283;g2031b3d3103_0_1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468" y="2918667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031b3d3103_0_1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464" y="3487833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031b3d3103_0_1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464" y="4105083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2031b3d3103_0_1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476" y="5016675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031b3d3103_0_1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464" y="5291483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031b3d3103_0_170"/>
          <p:cNvPicPr preferRelativeResize="0"/>
          <p:nvPr/>
        </p:nvPicPr>
        <p:blipFill rotWithShape="1">
          <a:blip r:embed="rId7">
            <a:alphaModFix/>
          </a:blip>
          <a:srcRect b="0" l="0" r="0" t="19691"/>
          <a:stretch/>
        </p:blipFill>
        <p:spPr>
          <a:xfrm>
            <a:off x="5728319" y="2728225"/>
            <a:ext cx="6463681" cy="2617575"/>
          </a:xfrm>
          <a:prstGeom prst="rect">
            <a:avLst/>
          </a:prstGeom>
          <a:noFill/>
          <a:ln cap="flat" cmpd="sng" w="19050">
            <a:solidFill>
              <a:srgbClr val="C7D58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9" name="Google Shape;289;g2031b3d3103_0_1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91575" y="1047374"/>
            <a:ext cx="1318925" cy="1318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290" name="Google Shape;290;g2031b3d3103_0_17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Google Shape;295;g2031b3d3103_0_19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296" name="Google Shape;296;g2031b3d3103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g2031b3d3103_0_19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298" name="Google Shape;298;g2031b3d3103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2031b3d3103_0_19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300" name="Google Shape;300;g2031b3d3103_0_197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2031b3d3103_0_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475" y="1012062"/>
            <a:ext cx="2402355" cy="162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031b3d3103_0_1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91575" y="1047374"/>
            <a:ext cx="1318925" cy="13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2031b3d3103_0_1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02453" y="3147602"/>
            <a:ext cx="6989549" cy="35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031b3d3103_0_197"/>
          <p:cNvPicPr preferRelativeResize="0"/>
          <p:nvPr/>
        </p:nvPicPr>
        <p:blipFill rotWithShape="1">
          <a:blip r:embed="rId8">
            <a:alphaModFix/>
          </a:blip>
          <a:srcRect b="20611" l="31833" r="13833" t="14326"/>
          <a:stretch/>
        </p:blipFill>
        <p:spPr>
          <a:xfrm>
            <a:off x="1" y="3147600"/>
            <a:ext cx="2207748" cy="35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031b3d3103_0_197"/>
          <p:cNvPicPr preferRelativeResize="0"/>
          <p:nvPr/>
        </p:nvPicPr>
        <p:blipFill rotWithShape="1">
          <a:blip r:embed="rId9">
            <a:alphaModFix/>
          </a:blip>
          <a:srcRect b="0" l="0" r="22293" t="0"/>
          <a:stretch/>
        </p:blipFill>
        <p:spPr>
          <a:xfrm>
            <a:off x="2335650" y="3147600"/>
            <a:ext cx="2738900" cy="3524650"/>
          </a:xfrm>
          <a:prstGeom prst="rect">
            <a:avLst/>
          </a:prstGeom>
          <a:noFill/>
          <a:ln cap="flat" cmpd="sng" w="19050">
            <a:solidFill>
              <a:srgbClr val="C7D58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6" name="Google Shape;306;g2031b3d3103_0_197"/>
          <p:cNvSpPr/>
          <p:nvPr/>
        </p:nvSpPr>
        <p:spPr>
          <a:xfrm>
            <a:off x="3625700" y="1125000"/>
            <a:ext cx="3722328" cy="668412"/>
          </a:xfrm>
          <a:prstGeom prst="flowChartTerminator">
            <a:avLst/>
          </a:prstGeom>
          <a:solidFill>
            <a:srgbClr val="C7D5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действующая конвейерная лента</a:t>
            </a:r>
            <a:endParaRPr sz="1600"/>
          </a:p>
        </p:txBody>
      </p:sp>
      <p:sp>
        <p:nvSpPr>
          <p:cNvPr id="307" name="Google Shape;307;g2031b3d3103_0_197"/>
          <p:cNvSpPr/>
          <p:nvPr/>
        </p:nvSpPr>
        <p:spPr>
          <a:xfrm>
            <a:off x="3625700" y="1971300"/>
            <a:ext cx="3722328" cy="668412"/>
          </a:xfrm>
          <a:prstGeom prst="flowChartTerminator">
            <a:avLst/>
          </a:prstGeom>
          <a:solidFill>
            <a:srgbClr val="C7D5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экокласс с вермифермами</a:t>
            </a:r>
            <a:endParaRPr sz="1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2" name="Google Shape;312;g2031b3d3103_0_22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313" name="Google Shape;313;g2031b3d3103_0_2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" name="Google Shape;314;g2031b3d3103_0_222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15" name="Google Shape;315;g2031b3d3103_0_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2031b3d3103_0_222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ЛУЧШИЕ ПРАКТИКИ</a:t>
            </a:r>
            <a:endParaRPr/>
          </a:p>
        </p:txBody>
      </p:sp>
      <p:sp>
        <p:nvSpPr>
          <p:cNvPr id="317" name="Google Shape;317;g2031b3d3103_0_222"/>
          <p:cNvSpPr txBox="1"/>
          <p:nvPr/>
        </p:nvSpPr>
        <p:spPr>
          <a:xfrm>
            <a:off x="3823148" y="-37337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в создании экологичных пространств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2031b3d3103_0_222"/>
          <p:cNvSpPr txBox="1"/>
          <p:nvPr/>
        </p:nvSpPr>
        <p:spPr>
          <a:xfrm>
            <a:off x="672607" y="2701517"/>
            <a:ext cx="6063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g2031b3d3103_0_222"/>
          <p:cNvSpPr txBox="1"/>
          <p:nvPr/>
        </p:nvSpPr>
        <p:spPr>
          <a:xfrm>
            <a:off x="959700" y="2527100"/>
            <a:ext cx="5572200" cy="1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Приём вторсырья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Просвещение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Музей рециклинга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</a:rPr>
              <a:t>Экомагазин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320" name="Google Shape;320;g2031b3d3103_0_2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918" y="2618217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2031b3d3103_0_2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914" y="2932808"/>
            <a:ext cx="203475" cy="2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2031b3d3103_0_222"/>
          <p:cNvSpPr txBox="1"/>
          <p:nvPr/>
        </p:nvSpPr>
        <p:spPr>
          <a:xfrm>
            <a:off x="649550" y="2102375"/>
            <a:ext cx="52815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00">
                <a:solidFill>
                  <a:schemeClr val="dk1"/>
                </a:solidFill>
              </a:rPr>
              <a:t>Пространство экоцентра Сборка</a:t>
            </a:r>
            <a:endParaRPr/>
          </a:p>
        </p:txBody>
      </p:sp>
      <p:pic>
        <p:nvPicPr>
          <p:cNvPr id="323" name="Google Shape;323;g2031b3d3103_0_2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914" y="3221983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2031b3d3103_0_2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926" y="3552375"/>
            <a:ext cx="203475" cy="2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031b3d3103_0_2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550" y="903525"/>
            <a:ext cx="2734814" cy="10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031b3d3103_0_222"/>
          <p:cNvPicPr preferRelativeResize="0"/>
          <p:nvPr/>
        </p:nvPicPr>
        <p:blipFill rotWithShape="1">
          <a:blip r:embed="rId7">
            <a:alphaModFix/>
          </a:blip>
          <a:srcRect b="0" l="0" r="0" t="17688"/>
          <a:stretch/>
        </p:blipFill>
        <p:spPr>
          <a:xfrm>
            <a:off x="5322175" y="2179350"/>
            <a:ext cx="6869826" cy="4240899"/>
          </a:xfrm>
          <a:prstGeom prst="rect">
            <a:avLst/>
          </a:prstGeom>
          <a:noFill/>
          <a:ln cap="flat" cmpd="sng" w="19050">
            <a:solidFill>
              <a:srgbClr val="F25B3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7" name="Google Shape;327;g2031b3d3103_0_222"/>
          <p:cNvSpPr/>
          <p:nvPr/>
        </p:nvSpPr>
        <p:spPr>
          <a:xfrm>
            <a:off x="959700" y="5599325"/>
            <a:ext cx="3722328" cy="668412"/>
          </a:xfrm>
          <a:prstGeom prst="flowChartTerminator">
            <a:avLst/>
          </a:prstGeom>
          <a:solidFill>
            <a:srgbClr val="F25B3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рефил станция</a:t>
            </a:r>
            <a:endParaRPr sz="1600"/>
          </a:p>
        </p:txBody>
      </p:sp>
      <p:sp>
        <p:nvSpPr>
          <p:cNvPr id="328" name="Google Shape;328;g2031b3d3103_0_222"/>
          <p:cNvSpPr/>
          <p:nvPr/>
        </p:nvSpPr>
        <p:spPr>
          <a:xfrm>
            <a:off x="277225" y="4485950"/>
            <a:ext cx="3722328" cy="668412"/>
          </a:xfrm>
          <a:prstGeom prst="flowChartTerminator">
            <a:avLst/>
          </a:prstGeom>
          <a:solidFill>
            <a:srgbClr val="F6BC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сэконд-хэнд, магазин книг</a:t>
            </a:r>
            <a:endParaRPr sz="1600"/>
          </a:p>
        </p:txBody>
      </p:sp>
      <p:pic>
        <p:nvPicPr>
          <p:cNvPr id="329" name="Google Shape;329;g2031b3d3103_0_2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99364" y="996213"/>
            <a:ext cx="1011137" cy="1011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330" name="Google Shape;330;g2031b3d3103_0_2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2021-04-08T06:59:07Z</dcterms:created>
  <dc:creator>Елена Баграмян</dc:creator>
</cp:coreProperties>
</file>