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7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/>
    <p:restoredTop sz="94707"/>
  </p:normalViewPr>
  <p:slideViewPr>
    <p:cSldViewPr snapToGrid="0">
      <p:cViewPr varScale="1">
        <p:scale>
          <a:sx n="90" d="100"/>
          <a:sy n="90" d="100"/>
        </p:scale>
        <p:origin x="81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2ee33ca355c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0" name="Google Shape;70;g2ee33ca355c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9" name="Google Shape;7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8" name="Google Shape;8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E4D9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7D5D3"/>
            </a:gs>
            <a:gs pos="38000">
              <a:srgbClr val="D7D5D3"/>
            </a:gs>
            <a:gs pos="48000">
              <a:schemeClr val="lt1"/>
            </a:gs>
            <a:gs pos="57000">
              <a:srgbClr val="D7D5D3"/>
            </a:gs>
            <a:gs pos="100000">
              <a:srgbClr val="D7D5D3"/>
            </a:gs>
          </a:gsLst>
          <a:lin ang="0" scaled="0"/>
        </a:gra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85300" y="1261325"/>
            <a:ext cx="7993800" cy="178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4300" b="1" dirty="0">
                <a:solidFill>
                  <a:srgbClr val="F27300"/>
                </a:solidFill>
              </a:rPr>
              <a:t>АНАЛИЗ ПРИМЕРОВ </a:t>
            </a:r>
            <a:r>
              <a:rPr lang="ru" sz="4300" b="1" dirty="0">
                <a:solidFill>
                  <a:srgbClr val="520575"/>
                </a:solidFill>
              </a:rPr>
              <a:t>УСПЕШНОГО ВЗАИМОДЕЙСТВИЯ</a:t>
            </a:r>
            <a:endParaRPr sz="4300" b="1" dirty="0">
              <a:solidFill>
                <a:srgbClr val="520575"/>
              </a:solidFill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510973" y="418625"/>
            <a:ext cx="1240500" cy="4617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highlight>
                <a:schemeClr val="lt1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743761" y="441725"/>
            <a:ext cx="10260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" sz="1500" b="1" i="0" u="none" strike="noStrike" cap="none">
                <a:solidFill>
                  <a:srgbClr val="F27300"/>
                </a:solidFill>
              </a:rPr>
              <a:t>УРОК </a:t>
            </a:r>
            <a:r>
              <a:rPr lang="ru" sz="1500" b="1">
                <a:solidFill>
                  <a:srgbClr val="F27300"/>
                </a:solidFill>
              </a:rPr>
              <a:t>9</a:t>
            </a:r>
            <a:endParaRPr sz="1300" b="1" i="0" u="none" strike="noStrike" cap="none">
              <a:solidFill>
                <a:srgbClr val="F27300"/>
              </a:solidFill>
            </a:endParaRPr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63125" y="3957350"/>
            <a:ext cx="3580877" cy="1186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0335F83-DCAC-545C-697E-F773C1DC8CA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9551" y="439591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5D3"/>
        </a:solid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/>
          <p:nvPr/>
        </p:nvSpPr>
        <p:spPr>
          <a:xfrm>
            <a:off x="4037725" y="0"/>
            <a:ext cx="51195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4281000" y="403500"/>
            <a:ext cx="4863000" cy="331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r>
              <a:rPr lang="ru" sz="1900" b="1" dirty="0">
                <a:solidFill>
                  <a:srgbClr val="520575"/>
                </a:solidFill>
              </a:rPr>
              <a:t>Конкретные результаты:</a:t>
            </a:r>
            <a:br>
              <a:rPr lang="ru" sz="1900" b="1" dirty="0">
                <a:solidFill>
                  <a:srgbClr val="520575"/>
                </a:solidFill>
              </a:rPr>
            </a:br>
            <a:r>
              <a:rPr lang="ru" sz="1600" dirty="0">
                <a:solidFill>
                  <a:schemeClr val="tx1"/>
                </a:solidFill>
              </a:rPr>
              <a:t>- Количество реализованных проектов</a:t>
            </a:r>
            <a:br>
              <a:rPr lang="ru" sz="1600" dirty="0">
                <a:solidFill>
                  <a:schemeClr val="tx1"/>
                </a:solidFill>
              </a:rPr>
            </a:br>
            <a:r>
              <a:rPr lang="ru-RU" sz="1600" dirty="0">
                <a:solidFill>
                  <a:schemeClr val="tx1"/>
                </a:solidFill>
              </a:rPr>
              <a:t>- Объём привлечённых средств</a:t>
            </a: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dirty="0">
                <a:solidFill>
                  <a:schemeClr val="tx1"/>
                </a:solidFill>
              </a:rPr>
              <a:t>- </a:t>
            </a:r>
            <a:r>
              <a:rPr lang="ru" sz="1600" dirty="0">
                <a:solidFill>
                  <a:schemeClr val="tx1"/>
                </a:solidFill>
              </a:rPr>
              <a:t>Число людей, получивших помощь</a:t>
            </a:r>
            <a:endParaRPr sz="16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endParaRPr sz="1900" dirty="0">
              <a:solidFill>
                <a:srgbClr val="520575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r>
              <a:rPr lang="ru" sz="1900" b="1" dirty="0">
                <a:solidFill>
                  <a:srgbClr val="520575"/>
                </a:solidFill>
              </a:rPr>
              <a:t>Социальные эффекты:</a:t>
            </a:r>
            <a:br>
              <a:rPr lang="ru" sz="1900" b="1" dirty="0">
                <a:solidFill>
                  <a:schemeClr val="tx1"/>
                </a:solidFill>
              </a:rPr>
            </a:br>
            <a:r>
              <a:rPr lang="ru" sz="1900" dirty="0">
                <a:solidFill>
                  <a:schemeClr val="tx1"/>
                </a:solidFill>
              </a:rPr>
              <a:t>Изменения в представлениях, отношениях к проблеме и решению, поведении людей</a:t>
            </a:r>
            <a:endParaRPr sz="19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endParaRPr lang="ru" sz="1900" b="1" dirty="0">
              <a:solidFill>
                <a:srgbClr val="520575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r>
              <a:rPr lang="ru" sz="1900" b="1" dirty="0">
                <a:solidFill>
                  <a:srgbClr val="520575"/>
                </a:solidFill>
              </a:rPr>
              <a:t>Социальное воздействие:</a:t>
            </a:r>
            <a:br>
              <a:rPr lang="ru" sz="1900" b="1" dirty="0">
                <a:solidFill>
                  <a:schemeClr val="tx1"/>
                </a:solidFill>
              </a:rPr>
            </a:br>
            <a:r>
              <a:rPr lang="ru" sz="1900" dirty="0">
                <a:solidFill>
                  <a:schemeClr val="tx1"/>
                </a:solidFill>
              </a:rPr>
              <a:t>Устойчивые изменения жизни людей на территории </a:t>
            </a:r>
            <a:r>
              <a:rPr lang="ru" sz="1900" dirty="0">
                <a:solidFill>
                  <a:schemeClr val="bg1">
                    <a:lumMod val="50000"/>
                  </a:schemeClr>
                </a:solidFill>
              </a:rPr>
              <a:t>(социального статуса, качества жизни)</a:t>
            </a:r>
            <a:endParaRPr sz="1900" dirty="0">
              <a:solidFill>
                <a:schemeClr val="bg1">
                  <a:lumMod val="50000"/>
                </a:schemeClr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endParaRPr sz="1900" dirty="0">
              <a:solidFill>
                <a:srgbClr val="520575"/>
              </a:solidFill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638514" y="1576585"/>
            <a:ext cx="2996618" cy="27828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F27300"/>
                </a:solidFill>
              </a:rPr>
              <a:t>КАКИЕ ПОКАЗАТЕЛИ И КРИТЕРИИ УСПЕШНОГО ПАРТНЁРСТВА МЕЖДУ НКО И ОРГАНАМИ ВЛАСТИ?</a:t>
            </a:r>
            <a:endParaRPr lang="ru-RU" sz="2000" b="1" i="0" u="none" strike="noStrike" cap="none" dirty="0">
              <a:solidFill>
                <a:srgbClr val="F273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6" name="Google Shape;66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5658" y="3957350"/>
            <a:ext cx="3580877" cy="1186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540000">
            <a:off x="1759692" y="-315683"/>
            <a:ext cx="2628000" cy="25632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Овал 2">
            <a:extLst>
              <a:ext uri="{FF2B5EF4-FFF2-40B4-BE49-F238E27FC236}">
                <a16:creationId xmlns:a16="http://schemas.microsoft.com/office/drawing/2014/main" id="{3CC879AB-DBEF-BC7C-6B2E-C4ECC011559D}"/>
              </a:ext>
            </a:extLst>
          </p:cNvPr>
          <p:cNvSpPr/>
          <p:nvPr/>
        </p:nvSpPr>
        <p:spPr>
          <a:xfrm>
            <a:off x="296870" y="1637031"/>
            <a:ext cx="341644" cy="341644"/>
          </a:xfrm>
          <a:prstGeom prst="ellipse">
            <a:avLst/>
          </a:prstGeom>
          <a:noFill/>
          <a:ln w="28575">
            <a:solidFill>
              <a:srgbClr val="F27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27300"/>
                </a:solidFill>
              </a:rPr>
              <a:t>1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890F314-9011-5FBD-A0FA-123B4883987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8735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5D3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/>
          <p:nvPr/>
        </p:nvSpPr>
        <p:spPr>
          <a:xfrm>
            <a:off x="3689100" y="0"/>
            <a:ext cx="54549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5"/>
          <p:cNvSpPr txBox="1"/>
          <p:nvPr/>
        </p:nvSpPr>
        <p:spPr>
          <a:xfrm flipH="1">
            <a:off x="692482" y="1516650"/>
            <a:ext cx="2996618" cy="14157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F27300"/>
                </a:solidFill>
              </a:rPr>
              <a:t>КАКИЕ ЕЩЁ КРИТЕРИИ ВАЖНЫ ДЛЯ УСПЕШНОГО ПАРТНЁРСТВА?</a:t>
            </a:r>
          </a:p>
        </p:txBody>
      </p:sp>
      <p:pic>
        <p:nvPicPr>
          <p:cNvPr id="75" name="Google Shape;75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5" y="3957350"/>
            <a:ext cx="3580877" cy="1186150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15"/>
          <p:cNvSpPr txBox="1"/>
          <p:nvPr/>
        </p:nvSpPr>
        <p:spPr>
          <a:xfrm>
            <a:off x="3891400" y="45000"/>
            <a:ext cx="5283600" cy="59169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r>
              <a:rPr lang="ru" sz="1800" b="1" dirty="0">
                <a:solidFill>
                  <a:srgbClr val="520575"/>
                </a:solidFill>
              </a:rPr>
              <a:t>Эффективность использования ресурсов: </a:t>
            </a:r>
            <a:br>
              <a:rPr lang="ru" sz="1800" b="1" dirty="0">
                <a:solidFill>
                  <a:srgbClr val="520575"/>
                </a:solidFill>
              </a:rPr>
            </a:br>
            <a:r>
              <a:rPr lang="ru" sz="1800" dirty="0">
                <a:solidFill>
                  <a:schemeClr val="tx1"/>
                </a:solidFill>
              </a:rPr>
              <a:t>Стремление к максимальной эффективности использования имеющихся ресурсов для достижения целей.</a:t>
            </a:r>
            <a:endParaRPr sz="18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endParaRPr sz="1800" dirty="0">
              <a:solidFill>
                <a:srgbClr val="520575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r>
              <a:rPr lang="ru" sz="1800" b="1" dirty="0">
                <a:solidFill>
                  <a:srgbClr val="520575"/>
                </a:solidFill>
              </a:rPr>
              <a:t>Ответственность за результаты:</a:t>
            </a:r>
            <a:r>
              <a:rPr lang="ru" sz="1800" dirty="0">
                <a:solidFill>
                  <a:srgbClr val="520575"/>
                </a:solidFill>
              </a:rPr>
              <a:t> </a:t>
            </a:r>
            <a:r>
              <a:rPr lang="ru" sz="1800" dirty="0">
                <a:solidFill>
                  <a:schemeClr val="tx1"/>
                </a:solidFill>
              </a:rPr>
              <a:t>Каждый участник должен нести ответственность за свои действия и результаты своей работы.</a:t>
            </a:r>
            <a:endParaRPr sz="18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endParaRPr sz="1800" dirty="0">
              <a:solidFill>
                <a:srgbClr val="520575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r>
              <a:rPr lang="ru" sz="1800" b="1" dirty="0">
                <a:solidFill>
                  <a:srgbClr val="520575"/>
                </a:solidFill>
              </a:rPr>
              <a:t>Готовность к изменениям: </a:t>
            </a:r>
            <a:br>
              <a:rPr lang="ru" sz="1800" b="1" dirty="0">
                <a:solidFill>
                  <a:srgbClr val="520575"/>
                </a:solidFill>
              </a:rPr>
            </a:br>
            <a:r>
              <a:rPr lang="ru" sz="1800" dirty="0">
                <a:solidFill>
                  <a:schemeClr val="tx1"/>
                </a:solidFill>
              </a:rPr>
              <a:t>Важно быть готовым к изменениям и адаптироваться к новым условиям.</a:t>
            </a:r>
            <a:endParaRPr sz="18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endParaRPr sz="1800" dirty="0">
              <a:solidFill>
                <a:srgbClr val="520575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r>
              <a:rPr lang="ru" sz="1800" b="1" dirty="0">
                <a:solidFill>
                  <a:srgbClr val="520575"/>
                </a:solidFill>
              </a:rPr>
              <a:t>Устойчивость партнёрства</a:t>
            </a:r>
            <a:r>
              <a:rPr lang="ru" sz="1800" b="1" dirty="0">
                <a:solidFill>
                  <a:schemeClr val="tx1"/>
                </a:solidFill>
              </a:rPr>
              <a:t>: </a:t>
            </a:r>
            <a:r>
              <a:rPr lang="ru" sz="1800" dirty="0">
                <a:solidFill>
                  <a:schemeClr val="tx1"/>
                </a:solidFill>
              </a:rPr>
              <a:t>Способность выдерживать испытания и продолжать работу в сложных условиях.</a:t>
            </a:r>
            <a:endParaRPr sz="18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rgbClr val="520575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rgbClr val="520575"/>
              </a:solidFill>
            </a:endParaRPr>
          </a:p>
          <a:p>
            <a:pPr marL="0" lvl="0" indent="0" algn="l" rtl="0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800" dirty="0">
              <a:solidFill>
                <a:srgbClr val="520575"/>
              </a:solidFill>
            </a:endParaRP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54427A3C-D2B8-2957-8ED4-D7455951BCA8}"/>
              </a:ext>
            </a:extLst>
          </p:cNvPr>
          <p:cNvSpPr/>
          <p:nvPr/>
        </p:nvSpPr>
        <p:spPr>
          <a:xfrm>
            <a:off x="296870" y="1637031"/>
            <a:ext cx="341644" cy="341644"/>
          </a:xfrm>
          <a:prstGeom prst="ellipse">
            <a:avLst/>
          </a:prstGeom>
          <a:noFill/>
          <a:ln w="28575">
            <a:solidFill>
              <a:srgbClr val="F27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27300"/>
                </a:solidFill>
              </a:rPr>
              <a:t>2</a:t>
            </a:r>
          </a:p>
        </p:txBody>
      </p:sp>
      <p:pic>
        <p:nvPicPr>
          <p:cNvPr id="74" name="Google Shape;74;p15"/>
          <p:cNvPicPr preferRelativeResize="0"/>
          <p:nvPr/>
        </p:nvPicPr>
        <p:blipFill rotWithShape="1">
          <a:blip r:embed="rId4">
            <a:alphaModFix/>
          </a:blip>
          <a:srcRect l="1350" t="8820" r="-1349" b="-8819"/>
          <a:stretch/>
        </p:blipFill>
        <p:spPr>
          <a:xfrm rot="540000">
            <a:off x="1186790" y="2603146"/>
            <a:ext cx="2628000" cy="2563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E86701E-8884-206A-5593-95297B6EC7C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2482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5D3"/>
        </a:solid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/>
          <p:nvPr/>
        </p:nvSpPr>
        <p:spPr>
          <a:xfrm flipH="1">
            <a:off x="-1" y="0"/>
            <a:ext cx="5468983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6"/>
          <p:cNvSpPr txBox="1"/>
          <p:nvPr/>
        </p:nvSpPr>
        <p:spPr>
          <a:xfrm flipH="1">
            <a:off x="198643" y="206000"/>
            <a:ext cx="5092507" cy="46166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b="1" dirty="0">
                <a:solidFill>
                  <a:srgbClr val="7030A0"/>
                </a:solidFill>
              </a:rPr>
              <a:t>Уровень доверия</a:t>
            </a:r>
            <a:r>
              <a:rPr lang="ru" sz="1800" dirty="0">
                <a:solidFill>
                  <a:srgbClr val="7030A0"/>
                </a:solidFill>
              </a:rPr>
              <a:t>:</a:t>
            </a:r>
            <a:br>
              <a:rPr lang="ru" sz="1800" dirty="0">
                <a:solidFill>
                  <a:srgbClr val="7030A0"/>
                </a:solidFill>
              </a:rPr>
            </a:br>
            <a:endParaRPr sz="1800" dirty="0">
              <a:solidFill>
                <a:srgbClr val="7030A0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800" dirty="0">
                <a:solidFill>
                  <a:schemeClr val="tx1"/>
                </a:solidFill>
              </a:rPr>
              <a:t>Необходимо доверять друг другу для успешного сотрудничества</a:t>
            </a:r>
            <a:endParaRPr sz="1800" dirty="0">
              <a:solidFill>
                <a:schemeClr val="tx1"/>
              </a:solidFill>
            </a:endParaRPr>
          </a:p>
          <a:p>
            <a:pPr marL="8001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sz="18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800" dirty="0">
                <a:solidFill>
                  <a:schemeClr val="tx1"/>
                </a:solidFill>
              </a:rPr>
              <a:t>Готовность к открытому диалогу</a:t>
            </a:r>
            <a:endParaRPr sz="1800" dirty="0">
              <a:solidFill>
                <a:schemeClr val="tx1"/>
              </a:solidFill>
            </a:endParaRPr>
          </a:p>
          <a:p>
            <a:pPr marL="8001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sz="18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800" dirty="0">
                <a:solidFill>
                  <a:schemeClr val="tx1"/>
                </a:solidFill>
              </a:rPr>
              <a:t>Учет мнений и потребностей всех сторон</a:t>
            </a:r>
            <a:endParaRPr sz="1800" dirty="0">
              <a:solidFill>
                <a:schemeClr val="tx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b="1" dirty="0">
                <a:solidFill>
                  <a:srgbClr val="7030A0"/>
                </a:solidFill>
              </a:rPr>
              <a:t>Прозрачность процессов</a:t>
            </a:r>
            <a:r>
              <a:rPr lang="ru" sz="1800" dirty="0">
                <a:solidFill>
                  <a:srgbClr val="7030A0"/>
                </a:solidFill>
              </a:rPr>
              <a:t>: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sz="1800" dirty="0">
              <a:solidFill>
                <a:srgbClr val="7030A0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800" dirty="0">
                <a:solidFill>
                  <a:schemeClr val="tx1"/>
                </a:solidFill>
              </a:rPr>
              <a:t>Все участники партнёрства должны знать, что происходит внутри него</a:t>
            </a: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endParaRPr sz="18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800" dirty="0">
                <a:solidFill>
                  <a:schemeClr val="tx1"/>
                </a:solidFill>
              </a:rPr>
              <a:t>Возможность принимать информированные решения</a:t>
            </a:r>
            <a:endParaRPr sz="1800" dirty="0">
              <a:solidFill>
                <a:schemeClr val="tx1"/>
              </a:solidFill>
            </a:endParaRPr>
          </a:p>
        </p:txBody>
      </p:sp>
      <p:pic>
        <p:nvPicPr>
          <p:cNvPr id="83" name="Google Shape;8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63125" y="3957350"/>
            <a:ext cx="3580877" cy="1186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540000">
            <a:off x="6600910" y="-585315"/>
            <a:ext cx="2628000" cy="256320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6"/>
          <p:cNvSpPr txBox="1"/>
          <p:nvPr/>
        </p:nvSpPr>
        <p:spPr>
          <a:xfrm>
            <a:off x="6074957" y="1345981"/>
            <a:ext cx="2996618" cy="2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F27300"/>
                </a:solidFill>
              </a:rPr>
              <a:t>ПОЧЕМУ УРОВЕНЬ ДОВЕРИЯ ВАЖЕН ДЛЯ ПАРТНЁРСТВА?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endParaRPr lang="ru-RU" sz="2000" b="1" dirty="0">
              <a:solidFill>
                <a:srgbClr val="F273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F27300"/>
                </a:solidFill>
              </a:rPr>
              <a:t>ЧТО ТАКОЕ ПРОЗРАЧНОСТЬ ПРОЦЕССОВ И КАКОВА ЕЁ РОЛЬ?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endParaRPr sz="2700" b="1" dirty="0">
              <a:solidFill>
                <a:srgbClr val="520575"/>
              </a:solidFill>
            </a:endParaRP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BDF9D1D4-8C39-0CDF-AFFD-1C6DDEE50C85}"/>
              </a:ext>
            </a:extLst>
          </p:cNvPr>
          <p:cNvSpPr/>
          <p:nvPr/>
        </p:nvSpPr>
        <p:spPr>
          <a:xfrm>
            <a:off x="5733313" y="1524576"/>
            <a:ext cx="341644" cy="341644"/>
          </a:xfrm>
          <a:prstGeom prst="ellipse">
            <a:avLst/>
          </a:prstGeom>
          <a:noFill/>
          <a:ln w="28575">
            <a:solidFill>
              <a:srgbClr val="F27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27300"/>
                </a:solidFill>
              </a:rPr>
              <a:t>3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1FC19800-0A77-BDCC-5BE7-FD0D59CD7C61}"/>
              </a:ext>
            </a:extLst>
          </p:cNvPr>
          <p:cNvSpPr/>
          <p:nvPr/>
        </p:nvSpPr>
        <p:spPr>
          <a:xfrm>
            <a:off x="5733313" y="2700233"/>
            <a:ext cx="341644" cy="341644"/>
          </a:xfrm>
          <a:prstGeom prst="ellipse">
            <a:avLst/>
          </a:prstGeom>
          <a:noFill/>
          <a:ln w="28575">
            <a:solidFill>
              <a:srgbClr val="F27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27300"/>
                </a:solidFill>
              </a:rPr>
              <a:t>4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3676F1A-3B0E-AAEC-38EB-8F0FFF308EF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01114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5D3"/>
        </a:solid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/>
          <p:nvPr/>
        </p:nvSpPr>
        <p:spPr>
          <a:xfrm flipH="1">
            <a:off x="4740625" y="1232700"/>
            <a:ext cx="40404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1" name="Google Shape;91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63125" y="3957350"/>
            <a:ext cx="3580877" cy="1186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540000">
            <a:off x="6714582" y="-325340"/>
            <a:ext cx="2628000" cy="256320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7"/>
          <p:cNvSpPr txBox="1"/>
          <p:nvPr/>
        </p:nvSpPr>
        <p:spPr>
          <a:xfrm>
            <a:off x="6460603" y="1834536"/>
            <a:ext cx="2613727" cy="11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 dirty="0">
                <a:solidFill>
                  <a:srgbClr val="F27300"/>
                </a:solidFill>
              </a:rPr>
              <a:t>КАКИЕ СУЩЕСТВУЮТ ПЛАТФОРМЫ ДЛЯ АГРЕГИРОВАНИЯ УСПЕШНЫХ ПРАКТИК?</a:t>
            </a:r>
          </a:p>
        </p:txBody>
      </p:sp>
      <p:sp>
        <p:nvSpPr>
          <p:cNvPr id="94" name="Google Shape;94;p17"/>
          <p:cNvSpPr/>
          <p:nvPr/>
        </p:nvSpPr>
        <p:spPr>
          <a:xfrm>
            <a:off x="0" y="0"/>
            <a:ext cx="58173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7"/>
          <p:cNvSpPr txBox="1"/>
          <p:nvPr/>
        </p:nvSpPr>
        <p:spPr>
          <a:xfrm flipH="1">
            <a:off x="152400" y="0"/>
            <a:ext cx="5855642" cy="4973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 b="1" dirty="0">
                <a:solidFill>
                  <a:srgbClr val="7030A0"/>
                </a:solidFill>
              </a:rPr>
              <a:t>Смартека</a:t>
            </a:r>
            <a:r>
              <a:rPr lang="ru" sz="1600" dirty="0">
                <a:solidFill>
                  <a:srgbClr val="7030A0"/>
                </a:solidFill>
              </a:rPr>
              <a:t> - </a:t>
            </a:r>
            <a:r>
              <a:rPr lang="ru" sz="1600" dirty="0">
                <a:solidFill>
                  <a:schemeClr val="tx1"/>
                </a:solidFill>
              </a:rPr>
              <a:t>сервис для поиска лучших практик в различных отраслях для решения социально-экономических задач.</a:t>
            </a:r>
            <a:endParaRPr sz="1600" dirty="0">
              <a:solidFill>
                <a:schemeClr val="tx1"/>
              </a:solidFill>
            </a:endParaRP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rgbClr val="7030A0"/>
                </a:solidFill>
              </a:rPr>
              <a:t>Предназначена для лидеров изменений и всех неравнодушных людей.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 b="1" dirty="0">
                <a:solidFill>
                  <a:srgbClr val="7030A0"/>
                </a:solidFill>
              </a:rPr>
              <a:t>Добро.рф</a:t>
            </a:r>
            <a:r>
              <a:rPr lang="ru" sz="1600" dirty="0">
                <a:solidFill>
                  <a:srgbClr val="7030A0"/>
                </a:solidFill>
              </a:rPr>
              <a:t> - </a:t>
            </a:r>
            <a:r>
              <a:rPr lang="ru" sz="1600" dirty="0">
                <a:solidFill>
                  <a:schemeClr val="tx1"/>
                </a:solidFill>
              </a:rPr>
              <a:t>Экосистема IT-сервисов для развития гражданской активности.</a:t>
            </a:r>
            <a:endParaRPr sz="16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ru" sz="1600" dirty="0">
              <a:solidFill>
                <a:srgbClr val="7030A0"/>
              </a:solidFill>
            </a:endParaRP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rgbClr val="7030A0"/>
                </a:solidFill>
              </a:rPr>
              <a:t>Включает: </a:t>
            </a:r>
            <a:r>
              <a:rPr lang="ru" sz="1600" dirty="0">
                <a:solidFill>
                  <a:schemeClr val="tx1"/>
                </a:solidFill>
              </a:rPr>
              <a:t>Добро.журнал, Добро.Университет, Добро.навигатор, Добро.Конкурсы, Добро.взаимно, Добро.центр, Добро.Аналитика.</a:t>
            </a:r>
            <a:endParaRPr sz="16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ru" sz="1600" dirty="0">
              <a:solidFill>
                <a:srgbClr val="7030A0"/>
              </a:solidFill>
            </a:endParaRP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rgbClr val="7030A0"/>
                </a:solidFill>
              </a:rPr>
              <a:t>Объединяет </a:t>
            </a:r>
            <a:r>
              <a:rPr lang="ru" sz="2000" b="1" dirty="0">
                <a:solidFill>
                  <a:schemeClr val="tx1"/>
                </a:solidFill>
              </a:rPr>
              <a:t>6,6 млн</a:t>
            </a:r>
            <a:r>
              <a:rPr lang="ru" sz="1600" dirty="0">
                <a:solidFill>
                  <a:schemeClr val="tx1"/>
                </a:solidFill>
              </a:rPr>
              <a:t> человек и почти </a:t>
            </a:r>
            <a:r>
              <a:rPr lang="ru" sz="2000" b="1" dirty="0">
                <a:solidFill>
                  <a:schemeClr val="tx1"/>
                </a:solidFill>
              </a:rPr>
              <a:t>70 тыс. </a:t>
            </a:r>
            <a:r>
              <a:rPr lang="ru" sz="1600" dirty="0">
                <a:solidFill>
                  <a:schemeClr val="tx1"/>
                </a:solidFill>
              </a:rPr>
              <a:t>организаций.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ru" sz="1600" dirty="0">
              <a:solidFill>
                <a:srgbClr val="7030A0"/>
              </a:solidFill>
            </a:endParaRP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rgbClr val="7030A0"/>
                </a:solidFill>
              </a:rPr>
              <a:t>Направлена</a:t>
            </a:r>
            <a:r>
              <a:rPr lang="ru" sz="1600" dirty="0">
                <a:solidFill>
                  <a:schemeClr val="tx1"/>
                </a:solidFill>
              </a:rPr>
              <a:t> на развитие гражданского сектора, поддержку добровольчества, благотворительности, наставничества, донорства, НКО и социального предпринимательства.</a:t>
            </a:r>
            <a:endParaRPr sz="1600" dirty="0">
              <a:solidFill>
                <a:schemeClr val="tx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tx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tx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tx1"/>
              </a:solidFill>
            </a:endParaRP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461FB18F-79D2-CAA5-53EA-84993F5261FD}"/>
              </a:ext>
            </a:extLst>
          </p:cNvPr>
          <p:cNvSpPr/>
          <p:nvPr/>
        </p:nvSpPr>
        <p:spPr>
          <a:xfrm>
            <a:off x="6074364" y="1983400"/>
            <a:ext cx="341644" cy="341644"/>
          </a:xfrm>
          <a:prstGeom prst="ellipse">
            <a:avLst/>
          </a:prstGeom>
          <a:noFill/>
          <a:ln w="28575">
            <a:solidFill>
              <a:srgbClr val="F27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27300"/>
                </a:solidFill>
              </a:rPr>
              <a:t>5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69F78A5-65CF-0707-C502-A6AD8B93C09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5620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304</Words>
  <Application>Microsoft Office PowerPoint</Application>
  <PresentationFormat>Экран (16:9)</PresentationFormat>
  <Paragraphs>50</Paragraphs>
  <Slides>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8" baseType="lpstr">
      <vt:lpstr>Arial</vt:lpstr>
      <vt:lpstr>Courier New</vt:lpstr>
      <vt:lpstr>Simple Light</vt:lpstr>
      <vt:lpstr>АНАЛИЗ ПРИМЕРОВ УСПЕШНОГО ВЗАИМОДЕЙСТВИЯ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ПРИМЕРОВ УСПЕШНОГО ВЗАИМОДЕЙСТВИЯ.</dc:title>
  <cp:lastModifiedBy>Кирилл</cp:lastModifiedBy>
  <cp:revision>3</cp:revision>
  <dcterms:modified xsi:type="dcterms:W3CDTF">2024-08-19T10:01:12Z</dcterms:modified>
</cp:coreProperties>
</file>