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12" d="100"/>
          <a:sy n="112" d="100"/>
        </p:scale>
        <p:origin x="680" y="184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 /><Relationship Id="rId11" Type="http://schemas.openxmlformats.org/officeDocument/2006/relationships/tableStyles" Target="tableStyles.xml" /><Relationship Id="rId12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34244143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037748664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1343157934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6792574" cy="94583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2087707" y="2437967"/>
            <a:ext cx="8016586" cy="1982065"/>
          </a:xfrm>
        </p:spPr>
        <p:txBody>
          <a:bodyPr>
            <a:normAutofit/>
          </a:bodyPr>
          <a:lstStyle/>
          <a:p>
            <a:pPr lvl="0">
              <a:lnSpc>
                <a:spcPct val="100000"/>
              </a:lnSpc>
              <a:defRPr/>
            </a:pPr>
            <a:r>
              <a:rPr lang="ru-RU" sz="2900">
                <a:latin typeface="Arial"/>
                <a:ea typeface="Calibri"/>
                <a:cs typeface="Arial"/>
              </a:rPr>
              <a:t>Грант –  денежная сумма, предоставляемая некоммерческой организации на безвозмездной конкурсной основе для достижения определенных результатов</a:t>
            </a:r>
            <a:endParaRPr lang="ru-RU" sz="2900"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2157845" y="2853603"/>
            <a:ext cx="7876309" cy="1150793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defRPr/>
            </a:pPr>
            <a:r>
              <a:rPr lang="ru-RU" sz="2900">
                <a:latin typeface="Arial"/>
                <a:ea typeface="Calibri"/>
                <a:cs typeface="Arial"/>
              </a:rPr>
              <a:t>Грантодатель – организация, которая предоставляет грант </a:t>
            </a:r>
            <a:endParaRPr lang="ru-RU" sz="2900"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3267940" y="1925565"/>
            <a:ext cx="5656119" cy="3006869"/>
          </a:xfrm>
        </p:spPr>
        <p:txBody>
          <a:bodyPr>
            <a:normAutofit fontScale="90000"/>
          </a:bodyPr>
          <a:lstStyle/>
          <a:p>
            <a:pPr algn="l">
              <a:lnSpc>
                <a:spcPct val="150000"/>
              </a:lnSpc>
              <a:defRPr/>
            </a:pPr>
            <a:r>
              <a:rPr lang="ru-RU" sz="2900">
                <a:latin typeface="Arial"/>
                <a:ea typeface="Calibri"/>
                <a:cs typeface="Arial"/>
              </a:rPr>
              <a:t>Типы грантодателей: </a:t>
            </a:r>
            <a:br>
              <a:rPr lang="ru-RU" sz="2900">
                <a:latin typeface="Arial"/>
                <a:ea typeface="Calibri"/>
                <a:cs typeface="Arial"/>
              </a:rPr>
            </a:br>
            <a:r>
              <a:rPr lang="ru-RU" sz="2900">
                <a:latin typeface="Arial"/>
                <a:ea typeface="Calibri"/>
                <a:cs typeface="Arial"/>
              </a:rPr>
              <a:t>1) Федеральные государственные </a:t>
            </a:r>
            <a:br>
              <a:rPr lang="ru-RU" sz="2900">
                <a:latin typeface="Arial"/>
                <a:ea typeface="Calibri"/>
                <a:cs typeface="Arial"/>
              </a:rPr>
            </a:br>
            <a:r>
              <a:rPr lang="ru-RU" sz="2900">
                <a:latin typeface="Arial"/>
                <a:ea typeface="Calibri"/>
                <a:cs typeface="Arial"/>
              </a:rPr>
              <a:t>2) Региональные государственные </a:t>
            </a:r>
            <a:br>
              <a:rPr lang="ru-RU" sz="2900">
                <a:latin typeface="Arial"/>
                <a:ea typeface="Calibri"/>
                <a:cs typeface="Arial"/>
              </a:rPr>
            </a:br>
            <a:r>
              <a:rPr lang="ru-RU" sz="2900">
                <a:latin typeface="Arial"/>
                <a:ea typeface="Calibri"/>
                <a:cs typeface="Arial"/>
              </a:rPr>
              <a:t>3) Муниципальные</a:t>
            </a:r>
            <a:br>
              <a:rPr lang="ru-RU" sz="2900">
                <a:latin typeface="Arial"/>
                <a:ea typeface="Calibri"/>
                <a:cs typeface="Arial"/>
              </a:rPr>
            </a:br>
            <a:r>
              <a:rPr lang="ru-RU" sz="2900">
                <a:latin typeface="Arial"/>
                <a:ea typeface="Calibri"/>
                <a:cs typeface="Arial"/>
              </a:rPr>
              <a:t>4) Частные и корпоративные</a:t>
            </a:r>
            <a:endParaRPr lang="ru-RU" sz="2900"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3126797" y="1728138"/>
            <a:ext cx="5938405" cy="3401723"/>
          </a:xfrm>
        </p:spPr>
        <p:txBody>
          <a:bodyPr>
            <a:normAutofit fontScale="90000"/>
          </a:bodyPr>
          <a:lstStyle/>
          <a:p>
            <a:pPr algn="l">
              <a:lnSpc>
                <a:spcPct val="150000"/>
              </a:lnSpc>
              <a:defRPr/>
            </a:pPr>
            <a:r>
              <a:rPr lang="ru-RU" sz="2900">
                <a:latin typeface="Arial"/>
                <a:ea typeface="Calibri"/>
                <a:cs typeface="Arial"/>
              </a:rPr>
              <a:t>Этапы получения гранта: </a:t>
            </a:r>
            <a:br>
              <a:rPr lang="ru-RU" sz="2900">
                <a:latin typeface="Arial"/>
                <a:ea typeface="Calibri"/>
                <a:cs typeface="Arial"/>
              </a:rPr>
            </a:br>
            <a:r>
              <a:rPr lang="ru-RU" sz="2900">
                <a:latin typeface="Arial"/>
                <a:ea typeface="Calibri"/>
                <a:cs typeface="Arial"/>
              </a:rPr>
              <a:t>1. Придумайте идею</a:t>
            </a:r>
            <a:br>
              <a:rPr lang="ru-RU" sz="2900">
                <a:latin typeface="Arial"/>
                <a:ea typeface="Calibri"/>
                <a:cs typeface="Arial"/>
              </a:rPr>
            </a:br>
            <a:r>
              <a:rPr lang="ru-RU" sz="2900">
                <a:latin typeface="Arial"/>
                <a:ea typeface="Calibri"/>
                <a:cs typeface="Arial"/>
              </a:rPr>
              <a:t>2. Разработайте проект</a:t>
            </a:r>
            <a:br>
              <a:rPr lang="ru-RU" sz="2900">
                <a:latin typeface="Arial"/>
                <a:ea typeface="Calibri"/>
                <a:cs typeface="Arial"/>
              </a:rPr>
            </a:br>
            <a:r>
              <a:rPr lang="ru-RU" sz="2900">
                <a:latin typeface="Arial"/>
                <a:ea typeface="Calibri"/>
                <a:cs typeface="Arial"/>
              </a:rPr>
              <a:t>3. Выберите грантовый конкурс</a:t>
            </a:r>
            <a:br>
              <a:rPr lang="ru-RU" sz="2900">
                <a:latin typeface="Arial"/>
                <a:ea typeface="Calibri"/>
                <a:cs typeface="Arial"/>
              </a:rPr>
            </a:br>
            <a:r>
              <a:rPr lang="ru-RU" sz="2900">
                <a:latin typeface="Arial"/>
                <a:ea typeface="Calibri"/>
                <a:cs typeface="Arial"/>
              </a:rPr>
              <a:t>4. Оформите проект в виде заявки</a:t>
            </a:r>
            <a:br>
              <a:rPr lang="ru-RU" sz="2900">
                <a:latin typeface="Arial"/>
                <a:ea typeface="Calibri"/>
                <a:cs typeface="Arial"/>
              </a:rPr>
            </a:br>
            <a:r>
              <a:rPr lang="ru-RU" sz="2900">
                <a:latin typeface="Arial"/>
                <a:ea typeface="Calibri"/>
                <a:cs typeface="Arial"/>
              </a:rPr>
              <a:t>5. Ожидайте результатов конкурса</a:t>
            </a:r>
            <a:endParaRPr lang="ru-RU" sz="2900"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2503343" y="1452982"/>
            <a:ext cx="7586230" cy="3952035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defRPr/>
            </a:pPr>
            <a:r>
              <a:rPr lang="ru-RU" sz="2900">
                <a:latin typeface="Arial"/>
                <a:ea typeface="Calibri"/>
                <a:cs typeface="Arial"/>
              </a:rPr>
              <a:t>Типы отчетности о реализации гранта:</a:t>
            </a:r>
            <a:br>
              <a:rPr lang="ru-RU" sz="2900">
                <a:latin typeface="Arial"/>
                <a:ea typeface="Calibri"/>
                <a:cs typeface="Arial"/>
              </a:rPr>
            </a:br>
            <a:r>
              <a:rPr lang="ru-RU" sz="2900">
                <a:latin typeface="Arial"/>
                <a:ea typeface="Calibri"/>
                <a:cs typeface="Arial"/>
              </a:rPr>
              <a:t> </a:t>
            </a:r>
            <a:br>
              <a:rPr lang="ru-RU" sz="2900">
                <a:latin typeface="Arial"/>
                <a:ea typeface="Calibri"/>
                <a:cs typeface="Arial"/>
              </a:rPr>
            </a:br>
            <a:r>
              <a:rPr lang="ru-RU" sz="2900">
                <a:latin typeface="Arial"/>
                <a:ea typeface="Calibri"/>
                <a:cs typeface="Arial"/>
              </a:rPr>
              <a:t>1) Финансовый – подтверждает расходы в соответствии с утвержденным бюджетом</a:t>
            </a:r>
            <a:br>
              <a:rPr lang="ru-RU" sz="2900">
                <a:latin typeface="Arial"/>
                <a:ea typeface="Calibri"/>
                <a:cs typeface="Arial"/>
              </a:rPr>
            </a:br>
            <a:br>
              <a:rPr lang="ru-RU" sz="2900">
                <a:latin typeface="Arial"/>
                <a:ea typeface="Calibri"/>
                <a:cs typeface="Arial"/>
              </a:rPr>
            </a:br>
            <a:r>
              <a:rPr lang="ru-RU" sz="2900">
                <a:latin typeface="Arial"/>
                <a:ea typeface="Calibri"/>
                <a:cs typeface="Arial"/>
              </a:rPr>
              <a:t>2) Аналитический – подтверждает реализацию заявленных мероприятий и достижение установленных показателей </a:t>
            </a:r>
            <a:endParaRPr lang="ru-RU" sz="2900"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72872216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13794474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1592925531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6792574" cy="94583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R7-Office/2024.1.1.375</Application>
  <DocSecurity>0</DocSecurity>
  <PresentationFormat>Широкоэкранный</PresentationFormat>
  <Paragraphs>0</Paragraphs>
  <Slides>7</Slides>
  <Notes>7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Модуль 3. Рабочие процессы некоммерческой организации Урок 1. Организация и проведение событий </dc:title>
  <dc:subject/>
  <dc:creator>User</dc:creator>
  <cp:keywords/>
  <dc:description/>
  <dc:identifier/>
  <dc:language/>
  <cp:lastModifiedBy>Анастасия Чупрова</cp:lastModifiedBy>
  <cp:revision>7</cp:revision>
  <dcterms:created xsi:type="dcterms:W3CDTF">2024-11-24T09:03:57Z</dcterms:created>
  <dcterms:modified xsi:type="dcterms:W3CDTF">2025-01-13T08:08:34Z</dcterms:modified>
  <cp:category/>
  <cp:contentStatus/>
  <cp:version/>
</cp:coreProperties>
</file>