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66" r:id="rId2"/>
    <p:sldId id="256" r:id="rId3"/>
    <p:sldId id="257" r:id="rId4"/>
    <p:sldId id="258" r:id="rId5"/>
    <p:sldId id="262" r:id="rId6"/>
    <p:sldId id="263" r:id="rId7"/>
    <p:sldId id="264" r:id="rId8"/>
    <p:sldId id="267" r:id="rId9"/>
  </p:sldIdLst>
  <p:sldSz cx="13436600" cy="7562850"/>
  <p:notesSz cx="13436600" cy="7562850"/>
  <p:embeddedFontLst>
    <p:embeddedFont>
      <p:font typeface="Halvar Breit Rg" panose="00000505000000000000" charset="0"/>
      <p:regular r:id="rId11"/>
    </p:embeddedFont>
    <p:embeddedFont>
      <p:font typeface="Montserrat Medium" panose="00000600000000000000" pitchFamily="2" charset="-52"/>
      <p:regular r:id="rId12"/>
      <p:italic r:id="rId13"/>
    </p:embeddedFont>
  </p:embeddedFontLst>
  <p:defaultTextStyle>
    <a:defPPr>
      <a:defRPr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754" y="5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822950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7610475" y="0"/>
            <a:ext cx="5822950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723FF-7330-4DA7-8881-ED568309A8AB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51350" y="946150"/>
            <a:ext cx="45339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343025" y="3640138"/>
            <a:ext cx="107505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5822950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7610475" y="7183438"/>
            <a:ext cx="5822950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33D99-644B-41C7-BC7F-5563321A9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24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33D99-644B-41C7-BC7F-5563321A977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46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33D99-644B-41C7-BC7F-5563321A977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96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1008221" y="2344483"/>
            <a:ext cx="11426508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Halvar Breit Rg"/>
                <a:cs typeface="Halvar Breit Rg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2016442" y="4235196"/>
            <a:ext cx="9410065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4450" b="0" i="0">
                <a:solidFill>
                  <a:schemeClr val="bg1"/>
                </a:solidFill>
                <a:latin typeface="Halvar Breit Rg"/>
                <a:cs typeface="Halvar Breit Rg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4450" b="0" i="0">
                <a:solidFill>
                  <a:schemeClr val="bg1"/>
                </a:solidFill>
                <a:latin typeface="Halvar Breit Rg"/>
                <a:cs typeface="Halvar Breit Rg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672147" y="1739455"/>
            <a:ext cx="584768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6923119" y="1739455"/>
            <a:ext cx="584768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4450" b="0" i="0">
                <a:solidFill>
                  <a:schemeClr val="bg1"/>
                </a:solidFill>
                <a:latin typeface="Halvar Breit Rg"/>
                <a:cs typeface="Halvar Breit Rg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0" y="12"/>
            <a:ext cx="13440410" cy="7560308"/>
          </a:xfrm>
          <a:custGeom>
            <a:avLst/>
            <a:gdLst/>
            <a:ahLst/>
            <a:cxnLst/>
            <a:rect l="l" t="t" r="r" b="b"/>
            <a:pathLst>
              <a:path w="13440410" h="7560309" extrusionOk="0">
                <a:moveTo>
                  <a:pt x="13440156" y="0"/>
                </a:moveTo>
                <a:lnTo>
                  <a:pt x="0" y="0"/>
                </a:lnTo>
                <a:lnTo>
                  <a:pt x="0" y="7559992"/>
                </a:lnTo>
                <a:lnTo>
                  <a:pt x="13440156" y="7559992"/>
                </a:lnTo>
                <a:lnTo>
                  <a:pt x="13440156" y="0"/>
                </a:lnTo>
                <a:close/>
              </a:path>
            </a:pathLst>
          </a:custGeom>
          <a:solidFill>
            <a:srgbClr val="FF6B6B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5350826" y="3010724"/>
            <a:ext cx="2738121" cy="1198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 b="0" i="0">
                <a:solidFill>
                  <a:schemeClr val="bg1"/>
                </a:solidFill>
                <a:latin typeface="Halvar Breit Rg"/>
                <a:cs typeface="Halvar Breit Rg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672147" y="1739455"/>
            <a:ext cx="12098655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4570603" y="7033450"/>
            <a:ext cx="430174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672147" y="7033450"/>
            <a:ext cx="309187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10/8/2024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9678924" y="7033450"/>
            <a:ext cx="3091877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6EED5C5-F130-57C7-5BDF-1C8E194AE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3660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08203AE-41C9-33BD-D2FC-79F92B72B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118" y="0"/>
            <a:ext cx="5053482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F5983-7A18-0C5A-AB70-D8F1766DE711}"/>
              </a:ext>
            </a:extLst>
          </p:cNvPr>
          <p:cNvSpPr txBox="1"/>
          <p:nvPr/>
        </p:nvSpPr>
        <p:spPr>
          <a:xfrm>
            <a:off x="1155700" y="6113538"/>
            <a:ext cx="68078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Урок 1. Как смотреть курс?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8A676D-E606-ED00-D3A3-C3E859A4D2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312104"/>
            <a:ext cx="1945871" cy="5597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B23255-C838-105A-2D42-3A03B3746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240216"/>
            <a:ext cx="5053482" cy="6316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CA7F1-91C7-5304-5DB3-EE740498EDD4}"/>
              </a:ext>
            </a:extLst>
          </p:cNvPr>
          <p:cNvSpPr txBox="1"/>
          <p:nvPr/>
        </p:nvSpPr>
        <p:spPr>
          <a:xfrm>
            <a:off x="393700" y="1864135"/>
            <a:ext cx="87890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200" b="1" dirty="0">
                <a:solidFill>
                  <a:schemeClr val="bg1"/>
                </a:solidFill>
              </a:rPr>
              <a:t>«Развитие компетенций организаторов волонтерского сопровождения молодежных событий»</a:t>
            </a:r>
          </a:p>
        </p:txBody>
      </p:sp>
    </p:spTree>
    <p:extLst>
      <p:ext uri="{BB962C8B-B14F-4D97-AF65-F5344CB8AC3E}">
        <p14:creationId xmlns:p14="http://schemas.microsoft.com/office/powerpoint/2010/main" val="3162491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/>
          <p:nvPr/>
        </p:nvSpPr>
        <p:spPr bwMode="auto">
          <a:xfrm>
            <a:off x="6032500" y="1876425"/>
            <a:ext cx="6726734" cy="76599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12700" marR="5080">
              <a:spcBef>
                <a:spcPts val="2415"/>
              </a:spcBef>
              <a:defRPr/>
            </a:pPr>
            <a:r>
              <a:rPr lang="ru-RU" sz="4000" spc="-20" dirty="0" err="1">
                <a:solidFill>
                  <a:srgbClr val="FF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Шафоростов</a:t>
            </a:r>
            <a:r>
              <a:rPr lang="ru-RU" sz="4000" spc="-20" dirty="0">
                <a:solidFill>
                  <a:srgbClr val="FF6B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Сергей</a:t>
            </a:r>
            <a:endParaRPr sz="4000" dirty="0">
              <a:solidFill>
                <a:srgbClr val="FF6B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3"/>
          <p:cNvSpPr txBox="1"/>
          <p:nvPr/>
        </p:nvSpPr>
        <p:spPr bwMode="auto">
          <a:xfrm>
            <a:off x="6565900" y="2790824"/>
            <a:ext cx="5943600" cy="45720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12700" marR="5080">
              <a:spcBef>
                <a:spcPts val="2415"/>
              </a:spcBef>
              <a:defRPr/>
            </a:pPr>
            <a:r>
              <a:rPr lang="ru-RU"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Ассоциации тренеров РСМ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rcRect t="495" b="24712"/>
          <a:stretch/>
        </p:blipFill>
        <p:spPr bwMode="auto">
          <a:xfrm>
            <a:off x="937186" y="1444263"/>
            <a:ext cx="4225108" cy="4225108"/>
          </a:xfrm>
          <a:prstGeom prst="ellipse">
            <a:avLst/>
          </a:prstGeom>
          <a:ln w="76200">
            <a:solidFill>
              <a:srgbClr val="FF6B6B"/>
            </a:solidFill>
          </a:ln>
        </p:spPr>
      </p:pic>
      <p:sp>
        <p:nvSpPr>
          <p:cNvPr id="9" name="object 3"/>
          <p:cNvSpPr txBox="1"/>
          <p:nvPr/>
        </p:nvSpPr>
        <p:spPr bwMode="auto">
          <a:xfrm>
            <a:off x="6565900" y="3372340"/>
            <a:ext cx="5943600" cy="61359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12700" marR="5080">
              <a:spcBef>
                <a:spcPts val="2415"/>
              </a:spcBef>
              <a:defRPr/>
            </a:pPr>
            <a:r>
              <a:rPr lang="ru-RU"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 образовательных программ и проектов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3"/>
          <p:cNvSpPr txBox="1"/>
          <p:nvPr/>
        </p:nvSpPr>
        <p:spPr bwMode="auto">
          <a:xfrm>
            <a:off x="6565900" y="4053140"/>
            <a:ext cx="5943600" cy="61359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12700" marR="5080">
              <a:spcBef>
                <a:spcPts val="2415"/>
              </a:spcBef>
              <a:defRPr/>
            </a:pPr>
            <a:r>
              <a:rPr lang="ru-RU" sz="20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Хороший человек</a:t>
            </a:r>
            <a:endParaRPr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Изображение выглядит как Графика, Красочность, Шрифт, дизайн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32804" y="2826074"/>
            <a:ext cx="380695" cy="38069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Графика, Красочность, Шрифт, дизайн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32500" y="3488788"/>
            <a:ext cx="380695" cy="38069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ка, Красочность, Шрифт, дизайн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32804" y="4169588"/>
            <a:ext cx="380695" cy="3806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5041900" y="5457825"/>
            <a:ext cx="5638800" cy="888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5648" y="21063"/>
            <a:ext cx="13442248" cy="7559675"/>
          </a:xfrm>
          <a:prstGeom prst="rect">
            <a:avLst/>
          </a:prstGeom>
        </p:spPr>
      </p:pic>
      <p:sp>
        <p:nvSpPr>
          <p:cNvPr id="8" name="object 3"/>
          <p:cNvSpPr txBox="1"/>
          <p:nvPr/>
        </p:nvSpPr>
        <p:spPr bwMode="auto">
          <a:xfrm>
            <a:off x="1231900" y="276880"/>
            <a:ext cx="11271444" cy="763479"/>
          </a:xfrm>
          <a:prstGeom prst="rect">
            <a:avLst/>
          </a:prstGeom>
        </p:spPr>
        <p:txBody>
          <a:bodyPr vert="horz" wrap="square" lIns="0" tIns="306705" rIns="0" bIns="0" rtlCol="0">
            <a:spAutoFit/>
          </a:bodyPr>
          <a:lstStyle/>
          <a:p>
            <a:pPr marL="12700" marR="5080" algn="ctr">
              <a:lnSpc>
                <a:spcPct val="73100"/>
              </a:lnSpc>
              <a:spcBef>
                <a:spcPts val="2415"/>
              </a:spcBef>
              <a:defRPr/>
            </a:pPr>
            <a:r>
              <a:rPr lang="ru-RU" sz="4000" b="1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такие тимлиды, и почему речь о них?</a:t>
            </a:r>
            <a:endParaRPr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93700" y="6345949"/>
            <a:ext cx="5638800" cy="1025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F259F-81E1-19C2-002B-A661206A015F}"/>
              </a:ext>
            </a:extLst>
          </p:cNvPr>
          <p:cNvSpPr txBox="1"/>
          <p:nvPr/>
        </p:nvSpPr>
        <p:spPr>
          <a:xfrm>
            <a:off x="1085656" y="2373139"/>
            <a:ext cx="112714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урс направлен, прежде всего, на обучение тимлидов – лидеров событийных волонтеров по разным направлениям.</a:t>
            </a:r>
          </a:p>
          <a:p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Тимлид – это руководитель, который планирует и организует работу команды, распределяет задачи между волонтерами, мотивирует их,</a:t>
            </a:r>
          </a:p>
          <a:p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отвечает за результаты перед организатором события. </a:t>
            </a:r>
          </a:p>
          <a:p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Тимлид управляет небольшой командой, в которой обычно не больше 10—12 человек. 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9712" y="17145"/>
            <a:ext cx="13442248" cy="7559675"/>
          </a:xfrm>
          <a:prstGeom prst="rect">
            <a:avLst/>
          </a:prstGeom>
        </p:spPr>
      </p:pic>
      <p:sp>
        <p:nvSpPr>
          <p:cNvPr id="8" name="object 3"/>
          <p:cNvSpPr txBox="1"/>
          <p:nvPr/>
        </p:nvSpPr>
        <p:spPr bwMode="auto">
          <a:xfrm>
            <a:off x="241300" y="235303"/>
            <a:ext cx="11896092" cy="779637"/>
          </a:xfrm>
          <a:prstGeom prst="rect">
            <a:avLst/>
          </a:prstGeom>
        </p:spPr>
        <p:txBody>
          <a:bodyPr vert="horz" wrap="square" lIns="0" tIns="306705" rIns="0" bIns="0" rtlCol="0">
            <a:spAutoFit/>
          </a:bodyPr>
          <a:lstStyle/>
          <a:p>
            <a:pPr marL="12700" marR="5080" algn="ctr">
              <a:lnSpc>
                <a:spcPct val="73100"/>
              </a:lnSpc>
              <a:spcBef>
                <a:spcPts val="2415"/>
              </a:spcBef>
              <a:defRPr/>
            </a:pPr>
            <a:r>
              <a:rPr lang="ru-RU" sz="4000" b="1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проходить этот видеокурс?</a:t>
            </a:r>
            <a:endParaRPr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13"/>
          <p:cNvSpPr txBox="1"/>
          <p:nvPr/>
        </p:nvSpPr>
        <p:spPr bwMode="auto">
          <a:xfrm>
            <a:off x="7785100" y="6940903"/>
            <a:ext cx="5458004" cy="38664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35"/>
              </a:spcBef>
              <a:defRPr/>
            </a:pPr>
            <a:r>
              <a:rPr lang="en-GB" sz="2400" spc="10">
                <a:solidFill>
                  <a:srgbClr val="FF6B6B"/>
                </a:solidFill>
                <a:latin typeface="Montserrat Medium"/>
                <a:cs typeface="Montserrat Medium"/>
              </a:rPr>
              <a:t>*</a:t>
            </a:r>
            <a:r>
              <a:rPr lang="ru-RU" sz="2400" spc="10">
                <a:solidFill>
                  <a:srgbClr val="FF6B6B"/>
                </a:solidFill>
                <a:latin typeface="Montserrat Medium"/>
                <a:cs typeface="Montserrat Medium"/>
              </a:rPr>
              <a:t>И не только этот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17500" y="6372225"/>
            <a:ext cx="5257800" cy="955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356D30-D4C8-4B1E-72CC-014F2B1CC355}"/>
              </a:ext>
            </a:extLst>
          </p:cNvPr>
          <p:cNvSpPr txBox="1"/>
          <p:nvPr/>
        </p:nvSpPr>
        <p:spPr>
          <a:xfrm>
            <a:off x="958312" y="1800225"/>
            <a:ext cx="11506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Идеальная ситуация: вы уже пробовали, и получилось плохо.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 Поставьте себе цель: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зачем вы проходите этот курс,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как вы планируете применить знания видеокурса в своей деятельности,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как вы поймёте, что курс был эффективным для вас.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3.   Оцените ресурсы.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3174"/>
            <a:ext cx="13442248" cy="7559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t="20442" b="12891"/>
          <a:stretch/>
        </p:blipFill>
        <p:spPr bwMode="auto">
          <a:xfrm>
            <a:off x="748747" y="1089000"/>
            <a:ext cx="4680000" cy="4680000"/>
          </a:xfrm>
          <a:prstGeom prst="rect">
            <a:avLst/>
          </a:prstGeom>
        </p:spPr>
      </p:pic>
      <p:sp>
        <p:nvSpPr>
          <p:cNvPr id="7" name="object 3"/>
          <p:cNvSpPr txBox="1"/>
          <p:nvPr/>
        </p:nvSpPr>
        <p:spPr bwMode="auto">
          <a:xfrm>
            <a:off x="5923684" y="1061353"/>
            <a:ext cx="6758940" cy="1575624"/>
          </a:xfrm>
          <a:prstGeom prst="rect">
            <a:avLst/>
          </a:prstGeom>
        </p:spPr>
        <p:txBody>
          <a:bodyPr vert="horz" wrap="square" lIns="0" tIns="306705" rIns="0" bIns="0" rtlCol="0">
            <a:spAutoFit/>
          </a:bodyPr>
          <a:lstStyle/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r>
              <a:rPr lang="ru-RU" sz="28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Организуйте пространство  обучения так, чтобы тебе было удобно:</a:t>
            </a:r>
          </a:p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endParaRPr sz="2800" dirty="0">
              <a:solidFill>
                <a:schemeClr val="tx1"/>
              </a:solidFill>
              <a:latin typeface="Halvar Breit Rg"/>
              <a:cs typeface="Halvar Breit Rg"/>
            </a:endParaRPr>
          </a:p>
        </p:txBody>
      </p:sp>
      <p:sp>
        <p:nvSpPr>
          <p:cNvPr id="9" name="object 3"/>
          <p:cNvSpPr txBox="1"/>
          <p:nvPr/>
        </p:nvSpPr>
        <p:spPr bwMode="auto">
          <a:xfrm>
            <a:off x="5923684" y="2052329"/>
            <a:ext cx="5647692" cy="3431389"/>
          </a:xfrm>
          <a:prstGeom prst="rect">
            <a:avLst/>
          </a:prstGeom>
        </p:spPr>
        <p:txBody>
          <a:bodyPr vert="horz" wrap="square" lIns="0" tIns="306705" rIns="0" bIns="0" rtlCol="0">
            <a:spAutoFit/>
          </a:bodyPr>
          <a:lstStyle/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endParaRPr lang="ru-RU" sz="2800" spc="-20" dirty="0">
              <a:solidFill>
                <a:schemeClr val="tx1"/>
              </a:solidFill>
              <a:latin typeface="Halvar Breit Rg"/>
              <a:cs typeface="Halvar Breit Rg"/>
            </a:endParaRPr>
          </a:p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r>
              <a:rPr lang="en-GB" sz="28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найдите подходящее время,</a:t>
            </a:r>
            <a:endParaRPr lang="en-GB" sz="2800" spc="-2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найдите подходящую локацию,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наденьте удобную одежду,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подготовьте материалы для учёбы</a:t>
            </a:r>
            <a:endParaRPr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41300" y="6372225"/>
            <a:ext cx="6324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3174"/>
            <a:ext cx="13442248" cy="7559675"/>
          </a:xfrm>
          <a:prstGeom prst="rect">
            <a:avLst/>
          </a:prstGeom>
        </p:spPr>
      </p:pic>
      <p:sp>
        <p:nvSpPr>
          <p:cNvPr id="7" name="object 3"/>
          <p:cNvSpPr txBox="1"/>
          <p:nvPr/>
        </p:nvSpPr>
        <p:spPr bwMode="auto">
          <a:xfrm>
            <a:off x="6131560" y="733424"/>
            <a:ext cx="5647692" cy="1262782"/>
          </a:xfrm>
          <a:prstGeom prst="rect">
            <a:avLst/>
          </a:prstGeom>
        </p:spPr>
        <p:txBody>
          <a:bodyPr vert="horz" wrap="square" lIns="0" tIns="306705" rIns="0" bIns="0" rtlCol="0">
            <a:spAutoFit/>
          </a:bodyPr>
          <a:lstStyle/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endParaRPr lang="ru-RU" sz="2800" spc="-20" dirty="0">
              <a:solidFill>
                <a:schemeClr val="tx1"/>
              </a:solidFill>
              <a:latin typeface="Halvar Breit Rg"/>
              <a:cs typeface="Halvar Breit Rg"/>
            </a:endParaRPr>
          </a:p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r>
              <a:rPr lang="ru-RU" sz="28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Учитесь с кем-то:</a:t>
            </a:r>
            <a:endParaRPr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3"/>
          <p:cNvSpPr txBox="1"/>
          <p:nvPr/>
        </p:nvSpPr>
        <p:spPr bwMode="auto">
          <a:xfrm>
            <a:off x="6162189" y="1963822"/>
            <a:ext cx="5647692" cy="3444982"/>
          </a:xfrm>
          <a:prstGeom prst="rect">
            <a:avLst/>
          </a:prstGeom>
        </p:spPr>
        <p:txBody>
          <a:bodyPr vert="horz" wrap="square" lIns="0" tIns="306705" rIns="0" bIns="0" rtlCol="0">
            <a:spAutoFit/>
          </a:bodyPr>
          <a:lstStyle/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r>
              <a:rPr lang="en-GB" sz="28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учитесь вместе, чтобы помогать другу </a:t>
            </a:r>
            <a:r>
              <a:rPr lang="ru-RU" sz="2800" spc="-2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другу</a:t>
            </a:r>
            <a:r>
              <a:rPr lang="ru-RU" sz="28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продолжать обучение,</a:t>
            </a:r>
            <a:endParaRPr lang="en-GB" sz="2800" spc="-2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учитесь вместе, чтобы обсуждать и лучше понимать материал,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учитесь вместе, чтобы вступать в кооперацию.</a:t>
            </a:r>
            <a:endParaRPr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10417" r="23034"/>
          <a:stretch/>
        </p:blipFill>
        <p:spPr bwMode="auto">
          <a:xfrm>
            <a:off x="708000" y="1089000"/>
            <a:ext cx="4680000" cy="46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1300" y="6645197"/>
            <a:ext cx="6322100" cy="9144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3174"/>
            <a:ext cx="13442248" cy="7559675"/>
          </a:xfrm>
          <a:prstGeom prst="rect">
            <a:avLst/>
          </a:prstGeom>
        </p:spPr>
      </p:pic>
      <p:sp>
        <p:nvSpPr>
          <p:cNvPr id="7" name="object 3"/>
          <p:cNvSpPr txBox="1"/>
          <p:nvPr/>
        </p:nvSpPr>
        <p:spPr bwMode="auto">
          <a:xfrm>
            <a:off x="6131560" y="733424"/>
            <a:ext cx="5647692" cy="640432"/>
          </a:xfrm>
          <a:prstGeom prst="rect">
            <a:avLst/>
          </a:prstGeom>
        </p:spPr>
        <p:txBody>
          <a:bodyPr vert="horz" wrap="square" lIns="0" tIns="306705" rIns="0" bIns="0" rtlCol="0">
            <a:spAutoFit/>
          </a:bodyPr>
          <a:lstStyle/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r>
              <a:rPr lang="ru-RU" sz="28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Найдите наставника:</a:t>
            </a:r>
            <a:endParaRPr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3"/>
          <p:cNvSpPr txBox="1"/>
          <p:nvPr/>
        </p:nvSpPr>
        <p:spPr bwMode="auto">
          <a:xfrm>
            <a:off x="6131560" y="1639501"/>
            <a:ext cx="5647692" cy="2828851"/>
          </a:xfrm>
          <a:prstGeom prst="rect">
            <a:avLst/>
          </a:prstGeom>
        </p:spPr>
        <p:txBody>
          <a:bodyPr vert="horz" wrap="square" lIns="0" tIns="306705" rIns="0" bIns="0" rtlCol="0">
            <a:spAutoFit/>
          </a:bodyPr>
          <a:lstStyle/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r>
              <a:rPr lang="en-GB" sz="28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наставник поможет отслеживать успехи,</a:t>
            </a:r>
            <a:endParaRPr lang="en-GB" sz="2800" spc="-2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наставник дополнит видеокурс своими знаниями,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73100"/>
              </a:lnSpc>
              <a:spcBef>
                <a:spcPts val="2415"/>
              </a:spcBef>
              <a:defRPr/>
            </a:pPr>
            <a:r>
              <a:rPr lang="en-GB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наставник ответ на возникающие вопросы.</a:t>
            </a:r>
            <a:endParaRPr lang="en-GB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9805" t="46377" r="9805"/>
          <a:stretch/>
        </p:blipFill>
        <p:spPr bwMode="auto">
          <a:xfrm>
            <a:off x="708000" y="1089000"/>
            <a:ext cx="4680000" cy="46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46100" y="6397586"/>
            <a:ext cx="6322100" cy="91447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6EED5C5-F130-57C7-5BDF-1C8E194AE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3660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08203AE-41C9-33BD-D2FC-79F92B72B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118" y="0"/>
            <a:ext cx="5053482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5F5983-7A18-0C5A-AB70-D8F1766DE711}"/>
              </a:ext>
            </a:extLst>
          </p:cNvPr>
          <p:cNvSpPr txBox="1"/>
          <p:nvPr/>
        </p:nvSpPr>
        <p:spPr>
          <a:xfrm>
            <a:off x="1155700" y="6113538"/>
            <a:ext cx="68078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Урок 1. Как смотреть курс?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8A676D-E606-ED00-D3A3-C3E859A4D2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312104"/>
            <a:ext cx="1945871" cy="5597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B23255-C838-105A-2D42-3A03B3746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240216"/>
            <a:ext cx="5053482" cy="6316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CA7F1-91C7-5304-5DB3-EE740498EDD4}"/>
              </a:ext>
            </a:extLst>
          </p:cNvPr>
          <p:cNvSpPr txBox="1"/>
          <p:nvPr/>
        </p:nvSpPr>
        <p:spPr>
          <a:xfrm>
            <a:off x="393700" y="1864135"/>
            <a:ext cx="87890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200" b="1" dirty="0">
                <a:solidFill>
                  <a:schemeClr val="bg1"/>
                </a:solidFill>
              </a:rPr>
              <a:t>«Развитие компетенций организаторов волонтерского сопровождения молодежных событий»</a:t>
            </a:r>
          </a:p>
        </p:txBody>
      </p:sp>
    </p:spTree>
    <p:extLst>
      <p:ext uri="{BB962C8B-B14F-4D97-AF65-F5344CB8AC3E}">
        <p14:creationId xmlns:p14="http://schemas.microsoft.com/office/powerpoint/2010/main" val="953762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271</Words>
  <Application>Microsoft Office PowerPoint</Application>
  <DocSecurity>0</DocSecurity>
  <PresentationFormat>Произвольный</PresentationFormat>
  <Paragraphs>42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Montserrat Medium</vt:lpstr>
      <vt:lpstr>Arial</vt:lpstr>
      <vt:lpstr>Calibri</vt:lpstr>
      <vt:lpstr>Halvar Breit Rg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Добрино шаблон презентации</dc:title>
  <dc:subject/>
  <dc:creator>katana66</dc:creator>
  <cp:keywords/>
  <dc:description/>
  <cp:lastModifiedBy>katana66</cp:lastModifiedBy>
  <cp:revision>12</cp:revision>
  <dcterms:created xsi:type="dcterms:W3CDTF">2024-05-27T08:32:33Z</dcterms:created>
  <dcterms:modified xsi:type="dcterms:W3CDTF">2024-10-08T05:16:47Z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2024-05-27T00:00:00Z</vt:filetime>
  </property>
  <property fmtid="{D5CDD505-2E9C-101B-9397-08002B2CF9AE}" pid="3" name="Creator">
    <vt:lpwstr>Adobe Illustrator CC 23.0 (Windows)</vt:lpwstr>
  </property>
  <property fmtid="{D5CDD505-2E9C-101B-9397-08002B2CF9AE}" pid="4" name="LastSaved">
    <vt:filetime>2024-05-27T00:00:00Z</vt:filetime>
  </property>
  <property fmtid="{D5CDD505-2E9C-101B-9397-08002B2CF9AE}" pid="5" name="Producer">
    <vt:lpwstr>Adobe PDF library 15.00</vt:lpwstr>
  </property>
</Properties>
</file>