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74" r:id="rId3"/>
    <p:sldId id="275" r:id="rId4"/>
    <p:sldId id="276" r:id="rId5"/>
    <p:sldId id="278" r:id="rId6"/>
    <p:sldId id="285" r:id="rId7"/>
    <p:sldId id="294" r:id="rId8"/>
    <p:sldId id="295" r:id="rId9"/>
    <p:sldId id="296" r:id="rId10"/>
    <p:sldId id="297" r:id="rId11"/>
    <p:sldId id="298" r:id="rId12"/>
    <p:sldId id="280" r:id="rId13"/>
    <p:sldId id="281" r:id="rId14"/>
    <p:sldId id="287" r:id="rId15"/>
    <p:sldId id="299" r:id="rId16"/>
    <p:sldId id="289" r:id="rId17"/>
    <p:sldId id="291" r:id="rId18"/>
    <p:sldId id="293" r:id="rId19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ormular" panose="02000000000000000000" pitchFamily="2" charset="-52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681569-29F7-4EAE-8546-ED72F5A50FA9}">
          <p14:sldIdLst>
            <p14:sldId id="284"/>
            <p14:sldId id="274"/>
            <p14:sldId id="275"/>
            <p14:sldId id="276"/>
          </p14:sldIdLst>
        </p14:section>
        <p14:section name="Раздел без заголовка" id="{3B113908-8A6E-4BA0-87C6-07174C6FC6C4}">
          <p14:sldIdLst>
            <p14:sldId id="278"/>
            <p14:sldId id="285"/>
            <p14:sldId id="294"/>
            <p14:sldId id="295"/>
            <p14:sldId id="296"/>
            <p14:sldId id="297"/>
            <p14:sldId id="298"/>
            <p14:sldId id="280"/>
            <p14:sldId id="281"/>
            <p14:sldId id="287"/>
            <p14:sldId id="299"/>
            <p14:sldId id="289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029"/>
    <a:srgbClr val="51624F"/>
    <a:srgbClr val="E2252C"/>
    <a:srgbClr val="5D7261"/>
    <a:srgbClr val="93A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73" y="4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07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80488-4F5E-4C18-A421-C93ABFCDBA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1CCE2-660A-4BBD-94F9-1E0869E08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9DE3-CA05-4E1D-9835-C112CE084225}"/>
              </a:ext>
            </a:extLst>
          </p:cNvPr>
          <p:cNvSpPr txBox="1"/>
          <p:nvPr userDrawn="1"/>
        </p:nvSpPr>
        <p:spPr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5158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4BBB76A-49F0-4F27-A63B-7D4850373736}"/>
              </a:ext>
            </a:extLst>
          </p:cNvPr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32B57C2-45B7-4071-B5C4-D729B50F2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E67CA8-89FD-40FF-B4AD-62A49AC2E7F5}"/>
              </a:ext>
            </a:extLst>
          </p:cNvPr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881B57F-61CE-48C0-8F30-5D3C8EB05D2A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1" name="Graphic 48">
              <a:extLst>
                <a:ext uri="{FF2B5EF4-FFF2-40B4-BE49-F238E27FC236}">
                  <a16:creationId xmlns:a16="http://schemas.microsoft.com/office/drawing/2014/main" id="{2F3DB51B-78C8-45FF-AA4F-4C98DC0F169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929F21-7D7B-4FF9-B002-7D28E7BD3E36}"/>
              </a:ext>
            </a:extLst>
          </p:cNvPr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BB2D2F60-E17C-41B9-A230-699B091C4008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4" name="Graphic 48">
              <a:extLst>
                <a:ext uri="{FF2B5EF4-FFF2-40B4-BE49-F238E27FC236}">
                  <a16:creationId xmlns:a16="http://schemas.microsoft.com/office/drawing/2014/main" id="{2F10B6FC-48A2-4E07-80E8-B51B05C5C20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B31874-58D0-4BC8-8A2B-483FBC49D620}"/>
              </a:ext>
            </a:extLst>
          </p:cNvPr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18D850E4-AE92-4F80-B51E-F63BFF6886D6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Graphic 48">
              <a:extLst>
                <a:ext uri="{FF2B5EF4-FFF2-40B4-BE49-F238E27FC236}">
                  <a16:creationId xmlns:a16="http://schemas.microsoft.com/office/drawing/2014/main" id="{30524FB4-DEF8-4C72-9596-8EEE23A3B448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1803457-040C-47B8-BECA-362C2CBA008D}"/>
              </a:ext>
            </a:extLst>
          </p:cNvPr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9631FEF9-0695-49AA-8212-FE0F9DA78A19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Graphic 48">
              <a:extLst>
                <a:ext uri="{FF2B5EF4-FFF2-40B4-BE49-F238E27FC236}">
                  <a16:creationId xmlns:a16="http://schemas.microsoft.com/office/drawing/2014/main" id="{359FC855-526B-4BE0-86EE-1C4DAFD127C2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4C285C-38B5-4D94-BF8D-8BBD117EF1D7}"/>
              </a:ext>
            </a:extLst>
          </p:cNvPr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657E1ABF-B40C-488D-9CDF-52FB3CBE7771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3" name="Graphic 48">
              <a:extLst>
                <a:ext uri="{FF2B5EF4-FFF2-40B4-BE49-F238E27FC236}">
                  <a16:creationId xmlns:a16="http://schemas.microsoft.com/office/drawing/2014/main" id="{ED9EBB38-CB88-45E5-B58C-852A51FEAC25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5" name="Picture Placeholder 1">
            <a:extLst>
              <a:ext uri="{FF2B5EF4-FFF2-40B4-BE49-F238E27FC236}">
                <a16:creationId xmlns:a16="http://schemas.microsoft.com/office/drawing/2014/main" id="{0E926900-CDEE-418D-994C-0D6AA4E8A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>
            <a:extLst>
              <a:ext uri="{FF2B5EF4-FFF2-40B4-BE49-F238E27FC236}">
                <a16:creationId xmlns:a16="http://schemas.microsoft.com/office/drawing/2014/main" id="{9FEE02A8-F6B3-44C7-B13A-E45FC76FE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80469BD-7AF3-408B-B959-565CFE893FDC}"/>
              </a:ext>
            </a:extLst>
          </p:cNvPr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8A13FC6D-0E85-4FFA-B670-7F1F7ECFA11C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83AEB86-F3CD-4E45-BA70-6043042456F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C95D82-005A-4C98-857D-31AA8FFE4B6E}"/>
              </a:ext>
            </a:extLst>
          </p:cNvPr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95D7CED7-3CFD-4227-BCC0-6C43A024187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42B5CB59-22F8-4F80-8EC8-F0D9085157D0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9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id="{C08F6F0D-6F9B-4D9E-B010-5519B45626EE}"/>
              </a:ext>
            </a:extLst>
          </p:cNvPr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0BA7511-0E1B-4173-A380-5E1AF41A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98AA769-A0CB-42DB-85F5-9E0554E4E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36B6E0F-D4FC-4354-933F-BD5B82E2CA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43B99D-A66D-4DC9-B872-F31E9F159E47}"/>
              </a:ext>
            </a:extLst>
          </p:cNvPr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0CF09AB-379D-4672-883C-F8B6569291D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0520816-4CDD-400E-9108-989FBBF8315B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6655A66-F93D-494A-9222-2FF06F7326C2}"/>
              </a:ext>
            </a:extLst>
          </p:cNvPr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FEC9C4DC-2052-49AA-B4C7-CC59B270E24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DDAFAAA0-A960-4E09-BD33-560FB63955D9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09FDAC3C-253C-4F81-93C6-AF6B97AC25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CBC10744-2D14-4311-9257-A296902907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4A6884E-0384-437C-A500-97D15307F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55C8F3A4-B7CD-4061-8CEB-B67F4FAB8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727FFBDC-C7FE-43E9-9B6A-F7E4AE41E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2840A872-AAFE-44C6-8DBB-8A7F1BF382B3}"/>
              </a:ext>
            </a:extLst>
          </p:cNvPr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B4619D-BC72-4DFC-BD54-9DCCC0CB5A82}"/>
              </a:ext>
            </a:extLst>
          </p:cNvPr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0711CEF3-C5EC-492F-9A88-66CEEEE1520E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8C2ED7AA-3BE7-431A-BEEB-3132E908D096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1ACD2-D84B-456E-B257-D959FBA5DBE3}"/>
              </a:ext>
            </a:extLst>
          </p:cNvPr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BFD12614-6F1A-42D7-96FD-583A6C43D57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6338D75-40B3-41C0-BB79-748B3CC037DA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8127852-467E-46F7-8C30-B30DB5460DFF}"/>
              </a:ext>
            </a:extLst>
          </p:cNvPr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9FB7169A-4C81-40D8-ADEB-31ECBB39935B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18BDB52-3319-47A9-83D0-8204C865301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0AC91-2159-4D1B-8B25-795DDF530EE5}"/>
              </a:ext>
            </a:extLst>
          </p:cNvPr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59FCAC91-324E-4BB4-B79B-F3AF78543FB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5E9CC8A-B75F-452D-9988-8472FF3BEB3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EFD0EC-D93C-46AC-A2F7-D2181540FEEA}"/>
              </a:ext>
            </a:extLst>
          </p:cNvPr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E881C552-5B41-436D-94EA-2044AAC7AE2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64991266-B7FB-4760-AEBB-F04A985E26A3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3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0F63B8-8FB7-433F-BC03-F755CF117A9C}"/>
              </a:ext>
            </a:extLst>
          </p:cNvPr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7DFE0-2C5F-46CD-AF1C-F00B15660CB3}"/>
              </a:ext>
            </a:extLst>
          </p:cNvPr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9CE189-ECDC-43A0-B0A7-3E97677C78CA}"/>
              </a:ext>
            </a:extLst>
          </p:cNvPr>
          <p:cNvSpPr/>
          <p:nvPr userDrawn="1"/>
        </p:nvSpPr>
        <p:spPr>
          <a:xfrm>
            <a:off x="8864934" y="0"/>
            <a:ext cx="3374796" cy="6869217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A6B944-7CA4-444F-A24D-C0FF6CE1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RU" dirty="0"/>
          </a:p>
        </p:txBody>
      </p: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047664D9-E68F-4C60-8945-4C1D817B352C}"/>
              </a:ext>
            </a:extLst>
          </p:cNvPr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42" name="object 12">
              <a:extLst>
                <a:ext uri="{FF2B5EF4-FFF2-40B4-BE49-F238E27FC236}">
                  <a16:creationId xmlns:a16="http://schemas.microsoft.com/office/drawing/2014/main" id="{43D611B6-0D86-4123-9AAB-570B03B2F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A5CF8A79-674D-4410-B33B-C5EA6ABEB919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C259C2DE-294A-4DDF-9EDB-8F959674894F}"/>
              </a:ext>
            </a:extLst>
          </p:cNvPr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45" name="object 12">
              <a:extLst>
                <a:ext uri="{FF2B5EF4-FFF2-40B4-BE49-F238E27FC236}">
                  <a16:creationId xmlns:a16="http://schemas.microsoft.com/office/drawing/2014/main" id="{2C1ACA13-3A32-4867-81F2-292AAFBDFB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332F96D7-0FFD-4E1F-83CB-1A3BB1DA130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5FAD82C-5D9A-4F10-88B0-13ECF877B9D2}"/>
              </a:ext>
            </a:extLst>
          </p:cNvPr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9D3AD6ED-6DFE-41B3-8939-85FAB532B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8959F7F-A218-450D-BCBC-9E914B8101FD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11336F1C-668E-4653-9FFA-81425EBF38A5}"/>
              </a:ext>
            </a:extLst>
          </p:cNvPr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17AD2C25-8B05-4228-9FD3-953AA01BAC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292364F6-CD10-446B-AC2F-84AF8CC491B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A81969-F57B-4CCE-8123-C37CC55DF436}"/>
              </a:ext>
            </a:extLst>
          </p:cNvPr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E17BDD1E-FC77-4BFE-A937-E9718ABEB3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F8F1743D-BE2A-4D90-ABF3-3A3441F815A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30156E-D436-4EB1-A9B7-70DF7D991840}"/>
              </a:ext>
            </a:extLst>
          </p:cNvPr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2F791EEE-AC54-419E-9D25-8585F8388A86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98A2B3F-D8BD-45B8-8373-88AE3852BA1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4592D49-4EAE-4192-AA32-71E16CEF1F11}"/>
              </a:ext>
            </a:extLst>
          </p:cNvPr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329D34EA-696B-42A1-B1DD-7FD05300DB1E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35A195D-1418-49E0-A2C9-7E6C36335B5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CEC048-D16D-42A4-91D8-BD94FA48D77A}"/>
              </a:ext>
            </a:extLst>
          </p:cNvPr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1261801D-30A2-40BC-9796-3A2DB17FC73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8AB70B7-89F1-4C46-B118-B4F5ED66E904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Заголовок 7">
            <a:extLst>
              <a:ext uri="{FF2B5EF4-FFF2-40B4-BE49-F238E27FC236}">
                <a16:creationId xmlns:a16="http://schemas.microsoft.com/office/drawing/2014/main" id="{C6BB62D8-F9FD-4F8C-995B-6038EB986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D1C14-9B17-4381-87A6-3FC08BB1F0FE}"/>
              </a:ext>
            </a:extLst>
          </p:cNvPr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39A0C198-9D06-4B56-965A-FE025618D0E7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6E9E4935-21A7-4C29-90B6-EE7C168ED65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3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339D1298-C9DF-4B3F-B7B3-D177266FD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CE3F9AFA-E8B3-42BB-A854-5E3974FCD33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3">
            <a:extLst>
              <a:ext uri="{FF2B5EF4-FFF2-40B4-BE49-F238E27FC236}">
                <a16:creationId xmlns:a16="http://schemas.microsoft.com/office/drawing/2014/main" id="{9D117046-16D7-4792-926E-582F639C7E3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3C08CE8-3E12-47C0-9005-C77B1C0E3CE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>
            <a:extLst>
              <a:ext uri="{FF2B5EF4-FFF2-40B4-BE49-F238E27FC236}">
                <a16:creationId xmlns:a16="http://schemas.microsoft.com/office/drawing/2014/main" id="{C39D6188-660F-4EAC-AF1D-0696ADBE6147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FAAF20A-CCBE-485A-B5C2-1A1FA3BC066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CCE24F9F-7467-4817-9145-02BA9997573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A3A1F6-AE3D-4E9C-BD83-C701967B7383}"/>
              </a:ext>
            </a:extLst>
          </p:cNvPr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091CF6-A883-41DB-9EBA-A71EF2E1DC31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8359DB-67F9-4D63-A81C-F0198DA4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AC472DD-D3B0-4B7A-A46A-8DFD9D00E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BEB813-AE03-4F46-9BFC-3EAD08143B66}"/>
              </a:ext>
            </a:extLst>
          </p:cNvPr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18AFD14-6E44-4383-A8F9-25CD74045FE8}"/>
              </a:ext>
            </a:extLst>
          </p:cNvPr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43CAE15-D04F-4735-9661-7A0F0E832045}"/>
              </a:ext>
            </a:extLst>
          </p:cNvPr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B10468-126D-4BE3-99A1-F21ED5535B40}"/>
              </a:ext>
            </a:extLst>
          </p:cNvPr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A169B9D-E50F-4151-A928-AE7E94054D26}"/>
              </a:ext>
            </a:extLst>
          </p:cNvPr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7FF78-CEF6-44F5-BAA5-71A312BA5369}"/>
              </a:ext>
            </a:extLst>
          </p:cNvPr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8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1852C5D-74C5-4B19-AF8E-954EE3A2FC96}"/>
              </a:ext>
            </a:extLst>
          </p:cNvPr>
          <p:cNvGrpSpPr/>
          <p:nvPr userDrawn="1"/>
        </p:nvGrpSpPr>
        <p:grpSpPr>
          <a:xfrm>
            <a:off x="432224" y="939155"/>
            <a:ext cx="2779062" cy="686192"/>
            <a:chOff x="740226" y="2159160"/>
            <a:chExt cx="6157687" cy="1651232"/>
          </a:xfrm>
        </p:grpSpPr>
        <p:grpSp>
          <p:nvGrpSpPr>
            <p:cNvPr id="110" name="object 11">
              <a:extLst>
                <a:ext uri="{FF2B5EF4-FFF2-40B4-BE49-F238E27FC236}">
                  <a16:creationId xmlns:a16="http://schemas.microsoft.com/office/drawing/2014/main" id="{05E2C810-08B1-4B68-A7D5-E9FE1EE20697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11" name="object 12">
                <a:extLst>
                  <a:ext uri="{FF2B5EF4-FFF2-40B4-BE49-F238E27FC236}">
                    <a16:creationId xmlns:a16="http://schemas.microsoft.com/office/drawing/2014/main" id="{AA4E98A0-8496-432B-B374-8B576B5B642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12" name="object 13">
                <a:extLst>
                  <a:ext uri="{FF2B5EF4-FFF2-40B4-BE49-F238E27FC236}">
                    <a16:creationId xmlns:a16="http://schemas.microsoft.com/office/drawing/2014/main" id="{1E4C876C-BA8D-4319-A0E0-67AB65D80F26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BD5420C-FBF9-4174-AA02-4A6A80A7CF63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14" name="object 8">
                <a:extLst>
                  <a:ext uri="{FF2B5EF4-FFF2-40B4-BE49-F238E27FC236}">
                    <a16:creationId xmlns:a16="http://schemas.microsoft.com/office/drawing/2014/main" id="{5B28E001-C65A-41DC-9087-968719AF1F7A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8">
                <a:extLst>
                  <a:ext uri="{FF2B5EF4-FFF2-40B4-BE49-F238E27FC236}">
                    <a16:creationId xmlns:a16="http://schemas.microsoft.com/office/drawing/2014/main" id="{1EE13987-C6A0-432D-A161-B19F687FD57E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1888132-2BD2-4764-8004-339A96BA111D}"/>
              </a:ext>
            </a:extLst>
          </p:cNvPr>
          <p:cNvGrpSpPr/>
          <p:nvPr userDrawn="1"/>
        </p:nvGrpSpPr>
        <p:grpSpPr>
          <a:xfrm>
            <a:off x="3377166" y="939155"/>
            <a:ext cx="2779062" cy="686192"/>
            <a:chOff x="740226" y="2159160"/>
            <a:chExt cx="6157687" cy="1651232"/>
          </a:xfrm>
        </p:grpSpPr>
        <p:grpSp>
          <p:nvGrpSpPr>
            <p:cNvPr id="121" name="object 11">
              <a:extLst>
                <a:ext uri="{FF2B5EF4-FFF2-40B4-BE49-F238E27FC236}">
                  <a16:creationId xmlns:a16="http://schemas.microsoft.com/office/drawing/2014/main" id="{0A7D910F-7457-4915-A36D-3840B2AA6CF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25" name="object 12">
                <a:extLst>
                  <a:ext uri="{FF2B5EF4-FFF2-40B4-BE49-F238E27FC236}">
                    <a16:creationId xmlns:a16="http://schemas.microsoft.com/office/drawing/2014/main" id="{80FDD49E-7212-4253-9BC8-6F9DF879C81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26" name="object 13">
                <a:extLst>
                  <a:ext uri="{FF2B5EF4-FFF2-40B4-BE49-F238E27FC236}">
                    <a16:creationId xmlns:a16="http://schemas.microsoft.com/office/drawing/2014/main" id="{50BBFCF1-B5CF-4317-9C3A-6281693A9D9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F09934C-0070-482D-901B-1613DF0BCC60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23" name="object 8">
                <a:extLst>
                  <a:ext uri="{FF2B5EF4-FFF2-40B4-BE49-F238E27FC236}">
                    <a16:creationId xmlns:a16="http://schemas.microsoft.com/office/drawing/2014/main" id="{DA757E44-D30D-49C3-BDE6-05C135640F57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8">
                <a:extLst>
                  <a:ext uri="{FF2B5EF4-FFF2-40B4-BE49-F238E27FC236}">
                    <a16:creationId xmlns:a16="http://schemas.microsoft.com/office/drawing/2014/main" id="{1FFE395A-C292-4973-A5BB-628EB8EAF117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E1567-80DB-4969-841A-2A93ED6FDA46}"/>
              </a:ext>
            </a:extLst>
          </p:cNvPr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6AB9B8BF-60D6-428A-A0D6-F9546C1BBDB6}"/>
              </a:ext>
            </a:extLst>
          </p:cNvPr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A13718-6E7F-44AE-B4BE-CC86C6FA0967}"/>
              </a:ext>
            </a:extLst>
          </p:cNvPr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id="{B8B08CD4-536E-49C7-A8E9-6B21DC4F8F7A}"/>
              </a:ext>
            </a:extLst>
          </p:cNvPr>
          <p:cNvGrpSpPr/>
          <p:nvPr userDrawn="1"/>
        </p:nvGrpSpPr>
        <p:grpSpPr>
          <a:xfrm>
            <a:off x="6322244" y="939155"/>
            <a:ext cx="2779062" cy="686192"/>
            <a:chOff x="740226" y="2159160"/>
            <a:chExt cx="6157687" cy="1651232"/>
          </a:xfrm>
        </p:grpSpPr>
        <p:grpSp>
          <p:nvGrpSpPr>
            <p:cNvPr id="166" name="object 11">
              <a:extLst>
                <a:ext uri="{FF2B5EF4-FFF2-40B4-BE49-F238E27FC236}">
                  <a16:creationId xmlns:a16="http://schemas.microsoft.com/office/drawing/2014/main" id="{9DCA3700-102B-4850-8940-4A614628FBB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0" name="object 12">
                <a:extLst>
                  <a:ext uri="{FF2B5EF4-FFF2-40B4-BE49-F238E27FC236}">
                    <a16:creationId xmlns:a16="http://schemas.microsoft.com/office/drawing/2014/main" id="{BB844C54-49ED-48BF-8247-2BFD50AE220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1" name="object 13">
                <a:extLst>
                  <a:ext uri="{FF2B5EF4-FFF2-40B4-BE49-F238E27FC236}">
                    <a16:creationId xmlns:a16="http://schemas.microsoft.com/office/drawing/2014/main" id="{B1C860A6-65D6-4290-A91D-06DB91BC0ED7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id="{6B684B73-586C-4439-A9B6-EEDC3ECC6426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68" name="object 8">
                <a:extLst>
                  <a:ext uri="{FF2B5EF4-FFF2-40B4-BE49-F238E27FC236}">
                    <a16:creationId xmlns:a16="http://schemas.microsoft.com/office/drawing/2014/main" id="{281D8313-CEB8-425F-ACE7-6B4470E57300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8">
                <a:extLst>
                  <a:ext uri="{FF2B5EF4-FFF2-40B4-BE49-F238E27FC236}">
                    <a16:creationId xmlns:a16="http://schemas.microsoft.com/office/drawing/2014/main" id="{EF1D3B76-1635-40D1-AE96-FCED236B0718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B4015CE-E939-4B55-B72C-EF1F00AE20A9}"/>
              </a:ext>
            </a:extLst>
          </p:cNvPr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64198F00-CE4C-4321-AC5D-24E4642295A6}"/>
              </a:ext>
            </a:extLst>
          </p:cNvPr>
          <p:cNvGrpSpPr/>
          <p:nvPr userDrawn="1"/>
        </p:nvGrpSpPr>
        <p:grpSpPr>
          <a:xfrm>
            <a:off x="9192782" y="939155"/>
            <a:ext cx="2779062" cy="686192"/>
            <a:chOff x="740226" y="2159160"/>
            <a:chExt cx="6157687" cy="1651232"/>
          </a:xfrm>
        </p:grpSpPr>
        <p:grpSp>
          <p:nvGrpSpPr>
            <p:cNvPr id="174" name="object 11">
              <a:extLst>
                <a:ext uri="{FF2B5EF4-FFF2-40B4-BE49-F238E27FC236}">
                  <a16:creationId xmlns:a16="http://schemas.microsoft.com/office/drawing/2014/main" id="{0C150142-B7DD-4E0C-A6AE-DD154DD7D6E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8" name="object 12">
                <a:extLst>
                  <a:ext uri="{FF2B5EF4-FFF2-40B4-BE49-F238E27FC236}">
                    <a16:creationId xmlns:a16="http://schemas.microsoft.com/office/drawing/2014/main" id="{01792D71-E8DF-4826-8AA1-928912B5611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9" name="object 13">
                <a:extLst>
                  <a:ext uri="{FF2B5EF4-FFF2-40B4-BE49-F238E27FC236}">
                    <a16:creationId xmlns:a16="http://schemas.microsoft.com/office/drawing/2014/main" id="{DC140EF4-5A96-487A-9935-840E2179257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191A3C56-6A63-4539-999D-41335EBBDFFC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76" name="object 8">
                <a:extLst>
                  <a:ext uri="{FF2B5EF4-FFF2-40B4-BE49-F238E27FC236}">
                    <a16:creationId xmlns:a16="http://schemas.microsoft.com/office/drawing/2014/main" id="{022E0523-7348-4F1C-9EE3-5006320F8025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8">
                <a:extLst>
                  <a:ext uri="{FF2B5EF4-FFF2-40B4-BE49-F238E27FC236}">
                    <a16:creationId xmlns:a16="http://schemas.microsoft.com/office/drawing/2014/main" id="{6732FAAE-27D7-4CB2-9CE6-5DBC2FE6738C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80" name="Прямоугольник 8">
            <a:extLst>
              <a:ext uri="{FF2B5EF4-FFF2-40B4-BE49-F238E27FC236}">
                <a16:creationId xmlns:a16="http://schemas.microsoft.com/office/drawing/2014/main" id="{4A53F3A6-B66B-46D1-9998-D13A19BDCCDF}"/>
              </a:ext>
            </a:extLst>
          </p:cNvPr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F4776-F08F-421E-9DE6-6FA148547FE1}"/>
              </a:ext>
            </a:extLst>
          </p:cNvPr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9C39A479-2EDA-4FFC-B6C9-67F4BA8F4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id="{E450ACF7-6753-4C39-8F6F-68C052A47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0E06F6-F6A2-43C9-AF89-7B2EF97D4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9C114C0F-A321-47EB-A7F7-CB3617917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1AB4B4-CA21-4520-932C-94B30DCC8A9A}"/>
              </a:ext>
            </a:extLst>
          </p:cNvPr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3E003C1D-119F-4F04-BCB5-613CFF0BB28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04D773B-254E-4B9A-9C68-E87E0D36E1C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FA70A4-C012-4E5E-BA1D-24B23710BD2D}"/>
              </a:ext>
            </a:extLst>
          </p:cNvPr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F64CF76-D316-4462-B562-C02C943A9CA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6D66FA-FC85-4D0B-B416-A72ACADCD7D2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A1F2C6D-1C23-445F-84B0-37448FC0E570}"/>
              </a:ext>
            </a:extLst>
          </p:cNvPr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7E46D56-C3D1-49CA-9C53-68344E5F814D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FB5C3B75-4600-4E5C-9764-054F62220CEE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7301C1-1E2D-4F9A-A7DF-3B37CF384EA0}"/>
              </a:ext>
            </a:extLst>
          </p:cNvPr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E8766A6-47A3-4343-9348-0090F9C48E59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D99204E-446D-48B6-BDC8-D605531A137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t>13.06.2024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3" r:id="rId3"/>
    <p:sldLayoutId id="2147483692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679186" y="1809076"/>
            <a:ext cx="8274340" cy="2825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Технология коучинга </a:t>
            </a:r>
            <a:b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в работе педагога: развивающая обратная связь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5956" y="440267"/>
            <a:ext cx="30931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ТЕХНИКА КОУЧИНГА</a:t>
            </a:r>
            <a:endParaRPr lang="en-US" sz="4000" b="1" dirty="0">
              <a:solidFill>
                <a:schemeClr val="bg1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G</a:t>
            </a:r>
            <a:endParaRPr lang="ru-RU" sz="4000" b="1" dirty="0">
              <a:solidFill>
                <a:schemeClr val="bg1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R</a:t>
            </a:r>
            <a:endParaRPr lang="ru-RU" sz="4000" b="1" dirty="0">
              <a:solidFill>
                <a:schemeClr val="bg1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O</a:t>
            </a:r>
            <a:endParaRPr lang="ru-RU" sz="4000" b="1" dirty="0">
              <a:solidFill>
                <a:schemeClr val="bg1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W</a:t>
            </a:r>
            <a:endParaRPr lang="ru-RU" sz="4000" b="1" dirty="0">
              <a:solidFill>
                <a:schemeClr val="bg1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endParaRPr lang="ru-RU" dirty="0">
              <a:latin typeface="Formular" panose="020000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422" y="51030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Goal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(Цель). 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На этом этапе </a:t>
            </a:r>
            <a:r>
              <a:rPr lang="ru-RU" sz="1600" dirty="0" err="1">
                <a:latin typeface="Formular" panose="02000000000000000000" pitchFamily="2" charset="-52"/>
                <a:cs typeface="Times New Roman" panose="02020603050405020304" pitchFamily="18" charset="0"/>
              </a:rPr>
              <a:t>коуч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 выясняет цель клиента. Здесь важно понять, чего именно клиент хочет достичь (в тех терминах, которые он сам использует). Примеры вопросов: «Чего ты хочешь» или «Почему для тебя это важно».</a:t>
            </a:r>
            <a:endParaRPr lang="ru-RU" sz="1600" dirty="0">
              <a:latin typeface="Formular" panose="020000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422" y="1913986"/>
            <a:ext cx="519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Reality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(Реальность). 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Здесь </a:t>
            </a:r>
            <a:r>
              <a:rPr lang="ru-RU" sz="1600" dirty="0" err="1">
                <a:latin typeface="Formular" panose="02000000000000000000" pitchFamily="2" charset="-52"/>
                <a:cs typeface="Times New Roman" panose="02020603050405020304" pitchFamily="18" charset="0"/>
              </a:rPr>
              <a:t>коуч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 исследует текущую ситуацию. Вопросы: «Что ты сейчас в этом направлении делаешь», «Что влияет на твое движение к цели».</a:t>
            </a:r>
            <a:endParaRPr lang="ru-RU" sz="1600" dirty="0">
              <a:latin typeface="Formular" panose="020000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422" y="3270007"/>
            <a:ext cx="526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Options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(Возможности) или </a:t>
            </a:r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Obstacles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(Ограничения). 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На этом этапе </a:t>
            </a:r>
            <a:r>
              <a:rPr lang="ru-RU" sz="1600" dirty="0" err="1">
                <a:latin typeface="Formular" panose="02000000000000000000" pitchFamily="2" charset="-52"/>
                <a:cs typeface="Times New Roman" panose="02020603050405020304" pitchFamily="18" charset="0"/>
              </a:rPr>
              <a:t>коуч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 вместе с клиентом проводит ревизию ресурсов и возможных стратегий действия в контексте этих ресурсов. Здесь используются вопросы: «Что ты можешь сделать, чтобы достичь этой цели»</a:t>
            </a:r>
            <a:r>
              <a:rPr lang="en-US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.</a:t>
            </a:r>
            <a:endParaRPr lang="ru-RU" sz="1600" dirty="0">
              <a:latin typeface="Formular" panose="02000000000000000000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422" y="4957096"/>
            <a:ext cx="504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What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to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Do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или </a:t>
            </a:r>
            <a:r>
              <a:rPr lang="ru-RU" sz="1600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Will</a:t>
            </a:r>
            <a:r>
              <a:rPr lang="ru-RU" sz="1600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(Намерение). 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На этом этапе клиент формулирует, что он готов сделать для достижения цели, отвечая на вопросы: «Какой самый первый и самый простой шаг ты готов сделать», «Когда ты это сделаешь», «Как будешь</a:t>
            </a:r>
            <a:r>
              <a:rPr lang="en-US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отслеживать</a:t>
            </a:r>
            <a:r>
              <a:rPr lang="en-US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прогресс»</a:t>
            </a:r>
            <a:r>
              <a:rPr lang="en-US" sz="1600" dirty="0">
                <a:latin typeface="Formular" panose="02000000000000000000" pitchFamily="2" charset="-52"/>
                <a:cs typeface="Times New Roman" panose="02020603050405020304" pitchFamily="18" charset="0"/>
              </a:rPr>
              <a:t>.</a:t>
            </a:r>
            <a:endParaRPr lang="ru-RU" sz="1600" dirty="0">
              <a:latin typeface="Formular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65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157" y="2314576"/>
            <a:ext cx="67507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Formular" panose="02000000000000000000" pitchFamily="2" charset="-52"/>
                <a:cs typeface="Times New Roman" panose="02020603050405020304" pitchFamily="18" charset="0"/>
              </a:rPr>
              <a:t>Организация исследовательской и проектной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Formular" panose="02000000000000000000" pitchFamily="2" charset="-52"/>
                <a:cs typeface="Times New Roman" panose="02020603050405020304" pitchFamily="18" charset="0"/>
              </a:rPr>
              <a:t>Работа с 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Formular" panose="02000000000000000000" pitchFamily="2" charset="-52"/>
                <a:cs typeface="Times New Roman" panose="02020603050405020304" pitchFamily="18" charset="0"/>
              </a:rPr>
              <a:t>Воспитательная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Formular" panose="02000000000000000000" pitchFamily="2" charset="-52"/>
                <a:cs typeface="Times New Roman" panose="02020603050405020304" pitchFamily="18" charset="0"/>
              </a:rPr>
              <a:t>Внеурочная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Formular" panose="02000000000000000000" pitchFamily="2" charset="-52"/>
                <a:cs typeface="Times New Roman" panose="02020603050405020304" pitchFamily="18" charset="0"/>
              </a:rPr>
              <a:t>Образовательная работа</a:t>
            </a:r>
          </a:p>
          <a:p>
            <a:endParaRPr lang="ru-RU" dirty="0">
              <a:latin typeface="Formular" panose="020000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644" y="395111"/>
            <a:ext cx="6536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Инструменты </a:t>
            </a:r>
            <a:r>
              <a:rPr lang="ru-RU" sz="3600" b="1" dirty="0" err="1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коуча</a:t>
            </a:r>
            <a:r>
              <a:rPr lang="ru-RU" sz="3600" b="1" dirty="0">
                <a:solidFill>
                  <a:srgbClr val="FF0000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-педагога</a:t>
            </a:r>
            <a:endParaRPr lang="ru-RU" sz="3600" b="1" spc="-10" dirty="0">
              <a:solidFill>
                <a:srgbClr val="FF0000"/>
              </a:solidFill>
              <a:latin typeface="Formular" panose="02000000000000000000" pitchFamily="2" charset="-52"/>
              <a:cs typeface="Times New Roman" panose="02020603050405020304" pitchFamily="18" charset="0"/>
            </a:endParaRPr>
          </a:p>
          <a:p>
            <a:endParaRPr lang="ru-RU" dirty="0">
              <a:latin typeface="Formular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563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F3DE64-06CD-4AE1-A3EA-C266120BE9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12</a:t>
            </a:fld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638438" y="2833961"/>
            <a:ext cx="552635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  <a:cs typeface="Times New Roman" panose="02020603050405020304" pitchFamily="18" charset="0"/>
              </a:rPr>
              <a:t>Цель </a:t>
            </a:r>
            <a:r>
              <a:rPr lang="ru-RU" sz="18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коучинга</a:t>
            </a:r>
            <a:r>
              <a:rPr lang="ru-RU" sz="1800" b="0" dirty="0">
                <a:solidFill>
                  <a:schemeClr val="tx1"/>
                </a:solidFill>
                <a:cs typeface="Times New Roman" panose="02020603050405020304" pitchFamily="18" charset="0"/>
              </a:rPr>
              <a:t> в обучении — помогать обучающимся учиться активно и сознательно, поддерживать их намерение самостоятельно приобретать знания, способствовать тому, чтобы они могли максимально использовать свой потенциал, развивать навыки, лучше выполнять свои учебные обязанности и в результате — достигать желаемых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E32E90-882E-4A3A-B188-E2CAA44CD649}"/>
              </a:ext>
            </a:extLst>
          </p:cNvPr>
          <p:cNvGrpSpPr/>
          <p:nvPr/>
        </p:nvGrpSpPr>
        <p:grpSpPr>
          <a:xfrm>
            <a:off x="398535" y="2219455"/>
            <a:ext cx="117476" cy="2234012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725C167-F5A8-44DD-9048-3972065B448A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Formular" panose="02000000000000000000" pitchFamily="2" charset="-52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343586-319D-4465-A0BC-558A898754A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52B64D4-383E-4BA0-8846-07B8CCAB6F5F}"/>
              </a:ext>
            </a:extLst>
          </p:cNvPr>
          <p:cNvSpPr txBox="1">
            <a:spLocks/>
          </p:cNvSpPr>
          <p:nvPr/>
        </p:nvSpPr>
        <p:spPr>
          <a:xfrm>
            <a:off x="638438" y="5401838"/>
            <a:ext cx="456776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</a:rPr>
              <a:t>ВСЕРОССИЙСКИЙ КОНКУРС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СРЕДИ НАСТАВНИКОВ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ПАТРИОТИЧЕСКОГО ВОСПИТАНИЯ</a:t>
            </a: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638438" y="260350"/>
            <a:ext cx="1117890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Преимущества использования коучинга для педагога</a:t>
            </a:r>
            <a:endParaRPr lang="ru-RU" spc="-10" dirty="0">
              <a:solidFill>
                <a:srgbClr val="FF0000"/>
              </a:solidFill>
            </a:endParaRPr>
          </a:p>
        </p:txBody>
      </p:sp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10CD3CF2-2838-44A3-9ABC-A0E0704B053D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r="16574"/>
          <a:stretch>
            <a:fillRect/>
          </a:stretch>
        </p:blipFill>
        <p:spPr bwMode="auto">
          <a:xfrm>
            <a:off x="7119259" y="1627391"/>
            <a:ext cx="4726515" cy="4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21A155F-C413-497B-A334-19E2D1F4E58B}"/>
              </a:ext>
            </a:extLst>
          </p:cNvPr>
          <p:cNvGrpSpPr/>
          <p:nvPr/>
        </p:nvGrpSpPr>
        <p:grpSpPr>
          <a:xfrm>
            <a:off x="6583287" y="1653075"/>
            <a:ext cx="117475" cy="4338456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3E8C893-0F69-4DE2-821E-1B1825B36AA8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Formular" panose="02000000000000000000" pitchFamily="2" charset="-52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039EBC7B-C9BD-4B7A-A5DB-4989A44887DA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B3D6F1-3F7D-443B-8B3E-52ECE62879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13</a:t>
            </a:fld>
            <a:endParaRPr lang="ru-RU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A8C81A51-2195-44F0-B881-5A8CF1240BBE}"/>
              </a:ext>
            </a:extLst>
          </p:cNvPr>
          <p:cNvSpPr txBox="1">
            <a:spLocks/>
          </p:cNvSpPr>
          <p:nvPr/>
        </p:nvSpPr>
        <p:spPr>
          <a:xfrm>
            <a:off x="755361" y="1956284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ВСЕРОССИЙСКИЙ КОНКУРС</a:t>
            </a:r>
          </a:p>
          <a:p>
            <a:r>
              <a:rPr lang="ru-RU" sz="3200" dirty="0">
                <a:solidFill>
                  <a:schemeClr val="bg1"/>
                </a:solidFill>
              </a:rPr>
              <a:t>СРЕДИ НАСТАВНИКОВ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ПАТРИОТИЧЕСКОГО ВОСПИТАНИЯ</a:t>
            </a:r>
          </a:p>
        </p:txBody>
      </p:sp>
      <p:pic>
        <p:nvPicPr>
          <p:cNvPr id="11" name="Picture 4" descr="собрание">
            <a:extLst>
              <a:ext uri="{FF2B5EF4-FFF2-40B4-BE49-F238E27FC236}">
                <a16:creationId xmlns:a16="http://schemas.microsoft.com/office/drawing/2014/main" id="{98D03FC0-5B09-4A6F-B8A6-10CD838E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 b="19079"/>
          <a:stretch>
            <a:fillRect/>
          </a:stretch>
        </p:blipFill>
        <p:spPr bwMode="auto">
          <a:xfrm>
            <a:off x="1683171" y="207177"/>
            <a:ext cx="8825658" cy="36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F453AAF-0722-45E0-B6D9-37C2955BDA0F}"/>
              </a:ext>
            </a:extLst>
          </p:cNvPr>
          <p:cNvSpPr txBox="1">
            <a:spLocks/>
          </p:cNvSpPr>
          <p:nvPr/>
        </p:nvSpPr>
        <p:spPr>
          <a:xfrm>
            <a:off x="1542954" y="4031449"/>
            <a:ext cx="8965875" cy="56673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Как обеспечить эффективную обратную связь? 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647AD81-1614-43EA-AE61-94FF684EC723}"/>
              </a:ext>
            </a:extLst>
          </p:cNvPr>
          <p:cNvSpPr txBox="1">
            <a:spLocks/>
          </p:cNvSpPr>
          <p:nvPr/>
        </p:nvSpPr>
        <p:spPr>
          <a:xfrm>
            <a:off x="1222688" y="4573161"/>
            <a:ext cx="8825656" cy="21650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Будьте конкретными</a:t>
            </a:r>
          </a:p>
          <a:p>
            <a:pPr marL="171450" indent="-171450">
              <a:buFontTx/>
              <a:buChar char="-"/>
            </a:pPr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Выражайте свои чувства и эмоции</a:t>
            </a:r>
          </a:p>
          <a:p>
            <a:pPr marL="171450" indent="-171450">
              <a:buFontTx/>
              <a:buChar char="-"/>
            </a:pPr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Давайте рекомендации и поддержку</a:t>
            </a:r>
          </a:p>
          <a:p>
            <a:pPr marL="171450" indent="-171450">
              <a:buFontTx/>
              <a:buChar char="-"/>
            </a:pPr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Слушайте и учитывайте мнение другого</a:t>
            </a:r>
          </a:p>
        </p:txBody>
      </p:sp>
    </p:spTree>
    <p:extLst>
      <p:ext uri="{BB962C8B-B14F-4D97-AF65-F5344CB8AC3E}">
        <p14:creationId xmlns:p14="http://schemas.microsoft.com/office/powerpoint/2010/main" val="11012350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7B5F7-C197-43CE-8F86-53DA2E5FFC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14</a:t>
            </a:fld>
            <a:endParaRPr lang="ru-RU" dirty="0"/>
          </a:p>
        </p:txBody>
      </p:sp>
      <p:sp>
        <p:nvSpPr>
          <p:cNvPr id="7" name="Заголовок 11">
            <a:extLst>
              <a:ext uri="{FF2B5EF4-FFF2-40B4-BE49-F238E27FC236}">
                <a16:creationId xmlns:a16="http://schemas.microsoft.com/office/drawing/2014/main" id="{65079A6F-F68A-458D-BBFD-0F764B190DD6}"/>
              </a:ext>
            </a:extLst>
          </p:cNvPr>
          <p:cNvSpPr txBox="1">
            <a:spLocks/>
          </p:cNvSpPr>
          <p:nvPr/>
        </p:nvSpPr>
        <p:spPr>
          <a:xfrm>
            <a:off x="398984" y="92696"/>
            <a:ext cx="11031016" cy="1400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Инструменты для обратной связи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43405A6D-AA67-481B-801F-5F1785B7B87F}"/>
              </a:ext>
            </a:extLst>
          </p:cNvPr>
          <p:cNvSpPr txBox="1">
            <a:spLocks/>
          </p:cNvSpPr>
          <p:nvPr/>
        </p:nvSpPr>
        <p:spPr>
          <a:xfrm>
            <a:off x="664960" y="1402458"/>
            <a:ext cx="2941840" cy="116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51624F"/>
                </a:solidFill>
              </a:rPr>
              <a:t>Регулярные анкеты оценки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BB80A15-E387-447C-BE46-24A97ACF2302}"/>
              </a:ext>
            </a:extLst>
          </p:cNvPr>
          <p:cNvSpPr txBox="1">
            <a:spLocks/>
          </p:cNvSpPr>
          <p:nvPr/>
        </p:nvSpPr>
        <p:spPr>
          <a:xfrm>
            <a:off x="4645660" y="1402458"/>
            <a:ext cx="2927350" cy="1168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51624F"/>
                </a:solidFill>
              </a:rPr>
              <a:t>Интервью и беседы</a:t>
            </a:r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id="{3C9EB089-F33B-44F4-8552-01F4699DC349}"/>
              </a:ext>
            </a:extLst>
          </p:cNvPr>
          <p:cNvSpPr txBox="1">
            <a:spLocks/>
          </p:cNvSpPr>
          <p:nvPr/>
        </p:nvSpPr>
        <p:spPr>
          <a:xfrm>
            <a:off x="8682957" y="1111051"/>
            <a:ext cx="2747043" cy="1167108"/>
          </a:xfrm>
          <a:prstGeom prst="roundRect">
            <a:avLst>
              <a:gd name="adj" fmla="val 538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kern="0" dirty="0">
                <a:solidFill>
                  <a:srgbClr val="51624F"/>
                </a:solidFill>
                <a:latin typeface="Formular" panose="02000000000000000000" pitchFamily="2" charset="-52"/>
              </a:rPr>
              <a:t>Обучающие тренинги и курсы</a:t>
            </a:r>
          </a:p>
        </p:txBody>
      </p:sp>
      <p:pic>
        <p:nvPicPr>
          <p:cNvPr id="12" name="Picture 10" descr="Picture background">
            <a:extLst>
              <a:ext uri="{FF2B5EF4-FFF2-40B4-BE49-F238E27FC236}">
                <a16:creationId xmlns:a16="http://schemas.microsoft.com/office/drawing/2014/main" id="{0B3D7A9F-D548-4CA3-AA07-5494B807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2491963"/>
            <a:ext cx="3636286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 background">
            <a:extLst>
              <a:ext uri="{FF2B5EF4-FFF2-40B4-BE49-F238E27FC236}">
                <a16:creationId xmlns:a16="http://schemas.microsoft.com/office/drawing/2014/main" id="{21EA8A59-665D-463D-A672-CD52DD03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09" y="2491962"/>
            <a:ext cx="3882048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icture background">
            <a:extLst>
              <a:ext uri="{FF2B5EF4-FFF2-40B4-BE49-F238E27FC236}">
                <a16:creationId xmlns:a16="http://schemas.microsoft.com/office/drawing/2014/main" id="{824B3465-8BD4-4DBC-B9CE-1572D50A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569567"/>
            <a:ext cx="3642695" cy="35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A1264C-9AF7-47F1-AC28-73DBF87BBCD0}"/>
              </a:ext>
            </a:extLst>
          </p:cNvPr>
          <p:cNvSpPr/>
          <p:nvPr/>
        </p:nvSpPr>
        <p:spPr>
          <a:xfrm>
            <a:off x="3526824" y="2858601"/>
            <a:ext cx="1101056" cy="33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7F09DD-1541-43B7-86AA-F0C90E0D6FD7}"/>
              </a:ext>
            </a:extLst>
          </p:cNvPr>
          <p:cNvSpPr/>
          <p:nvPr/>
        </p:nvSpPr>
        <p:spPr>
          <a:xfrm>
            <a:off x="124889" y="2805035"/>
            <a:ext cx="1101056" cy="33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2D4630-90AE-40AE-B501-B5667FB4068B}"/>
              </a:ext>
            </a:extLst>
          </p:cNvPr>
          <p:cNvSpPr/>
          <p:nvPr/>
        </p:nvSpPr>
        <p:spPr>
          <a:xfrm>
            <a:off x="7573010" y="2855470"/>
            <a:ext cx="1109947" cy="409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20F36A-3FCD-48D8-8836-A6518F6E52B0}"/>
              </a:ext>
            </a:extLst>
          </p:cNvPr>
          <p:cNvGrpSpPr/>
          <p:nvPr/>
        </p:nvGrpSpPr>
        <p:grpSpPr>
          <a:xfrm>
            <a:off x="4035271" y="1360154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D5CF5664-5A74-4AE4-A815-E5F45BE4235D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FF8FFEE4-514E-42A3-8B1D-9A7AE004801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2D64DF-6E9B-4C69-9E5D-3B81BEB20F8C}"/>
              </a:ext>
            </a:extLst>
          </p:cNvPr>
          <p:cNvGrpSpPr/>
          <p:nvPr/>
        </p:nvGrpSpPr>
        <p:grpSpPr>
          <a:xfrm>
            <a:off x="234846" y="1360154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043F4DAA-7EB3-48E4-92F1-C00BD5819965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4B659378-4ED0-4BF6-BE73-807982787B07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43ADB-ECE6-42BD-A1CE-4C1185A4F563}"/>
              </a:ext>
            </a:extLst>
          </p:cNvPr>
          <p:cNvGrpSpPr/>
          <p:nvPr/>
        </p:nvGrpSpPr>
        <p:grpSpPr>
          <a:xfrm>
            <a:off x="8045913" y="1360154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74AC43B-F249-4211-A08D-4E22C586ADE9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C17B0E94-690B-44C9-92E7-D12C61E871AC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C93FEFC-BABF-4F7E-9ED6-069467260D7C}"/>
              </a:ext>
            </a:extLst>
          </p:cNvPr>
          <p:cNvGrpSpPr/>
          <p:nvPr/>
        </p:nvGrpSpPr>
        <p:grpSpPr>
          <a:xfrm>
            <a:off x="11852746" y="1360154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872254FC-6352-4746-9802-4F1D0FCDB6C7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B5A13139-2A7E-438D-88E7-7573C2307603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8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06A9AA7-8266-4336-9E5A-B2398140C82D}"/>
              </a:ext>
            </a:extLst>
          </p:cNvPr>
          <p:cNvGrpSpPr/>
          <p:nvPr/>
        </p:nvGrpSpPr>
        <p:grpSpPr>
          <a:xfrm>
            <a:off x="423333" y="2412999"/>
            <a:ext cx="253999" cy="2531533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C0637BF9-2876-43DC-9F2D-D91F24E972D3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11106E1F-1397-4A1A-8D29-AE742DFA072E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9FB3497B-EF24-4A74-8F7E-387CB9B7EAA2}"/>
              </a:ext>
            </a:extLst>
          </p:cNvPr>
          <p:cNvSpPr txBox="1">
            <a:spLocks/>
          </p:cNvSpPr>
          <p:nvPr/>
        </p:nvSpPr>
        <p:spPr>
          <a:xfrm>
            <a:off x="84666" y="431287"/>
            <a:ext cx="8703734" cy="1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163029"/>
                </a:solidFill>
                <a:cs typeface="Times New Roman" panose="02020603050405020304" pitchFamily="18" charset="0"/>
              </a:rPr>
              <a:t>Важность развивающей обратной связи в том, </a:t>
            </a:r>
            <a:br>
              <a:rPr lang="en-US" sz="2400" dirty="0">
                <a:solidFill>
                  <a:srgbClr val="163029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63029"/>
                </a:solidFill>
                <a:cs typeface="Times New Roman" panose="02020603050405020304" pitchFamily="18" charset="0"/>
              </a:rPr>
              <a:t>что обратная связь помогает педагогу и учащимся выйти за рамки стандартных методов обучения, стимулирует креативное мышление и саморазвитие.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FC38BCA2-129D-4494-8997-FCD4229D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" y="2268274"/>
            <a:ext cx="7659159" cy="44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782F3998-78DC-4FC6-AC60-D1BB53314997}"/>
              </a:ext>
            </a:extLst>
          </p:cNvPr>
          <p:cNvSpPr txBox="1">
            <a:spLocks/>
          </p:cNvSpPr>
          <p:nvPr/>
        </p:nvSpPr>
        <p:spPr>
          <a:xfrm>
            <a:off x="423334" y="262465"/>
            <a:ext cx="8348133" cy="2294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Пример успешной практики использования развивающей обратной связи</a:t>
            </a:r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EF19AFBD-BCEF-4040-BCFD-A3D572E0AC84}"/>
              </a:ext>
            </a:extLst>
          </p:cNvPr>
          <p:cNvSpPr txBox="1">
            <a:spLocks/>
          </p:cNvSpPr>
          <p:nvPr/>
        </p:nvSpPr>
        <p:spPr>
          <a:xfrm>
            <a:off x="829733" y="2565402"/>
            <a:ext cx="7941734" cy="34713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Организация совместного творческого проекта с учащимися </a:t>
            </a:r>
          </a:p>
          <a:p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Проведение групповой дискуссии на уроке</a:t>
            </a:r>
          </a:p>
          <a:p>
            <a:r>
              <a:rPr lang="ru-RU" dirty="0">
                <a:solidFill>
                  <a:srgbClr val="51624F"/>
                </a:solidFill>
                <a:cs typeface="Times New Roman" panose="02020603050405020304" pitchFamily="18" charset="0"/>
              </a:rPr>
              <a:t>Проведение мастер-классов и тренингов для педагогов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06A9AA7-8266-4336-9E5A-B2398140C82D}"/>
              </a:ext>
            </a:extLst>
          </p:cNvPr>
          <p:cNvGrpSpPr/>
          <p:nvPr/>
        </p:nvGrpSpPr>
        <p:grpSpPr>
          <a:xfrm>
            <a:off x="423333" y="2412999"/>
            <a:ext cx="253999" cy="2531533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C0637BF9-2876-43DC-9F2D-D91F24E972D3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Formular" panose="02000000000000000000" pitchFamily="2" charset="-52"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11106E1F-1397-4A1A-8D29-AE742DFA072E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3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3200A8-EBE1-4334-B8B5-769F0F5A2BAC}"/>
              </a:ext>
            </a:extLst>
          </p:cNvPr>
          <p:cNvSpPr/>
          <p:nvPr/>
        </p:nvSpPr>
        <p:spPr>
          <a:xfrm>
            <a:off x="1126067" y="4760541"/>
            <a:ext cx="9939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1624F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Коучинг и развивающая обратная связь - это эффективные инструменты развития педагога и учащихся. Используйте их для достижения поставленных целей и успеха в профессиональной деятельности.</a:t>
            </a:r>
          </a:p>
        </p:txBody>
      </p:sp>
      <p:pic>
        <p:nvPicPr>
          <p:cNvPr id="6" name="Picture 8" descr="Conclusion Images – Browse 1,414,239 Stock Photos, Vectors, and Video |  Adobe Stock">
            <a:extLst>
              <a:ext uri="{FF2B5EF4-FFF2-40B4-BE49-F238E27FC236}">
                <a16:creationId xmlns:a16="http://schemas.microsoft.com/office/drawing/2014/main" id="{7336461C-9851-436C-87A2-2C03AA37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18720"/>
          <a:stretch>
            <a:fillRect/>
          </a:stretch>
        </p:blipFill>
        <p:spPr bwMode="auto">
          <a:xfrm>
            <a:off x="1126067" y="160867"/>
            <a:ext cx="9939866" cy="44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671BC1B6-7FBF-4D9C-97EC-873B2033CE5E}"/>
              </a:ext>
            </a:extLst>
          </p:cNvPr>
          <p:cNvSpPr txBox="1">
            <a:spLocks/>
          </p:cNvSpPr>
          <p:nvPr/>
        </p:nvSpPr>
        <p:spPr>
          <a:xfrm>
            <a:off x="762002" y="2393949"/>
            <a:ext cx="8263466" cy="1117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rgbClr val="E2252C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197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</a:t>
            </a:fld>
            <a:endParaRPr lang="ru-RU" dirty="0"/>
          </a:p>
        </p:txBody>
      </p:sp>
      <p:sp>
        <p:nvSpPr>
          <p:cNvPr id="297" name="Заголовок 296">
            <a:extLst>
              <a:ext uri="{FF2B5EF4-FFF2-40B4-BE49-F238E27FC236}">
                <a16:creationId xmlns:a16="http://schemas.microsoft.com/office/drawing/2014/main" id="{354D7CE2-5BC1-4332-AFF1-A0ED944B7C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566" y="703527"/>
            <a:ext cx="5537200" cy="965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Что такое коучинг?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4" name="Picture 4" descr="http://sovethr.ru/wp-content/uploads/2023/05/shutterstock_1481284106.jpg">
            <a:extLst>
              <a:ext uri="{FF2B5EF4-FFF2-40B4-BE49-F238E27FC236}">
                <a16:creationId xmlns:a16="http://schemas.microsoft.com/office/drawing/2014/main" id="{F1288656-C19D-4B56-9644-4D18458EB4EA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1169"/>
          <a:stretch>
            <a:fillRect/>
          </a:stretch>
        </p:blipFill>
        <p:spPr bwMode="auto">
          <a:xfrm>
            <a:off x="6959600" y="1186127"/>
            <a:ext cx="5113866" cy="44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Прямоугольник 304">
            <a:extLst>
              <a:ext uri="{FF2B5EF4-FFF2-40B4-BE49-F238E27FC236}">
                <a16:creationId xmlns:a16="http://schemas.microsoft.com/office/drawing/2014/main" id="{B0CABA51-D7DD-4EE3-929B-251FB3FA8B39}"/>
              </a:ext>
            </a:extLst>
          </p:cNvPr>
          <p:cNvSpPr/>
          <p:nvPr/>
        </p:nvSpPr>
        <p:spPr>
          <a:xfrm>
            <a:off x="738335" y="2138880"/>
            <a:ext cx="6039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Слово «коуч» имеет венгерское происхождение, несет </a:t>
            </a:r>
            <a:br>
              <a:rPr lang="en-US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в себе смысл «быстрее достигать цели и помогать двигаться в пути». Слово «коучинг» активно применяли </a:t>
            </a:r>
            <a:br>
              <a:rPr lang="en-US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в области спорта, мотивируя спортсменов к победе. Позже </a:t>
            </a:r>
            <a:r>
              <a:rPr lang="ru-RU" sz="1600" dirty="0" err="1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коучинг</a:t>
            </a:r>
            <a:r>
              <a:rPr lang="ru-RU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воплотил в себя целое искусство создания среды, которая облегчает движение человека к желаемым целям. Цель </a:t>
            </a:r>
            <a:r>
              <a:rPr lang="ru-RU" sz="1600" dirty="0" err="1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коучинга</a:t>
            </a:r>
            <a:r>
              <a:rPr lang="ru-RU" sz="16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-  помочь человеку самостоятельно находить доступ к внутренним ресурсам и полностью раскрыть свой потенциал. </a:t>
            </a:r>
          </a:p>
        </p:txBody>
      </p:sp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3</a:t>
            </a:fld>
            <a:endParaRPr lang="ru-RU" dirty="0"/>
          </a:p>
        </p:txBody>
      </p:sp>
      <p:sp>
        <p:nvSpPr>
          <p:cNvPr id="330" name="object 14">
            <a:extLst>
              <a:ext uri="{FF2B5EF4-FFF2-40B4-BE49-F238E27FC236}">
                <a16:creationId xmlns:a16="http://schemas.microsoft.com/office/drawing/2014/main" id="{C38F7882-76A3-4376-9745-6512AF3C63CF}"/>
              </a:ext>
            </a:extLst>
          </p:cNvPr>
          <p:cNvSpPr txBox="1">
            <a:spLocks/>
          </p:cNvSpPr>
          <p:nvPr/>
        </p:nvSpPr>
        <p:spPr>
          <a:xfrm>
            <a:off x="880533" y="3937000"/>
            <a:ext cx="1010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Задача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коучинга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spc="-10" dirty="0">
              <a:solidFill>
                <a:srgbClr val="FF0000"/>
              </a:solidFill>
            </a:endParaRPr>
          </a:p>
        </p:txBody>
      </p:sp>
      <p:pic>
        <p:nvPicPr>
          <p:cNvPr id="333" name="Picture 4" descr="Picture background">
            <a:extLst>
              <a:ext uri="{FF2B5EF4-FFF2-40B4-BE49-F238E27FC236}">
                <a16:creationId xmlns:a16="http://schemas.microsoft.com/office/drawing/2014/main" id="{C7BC397C-4A87-408C-98B6-DCA9BCD4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4" b="19064"/>
          <a:stretch>
            <a:fillRect/>
          </a:stretch>
        </p:blipFill>
        <p:spPr bwMode="auto">
          <a:xfrm>
            <a:off x="1352970" y="160866"/>
            <a:ext cx="9478513" cy="35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3200A8-EBE1-4334-B8B5-769F0F5A2BAC}"/>
              </a:ext>
            </a:extLst>
          </p:cNvPr>
          <p:cNvSpPr/>
          <p:nvPr/>
        </p:nvSpPr>
        <p:spPr>
          <a:xfrm>
            <a:off x="880533" y="4762399"/>
            <a:ext cx="9770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Основная сверхзадача </a:t>
            </a:r>
            <a:r>
              <a:rPr lang="ru-RU" sz="2800" dirty="0" err="1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коучинга</a:t>
            </a:r>
            <a:r>
              <a:rPr lang="ru-RU" sz="2800" dirty="0">
                <a:solidFill>
                  <a:srgbClr val="5D7261"/>
                </a:solidFill>
                <a:latin typeface="Formular" panose="02000000000000000000" pitchFamily="2" charset="-52"/>
                <a:cs typeface="Times New Roman" panose="02020603050405020304" pitchFamily="18" charset="0"/>
              </a:rPr>
              <a:t> – не научить чему-то, а прежде всего стимулировать самообразование  и самообучение </a:t>
            </a:r>
          </a:p>
        </p:txBody>
      </p:sp>
    </p:spTree>
    <p:extLst>
      <p:ext uri="{BB962C8B-B14F-4D97-AF65-F5344CB8AC3E}">
        <p14:creationId xmlns:p14="http://schemas.microsoft.com/office/powerpoint/2010/main" val="280136363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4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3" y="2175371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  <a:cs typeface="Times New Roman" pitchFamily="18" charset="0"/>
              </a:rPr>
              <a:t>Четкое проставление приоритетов и организация процессов, проведение продуктивных встреч, сильная устойчивая мотивация и т.д.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322293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  <a:cs typeface="Times New Roman" pitchFamily="18" charset="0"/>
              </a:rPr>
              <a:t>Улучшение коммуникационных навыков, предотвращение конфликтов, усиление способности положительного воздействия.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5" y="1255486"/>
            <a:ext cx="2617256" cy="328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  <a:cs typeface="Times New Roman" pitchFamily="18" charset="0"/>
              </a:rPr>
              <a:t>Сотрудники более ответственно относятся к своей работе, принимают лучшие решения, становятся более эффективными, творчески подходят к поиску путей решения задач.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17560" y="2131571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  <a:cs typeface="Times New Roman" pitchFamily="18" charset="0"/>
              </a:rPr>
              <a:t>Сотрудники понимают, как использовать полностью свои таланты в достижении корпоративных задач.</a:t>
            </a:r>
          </a:p>
          <a:p>
            <a:endParaRPr lang="ru-RU" sz="1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Тактические ситуации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939140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Поведенческие изменения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Прояснение истинных ценностей 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17560" y="1011333"/>
            <a:ext cx="2536389" cy="488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Верные действия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F7A6557-9EE2-4831-9CD9-BD8A7C59AB2B}"/>
              </a:ext>
            </a:extLst>
          </p:cNvPr>
          <p:cNvSpPr txBox="1">
            <a:spLocks/>
          </p:cNvSpPr>
          <p:nvPr/>
        </p:nvSpPr>
        <p:spPr>
          <a:xfrm>
            <a:off x="789282" y="5509515"/>
            <a:ext cx="1064071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ВСЕРОССИЙСКИЙ КОНКУРС СРЕДИ НАСТАВНИКОВ ПАТРИОТИЧЕСКОГО ВОСПИТАНИЯ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114346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E2252C"/>
                </a:solidFill>
              </a:rPr>
              <a:t>Основные принципы коучинга </a:t>
            </a:r>
            <a:endParaRPr lang="ru-RU" spc="-10" dirty="0">
              <a:solidFill>
                <a:srgbClr val="E22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5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74299" y="1422400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09FE5B69-6A26-4084-B9B5-6618B61CD0CF}"/>
              </a:ext>
            </a:extLst>
          </p:cNvPr>
          <p:cNvSpPr txBox="1">
            <a:spLocks/>
          </p:cNvSpPr>
          <p:nvPr/>
        </p:nvSpPr>
        <p:spPr>
          <a:xfrm>
            <a:off x="638438" y="260350"/>
            <a:ext cx="1085957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E2252C"/>
                </a:solidFill>
                <a:cs typeface="Times New Roman" panose="02020603050405020304" pitchFamily="18" charset="0"/>
              </a:rPr>
              <a:t>Ключевые навыки коуча-педагога</a:t>
            </a:r>
            <a:endParaRPr lang="ru-RU" spc="-10" dirty="0">
              <a:solidFill>
                <a:srgbClr val="E2252C"/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3B6FEC9-08F2-4036-9799-C9AF66A0DA6B}"/>
              </a:ext>
            </a:extLst>
          </p:cNvPr>
          <p:cNvSpPr txBox="1">
            <a:spLocks/>
          </p:cNvSpPr>
          <p:nvPr/>
        </p:nvSpPr>
        <p:spPr>
          <a:xfrm>
            <a:off x="934823" y="2074333"/>
            <a:ext cx="7418602" cy="235373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Высокий профессиональный уровень 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Гибкость в суждениях и открытость перед аудиторией 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Активное слушание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Умение задавать правильные вопросы 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Умение правильно давать ответы на сложные вопросы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Эмпатия и понимание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Знание основ психологии </a:t>
            </a:r>
          </a:p>
          <a:p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Навыки модели поведения в сложных ситуациях </a:t>
            </a:r>
            <a:r>
              <a:rPr lang="ru-RU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064825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6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74299" y="1422400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09FE5B69-6A26-4084-B9B5-6618B61CD0CF}"/>
              </a:ext>
            </a:extLst>
          </p:cNvPr>
          <p:cNvSpPr txBox="1">
            <a:spLocks/>
          </p:cNvSpPr>
          <p:nvPr/>
        </p:nvSpPr>
        <p:spPr>
          <a:xfrm>
            <a:off x="872836" y="55359"/>
            <a:ext cx="1085957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Основные методики для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коуча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-педагога</a:t>
            </a:r>
            <a:endParaRPr lang="ru-RU" spc="-10" dirty="0">
              <a:solidFill>
                <a:srgbClr val="FF0000"/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3B6FEC9-08F2-4036-9799-C9AF66A0DA6B}"/>
              </a:ext>
            </a:extLst>
          </p:cNvPr>
          <p:cNvSpPr txBox="1">
            <a:spLocks/>
          </p:cNvSpPr>
          <p:nvPr/>
        </p:nvSpPr>
        <p:spPr>
          <a:xfrm>
            <a:off x="872836" y="1571105"/>
            <a:ext cx="6899565" cy="296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>
                <a:solidFill>
                  <a:srgbClr val="5D7261"/>
                </a:solidFill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5D7261"/>
                </a:solidFill>
                <a:cs typeface="Times New Roman" panose="02020603050405020304" pitchFamily="18" charset="0"/>
              </a:rPr>
              <a:t>Метод «Вопрос-ответ»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Такой метод является базовым. Неспроста каждый специалист должен уметь грамотно формулировать вопросы. Инструментами, составляющими основу </a:t>
            </a:r>
            <a:r>
              <a:rPr lang="ru-RU" sz="1400" dirty="0" err="1">
                <a:solidFill>
                  <a:srgbClr val="5D7261"/>
                </a:solidFill>
                <a:cs typeface="Times New Roman" panose="02020603050405020304" pitchFamily="18" charset="0"/>
              </a:rPr>
              <a:t>коучинга</a:t>
            </a: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 в данной технике, являются вопросы и подразделяются они на следующие виды: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Закрытые. Ответом на них может быть «да» или «нет». На практике они применяются редко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Открытые. Варианты ответа на них распространенные, и их много. В качестве вопросительных используются слова «где», «зачем», «как» и «когда».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Альтернативные. Для них характерна возможность выбора из небольшого количества вариантов.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Парафразы. Повторное задавание вопроса или умышленное искажение фраз, чтобы удостовериться в понимании клиента. Например: Правильно ли я вас поняла, что в случае, если вы...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Повторы. Дословное повторение фраз клиента с сохранением скорости, интонации и эмоциональной окраски, чтобы дать возможность клиенту услышать фразу словно со стороны и обдумать ее более тщательно. А </a:t>
            </a:r>
            <a:r>
              <a:rPr lang="ru-RU" sz="1400" dirty="0" err="1">
                <a:solidFill>
                  <a:srgbClr val="5D7261"/>
                </a:solidFill>
                <a:cs typeface="Times New Roman" panose="02020603050405020304" pitchFamily="18" charset="0"/>
              </a:rPr>
              <a:t>коучу</a:t>
            </a: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 эта техника позволяет удостовериться в том, что он правильно понял смысл произнесенной клиентом фразы</a:t>
            </a:r>
          </a:p>
        </p:txBody>
      </p:sp>
    </p:spTree>
    <p:extLst>
      <p:ext uri="{BB962C8B-B14F-4D97-AF65-F5344CB8AC3E}">
        <p14:creationId xmlns:p14="http://schemas.microsoft.com/office/powerpoint/2010/main" val="3328985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7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74299" y="1422400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09FE5B69-6A26-4084-B9B5-6618B61CD0CF}"/>
              </a:ext>
            </a:extLst>
          </p:cNvPr>
          <p:cNvSpPr txBox="1">
            <a:spLocks/>
          </p:cNvSpPr>
          <p:nvPr/>
        </p:nvSpPr>
        <p:spPr>
          <a:xfrm>
            <a:off x="638438" y="204064"/>
            <a:ext cx="1085957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Основные методики для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коуча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-педагога</a:t>
            </a:r>
            <a:endParaRPr lang="ru-RU" spc="-10" dirty="0">
              <a:solidFill>
                <a:srgbClr val="FF0000"/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3B6FEC9-08F2-4036-9799-C9AF66A0DA6B}"/>
              </a:ext>
            </a:extLst>
          </p:cNvPr>
          <p:cNvSpPr txBox="1">
            <a:spLocks/>
          </p:cNvSpPr>
          <p:nvPr/>
        </p:nvSpPr>
        <p:spPr>
          <a:xfrm>
            <a:off x="872836" y="1571105"/>
            <a:ext cx="6899565" cy="296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solidFill>
                  <a:srgbClr val="5D7261"/>
                </a:solidFill>
                <a:cs typeface="Times New Roman" panose="02020603050405020304" pitchFamily="18" charset="0"/>
              </a:rPr>
              <a:t> Метод Уолта Диснея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Смысл метода </a:t>
            </a:r>
            <a:r>
              <a:rPr lang="ru-RU" sz="1400" dirty="0" err="1">
                <a:solidFill>
                  <a:srgbClr val="5D7261"/>
                </a:solidFill>
                <a:cs typeface="Times New Roman" panose="02020603050405020304" pitchFamily="18" charset="0"/>
              </a:rPr>
              <a:t>коучинга</a:t>
            </a: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 Уолта Диснея состоит во взгляде на происходящее с трех различных сторон: мечтателя, реалиста и критика. Это позволяет более детально разобрать проблему и выявить все достоинства и недостатки. Специалисты полагают, что в результате работы по данной методике достигается объективная оценка и развитие творческих навыков человека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Метод часто используется в виде ролевых игр, причем максимальная его эффективность достигается в случае, когда каждый из участников игры вживается в роль, перенимая на себя все чувства и эмоции своего героя.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Мечтатель. У него всегда масса свежих идей и полное отсутствие рамок. Его фантазия рисует самые смелые образы, он горит своим проектом.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Реалист. Всегда задается вопросом, как воплотить это в жизнь. Он умеет находить рациональный способ решения задачи и охлаждать пыл Мечтателя, возвращать его с небес на землю.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Критик. Находит в идее все недостатки, прорабатывает вероятные исходы событий и негативные последствия.</a:t>
            </a:r>
          </a:p>
          <a:p>
            <a:pPr marL="0" indent="0">
              <a:buNone/>
            </a:pPr>
            <a:endParaRPr lang="ru-RU" sz="1400" dirty="0">
              <a:solidFill>
                <a:srgbClr val="5D726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6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8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74299" y="1422400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09FE5B69-6A26-4084-B9B5-6618B61CD0CF}"/>
              </a:ext>
            </a:extLst>
          </p:cNvPr>
          <p:cNvSpPr txBox="1">
            <a:spLocks/>
          </p:cNvSpPr>
          <p:nvPr/>
        </p:nvSpPr>
        <p:spPr>
          <a:xfrm>
            <a:off x="638438" y="260350"/>
            <a:ext cx="1085957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Основные методики для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коуча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-педагога</a:t>
            </a:r>
            <a:endParaRPr lang="ru-RU" spc="-10" dirty="0">
              <a:solidFill>
                <a:srgbClr val="FF0000"/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3B6FEC9-08F2-4036-9799-C9AF66A0DA6B}"/>
              </a:ext>
            </a:extLst>
          </p:cNvPr>
          <p:cNvSpPr txBox="1">
            <a:spLocks/>
          </p:cNvSpPr>
          <p:nvPr/>
        </p:nvSpPr>
        <p:spPr>
          <a:xfrm>
            <a:off x="872836" y="1872298"/>
            <a:ext cx="6899565" cy="296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solidFill>
                  <a:srgbClr val="5D7261"/>
                </a:solidFill>
                <a:cs typeface="Times New Roman" panose="02020603050405020304" pitchFamily="18" charset="0"/>
              </a:rPr>
              <a:t> Техника «Линия времени»</a:t>
            </a:r>
          </a:p>
          <a:p>
            <a:pPr marL="0" indent="0">
              <a:buNone/>
            </a:pPr>
            <a:endParaRPr lang="ru-RU" sz="2000" i="1" dirty="0">
              <a:solidFill>
                <a:srgbClr val="5D726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Данная техника также относится к методам </a:t>
            </a:r>
            <a:r>
              <a:rPr lang="ru-RU" sz="1400" dirty="0" err="1">
                <a:solidFill>
                  <a:srgbClr val="5D7261"/>
                </a:solidFill>
                <a:cs typeface="Times New Roman" panose="02020603050405020304" pitchFamily="18" charset="0"/>
              </a:rPr>
              <a:t>коучинга</a:t>
            </a: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 и зарекомендовала себя как максимально эффективная в планировании грандиозного проекта. Такие всегда пугают своими объемами работы, огромной ответственностью. Чтобы не так страшно было от масштабов, следует поделить одну большую задачу на несколько маленьких.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5D7261"/>
                </a:solidFill>
                <a:cs typeface="Times New Roman" panose="02020603050405020304" pitchFamily="18" charset="0"/>
              </a:rPr>
              <a:t>В основе техники лежит построение прямой времени и отметки на ней основных этапов. Человек указывает, когда должен начаться и закончиться проект, а также отмечает даты достижения промежуточных этапов. Небольшие задачи кажутся более простыми для выполнения, а значит, и страхов перед ними нет. Каждый этап человек определяет сам, основываясь на своих возможностях и пожеланиях.</a:t>
            </a:r>
          </a:p>
          <a:p>
            <a:pPr marL="0" indent="0">
              <a:buNone/>
            </a:pPr>
            <a:endParaRPr lang="ru-RU" sz="1400" dirty="0">
              <a:solidFill>
                <a:srgbClr val="5D726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76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9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74299" y="1422400"/>
            <a:ext cx="164139" cy="365760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09FE5B69-6A26-4084-B9B5-6618B61CD0CF}"/>
              </a:ext>
            </a:extLst>
          </p:cNvPr>
          <p:cNvSpPr txBox="1">
            <a:spLocks/>
          </p:cNvSpPr>
          <p:nvPr/>
        </p:nvSpPr>
        <p:spPr>
          <a:xfrm>
            <a:off x="638438" y="55359"/>
            <a:ext cx="1085957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Основные методики для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коуча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-педагога</a:t>
            </a:r>
            <a:endParaRPr lang="ru-RU" spc="-10" dirty="0">
              <a:solidFill>
                <a:srgbClr val="FF0000"/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3B6FEC9-08F2-4036-9799-C9AF66A0DA6B}"/>
              </a:ext>
            </a:extLst>
          </p:cNvPr>
          <p:cNvSpPr txBox="1">
            <a:spLocks/>
          </p:cNvSpPr>
          <p:nvPr/>
        </p:nvSpPr>
        <p:spPr>
          <a:xfrm>
            <a:off x="872836" y="1571105"/>
            <a:ext cx="6899565" cy="296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A496"/>
                </a:solidFill>
                <a:latin typeface="Formular" panose="020000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«Квадрат Декарта»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С помощью данной техники клиенту оказывается помощь в выборе одного из всего двух имеющихся вариантов: сменить место жительства или нет, купить дачу или нет, согласиться на предложение о работе в другом месте или нет. Клиенту необходимо сфокусировать свое внимание на вопросе: «Что случится, если я сделаю это?» Затем надо записать все пришедшие на ум ответы. Важно занести в блокнот все варианты развития событий, которые рисует воображение, в том числе ощущения на уровне интуиции. Следующий этап строится на обратном вопросе: «А что случится, если я не сделаю это?» И точно так же </a:t>
            </a:r>
            <a:r>
              <a:rPr lang="ru-RU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коуч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прорабатывает с человеком еще пару вопросов: «Чего не случится, если я сделаю это?» и «Чего не случится, если я не сделаю это?». Сначала вы можете заметить, что на разные вопросы в голове возникают идентичные варианты ответов. Но здесь важно понимать разницу между двумя позициями: приобретения и потери. Проведя тщательный анализ полученных результатов и взвесив достоинства и недостатки, клиент сформирует осмысленное и взвешенное решение.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9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1272</Words>
  <Application>Microsoft Office PowerPoint</Application>
  <PresentationFormat>Широкоэкранный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Formular</vt:lpstr>
      <vt:lpstr>Calibri</vt:lpstr>
      <vt:lpstr>Arial Black</vt:lpstr>
      <vt:lpstr>Специальное оформление</vt:lpstr>
      <vt:lpstr>Презентация PowerPoint</vt:lpstr>
      <vt:lpstr>Что такое коучинг?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91</cp:revision>
  <dcterms:created xsi:type="dcterms:W3CDTF">2023-07-27T06:48:12Z</dcterms:created>
  <dcterms:modified xsi:type="dcterms:W3CDTF">2024-06-13T14:27:51Z</dcterms:modified>
</cp:coreProperties>
</file>